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2.bin" ContentType="application/vnd.openxmlformats-officedocument.oleObject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82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embeddings/oleObject28.bin" ContentType="application/vnd.openxmlformats-officedocument.oleObject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51" r:id="rId1"/>
    <p:sldMasterId id="2147483653" r:id="rId2"/>
  </p:sldMasterIdLst>
  <p:notesMasterIdLst>
    <p:notesMasterId r:id="rId137"/>
  </p:notesMasterIdLst>
  <p:sldIdLst>
    <p:sldId id="256" r:id="rId3"/>
    <p:sldId id="257" r:id="rId4"/>
    <p:sldId id="269" r:id="rId5"/>
    <p:sldId id="265" r:id="rId6"/>
    <p:sldId id="266" r:id="rId7"/>
    <p:sldId id="267" r:id="rId8"/>
    <p:sldId id="268" r:id="rId9"/>
    <p:sldId id="258" r:id="rId10"/>
    <p:sldId id="25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9" r:id="rId19"/>
    <p:sldId id="261" r:id="rId20"/>
    <p:sldId id="260" r:id="rId21"/>
    <p:sldId id="262" r:id="rId22"/>
    <p:sldId id="263" r:id="rId23"/>
    <p:sldId id="264" r:id="rId24"/>
    <p:sldId id="352" r:id="rId25"/>
    <p:sldId id="280" r:id="rId26"/>
    <p:sldId id="281" r:id="rId27"/>
    <p:sldId id="282" r:id="rId28"/>
    <p:sldId id="283" r:id="rId29"/>
    <p:sldId id="288" r:id="rId30"/>
    <p:sldId id="284" r:id="rId31"/>
    <p:sldId id="285" r:id="rId32"/>
    <p:sldId id="286" r:id="rId33"/>
    <p:sldId id="304" r:id="rId34"/>
    <p:sldId id="303" r:id="rId35"/>
    <p:sldId id="306" r:id="rId36"/>
    <p:sldId id="307" r:id="rId37"/>
    <p:sldId id="308" r:id="rId38"/>
    <p:sldId id="301" r:id="rId39"/>
    <p:sldId id="302" r:id="rId40"/>
    <p:sldId id="287" r:id="rId41"/>
    <p:sldId id="348" r:id="rId42"/>
    <p:sldId id="349" r:id="rId43"/>
    <p:sldId id="350" r:id="rId44"/>
    <p:sldId id="351" r:id="rId45"/>
    <p:sldId id="289" r:id="rId46"/>
    <p:sldId id="290" r:id="rId47"/>
    <p:sldId id="291" r:id="rId48"/>
    <p:sldId id="296" r:id="rId49"/>
    <p:sldId id="297" r:id="rId50"/>
    <p:sldId id="298" r:id="rId51"/>
    <p:sldId id="339" r:id="rId52"/>
    <p:sldId id="344" r:id="rId53"/>
    <p:sldId id="340" r:id="rId54"/>
    <p:sldId id="345" r:id="rId55"/>
    <p:sldId id="341" r:id="rId56"/>
    <p:sldId id="346" r:id="rId57"/>
    <p:sldId id="342" r:id="rId58"/>
    <p:sldId id="347" r:id="rId59"/>
    <p:sldId id="292" r:id="rId60"/>
    <p:sldId id="293" r:id="rId61"/>
    <p:sldId id="320" r:id="rId62"/>
    <p:sldId id="322" r:id="rId63"/>
    <p:sldId id="321" r:id="rId64"/>
    <p:sldId id="318" r:id="rId65"/>
    <p:sldId id="319" r:id="rId66"/>
    <p:sldId id="294" r:id="rId67"/>
    <p:sldId id="295" r:id="rId68"/>
    <p:sldId id="299" r:id="rId69"/>
    <p:sldId id="300" r:id="rId70"/>
    <p:sldId id="310" r:id="rId71"/>
    <p:sldId id="311" r:id="rId72"/>
    <p:sldId id="305" r:id="rId73"/>
    <p:sldId id="309" r:id="rId74"/>
    <p:sldId id="338" r:id="rId75"/>
    <p:sldId id="315" r:id="rId76"/>
    <p:sldId id="323" r:id="rId77"/>
    <p:sldId id="324" r:id="rId78"/>
    <p:sldId id="325" r:id="rId79"/>
    <p:sldId id="326" r:id="rId80"/>
    <p:sldId id="333" r:id="rId81"/>
    <p:sldId id="332" r:id="rId82"/>
    <p:sldId id="331" r:id="rId83"/>
    <p:sldId id="330" r:id="rId84"/>
    <p:sldId id="329" r:id="rId85"/>
    <p:sldId id="328" r:id="rId86"/>
    <p:sldId id="327" r:id="rId87"/>
    <p:sldId id="335" r:id="rId88"/>
    <p:sldId id="334" r:id="rId89"/>
    <p:sldId id="337" r:id="rId90"/>
    <p:sldId id="336" r:id="rId91"/>
    <p:sldId id="376" r:id="rId92"/>
    <p:sldId id="353" r:id="rId93"/>
    <p:sldId id="354" r:id="rId94"/>
    <p:sldId id="388" r:id="rId95"/>
    <p:sldId id="389" r:id="rId96"/>
    <p:sldId id="390" r:id="rId97"/>
    <p:sldId id="391" r:id="rId98"/>
    <p:sldId id="356" r:id="rId99"/>
    <p:sldId id="355" r:id="rId100"/>
    <p:sldId id="394" r:id="rId101"/>
    <p:sldId id="393" r:id="rId102"/>
    <p:sldId id="395" r:id="rId103"/>
    <p:sldId id="396" r:id="rId104"/>
    <p:sldId id="398" r:id="rId105"/>
    <p:sldId id="397" r:id="rId106"/>
    <p:sldId id="399" r:id="rId107"/>
    <p:sldId id="357" r:id="rId108"/>
    <p:sldId id="381" r:id="rId109"/>
    <p:sldId id="358" r:id="rId110"/>
    <p:sldId id="392" r:id="rId111"/>
    <p:sldId id="375" r:id="rId112"/>
    <p:sldId id="374" r:id="rId113"/>
    <p:sldId id="382" r:id="rId114"/>
    <p:sldId id="386" r:id="rId115"/>
    <p:sldId id="385" r:id="rId116"/>
    <p:sldId id="373" r:id="rId117"/>
    <p:sldId id="372" r:id="rId118"/>
    <p:sldId id="371" r:id="rId119"/>
    <p:sldId id="370" r:id="rId120"/>
    <p:sldId id="369" r:id="rId121"/>
    <p:sldId id="368" r:id="rId122"/>
    <p:sldId id="367" r:id="rId123"/>
    <p:sldId id="359" r:id="rId124"/>
    <p:sldId id="360" r:id="rId125"/>
    <p:sldId id="361" r:id="rId126"/>
    <p:sldId id="383" r:id="rId127"/>
    <p:sldId id="362" r:id="rId128"/>
    <p:sldId id="363" r:id="rId129"/>
    <p:sldId id="377" r:id="rId130"/>
    <p:sldId id="378" r:id="rId131"/>
    <p:sldId id="379" r:id="rId132"/>
    <p:sldId id="380" r:id="rId133"/>
    <p:sldId id="366" r:id="rId134"/>
    <p:sldId id="365" r:id="rId135"/>
    <p:sldId id="387" r:id="rId136"/>
  </p:sldIdLst>
  <p:sldSz cx="9144000" cy="6858000" type="screen4x3"/>
  <p:notesSz cx="7581900" cy="10917238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33"/>
    <a:srgbClr val="B3ACA3"/>
    <a:srgbClr val="969696"/>
    <a:srgbClr val="66CCFF"/>
    <a:srgbClr val="33CC33"/>
    <a:srgbClr val="FF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3" autoAdjust="0"/>
  </p:normalViewPr>
  <p:slideViewPr>
    <p:cSldViewPr>
      <p:cViewPr>
        <p:scale>
          <a:sx n="75" d="100"/>
          <a:sy n="75" d="100"/>
        </p:scale>
        <p:origin x="-5096" y="-29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544"/>
    </p:cViewPr>
  </p:sorterViewPr>
  <p:notesViewPr>
    <p:cSldViewPr>
      <p:cViewPr varScale="1">
        <p:scale>
          <a:sx n="55" d="100"/>
          <a:sy n="55" d="100"/>
        </p:scale>
        <p:origin x="-1758" y="-90"/>
      </p:cViewPr>
      <p:guideLst>
        <p:guide orient="horz" pos="3439"/>
        <p:guide pos="23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20" Type="http://schemas.openxmlformats.org/officeDocument/2006/relationships/slide" Target="slides/slide118.xml"/><Relationship Id="rId121" Type="http://schemas.openxmlformats.org/officeDocument/2006/relationships/slide" Target="slides/slide119.xml"/><Relationship Id="rId122" Type="http://schemas.openxmlformats.org/officeDocument/2006/relationships/slide" Target="slides/slide120.xml"/><Relationship Id="rId123" Type="http://schemas.openxmlformats.org/officeDocument/2006/relationships/slide" Target="slides/slide121.xml"/><Relationship Id="rId124" Type="http://schemas.openxmlformats.org/officeDocument/2006/relationships/slide" Target="slides/slide122.xml"/><Relationship Id="rId125" Type="http://schemas.openxmlformats.org/officeDocument/2006/relationships/slide" Target="slides/slide123.xml"/><Relationship Id="rId126" Type="http://schemas.openxmlformats.org/officeDocument/2006/relationships/slide" Target="slides/slide124.xml"/><Relationship Id="rId127" Type="http://schemas.openxmlformats.org/officeDocument/2006/relationships/slide" Target="slides/slide125.xml"/><Relationship Id="rId128" Type="http://schemas.openxmlformats.org/officeDocument/2006/relationships/slide" Target="slides/slide126.xml"/><Relationship Id="rId129" Type="http://schemas.openxmlformats.org/officeDocument/2006/relationships/slide" Target="slides/slide1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00" Type="http://schemas.openxmlformats.org/officeDocument/2006/relationships/slide" Target="slides/slide98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30" Type="http://schemas.openxmlformats.org/officeDocument/2006/relationships/slide" Target="slides/slide128.xml"/><Relationship Id="rId131" Type="http://schemas.openxmlformats.org/officeDocument/2006/relationships/slide" Target="slides/slide129.xml"/><Relationship Id="rId132" Type="http://schemas.openxmlformats.org/officeDocument/2006/relationships/slide" Target="slides/slide130.xml"/><Relationship Id="rId133" Type="http://schemas.openxmlformats.org/officeDocument/2006/relationships/slide" Target="slides/slide131.xml"/><Relationship Id="rId134" Type="http://schemas.openxmlformats.org/officeDocument/2006/relationships/slide" Target="slides/slide132.xml"/><Relationship Id="rId135" Type="http://schemas.openxmlformats.org/officeDocument/2006/relationships/slide" Target="slides/slide133.xml"/><Relationship Id="rId136" Type="http://schemas.openxmlformats.org/officeDocument/2006/relationships/slide" Target="slides/slide134.xml"/><Relationship Id="rId137" Type="http://schemas.openxmlformats.org/officeDocument/2006/relationships/notesMaster" Target="notesMasters/notesMaster1.xml"/><Relationship Id="rId138" Type="http://schemas.openxmlformats.org/officeDocument/2006/relationships/printerSettings" Target="printerSettings/printerSettings1.bin"/><Relationship Id="rId13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slide" Target="slides/slide116.xml"/><Relationship Id="rId119" Type="http://schemas.openxmlformats.org/officeDocument/2006/relationships/slide" Target="slides/slide1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Relationship Id="rId140" Type="http://schemas.openxmlformats.org/officeDocument/2006/relationships/viewProps" Target="viewProps.xml"/><Relationship Id="rId141" Type="http://schemas.openxmlformats.org/officeDocument/2006/relationships/theme" Target="theme/theme1.xml"/><Relationship Id="rId1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wmf"/><Relationship Id="rId7" Type="http://schemas.openxmlformats.org/officeDocument/2006/relationships/image" Target="../media/image48.wmf"/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8.wmf"/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1" Type="http://schemas.openxmlformats.org/officeDocument/2006/relationships/image" Target="../media/image52.wmf"/><Relationship Id="rId2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4" Type="http://schemas.openxmlformats.org/officeDocument/2006/relationships/image" Target="../media/image56.wmf"/><Relationship Id="rId1" Type="http://schemas.openxmlformats.org/officeDocument/2006/relationships/image" Target="../media/image52.wmf"/><Relationship Id="rId2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5" Type="http://schemas.openxmlformats.org/officeDocument/2006/relationships/image" Target="../media/image67.wmf"/><Relationship Id="rId1" Type="http://schemas.openxmlformats.org/officeDocument/2006/relationships/image" Target="../media/image63.wmf"/><Relationship Id="rId2" Type="http://schemas.openxmlformats.org/officeDocument/2006/relationships/image" Target="../media/image6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86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42" tIns="50571" rIns="101142" bIns="50571" numCol="1" anchor="t" anchorCtr="0" compatLnSpc="1">
            <a:prstTxWarp prst="textNoShape">
              <a:avLst/>
            </a:prstTxWarp>
          </a:bodyPr>
          <a:lstStyle>
            <a:lvl1pPr algn="l" defTabSz="1011238"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95775" y="0"/>
            <a:ext cx="3286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42" tIns="50571" rIns="101142" bIns="50571" numCol="1" anchor="t" anchorCtr="0" compatLnSpc="1">
            <a:prstTxWarp prst="textNoShape">
              <a:avLst/>
            </a:prstTxWarp>
          </a:bodyPr>
          <a:lstStyle>
            <a:lvl1pPr algn="r" defTabSz="1011238"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2038" y="819150"/>
            <a:ext cx="5459412" cy="4094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11238" y="5184775"/>
            <a:ext cx="5559425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42" tIns="50571" rIns="101142" bIns="50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371138"/>
            <a:ext cx="3286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42" tIns="50571" rIns="101142" bIns="50571" numCol="1" anchor="b" anchorCtr="0" compatLnSpc="1">
            <a:prstTxWarp prst="textNoShape">
              <a:avLst/>
            </a:prstTxWarp>
          </a:bodyPr>
          <a:lstStyle>
            <a:lvl1pPr algn="l" defTabSz="1011238"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95775" y="10371138"/>
            <a:ext cx="3286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42" tIns="50571" rIns="101142" bIns="50571" numCol="1" anchor="b" anchorCtr="0" compatLnSpc="1">
            <a:prstTxWarp prst="textNoShape">
              <a:avLst/>
            </a:prstTxWarp>
          </a:bodyPr>
          <a:lstStyle>
            <a:lvl1pPr algn="r" defTabSz="1011238">
              <a:defRPr sz="1300">
                <a:latin typeface="Times New Roman" pitchFamily="18" charset="0"/>
              </a:defRPr>
            </a:lvl1pPr>
          </a:lstStyle>
          <a:p>
            <a:fld id="{F22EC9EA-7056-4740-B585-1E7B50D69E0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181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100</a:t>
            </a:fld>
            <a:endParaRPr lang="de-DE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101</a:t>
            </a:fld>
            <a:endParaRPr lang="de-DE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102</a:t>
            </a:fld>
            <a:endParaRPr lang="de-DE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103</a:t>
            </a:fld>
            <a:endParaRPr lang="de-DE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104</a:t>
            </a:fld>
            <a:endParaRPr lang="de-DE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105</a:t>
            </a:fld>
            <a:endParaRPr lang="de-DE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106</a:t>
            </a:fld>
            <a:endParaRPr lang="de-DE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107</a:t>
            </a:fld>
            <a:endParaRPr lang="de-DE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108</a:t>
            </a:fld>
            <a:endParaRPr lang="de-DE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109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110</a:t>
            </a:fld>
            <a:endParaRPr lang="de-DE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111</a:t>
            </a:fld>
            <a:endParaRPr lang="de-DE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112</a:t>
            </a:fld>
            <a:endParaRPr lang="de-DE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113</a:t>
            </a:fld>
            <a:endParaRPr lang="de-DE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114</a:t>
            </a:fld>
            <a:endParaRPr lang="de-DE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115</a:t>
            </a:fld>
            <a:endParaRPr lang="de-DE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116</a:t>
            </a:fld>
            <a:endParaRPr lang="de-DE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117</a:t>
            </a:fld>
            <a:endParaRPr lang="de-DE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118</a:t>
            </a:fld>
            <a:endParaRPr lang="de-DE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119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120</a:t>
            </a:fld>
            <a:endParaRPr lang="de-DE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121</a:t>
            </a:fld>
            <a:endParaRPr lang="de-DE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122</a:t>
            </a:fld>
            <a:endParaRPr lang="de-DE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123</a:t>
            </a:fld>
            <a:endParaRPr lang="de-DE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124</a:t>
            </a:fld>
            <a:endParaRPr lang="de-DE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125</a:t>
            </a:fld>
            <a:endParaRPr lang="de-DE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126</a:t>
            </a:fld>
            <a:endParaRPr lang="de-DE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127</a:t>
            </a:fld>
            <a:endParaRPr lang="de-DE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128</a:t>
            </a:fld>
            <a:endParaRPr lang="de-DE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129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130</a:t>
            </a:fld>
            <a:endParaRPr lang="de-DE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131</a:t>
            </a:fld>
            <a:endParaRPr lang="de-DE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132</a:t>
            </a:fld>
            <a:endParaRPr lang="de-DE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133</a:t>
            </a:fld>
            <a:endParaRPr lang="de-DE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134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44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48</a:t>
            </a:fld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50</a:t>
            </a:fld>
            <a:endParaRPr 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51</a:t>
            </a:fld>
            <a:endParaRPr 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52</a:t>
            </a:fld>
            <a:endParaRPr 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53</a:t>
            </a:fld>
            <a:endParaRPr 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54</a:t>
            </a:fld>
            <a:endParaRPr 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55</a:t>
            </a:fld>
            <a:endParaRPr 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56</a:t>
            </a:fld>
            <a:endParaRPr lang="de-D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57</a:t>
            </a:fld>
            <a:endParaRPr lang="de-D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58</a:t>
            </a:fld>
            <a:endParaRPr lang="de-D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59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60</a:t>
            </a:fld>
            <a:endParaRPr lang="de-D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61</a:t>
            </a:fld>
            <a:endParaRPr lang="de-D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62</a:t>
            </a:fld>
            <a:endParaRPr lang="de-D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63</a:t>
            </a:fld>
            <a:endParaRPr lang="de-D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64</a:t>
            </a:fld>
            <a:endParaRPr lang="de-D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65</a:t>
            </a:fld>
            <a:endParaRPr lang="de-DE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66</a:t>
            </a:fld>
            <a:endParaRPr lang="de-DE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67</a:t>
            </a:fld>
            <a:endParaRPr lang="de-DE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68</a:t>
            </a:fld>
            <a:endParaRPr lang="de-D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69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70</a:t>
            </a:fld>
            <a:endParaRPr lang="de-DE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71</a:t>
            </a:fld>
            <a:endParaRPr lang="de-DE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72</a:t>
            </a:fld>
            <a:endParaRPr lang="de-D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73</a:t>
            </a:fld>
            <a:endParaRPr lang="de-DE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74</a:t>
            </a:fld>
            <a:endParaRPr lang="de-DE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75</a:t>
            </a:fld>
            <a:endParaRPr lang="de-DE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76</a:t>
            </a:fld>
            <a:endParaRPr lang="de-DE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77</a:t>
            </a:fld>
            <a:endParaRPr lang="de-DE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78</a:t>
            </a:fld>
            <a:endParaRPr lang="de-DE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79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80</a:t>
            </a:fld>
            <a:endParaRPr lang="de-DE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81</a:t>
            </a:fld>
            <a:endParaRPr lang="de-DE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82</a:t>
            </a:fld>
            <a:endParaRPr lang="de-DE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83</a:t>
            </a:fld>
            <a:endParaRPr lang="de-DE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84</a:t>
            </a:fld>
            <a:endParaRPr lang="de-DE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85</a:t>
            </a:fld>
            <a:endParaRPr lang="de-DE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86</a:t>
            </a:fld>
            <a:endParaRPr lang="de-DE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87</a:t>
            </a:fld>
            <a:endParaRPr lang="de-DE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88</a:t>
            </a:fld>
            <a:endParaRPr lang="de-DE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89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90</a:t>
            </a:fld>
            <a:endParaRPr lang="de-DE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CFE05-5434-4B75-96B6-AEFDDACB3081}" type="slidenum">
              <a:rPr lang="de-DE"/>
              <a:pPr/>
              <a:t>91</a:t>
            </a:fld>
            <a:endParaRPr lang="de-DE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92</a:t>
            </a:fld>
            <a:endParaRPr lang="de-DE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93</a:t>
            </a:fld>
            <a:endParaRPr lang="de-DE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94</a:t>
            </a:fld>
            <a:endParaRPr lang="de-DE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95</a:t>
            </a:fld>
            <a:endParaRPr lang="de-DE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96</a:t>
            </a:fld>
            <a:endParaRPr lang="de-DE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97</a:t>
            </a:fld>
            <a:endParaRPr lang="de-DE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98</a:t>
            </a:fld>
            <a:endParaRPr lang="de-DE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EA-7056-4740-B585-1E7B50D69E0F}" type="slidenum">
              <a:rPr lang="de-DE" smtClean="0"/>
              <a:pPr/>
              <a:t>99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09956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2CF953B1-FB91-41F7-8672-CF4E39748690}" type="slidenum">
              <a:rPr lang="en-US"/>
              <a:pPr/>
              <a:t>‹Nr.›</a:t>
            </a:fld>
            <a:endParaRPr lang="en-US"/>
          </a:p>
        </p:txBody>
      </p:sp>
      <p:pic>
        <p:nvPicPr>
          <p:cNvPr id="509957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9F253-4F4C-497A-A6C1-7C86652251D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9ACD0-CA80-4959-8940-B6F66B8D082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085850"/>
            <a:ext cx="4257675" cy="577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4875" y="1085850"/>
            <a:ext cx="4257675" cy="577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8460B-AD5D-4EB7-843E-E9F8FB0A71C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6563" y="0"/>
            <a:ext cx="2185987" cy="685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405563" cy="6858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DA0C1-C97B-40F3-BCCB-BE5AD7F44F5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4E01C-6B89-4BA6-AD88-78A9145172F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C515F-D75D-413B-A13A-ABF9E809395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E9648-0947-4DC9-95BA-13AAEBE7A07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C7B13-8F8C-4F5A-9D7A-D6D9FC9749D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E9117-A11A-4704-8B6E-24A8D376A16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901E3-A43B-4E1A-BAA6-E56C9B5FF44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508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endParaRPr lang="en-US"/>
          </a:p>
        </p:txBody>
      </p:sp>
      <p:sp>
        <p:nvSpPr>
          <p:cNvPr id="508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endParaRPr lang="en-US"/>
          </a:p>
        </p:txBody>
      </p:sp>
      <p:sp>
        <p:nvSpPr>
          <p:cNvPr id="508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fld id="{9E22C268-2A3D-4EAD-84E2-AA6439956B74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50288" cy="695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 um das Titelformat zu bearbeiten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85850"/>
            <a:ext cx="8667750" cy="577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12004" name="Rectangle 4"/>
          <p:cNvSpPr>
            <a:spLocks noChangeArrowheads="1"/>
          </p:cNvSpPr>
          <p:nvPr/>
        </p:nvSpPr>
        <p:spPr bwMode="auto">
          <a:xfrm>
            <a:off x="8534400" y="838200"/>
            <a:ext cx="6096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 algn="r"/>
            <a:fld id="{1FB07495-11A4-44A4-8D0A-99A67775D83E}" type="slidenum">
              <a:rPr lang="de-DE" altLang="de-DE" sz="1400">
                <a:solidFill>
                  <a:srgbClr val="808080"/>
                </a:solidFill>
                <a:latin typeface="Times New Roman" pitchFamily="18" charset="0"/>
              </a:rPr>
              <a:pPr algn="r"/>
              <a:t>‹Nr.›</a:t>
            </a:fld>
            <a:endParaRPr lang="de-DE" altLang="de-DE" sz="1400">
              <a:latin typeface="Times New Roman" pitchFamily="18" charset="0"/>
            </a:endParaRPr>
          </a:p>
        </p:txBody>
      </p:sp>
      <p:sp>
        <p:nvSpPr>
          <p:cNvPr id="512005" name="Line 5"/>
          <p:cNvSpPr>
            <a:spLocks noChangeShapeType="1"/>
          </p:cNvSpPr>
          <p:nvPr/>
        </p:nvSpPr>
        <p:spPr bwMode="auto">
          <a:xfrm>
            <a:off x="152400" y="990600"/>
            <a:ext cx="8466138" cy="0"/>
          </a:xfrm>
          <a:prstGeom prst="line">
            <a:avLst/>
          </a:prstGeom>
          <a:noFill/>
          <a:ln w="5715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33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33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33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3300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3300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3300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3300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33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25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59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59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59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62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Word_97-_2004-Dokument23.doc"/><Relationship Id="rId12" Type="http://schemas.openxmlformats.org/officeDocument/2006/relationships/image" Target="../media/image65.wmf"/><Relationship Id="rId13" Type="http://schemas.openxmlformats.org/officeDocument/2006/relationships/oleObject" Target="../embeddings/oleObject26.bin"/><Relationship Id="rId14" Type="http://schemas.openxmlformats.org/officeDocument/2006/relationships/oleObject" Target="../embeddings/Microsoft_Word_97-_2004-Dokument24.doc"/><Relationship Id="rId15" Type="http://schemas.openxmlformats.org/officeDocument/2006/relationships/image" Target="../media/image66.wmf"/><Relationship Id="rId16" Type="http://schemas.openxmlformats.org/officeDocument/2006/relationships/oleObject" Target="../embeddings/oleObject27.bin"/><Relationship Id="rId17" Type="http://schemas.openxmlformats.org/officeDocument/2006/relationships/oleObject" Target="../embeddings/Microsoft_Word_97-_2004-Dokument25.doc"/><Relationship Id="rId18" Type="http://schemas.openxmlformats.org/officeDocument/2006/relationships/image" Target="../media/image6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0.xml"/><Relationship Id="rId4" Type="http://schemas.openxmlformats.org/officeDocument/2006/relationships/oleObject" Target="../embeddings/oleObject23.bin"/><Relationship Id="rId5" Type="http://schemas.openxmlformats.org/officeDocument/2006/relationships/oleObject" Target="../embeddings/Microsoft_Word_97-_2004-Dokument21.doc"/><Relationship Id="rId6" Type="http://schemas.openxmlformats.org/officeDocument/2006/relationships/image" Target="../media/image63.wmf"/><Relationship Id="rId7" Type="http://schemas.openxmlformats.org/officeDocument/2006/relationships/oleObject" Target="../embeddings/oleObject24.bin"/><Relationship Id="rId8" Type="http://schemas.openxmlformats.org/officeDocument/2006/relationships/oleObject" Target="../embeddings/Microsoft_Word_97-_2004-Dokument22.doc"/><Relationship Id="rId9" Type="http://schemas.openxmlformats.org/officeDocument/2006/relationships/image" Target="../media/image64.wmf"/><Relationship Id="rId10" Type="http://schemas.openxmlformats.org/officeDocument/2006/relationships/oleObject" Target="../embeddings/oleObject25.bin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68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69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70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9.xml"/><Relationship Id="rId3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0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4.xml"/><Relationship Id="rId3" Type="http://schemas.openxmlformats.org/officeDocument/2006/relationships/hyperlink" Target="..%5C..%5Ckemper%5CVDBMS%5CTeil2.ppt%23-1,96,Informationsintegration%20in%20Multi-DBM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slide" Target="slide9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8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wmf"/><Relationship Id="rId20" Type="http://schemas.openxmlformats.org/officeDocument/2006/relationships/image" Target="../media/image46.wmf"/><Relationship Id="rId21" Type="http://schemas.openxmlformats.org/officeDocument/2006/relationships/oleObject" Target="../embeddings/oleObject9.bin"/><Relationship Id="rId22" Type="http://schemas.openxmlformats.org/officeDocument/2006/relationships/oleObject" Target="../embeddings/Microsoft_Word_97-_2004-Dokument7.doc"/><Relationship Id="rId23" Type="http://schemas.openxmlformats.org/officeDocument/2006/relationships/image" Target="../media/image47.wmf"/><Relationship Id="rId24" Type="http://schemas.openxmlformats.org/officeDocument/2006/relationships/oleObject" Target="../embeddings/oleObject10.bin"/><Relationship Id="rId25" Type="http://schemas.openxmlformats.org/officeDocument/2006/relationships/oleObject" Target="../embeddings/Microsoft_Word_97-_2004-Dokument8.doc"/><Relationship Id="rId26" Type="http://schemas.openxmlformats.org/officeDocument/2006/relationships/image" Target="../media/image48.wmf"/><Relationship Id="rId10" Type="http://schemas.openxmlformats.org/officeDocument/2006/relationships/oleObject" Target="../embeddings/oleObject5.bin"/><Relationship Id="rId11" Type="http://schemas.openxmlformats.org/officeDocument/2006/relationships/oleObject" Target="../embeddings/Microsoft_Word_97-_2004-Dokument3.doc"/><Relationship Id="rId12" Type="http://schemas.openxmlformats.org/officeDocument/2006/relationships/image" Target="../media/image44.wmf"/><Relationship Id="rId13" Type="http://schemas.openxmlformats.org/officeDocument/2006/relationships/oleObject" Target="../embeddings/oleObject6.bin"/><Relationship Id="rId14" Type="http://schemas.openxmlformats.org/officeDocument/2006/relationships/oleObject" Target="../embeddings/Microsoft_Word_97-_2004-Dokument4.doc"/><Relationship Id="rId15" Type="http://schemas.openxmlformats.org/officeDocument/2006/relationships/image" Target="../media/image45.wmf"/><Relationship Id="rId16" Type="http://schemas.openxmlformats.org/officeDocument/2006/relationships/oleObject" Target="../embeddings/oleObject7.bin"/><Relationship Id="rId17" Type="http://schemas.openxmlformats.org/officeDocument/2006/relationships/oleObject" Target="../embeddings/Microsoft_Word_97-_2004-Dokument5.doc"/><Relationship Id="rId18" Type="http://schemas.openxmlformats.org/officeDocument/2006/relationships/oleObject" Target="../embeddings/oleObject8.bin"/><Relationship Id="rId19" Type="http://schemas.openxmlformats.org/officeDocument/2006/relationships/oleObject" Target="../embeddings/Microsoft_Word_97-_2004-Dokument6.doc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1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Microsoft_Word_97-_2004-Dokument1.doc"/><Relationship Id="rId6" Type="http://schemas.openxmlformats.org/officeDocument/2006/relationships/image" Target="../media/image42.wmf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Microsoft_Word_97-_2004-Dokument2.doc"/></Relationships>
</file>

<file path=ppt/slides/_rels/slide8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Word_97-_2004-Dokument11.doc"/><Relationship Id="rId12" Type="http://schemas.openxmlformats.org/officeDocument/2006/relationships/image" Target="../media/image46.wmf"/><Relationship Id="rId13" Type="http://schemas.openxmlformats.org/officeDocument/2006/relationships/oleObject" Target="../embeddings/oleObject14.bin"/><Relationship Id="rId14" Type="http://schemas.openxmlformats.org/officeDocument/2006/relationships/oleObject" Target="../embeddings/Microsoft_Word_97-_2004-Dokument12.doc"/><Relationship Id="rId15" Type="http://schemas.openxmlformats.org/officeDocument/2006/relationships/image" Target="../media/image4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2.xml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Microsoft_Word_97-_2004-Dokument9.doc"/><Relationship Id="rId6" Type="http://schemas.openxmlformats.org/officeDocument/2006/relationships/image" Target="../media/image49.wmf"/><Relationship Id="rId7" Type="http://schemas.openxmlformats.org/officeDocument/2006/relationships/oleObject" Target="../embeddings/oleObject12.bin"/><Relationship Id="rId8" Type="http://schemas.openxmlformats.org/officeDocument/2006/relationships/oleObject" Target="../embeddings/Microsoft_Word_97-_2004-Dokument10.doc"/><Relationship Id="rId9" Type="http://schemas.openxmlformats.org/officeDocument/2006/relationships/image" Target="../media/image50.wmf"/><Relationship Id="rId10" Type="http://schemas.openxmlformats.org/officeDocument/2006/relationships/oleObject" Target="../embeddings/oleObject13.bin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5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51.png"/></Relationships>
</file>

<file path=ppt/slides/_rels/slide8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Word_97-_2004-Dokument15.doc"/><Relationship Id="rId12" Type="http://schemas.openxmlformats.org/officeDocument/2006/relationships/image" Target="../media/image53.wmf"/><Relationship Id="rId13" Type="http://schemas.openxmlformats.org/officeDocument/2006/relationships/oleObject" Target="../embeddings/oleObject18.bin"/><Relationship Id="rId14" Type="http://schemas.openxmlformats.org/officeDocument/2006/relationships/oleObject" Target="../embeddings/Microsoft_Word_97-_2004-Dokument16.doc"/><Relationship Id="rId15" Type="http://schemas.openxmlformats.org/officeDocument/2006/relationships/image" Target="../media/image5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6.xml"/><Relationship Id="rId4" Type="http://schemas.openxmlformats.org/officeDocument/2006/relationships/oleObject" Target="../embeddings/oleObject15.bin"/><Relationship Id="rId5" Type="http://schemas.openxmlformats.org/officeDocument/2006/relationships/oleObject" Target="../embeddings/Microsoft_Word_97-_2004-Dokument13.doc"/><Relationship Id="rId6" Type="http://schemas.openxmlformats.org/officeDocument/2006/relationships/image" Target="../media/image52.wmf"/><Relationship Id="rId7" Type="http://schemas.openxmlformats.org/officeDocument/2006/relationships/oleObject" Target="../embeddings/oleObject16.bin"/><Relationship Id="rId8" Type="http://schemas.openxmlformats.org/officeDocument/2006/relationships/oleObject" Target="../embeddings/Microsoft_Word_97-_2004-Dokument14.doc"/><Relationship Id="rId9" Type="http://schemas.openxmlformats.org/officeDocument/2006/relationships/image" Target="../media/image48.wmf"/><Relationship Id="rId10" Type="http://schemas.openxmlformats.org/officeDocument/2006/relationships/oleObject" Target="../embeddings/oleObject17.bin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5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51.png"/></Relationships>
</file>

<file path=ppt/slides/_rels/slide8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Word_97-_2004-Dokument19.doc"/><Relationship Id="rId12" Type="http://schemas.openxmlformats.org/officeDocument/2006/relationships/image" Target="../media/image55.wmf"/><Relationship Id="rId13" Type="http://schemas.openxmlformats.org/officeDocument/2006/relationships/oleObject" Target="../embeddings/oleObject22.bin"/><Relationship Id="rId14" Type="http://schemas.openxmlformats.org/officeDocument/2006/relationships/oleObject" Target="../embeddings/Microsoft_Word_97-_2004-Dokument20.doc"/><Relationship Id="rId15" Type="http://schemas.openxmlformats.org/officeDocument/2006/relationships/image" Target="../media/image56.wmf"/><Relationship Id="rId16" Type="http://schemas.openxmlformats.org/officeDocument/2006/relationships/image" Target="../media/image5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9.xml"/><Relationship Id="rId4" Type="http://schemas.openxmlformats.org/officeDocument/2006/relationships/oleObject" Target="../embeddings/oleObject19.bin"/><Relationship Id="rId5" Type="http://schemas.openxmlformats.org/officeDocument/2006/relationships/oleObject" Target="../embeddings/Microsoft_Word_97-_2004-Dokument17.doc"/><Relationship Id="rId6" Type="http://schemas.openxmlformats.org/officeDocument/2006/relationships/image" Target="../media/image52.wmf"/><Relationship Id="rId7" Type="http://schemas.openxmlformats.org/officeDocument/2006/relationships/oleObject" Target="../embeddings/oleObject20.bin"/><Relationship Id="rId8" Type="http://schemas.openxmlformats.org/officeDocument/2006/relationships/oleObject" Target="../embeddings/Microsoft_Word_97-_2004-Dokument18.doc"/><Relationship Id="rId9" Type="http://schemas.openxmlformats.org/officeDocument/2006/relationships/image" Target="../media/image48.wmf"/><Relationship Id="rId10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hyperlink" Target="http://www.db.fmi.uni-passau.de/~kossmann/Papers/idp.pdf" TargetMode="Externa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58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Anfrage-Optimierung und -Bearbeitung in Verteilten DBMS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048000"/>
            <a:ext cx="6400800" cy="1771650"/>
          </a:xfrm>
        </p:spPr>
        <p:txBody>
          <a:bodyPr/>
          <a:lstStyle/>
          <a:p>
            <a:r>
              <a:rPr lang="de-DE"/>
              <a:t>Relationenalgebra, Transformationen, Vereinfachungen,</a:t>
            </a:r>
          </a:p>
          <a:p>
            <a:r>
              <a:rPr lang="de-DE"/>
              <a:t>verteilte Joins,</a:t>
            </a:r>
          </a:p>
          <a:p>
            <a:r>
              <a:rPr lang="de-DE"/>
              <a:t>Kostenmodell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4CC3-9A72-4119-A2FC-D8CEAC72A78E}" type="slidenum">
              <a:rPr lang="en-US"/>
              <a:pPr/>
              <a:t>10</a:t>
            </a:fld>
            <a:endParaRPr lang="en-US"/>
          </a:p>
        </p:txBody>
      </p:sp>
      <p:pic>
        <p:nvPicPr>
          <p:cNvPr id="371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-457200"/>
            <a:ext cx="9753600" cy="731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381000" y="-152400"/>
            <a:ext cx="9677400" cy="685800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3600">
                <a:latin typeface="Times New Roman" pitchFamily="18" charset="0"/>
              </a:rPr>
              <a:t>Äquivalenzregeln der  Relationenalgebra   </a:t>
            </a:r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26D9-28C8-47DB-9AA6-306B271F5976}" type="slidenum">
              <a:rPr lang="en-US"/>
              <a:pPr/>
              <a:t>100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/>
              <a:t>Optimierung in VDBMSs: Join-Reihenfolge und Ausführungsort</a:t>
            </a:r>
          </a:p>
        </p:txBody>
      </p:sp>
      <p:pic>
        <p:nvPicPr>
          <p:cNvPr id="520196" name="Picture 4" descr="world_watermark_dun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9144000" cy="4829175"/>
          </a:xfrm>
          <a:prstGeom prst="rect">
            <a:avLst/>
          </a:prstGeom>
          <a:noFill/>
        </p:spPr>
      </p:pic>
      <p:sp>
        <p:nvSpPr>
          <p:cNvPr id="520197" name="Oval 5"/>
          <p:cNvSpPr>
            <a:spLocks noChangeArrowheads="1"/>
          </p:cNvSpPr>
          <p:nvPr/>
        </p:nvSpPr>
        <p:spPr bwMode="auto">
          <a:xfrm>
            <a:off x="2339975" y="5013325"/>
            <a:ext cx="503238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</a:t>
            </a:r>
          </a:p>
        </p:txBody>
      </p:sp>
      <p:sp>
        <p:nvSpPr>
          <p:cNvPr id="520198" name="Oval 6"/>
          <p:cNvSpPr>
            <a:spLocks noChangeArrowheads="1"/>
          </p:cNvSpPr>
          <p:nvPr/>
        </p:nvSpPr>
        <p:spPr bwMode="auto">
          <a:xfrm>
            <a:off x="7740650" y="5157788"/>
            <a:ext cx="503238" cy="50323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</a:t>
            </a:r>
          </a:p>
        </p:txBody>
      </p:sp>
      <p:sp>
        <p:nvSpPr>
          <p:cNvPr id="520199" name="Oval 7"/>
          <p:cNvSpPr>
            <a:spLocks noChangeArrowheads="1"/>
          </p:cNvSpPr>
          <p:nvPr/>
        </p:nvSpPr>
        <p:spPr bwMode="auto">
          <a:xfrm>
            <a:off x="4500563" y="5013325"/>
            <a:ext cx="503237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</a:t>
            </a:r>
          </a:p>
        </p:txBody>
      </p:sp>
      <p:sp>
        <p:nvSpPr>
          <p:cNvPr id="520200" name="Oval 8"/>
          <p:cNvSpPr>
            <a:spLocks noChangeArrowheads="1"/>
          </p:cNvSpPr>
          <p:nvPr/>
        </p:nvSpPr>
        <p:spPr bwMode="auto">
          <a:xfrm>
            <a:off x="3563938" y="3860800"/>
            <a:ext cx="503237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V</a:t>
            </a:r>
          </a:p>
        </p:txBody>
      </p:sp>
      <p:sp>
        <p:nvSpPr>
          <p:cNvPr id="520201" name="Oval 9"/>
          <p:cNvSpPr>
            <a:spLocks noChangeArrowheads="1"/>
          </p:cNvSpPr>
          <p:nvPr/>
        </p:nvSpPr>
        <p:spPr bwMode="auto">
          <a:xfrm>
            <a:off x="827088" y="3213100"/>
            <a:ext cx="503237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V</a:t>
            </a:r>
          </a:p>
        </p:txBody>
      </p:sp>
      <p:sp>
        <p:nvSpPr>
          <p:cNvPr id="520202" name="Oval 10"/>
          <p:cNvSpPr>
            <a:spLocks noChangeArrowheads="1"/>
          </p:cNvSpPr>
          <p:nvPr/>
        </p:nvSpPr>
        <p:spPr bwMode="auto">
          <a:xfrm>
            <a:off x="6659563" y="3357563"/>
            <a:ext cx="503237" cy="50323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</a:t>
            </a:r>
          </a:p>
        </p:txBody>
      </p:sp>
      <p:sp>
        <p:nvSpPr>
          <p:cNvPr id="520203" name="Oval 11"/>
          <p:cNvSpPr>
            <a:spLocks noChangeArrowheads="1"/>
          </p:cNvSpPr>
          <p:nvPr/>
        </p:nvSpPr>
        <p:spPr bwMode="auto">
          <a:xfrm>
            <a:off x="2124075" y="5805488"/>
            <a:ext cx="503238" cy="50323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</a:t>
            </a:r>
          </a:p>
        </p:txBody>
      </p:sp>
      <p:sp>
        <p:nvSpPr>
          <p:cNvPr id="520204" name="Oval 12"/>
          <p:cNvSpPr>
            <a:spLocks noChangeArrowheads="1"/>
          </p:cNvSpPr>
          <p:nvPr/>
        </p:nvSpPr>
        <p:spPr bwMode="auto">
          <a:xfrm>
            <a:off x="5219700" y="2852738"/>
            <a:ext cx="503238" cy="50323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</a:t>
            </a:r>
          </a:p>
        </p:txBody>
      </p:sp>
      <p:sp>
        <p:nvSpPr>
          <p:cNvPr id="520205" name="AutoShape 13"/>
          <p:cNvSpPr>
            <a:spLocks noChangeArrowheads="1"/>
          </p:cNvSpPr>
          <p:nvPr/>
        </p:nvSpPr>
        <p:spPr bwMode="auto">
          <a:xfrm rot="5400000">
            <a:off x="2017713" y="4543425"/>
            <a:ext cx="228600" cy="304800"/>
          </a:xfrm>
          <a:prstGeom prst="flowChartCollat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de-DE">
              <a:latin typeface="Times New Roman" pitchFamily="18" charset="0"/>
            </a:endParaRPr>
          </a:p>
        </p:txBody>
      </p:sp>
      <p:sp>
        <p:nvSpPr>
          <p:cNvPr id="520206" name="AutoShape 14"/>
          <p:cNvSpPr>
            <a:spLocks noChangeArrowheads="1"/>
          </p:cNvSpPr>
          <p:nvPr/>
        </p:nvSpPr>
        <p:spPr bwMode="auto">
          <a:xfrm rot="5400000">
            <a:off x="1873250" y="2959100"/>
            <a:ext cx="228600" cy="304800"/>
          </a:xfrm>
          <a:prstGeom prst="flowChartCollat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de-DE">
              <a:latin typeface="Times New Roman" pitchFamily="18" charset="0"/>
            </a:endParaRPr>
          </a:p>
        </p:txBody>
      </p:sp>
      <p:sp>
        <p:nvSpPr>
          <p:cNvPr id="520207" name="AutoShape 15"/>
          <p:cNvSpPr>
            <a:spLocks noChangeArrowheads="1"/>
          </p:cNvSpPr>
          <p:nvPr/>
        </p:nvSpPr>
        <p:spPr bwMode="auto">
          <a:xfrm rot="5400000">
            <a:off x="4178300" y="2814638"/>
            <a:ext cx="228600" cy="304800"/>
          </a:xfrm>
          <a:prstGeom prst="flowChartCollat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de-DE">
              <a:latin typeface="Times New Roman" pitchFamily="18" charset="0"/>
            </a:endParaRPr>
          </a:p>
        </p:txBody>
      </p:sp>
      <p:cxnSp>
        <p:nvCxnSpPr>
          <p:cNvPr id="520210" name="AutoShape 18"/>
          <p:cNvCxnSpPr>
            <a:cxnSpLocks noChangeShapeType="1"/>
            <a:stCxn id="520203" idx="1"/>
            <a:endCxn id="520205" idx="1"/>
          </p:cNvCxnSpPr>
          <p:nvPr/>
        </p:nvCxnSpPr>
        <p:spPr bwMode="auto">
          <a:xfrm flipH="1" flipV="1">
            <a:off x="2146300" y="4695825"/>
            <a:ext cx="50800" cy="116363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0211" name="AutoShape 19"/>
          <p:cNvCxnSpPr>
            <a:cxnSpLocks noChangeShapeType="1"/>
            <a:stCxn id="520197" idx="0"/>
            <a:endCxn id="520205" idx="1"/>
          </p:cNvCxnSpPr>
          <p:nvPr/>
        </p:nvCxnSpPr>
        <p:spPr bwMode="auto">
          <a:xfrm flipH="1" flipV="1">
            <a:off x="2146300" y="4695825"/>
            <a:ext cx="446088" cy="2984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0212" name="AutoShape 20"/>
          <p:cNvCxnSpPr>
            <a:cxnSpLocks noChangeShapeType="1"/>
            <a:stCxn id="520205" idx="1"/>
            <a:endCxn id="520206" idx="1"/>
          </p:cNvCxnSpPr>
          <p:nvPr/>
        </p:nvCxnSpPr>
        <p:spPr bwMode="auto">
          <a:xfrm flipH="1" flipV="1">
            <a:off x="2001838" y="3111500"/>
            <a:ext cx="144462" cy="15843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0214" name="AutoShape 22"/>
          <p:cNvCxnSpPr>
            <a:cxnSpLocks noChangeShapeType="1"/>
            <a:stCxn id="520201" idx="6"/>
            <a:endCxn id="520206" idx="1"/>
          </p:cNvCxnSpPr>
          <p:nvPr/>
        </p:nvCxnSpPr>
        <p:spPr bwMode="auto">
          <a:xfrm flipV="1">
            <a:off x="1349375" y="3111500"/>
            <a:ext cx="652463" cy="35401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0215" name="AutoShape 23"/>
          <p:cNvCxnSpPr>
            <a:cxnSpLocks noChangeShapeType="1"/>
            <a:stCxn id="520206" idx="0"/>
            <a:endCxn id="520207" idx="2"/>
          </p:cNvCxnSpPr>
          <p:nvPr/>
        </p:nvCxnSpPr>
        <p:spPr bwMode="auto">
          <a:xfrm flipV="1">
            <a:off x="2154238" y="2967038"/>
            <a:ext cx="1971675" cy="14446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0216" name="AutoShape 24"/>
          <p:cNvCxnSpPr>
            <a:cxnSpLocks noChangeShapeType="1"/>
            <a:stCxn id="520204" idx="2"/>
            <a:endCxn id="520207" idx="0"/>
          </p:cNvCxnSpPr>
          <p:nvPr/>
        </p:nvCxnSpPr>
        <p:spPr bwMode="auto">
          <a:xfrm flipH="1" flipV="1">
            <a:off x="4459288" y="2967038"/>
            <a:ext cx="741362" cy="13811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</p:spTree>
  </p:cSld>
  <p:clrMapOvr>
    <a:masterClrMapping/>
  </p:clrMapOvr>
  <p:transition xmlns:p14="http://schemas.microsoft.com/office/powerpoint/2010/main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E17D-A84D-4433-97A0-B09426EF657F}" type="slidenum">
              <a:rPr lang="en-US"/>
              <a:pPr/>
              <a:t>101</a:t>
            </a:fld>
            <a:endParaRPr lang="en-US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/>
              <a:t>Optimierung in VDBMSs: Join-Reihenfolge und Ausführungsort</a:t>
            </a:r>
          </a:p>
        </p:txBody>
      </p:sp>
      <p:pic>
        <p:nvPicPr>
          <p:cNvPr id="522243" name="Picture 3" descr="world_watermark_dun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9144000" cy="4829175"/>
          </a:xfrm>
          <a:prstGeom prst="rect">
            <a:avLst/>
          </a:prstGeom>
          <a:noFill/>
        </p:spPr>
      </p:pic>
      <p:sp>
        <p:nvSpPr>
          <p:cNvPr id="522244" name="Oval 4"/>
          <p:cNvSpPr>
            <a:spLocks noChangeArrowheads="1"/>
          </p:cNvSpPr>
          <p:nvPr/>
        </p:nvSpPr>
        <p:spPr bwMode="auto">
          <a:xfrm>
            <a:off x="2339975" y="5013325"/>
            <a:ext cx="503238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</a:t>
            </a:r>
          </a:p>
        </p:txBody>
      </p:sp>
      <p:sp>
        <p:nvSpPr>
          <p:cNvPr id="522245" name="Oval 5"/>
          <p:cNvSpPr>
            <a:spLocks noChangeArrowheads="1"/>
          </p:cNvSpPr>
          <p:nvPr/>
        </p:nvSpPr>
        <p:spPr bwMode="auto">
          <a:xfrm>
            <a:off x="7740650" y="5157788"/>
            <a:ext cx="503238" cy="50323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</a:t>
            </a:r>
          </a:p>
        </p:txBody>
      </p:sp>
      <p:sp>
        <p:nvSpPr>
          <p:cNvPr id="522246" name="Oval 6"/>
          <p:cNvSpPr>
            <a:spLocks noChangeArrowheads="1"/>
          </p:cNvSpPr>
          <p:nvPr/>
        </p:nvSpPr>
        <p:spPr bwMode="auto">
          <a:xfrm>
            <a:off x="4500563" y="5013325"/>
            <a:ext cx="503237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</a:t>
            </a:r>
          </a:p>
        </p:txBody>
      </p:sp>
      <p:sp>
        <p:nvSpPr>
          <p:cNvPr id="522247" name="Oval 7"/>
          <p:cNvSpPr>
            <a:spLocks noChangeArrowheads="1"/>
          </p:cNvSpPr>
          <p:nvPr/>
        </p:nvSpPr>
        <p:spPr bwMode="auto">
          <a:xfrm>
            <a:off x="3563938" y="3860800"/>
            <a:ext cx="503237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V</a:t>
            </a:r>
          </a:p>
        </p:txBody>
      </p:sp>
      <p:sp>
        <p:nvSpPr>
          <p:cNvPr id="522248" name="Oval 8"/>
          <p:cNvSpPr>
            <a:spLocks noChangeArrowheads="1"/>
          </p:cNvSpPr>
          <p:nvPr/>
        </p:nvSpPr>
        <p:spPr bwMode="auto">
          <a:xfrm>
            <a:off x="827088" y="3213100"/>
            <a:ext cx="503237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V</a:t>
            </a:r>
          </a:p>
        </p:txBody>
      </p:sp>
      <p:sp>
        <p:nvSpPr>
          <p:cNvPr id="522249" name="Oval 9"/>
          <p:cNvSpPr>
            <a:spLocks noChangeArrowheads="1"/>
          </p:cNvSpPr>
          <p:nvPr/>
        </p:nvSpPr>
        <p:spPr bwMode="auto">
          <a:xfrm>
            <a:off x="6659563" y="3357563"/>
            <a:ext cx="503237" cy="50323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</a:t>
            </a:r>
          </a:p>
        </p:txBody>
      </p:sp>
      <p:sp>
        <p:nvSpPr>
          <p:cNvPr id="522250" name="Oval 10"/>
          <p:cNvSpPr>
            <a:spLocks noChangeArrowheads="1"/>
          </p:cNvSpPr>
          <p:nvPr/>
        </p:nvSpPr>
        <p:spPr bwMode="auto">
          <a:xfrm>
            <a:off x="2124075" y="5805488"/>
            <a:ext cx="503238" cy="50323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</a:t>
            </a:r>
          </a:p>
        </p:txBody>
      </p:sp>
      <p:sp>
        <p:nvSpPr>
          <p:cNvPr id="522251" name="Oval 11"/>
          <p:cNvSpPr>
            <a:spLocks noChangeArrowheads="1"/>
          </p:cNvSpPr>
          <p:nvPr/>
        </p:nvSpPr>
        <p:spPr bwMode="auto">
          <a:xfrm>
            <a:off x="5219700" y="2852738"/>
            <a:ext cx="503238" cy="50323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</a:t>
            </a:r>
          </a:p>
        </p:txBody>
      </p:sp>
      <p:sp>
        <p:nvSpPr>
          <p:cNvPr id="522252" name="AutoShape 12"/>
          <p:cNvSpPr>
            <a:spLocks noChangeArrowheads="1"/>
          </p:cNvSpPr>
          <p:nvPr/>
        </p:nvSpPr>
        <p:spPr bwMode="auto">
          <a:xfrm rot="5400000">
            <a:off x="2017713" y="4543425"/>
            <a:ext cx="228600" cy="304800"/>
          </a:xfrm>
          <a:prstGeom prst="flowChartCollat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de-DE">
              <a:latin typeface="Times New Roman" pitchFamily="18" charset="0"/>
            </a:endParaRPr>
          </a:p>
        </p:txBody>
      </p:sp>
      <p:sp>
        <p:nvSpPr>
          <p:cNvPr id="522253" name="AutoShape 13"/>
          <p:cNvSpPr>
            <a:spLocks noChangeArrowheads="1"/>
          </p:cNvSpPr>
          <p:nvPr/>
        </p:nvSpPr>
        <p:spPr bwMode="auto">
          <a:xfrm rot="5400000">
            <a:off x="3889375" y="3390900"/>
            <a:ext cx="228600" cy="304800"/>
          </a:xfrm>
          <a:prstGeom prst="flowChartCollat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de-DE">
              <a:latin typeface="Times New Roman" pitchFamily="18" charset="0"/>
            </a:endParaRPr>
          </a:p>
        </p:txBody>
      </p:sp>
      <p:sp>
        <p:nvSpPr>
          <p:cNvPr id="522254" name="AutoShape 14"/>
          <p:cNvSpPr>
            <a:spLocks noChangeArrowheads="1"/>
          </p:cNvSpPr>
          <p:nvPr/>
        </p:nvSpPr>
        <p:spPr bwMode="auto">
          <a:xfrm rot="5400000">
            <a:off x="4178300" y="2814638"/>
            <a:ext cx="228600" cy="304800"/>
          </a:xfrm>
          <a:prstGeom prst="flowChartCollat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de-DE">
              <a:latin typeface="Times New Roman" pitchFamily="18" charset="0"/>
            </a:endParaRPr>
          </a:p>
        </p:txBody>
      </p:sp>
      <p:cxnSp>
        <p:nvCxnSpPr>
          <p:cNvPr id="522255" name="AutoShape 15"/>
          <p:cNvCxnSpPr>
            <a:cxnSpLocks noChangeShapeType="1"/>
            <a:stCxn id="522250" idx="1"/>
            <a:endCxn id="522252" idx="1"/>
          </p:cNvCxnSpPr>
          <p:nvPr/>
        </p:nvCxnSpPr>
        <p:spPr bwMode="auto">
          <a:xfrm flipH="1" flipV="1">
            <a:off x="2146300" y="4695825"/>
            <a:ext cx="50800" cy="116363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2256" name="AutoShape 16"/>
          <p:cNvCxnSpPr>
            <a:cxnSpLocks noChangeShapeType="1"/>
            <a:stCxn id="522244" idx="0"/>
            <a:endCxn id="522252" idx="1"/>
          </p:cNvCxnSpPr>
          <p:nvPr/>
        </p:nvCxnSpPr>
        <p:spPr bwMode="auto">
          <a:xfrm flipH="1" flipV="1">
            <a:off x="2146300" y="4695825"/>
            <a:ext cx="446088" cy="2984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2257" name="AutoShape 17"/>
          <p:cNvCxnSpPr>
            <a:cxnSpLocks noChangeShapeType="1"/>
            <a:stCxn id="522252" idx="1"/>
            <a:endCxn id="522253" idx="1"/>
          </p:cNvCxnSpPr>
          <p:nvPr/>
        </p:nvCxnSpPr>
        <p:spPr bwMode="auto">
          <a:xfrm flipV="1">
            <a:off x="2146300" y="3543300"/>
            <a:ext cx="1871663" cy="11525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2258" name="AutoShape 18"/>
          <p:cNvCxnSpPr>
            <a:cxnSpLocks noChangeShapeType="1"/>
            <a:stCxn id="522247" idx="7"/>
            <a:endCxn id="522253" idx="1"/>
          </p:cNvCxnSpPr>
          <p:nvPr/>
        </p:nvCxnSpPr>
        <p:spPr bwMode="auto">
          <a:xfrm flipV="1">
            <a:off x="3994150" y="3543300"/>
            <a:ext cx="23813" cy="3714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2259" name="AutoShape 19"/>
          <p:cNvCxnSpPr>
            <a:cxnSpLocks noChangeShapeType="1"/>
            <a:stCxn id="522253" idx="1"/>
            <a:endCxn id="522254" idx="1"/>
          </p:cNvCxnSpPr>
          <p:nvPr/>
        </p:nvCxnSpPr>
        <p:spPr bwMode="auto">
          <a:xfrm flipV="1">
            <a:off x="4017963" y="2967038"/>
            <a:ext cx="288925" cy="57626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2260" name="AutoShape 20"/>
          <p:cNvCxnSpPr>
            <a:cxnSpLocks noChangeShapeType="1"/>
            <a:stCxn id="522251" idx="2"/>
            <a:endCxn id="522254" idx="0"/>
          </p:cNvCxnSpPr>
          <p:nvPr/>
        </p:nvCxnSpPr>
        <p:spPr bwMode="auto">
          <a:xfrm flipH="1" flipV="1">
            <a:off x="4459288" y="2967038"/>
            <a:ext cx="741362" cy="13811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</p:spTree>
  </p:cSld>
  <p:clrMapOvr>
    <a:masterClrMapping/>
  </p:clrMapOvr>
  <p:transition xmlns:p14="http://schemas.microsoft.com/office/powerpoint/2010/main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F277-D5C7-4583-85FB-6A479D83BB66}" type="slidenum">
              <a:rPr lang="en-US"/>
              <a:pPr/>
              <a:t>102</a:t>
            </a:fld>
            <a:endParaRPr lang="en-US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/>
              <a:t>Optimierung in VDBMSs: Join-Reihenfolge und Ausführungsort</a:t>
            </a:r>
          </a:p>
        </p:txBody>
      </p:sp>
      <p:pic>
        <p:nvPicPr>
          <p:cNvPr id="523267" name="Picture 3" descr="world_watermark_dun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9144000" cy="4829175"/>
          </a:xfrm>
          <a:prstGeom prst="rect">
            <a:avLst/>
          </a:prstGeom>
          <a:noFill/>
        </p:spPr>
      </p:pic>
      <p:sp>
        <p:nvSpPr>
          <p:cNvPr id="523268" name="Oval 4"/>
          <p:cNvSpPr>
            <a:spLocks noChangeArrowheads="1"/>
          </p:cNvSpPr>
          <p:nvPr/>
        </p:nvSpPr>
        <p:spPr bwMode="auto">
          <a:xfrm>
            <a:off x="2339975" y="5013325"/>
            <a:ext cx="503238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</a:t>
            </a:r>
          </a:p>
        </p:txBody>
      </p:sp>
      <p:sp>
        <p:nvSpPr>
          <p:cNvPr id="523269" name="Oval 5"/>
          <p:cNvSpPr>
            <a:spLocks noChangeArrowheads="1"/>
          </p:cNvSpPr>
          <p:nvPr/>
        </p:nvSpPr>
        <p:spPr bwMode="auto">
          <a:xfrm>
            <a:off x="7740650" y="5157788"/>
            <a:ext cx="503238" cy="50323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</a:t>
            </a:r>
          </a:p>
        </p:txBody>
      </p:sp>
      <p:sp>
        <p:nvSpPr>
          <p:cNvPr id="523270" name="Oval 6"/>
          <p:cNvSpPr>
            <a:spLocks noChangeArrowheads="1"/>
          </p:cNvSpPr>
          <p:nvPr/>
        </p:nvSpPr>
        <p:spPr bwMode="auto">
          <a:xfrm>
            <a:off x="4500563" y="5013325"/>
            <a:ext cx="503237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</a:t>
            </a:r>
          </a:p>
        </p:txBody>
      </p:sp>
      <p:sp>
        <p:nvSpPr>
          <p:cNvPr id="523271" name="Oval 7"/>
          <p:cNvSpPr>
            <a:spLocks noChangeArrowheads="1"/>
          </p:cNvSpPr>
          <p:nvPr/>
        </p:nvSpPr>
        <p:spPr bwMode="auto">
          <a:xfrm>
            <a:off x="3563938" y="3860800"/>
            <a:ext cx="503237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V</a:t>
            </a:r>
          </a:p>
        </p:txBody>
      </p:sp>
      <p:sp>
        <p:nvSpPr>
          <p:cNvPr id="523272" name="Oval 8"/>
          <p:cNvSpPr>
            <a:spLocks noChangeArrowheads="1"/>
          </p:cNvSpPr>
          <p:nvPr/>
        </p:nvSpPr>
        <p:spPr bwMode="auto">
          <a:xfrm>
            <a:off x="827088" y="3213100"/>
            <a:ext cx="503237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V</a:t>
            </a:r>
          </a:p>
        </p:txBody>
      </p:sp>
      <p:sp>
        <p:nvSpPr>
          <p:cNvPr id="523273" name="Oval 9"/>
          <p:cNvSpPr>
            <a:spLocks noChangeArrowheads="1"/>
          </p:cNvSpPr>
          <p:nvPr/>
        </p:nvSpPr>
        <p:spPr bwMode="auto">
          <a:xfrm>
            <a:off x="6659563" y="3357563"/>
            <a:ext cx="503237" cy="50323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</a:t>
            </a:r>
          </a:p>
        </p:txBody>
      </p:sp>
      <p:sp>
        <p:nvSpPr>
          <p:cNvPr id="523274" name="Oval 10"/>
          <p:cNvSpPr>
            <a:spLocks noChangeArrowheads="1"/>
          </p:cNvSpPr>
          <p:nvPr/>
        </p:nvSpPr>
        <p:spPr bwMode="auto">
          <a:xfrm>
            <a:off x="2124075" y="5805488"/>
            <a:ext cx="503238" cy="50323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</a:t>
            </a:r>
          </a:p>
        </p:txBody>
      </p:sp>
      <p:sp>
        <p:nvSpPr>
          <p:cNvPr id="523275" name="Oval 11"/>
          <p:cNvSpPr>
            <a:spLocks noChangeArrowheads="1"/>
          </p:cNvSpPr>
          <p:nvPr/>
        </p:nvSpPr>
        <p:spPr bwMode="auto">
          <a:xfrm>
            <a:off x="5219700" y="2852738"/>
            <a:ext cx="503238" cy="50323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</a:t>
            </a:r>
          </a:p>
        </p:txBody>
      </p:sp>
      <p:sp>
        <p:nvSpPr>
          <p:cNvPr id="523276" name="AutoShape 12"/>
          <p:cNvSpPr>
            <a:spLocks noChangeArrowheads="1"/>
          </p:cNvSpPr>
          <p:nvPr/>
        </p:nvSpPr>
        <p:spPr bwMode="auto">
          <a:xfrm rot="5400000">
            <a:off x="4538663" y="4254500"/>
            <a:ext cx="228600" cy="304800"/>
          </a:xfrm>
          <a:prstGeom prst="flowChartCollat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de-DE">
              <a:latin typeface="Times New Roman" pitchFamily="18" charset="0"/>
            </a:endParaRPr>
          </a:p>
        </p:txBody>
      </p:sp>
      <p:sp>
        <p:nvSpPr>
          <p:cNvPr id="523277" name="AutoShape 13"/>
          <p:cNvSpPr>
            <a:spLocks noChangeArrowheads="1"/>
          </p:cNvSpPr>
          <p:nvPr/>
        </p:nvSpPr>
        <p:spPr bwMode="auto">
          <a:xfrm rot="5400000">
            <a:off x="3889375" y="3390900"/>
            <a:ext cx="228600" cy="304800"/>
          </a:xfrm>
          <a:prstGeom prst="flowChartCollat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de-DE">
              <a:latin typeface="Times New Roman" pitchFamily="18" charset="0"/>
            </a:endParaRPr>
          </a:p>
        </p:txBody>
      </p:sp>
      <p:sp>
        <p:nvSpPr>
          <p:cNvPr id="523278" name="AutoShape 14"/>
          <p:cNvSpPr>
            <a:spLocks noChangeArrowheads="1"/>
          </p:cNvSpPr>
          <p:nvPr/>
        </p:nvSpPr>
        <p:spPr bwMode="auto">
          <a:xfrm rot="5400000">
            <a:off x="4178300" y="2814638"/>
            <a:ext cx="228600" cy="304800"/>
          </a:xfrm>
          <a:prstGeom prst="flowChartCollat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de-DE">
              <a:latin typeface="Times New Roman" pitchFamily="18" charset="0"/>
            </a:endParaRPr>
          </a:p>
        </p:txBody>
      </p:sp>
      <p:cxnSp>
        <p:nvCxnSpPr>
          <p:cNvPr id="523279" name="AutoShape 15"/>
          <p:cNvCxnSpPr>
            <a:cxnSpLocks noChangeShapeType="1"/>
            <a:stCxn id="523274" idx="1"/>
            <a:endCxn id="523276" idx="1"/>
          </p:cNvCxnSpPr>
          <p:nvPr/>
        </p:nvCxnSpPr>
        <p:spPr bwMode="auto">
          <a:xfrm flipV="1">
            <a:off x="2197100" y="4406900"/>
            <a:ext cx="2470150" cy="145256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3280" name="AutoShape 16"/>
          <p:cNvCxnSpPr>
            <a:cxnSpLocks noChangeShapeType="1"/>
            <a:stCxn id="523268" idx="0"/>
            <a:endCxn id="523276" idx="1"/>
          </p:cNvCxnSpPr>
          <p:nvPr/>
        </p:nvCxnSpPr>
        <p:spPr bwMode="auto">
          <a:xfrm flipV="1">
            <a:off x="2592388" y="4406900"/>
            <a:ext cx="2074862" cy="5873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3281" name="AutoShape 17"/>
          <p:cNvCxnSpPr>
            <a:cxnSpLocks noChangeShapeType="1"/>
            <a:stCxn id="523276" idx="1"/>
            <a:endCxn id="523277" idx="1"/>
          </p:cNvCxnSpPr>
          <p:nvPr/>
        </p:nvCxnSpPr>
        <p:spPr bwMode="auto">
          <a:xfrm flipH="1" flipV="1">
            <a:off x="4017963" y="3543300"/>
            <a:ext cx="649287" cy="863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3282" name="AutoShape 18"/>
          <p:cNvCxnSpPr>
            <a:cxnSpLocks noChangeShapeType="1"/>
            <a:stCxn id="523271" idx="7"/>
            <a:endCxn id="523277" idx="1"/>
          </p:cNvCxnSpPr>
          <p:nvPr/>
        </p:nvCxnSpPr>
        <p:spPr bwMode="auto">
          <a:xfrm flipV="1">
            <a:off x="3994150" y="3543300"/>
            <a:ext cx="23813" cy="3714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3283" name="AutoShape 19"/>
          <p:cNvCxnSpPr>
            <a:cxnSpLocks noChangeShapeType="1"/>
            <a:stCxn id="523277" idx="1"/>
            <a:endCxn id="523278" idx="1"/>
          </p:cNvCxnSpPr>
          <p:nvPr/>
        </p:nvCxnSpPr>
        <p:spPr bwMode="auto">
          <a:xfrm flipV="1">
            <a:off x="4017963" y="2967038"/>
            <a:ext cx="288925" cy="57626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3284" name="AutoShape 20"/>
          <p:cNvCxnSpPr>
            <a:cxnSpLocks noChangeShapeType="1"/>
            <a:stCxn id="523275" idx="2"/>
            <a:endCxn id="523278" idx="0"/>
          </p:cNvCxnSpPr>
          <p:nvPr/>
        </p:nvCxnSpPr>
        <p:spPr bwMode="auto">
          <a:xfrm flipH="1" flipV="1">
            <a:off x="4459288" y="2967038"/>
            <a:ext cx="741362" cy="13811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</p:spTree>
  </p:cSld>
  <p:clrMapOvr>
    <a:masterClrMapping/>
  </p:clrMapOvr>
  <p:transition xmlns:p14="http://schemas.microsoft.com/office/powerpoint/2010/main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0642-F64F-4AC1-9725-6AE3401AD132}" type="slidenum">
              <a:rPr lang="en-US"/>
              <a:pPr/>
              <a:t>103</a:t>
            </a:fld>
            <a:endParaRPr lang="en-US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in VDBMSs</a:t>
            </a:r>
          </a:p>
        </p:txBody>
      </p:sp>
      <p:sp>
        <p:nvSpPr>
          <p:cNvPr id="525315" name="Oval 3"/>
          <p:cNvSpPr>
            <a:spLocks noChangeArrowheads="1"/>
          </p:cNvSpPr>
          <p:nvPr/>
        </p:nvSpPr>
        <p:spPr bwMode="auto">
          <a:xfrm>
            <a:off x="3779838" y="5734050"/>
            <a:ext cx="503237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T3</a:t>
            </a:r>
          </a:p>
        </p:txBody>
      </p:sp>
      <p:sp>
        <p:nvSpPr>
          <p:cNvPr id="525316" name="Oval 4"/>
          <p:cNvSpPr>
            <a:spLocks noChangeArrowheads="1"/>
          </p:cNvSpPr>
          <p:nvPr/>
        </p:nvSpPr>
        <p:spPr bwMode="auto">
          <a:xfrm>
            <a:off x="2411413" y="3789363"/>
            <a:ext cx="503237" cy="50323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V1</a:t>
            </a:r>
          </a:p>
        </p:txBody>
      </p:sp>
      <p:sp>
        <p:nvSpPr>
          <p:cNvPr id="525317" name="Oval 5"/>
          <p:cNvSpPr>
            <a:spLocks noChangeArrowheads="1"/>
          </p:cNvSpPr>
          <p:nvPr/>
        </p:nvSpPr>
        <p:spPr bwMode="auto">
          <a:xfrm>
            <a:off x="5148263" y="5734050"/>
            <a:ext cx="503237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R2</a:t>
            </a:r>
          </a:p>
        </p:txBody>
      </p:sp>
      <p:sp>
        <p:nvSpPr>
          <p:cNvPr id="525318" name="Oval 6"/>
          <p:cNvSpPr>
            <a:spLocks noChangeArrowheads="1"/>
          </p:cNvSpPr>
          <p:nvPr/>
        </p:nvSpPr>
        <p:spPr bwMode="auto">
          <a:xfrm>
            <a:off x="6588125" y="3500438"/>
            <a:ext cx="503238" cy="50323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S9</a:t>
            </a:r>
          </a:p>
        </p:txBody>
      </p:sp>
      <p:sp>
        <p:nvSpPr>
          <p:cNvPr id="525319" name="AutoShape 7"/>
          <p:cNvSpPr>
            <a:spLocks noChangeArrowheads="1"/>
          </p:cNvSpPr>
          <p:nvPr/>
        </p:nvSpPr>
        <p:spPr bwMode="auto">
          <a:xfrm rot="5400000">
            <a:off x="4538663" y="4254500"/>
            <a:ext cx="228600" cy="304800"/>
          </a:xfrm>
          <a:prstGeom prst="flowChartCollat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r>
              <a:rPr lang="de-DE">
                <a:latin typeface="Times New Roman" pitchFamily="18" charset="0"/>
              </a:rPr>
              <a:t>       3</a:t>
            </a:r>
          </a:p>
        </p:txBody>
      </p:sp>
      <p:sp>
        <p:nvSpPr>
          <p:cNvPr id="525320" name="AutoShape 8"/>
          <p:cNvSpPr>
            <a:spLocks noChangeArrowheads="1"/>
          </p:cNvSpPr>
          <p:nvPr/>
        </p:nvSpPr>
        <p:spPr bwMode="auto">
          <a:xfrm rot="5400000">
            <a:off x="3673475" y="2814638"/>
            <a:ext cx="228600" cy="304800"/>
          </a:xfrm>
          <a:prstGeom prst="flowChartCollat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r>
              <a:rPr lang="de-DE">
                <a:latin typeface="Times New Roman" pitchFamily="18" charset="0"/>
              </a:rPr>
              <a:t>       7</a:t>
            </a:r>
          </a:p>
        </p:txBody>
      </p:sp>
      <p:sp>
        <p:nvSpPr>
          <p:cNvPr id="525321" name="AutoShape 9"/>
          <p:cNvSpPr>
            <a:spLocks noChangeArrowheads="1"/>
          </p:cNvSpPr>
          <p:nvPr/>
        </p:nvSpPr>
        <p:spPr bwMode="auto">
          <a:xfrm rot="5400000">
            <a:off x="5041900" y="1878013"/>
            <a:ext cx="228600" cy="304800"/>
          </a:xfrm>
          <a:prstGeom prst="flowChartCollat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r>
              <a:rPr lang="de-DE">
                <a:latin typeface="Times New Roman" pitchFamily="18" charset="0"/>
              </a:rPr>
              <a:t>        7</a:t>
            </a:r>
          </a:p>
        </p:txBody>
      </p:sp>
      <p:cxnSp>
        <p:nvCxnSpPr>
          <p:cNvPr id="525322" name="AutoShape 10"/>
          <p:cNvCxnSpPr>
            <a:cxnSpLocks noChangeShapeType="1"/>
            <a:stCxn id="525317" idx="1"/>
            <a:endCxn id="525319" idx="1"/>
          </p:cNvCxnSpPr>
          <p:nvPr/>
        </p:nvCxnSpPr>
        <p:spPr bwMode="auto">
          <a:xfrm flipH="1" flipV="1">
            <a:off x="4667250" y="4406900"/>
            <a:ext cx="554038" cy="13811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5323" name="AutoShape 11"/>
          <p:cNvCxnSpPr>
            <a:cxnSpLocks noChangeShapeType="1"/>
            <a:stCxn id="525315" idx="0"/>
            <a:endCxn id="525319" idx="1"/>
          </p:cNvCxnSpPr>
          <p:nvPr/>
        </p:nvCxnSpPr>
        <p:spPr bwMode="auto">
          <a:xfrm flipV="1">
            <a:off x="4032250" y="4406900"/>
            <a:ext cx="635000" cy="13081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5324" name="AutoShape 12"/>
          <p:cNvCxnSpPr>
            <a:cxnSpLocks noChangeShapeType="1"/>
            <a:stCxn id="525319" idx="1"/>
            <a:endCxn id="525320" idx="1"/>
          </p:cNvCxnSpPr>
          <p:nvPr/>
        </p:nvCxnSpPr>
        <p:spPr bwMode="auto">
          <a:xfrm flipH="1" flipV="1">
            <a:off x="3802063" y="2967038"/>
            <a:ext cx="865187" cy="1439862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5325" name="AutoShape 13"/>
          <p:cNvCxnSpPr>
            <a:cxnSpLocks noChangeShapeType="1"/>
            <a:stCxn id="525316" idx="7"/>
            <a:endCxn id="525320" idx="1"/>
          </p:cNvCxnSpPr>
          <p:nvPr/>
        </p:nvCxnSpPr>
        <p:spPr bwMode="auto">
          <a:xfrm flipV="1">
            <a:off x="2841625" y="2967038"/>
            <a:ext cx="960438" cy="8763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5326" name="AutoShape 14"/>
          <p:cNvCxnSpPr>
            <a:cxnSpLocks noChangeShapeType="1"/>
            <a:stCxn id="525320" idx="1"/>
            <a:endCxn id="525321" idx="2"/>
          </p:cNvCxnSpPr>
          <p:nvPr/>
        </p:nvCxnSpPr>
        <p:spPr bwMode="auto">
          <a:xfrm flipV="1">
            <a:off x="3802063" y="2030413"/>
            <a:ext cx="1187450" cy="9366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5327" name="AutoShape 15"/>
          <p:cNvCxnSpPr>
            <a:cxnSpLocks noChangeShapeType="1"/>
            <a:stCxn id="525318" idx="2"/>
            <a:endCxn id="525321" idx="0"/>
          </p:cNvCxnSpPr>
          <p:nvPr/>
        </p:nvCxnSpPr>
        <p:spPr bwMode="auto">
          <a:xfrm flipH="1" flipV="1">
            <a:off x="5322888" y="2030413"/>
            <a:ext cx="1246187" cy="17224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</p:spTree>
  </p:cSld>
  <p:clrMapOvr>
    <a:masterClrMapping/>
  </p:clrMapOvr>
  <p:transition xmlns:p14="http://schemas.microsoft.com/office/powerpoint/2010/main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9B90-7D49-447C-90A5-599FD742A142}" type="slidenum">
              <a:rPr lang="en-US"/>
              <a:pPr/>
              <a:t>104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in VDBMSs</a:t>
            </a:r>
          </a:p>
        </p:txBody>
      </p:sp>
      <p:sp>
        <p:nvSpPr>
          <p:cNvPr id="524309" name="Oval 21"/>
          <p:cNvSpPr>
            <a:spLocks noChangeArrowheads="1"/>
          </p:cNvSpPr>
          <p:nvPr/>
        </p:nvSpPr>
        <p:spPr bwMode="auto">
          <a:xfrm>
            <a:off x="3779838" y="5734050"/>
            <a:ext cx="503237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T3</a:t>
            </a:r>
          </a:p>
        </p:txBody>
      </p:sp>
      <p:sp>
        <p:nvSpPr>
          <p:cNvPr id="524311" name="Oval 23"/>
          <p:cNvSpPr>
            <a:spLocks noChangeArrowheads="1"/>
          </p:cNvSpPr>
          <p:nvPr/>
        </p:nvSpPr>
        <p:spPr bwMode="auto">
          <a:xfrm>
            <a:off x="2411413" y="3789363"/>
            <a:ext cx="503237" cy="50323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V1</a:t>
            </a:r>
          </a:p>
        </p:txBody>
      </p:sp>
      <p:sp>
        <p:nvSpPr>
          <p:cNvPr id="524312" name="Oval 24"/>
          <p:cNvSpPr>
            <a:spLocks noChangeArrowheads="1"/>
          </p:cNvSpPr>
          <p:nvPr/>
        </p:nvSpPr>
        <p:spPr bwMode="auto">
          <a:xfrm>
            <a:off x="5148263" y="5734050"/>
            <a:ext cx="503237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R2</a:t>
            </a:r>
          </a:p>
        </p:txBody>
      </p:sp>
      <p:sp>
        <p:nvSpPr>
          <p:cNvPr id="524313" name="Oval 25"/>
          <p:cNvSpPr>
            <a:spLocks noChangeArrowheads="1"/>
          </p:cNvSpPr>
          <p:nvPr/>
        </p:nvSpPr>
        <p:spPr bwMode="auto">
          <a:xfrm>
            <a:off x="6588125" y="3500438"/>
            <a:ext cx="503238" cy="50323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S9</a:t>
            </a:r>
          </a:p>
        </p:txBody>
      </p:sp>
      <p:sp>
        <p:nvSpPr>
          <p:cNvPr id="524314" name="AutoShape 26"/>
          <p:cNvSpPr>
            <a:spLocks noChangeArrowheads="1"/>
          </p:cNvSpPr>
          <p:nvPr/>
        </p:nvSpPr>
        <p:spPr bwMode="auto">
          <a:xfrm rot="5400000">
            <a:off x="4538663" y="4254500"/>
            <a:ext cx="228600" cy="304800"/>
          </a:xfrm>
          <a:prstGeom prst="flowChartCollat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r>
              <a:rPr lang="de-DE">
                <a:latin typeface="Times New Roman" pitchFamily="18" charset="0"/>
              </a:rPr>
              <a:t>       3</a:t>
            </a:r>
          </a:p>
        </p:txBody>
      </p:sp>
      <p:sp>
        <p:nvSpPr>
          <p:cNvPr id="524315" name="AutoShape 27"/>
          <p:cNvSpPr>
            <a:spLocks noChangeArrowheads="1"/>
          </p:cNvSpPr>
          <p:nvPr/>
        </p:nvSpPr>
        <p:spPr bwMode="auto">
          <a:xfrm rot="5400000">
            <a:off x="3673475" y="2814638"/>
            <a:ext cx="228600" cy="304800"/>
          </a:xfrm>
          <a:prstGeom prst="flowChartCollat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r>
              <a:rPr lang="de-DE">
                <a:latin typeface="Times New Roman" pitchFamily="18" charset="0"/>
              </a:rPr>
              <a:t>       7</a:t>
            </a:r>
          </a:p>
        </p:txBody>
      </p:sp>
      <p:sp>
        <p:nvSpPr>
          <p:cNvPr id="524316" name="AutoShape 28"/>
          <p:cNvSpPr>
            <a:spLocks noChangeArrowheads="1"/>
          </p:cNvSpPr>
          <p:nvPr/>
        </p:nvSpPr>
        <p:spPr bwMode="auto">
          <a:xfrm rot="5400000">
            <a:off x="5041900" y="1878013"/>
            <a:ext cx="228600" cy="304800"/>
          </a:xfrm>
          <a:prstGeom prst="flowChartCollat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r>
              <a:rPr lang="de-DE">
                <a:latin typeface="Times New Roman" pitchFamily="18" charset="0"/>
              </a:rPr>
              <a:t>        7</a:t>
            </a:r>
          </a:p>
        </p:txBody>
      </p:sp>
      <p:cxnSp>
        <p:nvCxnSpPr>
          <p:cNvPr id="524317" name="AutoShape 29"/>
          <p:cNvCxnSpPr>
            <a:cxnSpLocks noChangeShapeType="1"/>
            <a:stCxn id="524312" idx="1"/>
            <a:endCxn id="524314" idx="1"/>
          </p:cNvCxnSpPr>
          <p:nvPr/>
        </p:nvCxnSpPr>
        <p:spPr bwMode="auto">
          <a:xfrm flipH="1" flipV="1">
            <a:off x="4667250" y="4406900"/>
            <a:ext cx="554038" cy="1381125"/>
          </a:xfrm>
          <a:prstGeom prst="straightConnector1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</p:cxnSp>
      <p:cxnSp>
        <p:nvCxnSpPr>
          <p:cNvPr id="524318" name="AutoShape 30"/>
          <p:cNvCxnSpPr>
            <a:cxnSpLocks noChangeShapeType="1"/>
            <a:stCxn id="524309" idx="0"/>
            <a:endCxn id="524314" idx="1"/>
          </p:cNvCxnSpPr>
          <p:nvPr/>
        </p:nvCxnSpPr>
        <p:spPr bwMode="auto">
          <a:xfrm flipV="1">
            <a:off x="4032250" y="4406900"/>
            <a:ext cx="635000" cy="13081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4319" name="AutoShape 31"/>
          <p:cNvCxnSpPr>
            <a:cxnSpLocks noChangeShapeType="1"/>
            <a:stCxn id="524314" idx="1"/>
            <a:endCxn id="524315" idx="1"/>
          </p:cNvCxnSpPr>
          <p:nvPr/>
        </p:nvCxnSpPr>
        <p:spPr bwMode="auto">
          <a:xfrm flipH="1" flipV="1">
            <a:off x="3802063" y="2967038"/>
            <a:ext cx="865187" cy="1439862"/>
          </a:xfrm>
          <a:prstGeom prst="straightConnector1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</p:cxnSp>
      <p:cxnSp>
        <p:nvCxnSpPr>
          <p:cNvPr id="524320" name="AutoShape 32"/>
          <p:cNvCxnSpPr>
            <a:cxnSpLocks noChangeShapeType="1"/>
            <a:stCxn id="524311" idx="7"/>
            <a:endCxn id="524315" idx="1"/>
          </p:cNvCxnSpPr>
          <p:nvPr/>
        </p:nvCxnSpPr>
        <p:spPr bwMode="auto">
          <a:xfrm flipV="1">
            <a:off x="2841625" y="2967038"/>
            <a:ext cx="960438" cy="876300"/>
          </a:xfrm>
          <a:prstGeom prst="straightConnector1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</p:cxnSp>
      <p:cxnSp>
        <p:nvCxnSpPr>
          <p:cNvPr id="524321" name="AutoShape 33"/>
          <p:cNvCxnSpPr>
            <a:cxnSpLocks noChangeShapeType="1"/>
            <a:stCxn id="524315" idx="1"/>
            <a:endCxn id="524316" idx="2"/>
          </p:cNvCxnSpPr>
          <p:nvPr/>
        </p:nvCxnSpPr>
        <p:spPr bwMode="auto">
          <a:xfrm flipV="1">
            <a:off x="3802063" y="2030413"/>
            <a:ext cx="1187450" cy="9366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4322" name="AutoShape 34"/>
          <p:cNvCxnSpPr>
            <a:cxnSpLocks noChangeShapeType="1"/>
            <a:stCxn id="524313" idx="2"/>
            <a:endCxn id="524316" idx="0"/>
          </p:cNvCxnSpPr>
          <p:nvPr/>
        </p:nvCxnSpPr>
        <p:spPr bwMode="auto">
          <a:xfrm flipH="1" flipV="1">
            <a:off x="5322888" y="2030413"/>
            <a:ext cx="1246187" cy="1722437"/>
          </a:xfrm>
          <a:prstGeom prst="straightConnector1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</p:cxnSp>
    </p:spTree>
  </p:cSld>
  <p:clrMapOvr>
    <a:masterClrMapping/>
  </p:clrMapOvr>
  <p:transition xmlns:p14="http://schemas.microsoft.com/office/powerpoint/2010/main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680C-80C6-42F5-9E86-8C205FDC57C8}" type="slidenum">
              <a:rPr lang="en-US"/>
              <a:pPr/>
              <a:t>105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in VDBMSs</a:t>
            </a:r>
          </a:p>
        </p:txBody>
      </p:sp>
      <p:sp>
        <p:nvSpPr>
          <p:cNvPr id="526339" name="Oval 3"/>
          <p:cNvSpPr>
            <a:spLocks noChangeArrowheads="1"/>
          </p:cNvSpPr>
          <p:nvPr/>
        </p:nvSpPr>
        <p:spPr bwMode="auto">
          <a:xfrm>
            <a:off x="3276600" y="4292600"/>
            <a:ext cx="503238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T3</a:t>
            </a:r>
          </a:p>
        </p:txBody>
      </p:sp>
      <p:sp>
        <p:nvSpPr>
          <p:cNvPr id="526340" name="Oval 4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V4</a:t>
            </a:r>
          </a:p>
        </p:txBody>
      </p:sp>
      <p:sp>
        <p:nvSpPr>
          <p:cNvPr id="526341" name="Oval 5"/>
          <p:cNvSpPr>
            <a:spLocks noChangeArrowheads="1"/>
          </p:cNvSpPr>
          <p:nvPr/>
        </p:nvSpPr>
        <p:spPr bwMode="auto">
          <a:xfrm>
            <a:off x="4716463" y="5734050"/>
            <a:ext cx="503237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R2</a:t>
            </a:r>
          </a:p>
        </p:txBody>
      </p:sp>
      <p:sp>
        <p:nvSpPr>
          <p:cNvPr id="526342" name="Oval 6"/>
          <p:cNvSpPr>
            <a:spLocks noChangeArrowheads="1"/>
          </p:cNvSpPr>
          <p:nvPr/>
        </p:nvSpPr>
        <p:spPr bwMode="auto">
          <a:xfrm>
            <a:off x="7451725" y="3284538"/>
            <a:ext cx="503238" cy="50323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S9</a:t>
            </a:r>
          </a:p>
        </p:txBody>
      </p:sp>
      <p:sp>
        <p:nvSpPr>
          <p:cNvPr id="526343" name="AutoShape 7"/>
          <p:cNvSpPr>
            <a:spLocks noChangeArrowheads="1"/>
          </p:cNvSpPr>
          <p:nvPr/>
        </p:nvSpPr>
        <p:spPr bwMode="auto">
          <a:xfrm rot="5400000">
            <a:off x="3817938" y="3822700"/>
            <a:ext cx="228600" cy="304800"/>
          </a:xfrm>
          <a:prstGeom prst="flowChartCollat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r>
              <a:rPr lang="de-DE">
                <a:latin typeface="Times New Roman" pitchFamily="18" charset="0"/>
              </a:rPr>
              <a:t>       3</a:t>
            </a:r>
          </a:p>
        </p:txBody>
      </p:sp>
      <p:sp>
        <p:nvSpPr>
          <p:cNvPr id="526344" name="AutoShape 8"/>
          <p:cNvSpPr>
            <a:spLocks noChangeArrowheads="1"/>
          </p:cNvSpPr>
          <p:nvPr/>
        </p:nvSpPr>
        <p:spPr bwMode="auto">
          <a:xfrm rot="5400000">
            <a:off x="6915150" y="2886075"/>
            <a:ext cx="228600" cy="304800"/>
          </a:xfrm>
          <a:prstGeom prst="flowChartCollat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r>
              <a:rPr lang="de-DE">
                <a:latin typeface="Times New Roman" pitchFamily="18" charset="0"/>
              </a:rPr>
              <a:t>       9</a:t>
            </a:r>
          </a:p>
        </p:txBody>
      </p:sp>
      <p:sp>
        <p:nvSpPr>
          <p:cNvPr id="526345" name="AutoShape 9"/>
          <p:cNvSpPr>
            <a:spLocks noChangeArrowheads="1"/>
          </p:cNvSpPr>
          <p:nvPr/>
        </p:nvSpPr>
        <p:spPr bwMode="auto">
          <a:xfrm rot="5400000">
            <a:off x="5041900" y="1878013"/>
            <a:ext cx="228600" cy="304800"/>
          </a:xfrm>
          <a:prstGeom prst="flowChartCollat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r>
              <a:rPr lang="de-DE">
                <a:latin typeface="Times New Roman" pitchFamily="18" charset="0"/>
              </a:rPr>
              <a:t>        7</a:t>
            </a:r>
          </a:p>
        </p:txBody>
      </p:sp>
      <p:cxnSp>
        <p:nvCxnSpPr>
          <p:cNvPr id="526346" name="AutoShape 10"/>
          <p:cNvCxnSpPr>
            <a:cxnSpLocks noChangeShapeType="1"/>
            <a:stCxn id="526341" idx="1"/>
            <a:endCxn id="526343" idx="1"/>
          </p:cNvCxnSpPr>
          <p:nvPr/>
        </p:nvCxnSpPr>
        <p:spPr bwMode="auto">
          <a:xfrm flipH="1" flipV="1">
            <a:off x="3946525" y="3975100"/>
            <a:ext cx="842963" cy="1812925"/>
          </a:xfrm>
          <a:prstGeom prst="straightConnector1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</p:cxnSp>
      <p:cxnSp>
        <p:nvCxnSpPr>
          <p:cNvPr id="526347" name="AutoShape 11"/>
          <p:cNvCxnSpPr>
            <a:cxnSpLocks noChangeShapeType="1"/>
            <a:stCxn id="526339" idx="0"/>
            <a:endCxn id="526343" idx="1"/>
          </p:cNvCxnSpPr>
          <p:nvPr/>
        </p:nvCxnSpPr>
        <p:spPr bwMode="auto">
          <a:xfrm flipV="1">
            <a:off x="3529013" y="3975100"/>
            <a:ext cx="417512" cy="2984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26348" name="AutoShape 12"/>
          <p:cNvCxnSpPr>
            <a:cxnSpLocks noChangeShapeType="1"/>
            <a:stCxn id="526343" idx="1"/>
            <a:endCxn id="526345" idx="1"/>
          </p:cNvCxnSpPr>
          <p:nvPr/>
        </p:nvCxnSpPr>
        <p:spPr bwMode="auto">
          <a:xfrm flipV="1">
            <a:off x="3946525" y="2030413"/>
            <a:ext cx="1223963" cy="1944687"/>
          </a:xfrm>
          <a:prstGeom prst="straightConnector1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</p:cxnSp>
      <p:cxnSp>
        <p:nvCxnSpPr>
          <p:cNvPr id="526349" name="AutoShape 13"/>
          <p:cNvCxnSpPr>
            <a:cxnSpLocks noChangeShapeType="1"/>
            <a:stCxn id="526340" idx="7"/>
            <a:endCxn id="526344" idx="1"/>
          </p:cNvCxnSpPr>
          <p:nvPr/>
        </p:nvCxnSpPr>
        <p:spPr bwMode="auto">
          <a:xfrm flipV="1">
            <a:off x="6731000" y="3038475"/>
            <a:ext cx="312738" cy="2460625"/>
          </a:xfrm>
          <a:prstGeom prst="straightConnector1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</p:cxnSp>
      <p:cxnSp>
        <p:nvCxnSpPr>
          <p:cNvPr id="526350" name="AutoShape 14"/>
          <p:cNvCxnSpPr>
            <a:cxnSpLocks noChangeShapeType="1"/>
            <a:stCxn id="526345" idx="1"/>
            <a:endCxn id="526344" idx="1"/>
          </p:cNvCxnSpPr>
          <p:nvPr/>
        </p:nvCxnSpPr>
        <p:spPr bwMode="auto">
          <a:xfrm>
            <a:off x="5170488" y="2030413"/>
            <a:ext cx="1873250" cy="1008062"/>
          </a:xfrm>
          <a:prstGeom prst="straightConnector1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</p:cxnSp>
      <p:cxnSp>
        <p:nvCxnSpPr>
          <p:cNvPr id="526351" name="AutoShape 15"/>
          <p:cNvCxnSpPr>
            <a:cxnSpLocks noChangeShapeType="1"/>
            <a:stCxn id="526342" idx="2"/>
            <a:endCxn id="526344" idx="1"/>
          </p:cNvCxnSpPr>
          <p:nvPr/>
        </p:nvCxnSpPr>
        <p:spPr bwMode="auto">
          <a:xfrm flipH="1" flipV="1">
            <a:off x="7043738" y="3038475"/>
            <a:ext cx="388937" cy="4984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</p:cxnSp>
    </p:spTree>
  </p:cSld>
  <p:clrMapOvr>
    <a:masterClrMapping/>
  </p:clrMapOvr>
  <p:transition xmlns:p14="http://schemas.microsoft.com/office/powerpoint/2010/main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6B9-F359-418A-A673-698FBA33EF77}" type="slidenum">
              <a:rPr lang="en-US"/>
              <a:pPr/>
              <a:t>106</a:t>
            </a:fld>
            <a:endParaRPr lang="en-US"/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Erweiterungen für Verteilte Datenbanken (2)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178800" cy="54578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000"/>
              <a:t>Pruning eines Plans P1 wenn es einen semantisch äquivalenten Plan P2 gibt mit:</a:t>
            </a:r>
          </a:p>
          <a:p>
            <a:pPr>
              <a:lnSpc>
                <a:spcPct val="100000"/>
              </a:lnSpc>
            </a:pPr>
            <a:endParaRPr lang="de-DE" sz="2000"/>
          </a:p>
          <a:p>
            <a:pPr>
              <a:lnSpc>
                <a:spcPct val="100000"/>
              </a:lnSpc>
            </a:pPr>
            <a:endParaRPr lang="de-DE" sz="2000"/>
          </a:p>
          <a:p>
            <a:pPr>
              <a:lnSpc>
                <a:spcPct val="100000"/>
              </a:lnSpc>
            </a:pPr>
            <a:r>
              <a:rPr lang="de-DE" sz="2000"/>
              <a:t>Was kostet der Datentransfer zwischen den Knoten?</a:t>
            </a:r>
          </a:p>
          <a:p>
            <a:pPr lvl="1">
              <a:lnSpc>
                <a:spcPct val="100000"/>
              </a:lnSpc>
            </a:pPr>
            <a:r>
              <a:rPr lang="de-DE" sz="2000"/>
              <a:t>In einem homogenen Netzwerk kann man von gleichen Kosten zwischen allen Knoten ausgehen.</a:t>
            </a:r>
          </a:p>
          <a:p>
            <a:pPr lvl="1">
              <a:lnSpc>
                <a:spcPct val="100000"/>
              </a:lnSpc>
            </a:pPr>
            <a:r>
              <a:rPr lang="de-DE" sz="2000"/>
              <a:t>Plan P1 kann auf jeden Fall schon eliminiert werden, wenn man das Ergebnis von P2 billiger nach x schicken kann, wobei x der Knoten ist, an dem P1 sein Ergebnis generiert.</a:t>
            </a:r>
          </a:p>
          <a:p>
            <a:pPr lvl="1">
              <a:lnSpc>
                <a:spcPct val="100000"/>
              </a:lnSpc>
            </a:pPr>
            <a:endParaRPr lang="de-DE" sz="2000"/>
          </a:p>
          <a:p>
            <a:pPr lvl="1">
              <a:lnSpc>
                <a:spcPct val="100000"/>
              </a:lnSpc>
            </a:pPr>
            <a:endParaRPr lang="de-DE" sz="2000"/>
          </a:p>
          <a:p>
            <a:pPr>
              <a:lnSpc>
                <a:spcPct val="100000"/>
              </a:lnSpc>
            </a:pPr>
            <a:endParaRPr lang="de-DE" sz="2000"/>
          </a:p>
          <a:p>
            <a:pPr>
              <a:lnSpc>
                <a:spcPct val="100000"/>
              </a:lnSpc>
            </a:pPr>
            <a:r>
              <a:rPr lang="de-DE" sz="2000"/>
              <a:t>Zeitkomplexität: O(s</a:t>
            </a:r>
            <a:r>
              <a:rPr lang="de-DE" sz="2000" baseline="30000"/>
              <a:t>3 </a:t>
            </a:r>
            <a:r>
              <a:rPr lang="de-DE" sz="2000"/>
              <a:t>* 3</a:t>
            </a:r>
            <a:r>
              <a:rPr lang="de-DE" sz="2000" baseline="30000"/>
              <a:t>n</a:t>
            </a:r>
            <a:r>
              <a:rPr lang="de-DE" sz="2000"/>
              <a:t>)</a:t>
            </a:r>
          </a:p>
        </p:txBody>
      </p:sp>
      <p:pic>
        <p:nvPicPr>
          <p:cNvPr id="472075" name="Picture 11"/>
          <p:cNvPicPr>
            <a:picLocks noChangeAspect="1" noChangeArrowheads="1"/>
          </p:cNvPicPr>
          <p:nvPr/>
        </p:nvPicPr>
        <p:blipFill>
          <a:blip r:embed="rId3" cstate="print"/>
          <a:srcRect l="8594" t="79167" r="19531" b="12500"/>
          <a:stretch>
            <a:fillRect/>
          </a:stretch>
        </p:blipFill>
        <p:spPr bwMode="auto">
          <a:xfrm>
            <a:off x="838200" y="1752600"/>
            <a:ext cx="8305800" cy="7223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pic>
        <p:nvPicPr>
          <p:cNvPr id="472076" name="Picture 12"/>
          <p:cNvPicPr>
            <a:picLocks noChangeAspect="1" noChangeArrowheads="1"/>
          </p:cNvPicPr>
          <p:nvPr/>
        </p:nvPicPr>
        <p:blipFill>
          <a:blip r:embed="rId4" cstate="print"/>
          <a:srcRect l="7813" t="38542" r="57813" b="53125"/>
          <a:stretch>
            <a:fillRect/>
          </a:stretch>
        </p:blipFill>
        <p:spPr bwMode="auto">
          <a:xfrm>
            <a:off x="2286000" y="4724400"/>
            <a:ext cx="4343400" cy="7889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010F-47E5-4328-B940-D3D51F86537F}" type="slidenum">
              <a:rPr lang="en-US"/>
              <a:pPr/>
              <a:t>107</a:t>
            </a:fld>
            <a:endParaRPr lang="en-US"/>
          </a:p>
        </p:txBody>
      </p:sp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sp>
        <p:nvSpPr>
          <p:cNvPr id="499715" name="AutoShape 3"/>
          <p:cNvSpPr>
            <a:spLocks/>
          </p:cNvSpPr>
          <p:nvPr/>
        </p:nvSpPr>
        <p:spPr bwMode="auto">
          <a:xfrm>
            <a:off x="0" y="4724400"/>
            <a:ext cx="3216275" cy="514350"/>
          </a:xfrm>
          <a:prstGeom prst="borderCallout2">
            <a:avLst>
              <a:gd name="adj1" fmla="val 22222"/>
              <a:gd name="adj2" fmla="val 102370"/>
              <a:gd name="adj3" fmla="val 22222"/>
              <a:gd name="adj4" fmla="val 127935"/>
              <a:gd name="adj5" fmla="val -357097"/>
              <a:gd name="adj6" fmla="val 135440"/>
            </a:avLst>
          </a:prstGeom>
          <a:solidFill>
            <a:srgbClr val="FF9933"/>
          </a:solidFill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Replikationsinformation</a:t>
            </a:r>
          </a:p>
        </p:txBody>
      </p:sp>
      <p:sp>
        <p:nvSpPr>
          <p:cNvPr id="499716" name="AutoShape 4"/>
          <p:cNvSpPr>
            <a:spLocks/>
          </p:cNvSpPr>
          <p:nvPr/>
        </p:nvSpPr>
        <p:spPr bwMode="auto">
          <a:xfrm>
            <a:off x="5518150" y="5346700"/>
            <a:ext cx="3841750" cy="1244600"/>
          </a:xfrm>
          <a:prstGeom prst="borderCallout2">
            <a:avLst>
              <a:gd name="adj1" fmla="val 9185"/>
              <a:gd name="adj2" fmla="val -1981"/>
              <a:gd name="adj3" fmla="val 9185"/>
              <a:gd name="adj4" fmla="val -20042"/>
              <a:gd name="adj5" fmla="val -197704"/>
              <a:gd name="adj6" fmla="val -25829"/>
            </a:avLst>
          </a:prstGeom>
          <a:solidFill>
            <a:srgbClr val="FF9933"/>
          </a:solidFill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Kommunikationskosten:</a:t>
            </a:r>
          </a:p>
          <a:p>
            <a:r>
              <a:rPr lang="de-DE">
                <a:latin typeface="Times New Roman" pitchFamily="18" charset="0"/>
              </a:rPr>
              <a:t>Bandbreite, Latenz zwischen </a:t>
            </a:r>
          </a:p>
          <a:p>
            <a:r>
              <a:rPr lang="de-DE">
                <a:latin typeface="Times New Roman" pitchFamily="18" charset="0"/>
              </a:rPr>
              <a:t>den Stationen</a:t>
            </a:r>
          </a:p>
        </p:txBody>
      </p:sp>
      <p:sp>
        <p:nvSpPr>
          <p:cNvPr id="499717" name="AutoShape 5"/>
          <p:cNvSpPr>
            <a:spLocks/>
          </p:cNvSpPr>
          <p:nvPr/>
        </p:nvSpPr>
        <p:spPr bwMode="auto">
          <a:xfrm>
            <a:off x="0" y="6343650"/>
            <a:ext cx="3098800" cy="514350"/>
          </a:xfrm>
          <a:prstGeom prst="borderCallout2">
            <a:avLst>
              <a:gd name="adj1" fmla="val 22222"/>
              <a:gd name="adj2" fmla="val 102458"/>
              <a:gd name="adj3" fmla="val 22222"/>
              <a:gd name="adj4" fmla="val 136014"/>
              <a:gd name="adj5" fmla="val -671606"/>
              <a:gd name="adj6" fmla="val 142778"/>
            </a:avLst>
          </a:prstGeom>
          <a:solidFill>
            <a:srgbClr val="FF9933"/>
          </a:solidFill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Allokationsinformation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D510-915A-46A4-BAB9-0432BE66596D}" type="slidenum">
              <a:rPr lang="en-US"/>
              <a:pPr/>
              <a:t>108</a:t>
            </a:fld>
            <a:endParaRPr lang="en-US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Kostenmodelle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In herkömmlichen Datenbanksystemen: Durchsatzoptimierung (throughput)</a:t>
            </a:r>
          </a:p>
          <a:p>
            <a:pPr lvl="2"/>
            <a:r>
              <a:rPr lang="de-DE"/>
              <a:t>Aufwands-Kostenmodell W</a:t>
            </a:r>
          </a:p>
          <a:p>
            <a:r>
              <a:rPr lang="de-DE"/>
              <a:t>In verteilten Anwendungen: Antwortzeit-Optimierung (response time)</a:t>
            </a:r>
          </a:p>
          <a:p>
            <a:pPr lvl="2"/>
            <a:r>
              <a:rPr lang="de-DE"/>
              <a:t>Antwortzeit-Kostenmodell T</a:t>
            </a:r>
          </a:p>
          <a:p>
            <a:r>
              <a:rPr lang="de-DE"/>
              <a:t>Beispielanfrage q mit </a:t>
            </a:r>
            <a:r>
              <a:rPr lang="de-DE">
                <a:solidFill>
                  <a:srgbClr val="FF33CC"/>
                </a:solidFill>
              </a:rPr>
              <a:t>o</a:t>
            </a:r>
            <a:r>
              <a:rPr lang="de-DE"/>
              <a:t>ptimalem W</a:t>
            </a:r>
            <a:r>
              <a:rPr lang="de-DE">
                <a:solidFill>
                  <a:srgbClr val="FF33CC"/>
                </a:solidFill>
              </a:rPr>
              <a:t>o</a:t>
            </a:r>
            <a:r>
              <a:rPr lang="de-DE"/>
              <a:t> bzw T</a:t>
            </a:r>
            <a:r>
              <a:rPr lang="de-DE">
                <a:solidFill>
                  <a:srgbClr val="FF33CC"/>
                </a:solidFill>
              </a:rPr>
              <a:t>o</a:t>
            </a:r>
          </a:p>
          <a:p>
            <a:pPr lvl="1"/>
            <a:r>
              <a:rPr lang="de-DE"/>
              <a:t>Betrachte einen Auswertungsplan p für q</a:t>
            </a:r>
          </a:p>
          <a:p>
            <a:pPr lvl="2"/>
            <a:r>
              <a:rPr lang="de-DE"/>
              <a:t>Wp bzw Tp</a:t>
            </a:r>
          </a:p>
          <a:p>
            <a:pPr lvl="2"/>
            <a:r>
              <a:rPr lang="de-DE"/>
              <a:t>man sollte aber nicht beliebig viel Aufwand treiben, um Tp zu optimieren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F4B5-B5B1-4536-8DF8-5F4AC22C2BAA}" type="slidenum">
              <a:rPr lang="en-US"/>
              <a:pPr/>
              <a:t>109</a:t>
            </a:fld>
            <a:endParaRPr 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/>
              <a:t>Zunächst: Überblick über Aufwandsabschätzung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Selektivitätsabschätzung</a:t>
            </a:r>
          </a:p>
          <a:p>
            <a:r>
              <a:rPr lang="de-DE"/>
              <a:t>Kostenmodellierung der wichtigsten Operatoren</a:t>
            </a:r>
          </a:p>
          <a:p>
            <a:pPr lvl="1"/>
            <a:r>
              <a:rPr lang="de-DE"/>
              <a:t>Nested Loops Join</a:t>
            </a:r>
          </a:p>
          <a:p>
            <a:pPr lvl="1"/>
            <a:r>
              <a:rPr lang="de-DE"/>
              <a:t>Merge Join</a:t>
            </a:r>
          </a:p>
          <a:p>
            <a:pPr lvl="1"/>
            <a:r>
              <a:rPr lang="de-DE"/>
              <a:t>Index Join</a:t>
            </a:r>
          </a:p>
          <a:p>
            <a:pPr lvl="1"/>
            <a:r>
              <a:rPr lang="de-DE"/>
              <a:t>Hash Join</a:t>
            </a:r>
          </a:p>
          <a:p>
            <a:pPr lvl="1"/>
            <a:endParaRPr lang="de-DE"/>
          </a:p>
          <a:p>
            <a:pPr lvl="1"/>
            <a:endParaRPr lang="de-DE"/>
          </a:p>
          <a:p>
            <a:pPr lvl="1"/>
            <a:endParaRPr lang="de-DE"/>
          </a:p>
          <a:p>
            <a:pPr lvl="1"/>
            <a:endParaRPr lang="de-DE"/>
          </a:p>
          <a:p>
            <a:pPr lvl="1"/>
            <a:r>
              <a:rPr lang="de-DE"/>
              <a:t>Parallelverarbeitung (pipelining)</a:t>
            </a:r>
          </a:p>
          <a:p>
            <a:pPr lvl="1"/>
            <a:r>
              <a:rPr lang="de-DE"/>
              <a:t>Sequenzielle Ausführung (pipeline-breaker)</a:t>
            </a:r>
          </a:p>
          <a:p>
            <a:pPr lvl="1"/>
            <a:endParaRPr lang="de-DE"/>
          </a:p>
          <a:p>
            <a:endParaRPr lang="de-DE"/>
          </a:p>
        </p:txBody>
      </p:sp>
      <p:sp>
        <p:nvSpPr>
          <p:cNvPr id="518150" name="Rectangle 6"/>
          <p:cNvSpPr>
            <a:spLocks noChangeArrowheads="1"/>
          </p:cNvSpPr>
          <p:nvPr/>
        </p:nvSpPr>
        <p:spPr bwMode="auto">
          <a:xfrm>
            <a:off x="0" y="37163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kumimoji="1" lang="de-DE" sz="3200">
                <a:solidFill>
                  <a:schemeClr val="tx2"/>
                </a:solidFill>
                <a:latin typeface="Arial Black" pitchFamily="34" charset="0"/>
              </a:rPr>
              <a:t>Danach: Überblick über Antwortzeit-Kostenmodell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FAD9-729E-44F7-B114-91020E49BD57}" type="slidenum">
              <a:rPr lang="en-US"/>
              <a:pPr/>
              <a:t>11</a:t>
            </a:fld>
            <a:endParaRPr lang="en-US"/>
          </a:p>
        </p:txBody>
      </p:sp>
      <p:pic>
        <p:nvPicPr>
          <p:cNvPr id="372738" name="Picture 2"/>
          <p:cNvPicPr>
            <a:picLocks noChangeAspect="1" noChangeArrowheads="1"/>
          </p:cNvPicPr>
          <p:nvPr/>
        </p:nvPicPr>
        <p:blipFill>
          <a:blip r:embed="rId3" cstate="print"/>
          <a:srcRect t="18750"/>
          <a:stretch>
            <a:fillRect/>
          </a:stretch>
        </p:blipFill>
        <p:spPr bwMode="auto">
          <a:xfrm>
            <a:off x="-381000" y="457200"/>
            <a:ext cx="9753600" cy="5943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834C-476C-47A4-A4F7-DCA36084E6B1}" type="slidenum">
              <a:rPr lang="en-US"/>
              <a:pPr/>
              <a:t>110</a:t>
            </a:fld>
            <a:endParaRPr lang="en-US"/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8125" y="1143000"/>
            <a:ext cx="8667750" cy="5391150"/>
          </a:xfrm>
          <a:noFill/>
          <a:ln/>
        </p:spPr>
        <p:txBody>
          <a:bodyPr lIns="90488" tIns="44450" rIns="90488" bIns="44450"/>
          <a:lstStyle/>
          <a:p>
            <a:r>
              <a:rPr lang="de-DE"/>
              <a:t>Attribute, die Teil des Primärschlüssels sind, sind unterstrichen.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title"/>
          </p:nvPr>
        </p:nvSpPr>
        <p:spPr>
          <a:xfrm>
            <a:off x="280988" y="381000"/>
            <a:ext cx="8650287" cy="573088"/>
          </a:xfrm>
          <a:noFill/>
          <a:ln/>
        </p:spPr>
        <p:txBody>
          <a:bodyPr lIns="90488" tIns="44450" rIns="90488" bIns="44450"/>
          <a:lstStyle/>
          <a:p>
            <a:r>
              <a:rPr lang="de-DE"/>
              <a:t>Beispiel-Datenbankschema</a:t>
            </a:r>
          </a:p>
        </p:txBody>
      </p:sp>
      <p:graphicFrame>
        <p:nvGraphicFramePr>
          <p:cNvPr id="493572" name="Object 4"/>
          <p:cNvGraphicFramePr>
            <a:graphicFrameLocks noChangeAspect="1"/>
          </p:cNvGraphicFramePr>
          <p:nvPr/>
        </p:nvGraphicFramePr>
        <p:xfrm>
          <a:off x="269875" y="2667000"/>
          <a:ext cx="87217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83" name="Dokument" r:id="rId5" imgW="11796120" imgH="1211400" progId="Word.Document.8">
                  <p:embed/>
                </p:oleObj>
              </mc:Choice>
              <mc:Fallback>
                <p:oleObj name="Dokument" r:id="rId5" imgW="11796120" imgH="121140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2667000"/>
                        <a:ext cx="8721725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3573" name="Rectangle 5"/>
          <p:cNvSpPr>
            <a:spLocks noChangeArrowheads="1"/>
          </p:cNvSpPr>
          <p:nvPr/>
        </p:nvSpPr>
        <p:spPr bwMode="auto">
          <a:xfrm>
            <a:off x="3429000" y="2362200"/>
            <a:ext cx="19812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2000"/>
              <a:t>Employee</a:t>
            </a:r>
          </a:p>
        </p:txBody>
      </p:sp>
      <p:graphicFrame>
        <p:nvGraphicFramePr>
          <p:cNvPr id="493574" name="Object 6"/>
          <p:cNvGraphicFramePr>
            <a:graphicFrameLocks noChangeAspect="1"/>
          </p:cNvGraphicFramePr>
          <p:nvPr/>
        </p:nvGraphicFramePr>
        <p:xfrm>
          <a:off x="304800" y="3810000"/>
          <a:ext cx="51657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84" name="Dokument" r:id="rId8" imgW="6905160" imgH="979560" progId="Word.Document.8">
                  <p:embed/>
                </p:oleObj>
              </mc:Choice>
              <mc:Fallback>
                <p:oleObj name="Dokument" r:id="rId8" imgW="6905160" imgH="979560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0"/>
                        <a:ext cx="516572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3575" name="Rectangle 7"/>
          <p:cNvSpPr>
            <a:spLocks noChangeArrowheads="1"/>
          </p:cNvSpPr>
          <p:nvPr/>
        </p:nvSpPr>
        <p:spPr bwMode="auto">
          <a:xfrm>
            <a:off x="1981200" y="3505200"/>
            <a:ext cx="19812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2000"/>
              <a:t>Department</a:t>
            </a:r>
          </a:p>
        </p:txBody>
      </p:sp>
      <p:graphicFrame>
        <p:nvGraphicFramePr>
          <p:cNvPr id="493576" name="Object 8"/>
          <p:cNvGraphicFramePr>
            <a:graphicFrameLocks noChangeAspect="1"/>
          </p:cNvGraphicFramePr>
          <p:nvPr/>
        </p:nvGraphicFramePr>
        <p:xfrm>
          <a:off x="220663" y="4918075"/>
          <a:ext cx="27511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85" name="Dokument" r:id="rId11" imgW="3723480" imgH="1041840" progId="Word.Document.8">
                  <p:embed/>
                </p:oleObj>
              </mc:Choice>
              <mc:Fallback>
                <p:oleObj name="Dokument" r:id="rId11" imgW="3723480" imgH="1041840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4918075"/>
                        <a:ext cx="275113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3577" name="Rectangle 9"/>
          <p:cNvSpPr>
            <a:spLocks noChangeArrowheads="1"/>
          </p:cNvSpPr>
          <p:nvPr/>
        </p:nvSpPr>
        <p:spPr bwMode="auto">
          <a:xfrm>
            <a:off x="-76200" y="4572000"/>
            <a:ext cx="30480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2000"/>
              <a:t>DeptLocations</a:t>
            </a:r>
          </a:p>
        </p:txBody>
      </p:sp>
      <p:sp>
        <p:nvSpPr>
          <p:cNvPr id="493578" name="Rectangle 10"/>
          <p:cNvSpPr>
            <a:spLocks noChangeArrowheads="1"/>
          </p:cNvSpPr>
          <p:nvPr/>
        </p:nvSpPr>
        <p:spPr bwMode="auto">
          <a:xfrm>
            <a:off x="1447800" y="5562600"/>
            <a:ext cx="1905000" cy="152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2000"/>
              <a:t>Project</a:t>
            </a:r>
          </a:p>
        </p:txBody>
      </p:sp>
      <p:graphicFrame>
        <p:nvGraphicFramePr>
          <p:cNvPr id="493579" name="Object 11"/>
          <p:cNvGraphicFramePr>
            <a:graphicFrameLocks noChangeAspect="1"/>
          </p:cNvGraphicFramePr>
          <p:nvPr/>
        </p:nvGraphicFramePr>
        <p:xfrm>
          <a:off x="84138" y="5862638"/>
          <a:ext cx="448786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86" name="Dokument" r:id="rId14" imgW="6066720" imgH="952200" progId="Word.Document.8">
                  <p:embed/>
                </p:oleObj>
              </mc:Choice>
              <mc:Fallback>
                <p:oleObj name="Dokument" r:id="rId14" imgW="6066720" imgH="952200" progId="Word.Documen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5862638"/>
                        <a:ext cx="4487862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3580" name="Rectangle 12"/>
          <p:cNvSpPr>
            <a:spLocks noChangeArrowheads="1"/>
          </p:cNvSpPr>
          <p:nvPr/>
        </p:nvSpPr>
        <p:spPr bwMode="auto">
          <a:xfrm>
            <a:off x="5410200" y="5562600"/>
            <a:ext cx="1905000" cy="152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2000"/>
              <a:t>WorksOn</a:t>
            </a:r>
          </a:p>
        </p:txBody>
      </p:sp>
      <p:graphicFrame>
        <p:nvGraphicFramePr>
          <p:cNvPr id="493581" name="Object 13"/>
          <p:cNvGraphicFramePr>
            <a:graphicFrameLocks noChangeAspect="1"/>
          </p:cNvGraphicFramePr>
          <p:nvPr/>
        </p:nvGraphicFramePr>
        <p:xfrm>
          <a:off x="4978400" y="5867400"/>
          <a:ext cx="28702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87" name="Dokument" r:id="rId17" imgW="3922920" imgH="919800" progId="Word.Document.8">
                  <p:embed/>
                </p:oleObj>
              </mc:Choice>
              <mc:Fallback>
                <p:oleObj name="Dokument" r:id="rId17" imgW="3922920" imgH="919800" progId="Word.Documen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5867400"/>
                        <a:ext cx="2870200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E174-36B3-472B-B91F-A87329FE552B}" type="slidenum">
              <a:rPr lang="en-US"/>
              <a:pPr/>
              <a:t>111</a:t>
            </a:fld>
            <a:endParaRPr lang="en-US"/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677275" cy="52578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de-DE"/>
              <a:t>Die </a:t>
            </a:r>
            <a:r>
              <a:rPr lang="de-DE">
                <a:solidFill>
                  <a:schemeClr val="hlink"/>
                </a:solidFill>
              </a:rPr>
              <a:t>Selektivität</a:t>
            </a:r>
            <a:r>
              <a:rPr lang="de-DE"/>
              <a:t> eines Suchprädikats schätzt die Anzahl der qualifizierenden Tupel relativ zur Gesamtanzahl der Tupel in der Relation.</a:t>
            </a:r>
          </a:p>
          <a:p>
            <a:r>
              <a:rPr lang="de-DE"/>
              <a:t>Beispiele:</a:t>
            </a:r>
          </a:p>
          <a:p>
            <a:pPr lvl="1"/>
            <a:r>
              <a:rPr lang="de-DE"/>
              <a:t>die Selektivität einer Anfrage, die das Schlüsselattribut einer Relation </a:t>
            </a:r>
            <a:r>
              <a:rPr lang="de-DE" i="1"/>
              <a:t>R</a:t>
            </a:r>
            <a:r>
              <a:rPr lang="de-DE"/>
              <a:t> spezifiziert, ist 1/ #</a:t>
            </a:r>
            <a:r>
              <a:rPr lang="de-DE" i="1"/>
              <a:t>R</a:t>
            </a:r>
            <a:r>
              <a:rPr lang="de-DE"/>
              <a:t>, wobei #</a:t>
            </a:r>
            <a:r>
              <a:rPr lang="de-DE" i="1"/>
              <a:t>R</a:t>
            </a:r>
            <a:r>
              <a:rPr lang="de-DE"/>
              <a:t> die Kardinalität der Relation</a:t>
            </a:r>
            <a:r>
              <a:rPr lang="de-DE" i="1"/>
              <a:t> R</a:t>
            </a:r>
            <a:r>
              <a:rPr lang="de-DE"/>
              <a:t> angibt.</a:t>
            </a:r>
          </a:p>
          <a:p>
            <a:pPr lvl="1"/>
            <a:r>
              <a:rPr lang="de-DE"/>
              <a:t>Wenn ein Attribut </a:t>
            </a:r>
            <a:r>
              <a:rPr lang="de-DE" i="1"/>
              <a:t>A </a:t>
            </a:r>
            <a:r>
              <a:rPr lang="de-DE"/>
              <a:t>spezifiziert wird, für das </a:t>
            </a:r>
            <a:r>
              <a:rPr lang="de-DE" i="1"/>
              <a:t>i </a:t>
            </a:r>
            <a:r>
              <a:rPr lang="de-DE"/>
              <a:t>verschiedene Werte existieren, so kann die Selektivität als</a:t>
            </a:r>
          </a:p>
          <a:p>
            <a:pPr lvl="1">
              <a:buFont typeface="Webdings" pitchFamily="18" charset="2"/>
              <a:buNone/>
            </a:pPr>
            <a:r>
              <a:rPr lang="de-DE"/>
              <a:t>			(#</a:t>
            </a:r>
            <a:r>
              <a:rPr lang="de-DE" i="1"/>
              <a:t>R</a:t>
            </a:r>
            <a:r>
              <a:rPr lang="de-DE"/>
              <a:t>/</a:t>
            </a:r>
            <a:r>
              <a:rPr lang="de-DE" i="1"/>
              <a:t>i</a:t>
            </a:r>
            <a:r>
              <a:rPr lang="de-DE"/>
              <a:t>) / #</a:t>
            </a:r>
            <a:r>
              <a:rPr lang="de-DE" i="1"/>
              <a:t>R	 </a:t>
            </a:r>
            <a:r>
              <a:rPr lang="de-DE"/>
              <a:t>oder	 1/</a:t>
            </a:r>
            <a:r>
              <a:rPr lang="de-DE" i="1"/>
              <a:t>i </a:t>
            </a:r>
            <a:endParaRPr lang="de-DE"/>
          </a:p>
          <a:p>
            <a:pPr lvl="1">
              <a:buFont typeface="Webdings" pitchFamily="18" charset="2"/>
              <a:buNone/>
            </a:pPr>
            <a:r>
              <a:rPr lang="de-DE"/>
              <a:t>	abgeschätzt werden.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01613"/>
            <a:ext cx="9144000" cy="941387"/>
          </a:xfrm>
          <a:noFill/>
          <a:ln/>
        </p:spPr>
        <p:txBody>
          <a:bodyPr lIns="90488" tIns="44450" rIns="90488" bIns="44450"/>
          <a:lstStyle/>
          <a:p>
            <a:r>
              <a:rPr lang="de-DE"/>
              <a:t> Selektivität</a:t>
            </a:r>
            <a:br>
              <a:rPr lang="de-DE"/>
            </a:br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DC61-7CCE-4893-8502-009F6BC5043D}" type="slidenum">
              <a:rPr lang="en-US"/>
              <a:pPr/>
              <a:t>112</a:t>
            </a:fld>
            <a:endParaRPr lang="en-US"/>
          </a:p>
        </p:txBody>
      </p:sp>
      <p:pic>
        <p:nvPicPr>
          <p:cNvPr id="500738" name="Picture 2"/>
          <p:cNvPicPr>
            <a:picLocks noChangeAspect="1" noChangeArrowheads="1"/>
          </p:cNvPicPr>
          <p:nvPr/>
        </p:nvPicPr>
        <p:blipFill>
          <a:blip r:embed="rId3" cstate="print"/>
          <a:srcRect l="5469" t="10417" r="7031" b="9375"/>
          <a:stretch>
            <a:fillRect/>
          </a:stretch>
        </p:blipFill>
        <p:spPr bwMode="auto">
          <a:xfrm>
            <a:off x="152400" y="990600"/>
            <a:ext cx="8534400" cy="58674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sp>
        <p:nvSpPr>
          <p:cNvPr id="50073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56600" cy="1143000"/>
          </a:xfrm>
        </p:spPr>
        <p:txBody>
          <a:bodyPr/>
          <a:lstStyle/>
          <a:p>
            <a:r>
              <a:rPr lang="de-DE"/>
              <a:t>Join-Selektivität</a:t>
            </a:r>
            <a:br>
              <a:rPr lang="de-DE"/>
            </a:br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F7AB-AE74-4A9B-BFB3-02067455270A}" type="slidenum">
              <a:rPr lang="en-US"/>
              <a:pPr/>
              <a:t>113</a:t>
            </a:fld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8125" y="1066800"/>
            <a:ext cx="8667750" cy="457200"/>
          </a:xfrm>
          <a:noFill/>
          <a:ln/>
        </p:spPr>
        <p:txBody>
          <a:bodyPr lIns="90488" tIns="44450" rIns="90488" bIns="44450"/>
          <a:lstStyle/>
          <a:p>
            <a:pPr>
              <a:buFont typeface="Webdings" pitchFamily="18" charset="2"/>
              <a:buNone/>
            </a:pPr>
            <a:r>
              <a:rPr lang="de-DE">
                <a:solidFill>
                  <a:schemeClr val="folHlink"/>
                </a:solidFill>
              </a:rPr>
              <a:t>Histogrammverfahren:</a:t>
            </a:r>
            <a:r>
              <a:rPr lang="de-DE"/>
              <a:t> Beispiel: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title"/>
          </p:nvPr>
        </p:nvSpPr>
        <p:spPr>
          <a:xfrm>
            <a:off x="280988" y="417513"/>
            <a:ext cx="8650287" cy="573087"/>
          </a:xfrm>
          <a:noFill/>
          <a:ln/>
        </p:spPr>
        <p:txBody>
          <a:bodyPr lIns="90488" tIns="44450" rIns="90488" bIns="44450"/>
          <a:lstStyle/>
          <a:p>
            <a:r>
              <a:rPr lang="de-DE" sz="3200"/>
              <a:t>Systematische Kostenabschätzung</a:t>
            </a:r>
            <a:endParaRPr lang="de-DE"/>
          </a:p>
        </p:txBody>
      </p:sp>
      <p:graphicFrame>
        <p:nvGraphicFramePr>
          <p:cNvPr id="505860" name="Object 4"/>
          <p:cNvGraphicFramePr>
            <a:graphicFrameLocks noChangeAspect="1"/>
          </p:cNvGraphicFramePr>
          <p:nvPr/>
        </p:nvGraphicFramePr>
        <p:xfrm>
          <a:off x="1600200" y="1524000"/>
          <a:ext cx="5943600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62" name="Bitmap" r:id="rId4" imgW="4371429" imgH="2800741" progId="Paint.Picture">
                  <p:embed/>
                </p:oleObj>
              </mc:Choice>
              <mc:Fallback>
                <p:oleObj name="Bitmap" r:id="rId4" imgW="4371429" imgH="2800741" progId="Paint.Pictur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0"/>
                        <a:ext cx="5943600" cy="38068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5861" name="Rectangle 5"/>
          <p:cNvSpPr>
            <a:spLocks noChangeArrowheads="1"/>
          </p:cNvSpPr>
          <p:nvPr/>
        </p:nvSpPr>
        <p:spPr bwMode="auto">
          <a:xfrm>
            <a:off x="228600" y="5334000"/>
            <a:ext cx="866775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ebdings" pitchFamily="18" charset="2"/>
              <a:buChar char="="/>
            </a:pPr>
            <a:r>
              <a:rPr kumimoji="1" lang="de-DE" sz="2000">
                <a:latin typeface="Tahoma" pitchFamily="34" charset="0"/>
              </a:rPr>
              <a:t>In den Intervallen [</a:t>
            </a:r>
            <a:r>
              <a:rPr kumimoji="1" lang="de-DE" sz="2000" i="1">
                <a:latin typeface="Tahoma" pitchFamily="34" charset="0"/>
              </a:rPr>
              <a:t>i</a:t>
            </a:r>
            <a:r>
              <a:rPr kumimoji="1" lang="de-DE" sz="2000">
                <a:latin typeface="Tahoma" pitchFamily="34" charset="0"/>
              </a:rPr>
              <a:t>3,</a:t>
            </a:r>
            <a:r>
              <a:rPr kumimoji="1" lang="de-DE" sz="2000" i="1">
                <a:latin typeface="Tahoma" pitchFamily="34" charset="0"/>
              </a:rPr>
              <a:t>i</a:t>
            </a:r>
            <a:r>
              <a:rPr kumimoji="1" lang="de-DE" sz="2000">
                <a:latin typeface="Tahoma" pitchFamily="34" charset="0"/>
              </a:rPr>
              <a:t>4] und [</a:t>
            </a:r>
            <a:r>
              <a:rPr kumimoji="1" lang="de-DE" sz="2000" i="1">
                <a:latin typeface="Tahoma" pitchFamily="34" charset="0"/>
              </a:rPr>
              <a:t>i</a:t>
            </a:r>
            <a:r>
              <a:rPr kumimoji="1" lang="de-DE" sz="2000">
                <a:latin typeface="Tahoma" pitchFamily="34" charset="0"/>
              </a:rPr>
              <a:t>4,</a:t>
            </a:r>
            <a:r>
              <a:rPr kumimoji="1" lang="de-DE" sz="2000" i="1">
                <a:latin typeface="Tahoma" pitchFamily="34" charset="0"/>
              </a:rPr>
              <a:t>i</a:t>
            </a:r>
            <a:r>
              <a:rPr kumimoji="1" lang="de-DE" sz="2000">
                <a:latin typeface="Tahoma" pitchFamily="34" charset="0"/>
              </a:rPr>
              <a:t>5] relative schlechte Abschätzung (große Abweichung Verteilung zu Histogramm).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1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D189-217B-444C-81D2-6965B101A6D6}" type="slidenum">
              <a:rPr lang="en-US"/>
              <a:pPr/>
              <a:t>114</a:t>
            </a:fld>
            <a:endParaRPr 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8125" y="1143000"/>
            <a:ext cx="8667750" cy="3962400"/>
          </a:xfrm>
          <a:noFill/>
          <a:ln/>
        </p:spPr>
        <p:txBody>
          <a:bodyPr lIns="90488" tIns="44450" rIns="90488" bIns="44450"/>
          <a:lstStyle/>
          <a:p>
            <a:pPr>
              <a:buFont typeface="Webdings" pitchFamily="18" charset="2"/>
              <a:buNone/>
            </a:pPr>
            <a:r>
              <a:rPr lang="de-DE">
                <a:solidFill>
                  <a:schemeClr val="folHlink"/>
                </a:solidFill>
              </a:rPr>
              <a:t>Histogrammverfahren:</a:t>
            </a:r>
            <a:endParaRPr lang="de-DE"/>
          </a:p>
          <a:p>
            <a:r>
              <a:rPr lang="de-DE" sz="2000"/>
              <a:t>Abhilfe kann durch nicht äquidistante Unterteilung geschaffen werden: Gleiche </a:t>
            </a:r>
            <a:r>
              <a:rPr lang="de-DE" sz="2000">
                <a:solidFill>
                  <a:schemeClr val="folHlink"/>
                </a:solidFill>
              </a:rPr>
              <a:t>Höhe</a:t>
            </a:r>
            <a:r>
              <a:rPr lang="de-DE" sz="2000"/>
              <a:t> statt gleiche </a:t>
            </a:r>
            <a:r>
              <a:rPr lang="de-DE" sz="2000">
                <a:solidFill>
                  <a:schemeClr val="folHlink"/>
                </a:solidFill>
              </a:rPr>
              <a:t>Breite</a:t>
            </a:r>
            <a:r>
              <a:rPr lang="de-DE" sz="2000"/>
              <a:t>.</a:t>
            </a:r>
          </a:p>
          <a:p>
            <a:r>
              <a:rPr lang="de-DE" sz="2000"/>
              <a:t>Vorteil:</a:t>
            </a:r>
          </a:p>
          <a:p>
            <a:pPr lvl="1"/>
            <a:r>
              <a:rPr lang="de-DE" sz="2000"/>
              <a:t>Fehler hängt nicht mehr von der Verteilung ab</a:t>
            </a:r>
          </a:p>
          <a:p>
            <a:r>
              <a:rPr lang="de-DE" sz="2000"/>
              <a:t>Nachteil:</a:t>
            </a:r>
          </a:p>
          <a:p>
            <a:pPr lvl="1"/>
            <a:r>
              <a:rPr lang="de-DE" sz="2000"/>
              <a:t>Erstellung ist teurer, da die Attributwerte sortiert werden</a:t>
            </a:r>
          </a:p>
          <a:p>
            <a:pPr lvl="1"/>
            <a:r>
              <a:rPr lang="de-DE" sz="2000"/>
              <a:t>Fortschreiben unter Erhalten der gleichen Höhe ist kaum möglich, stattdessen i.d.R. Neuerstellung des Histogramms in periodischen Zeitabständen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80988" y="417513"/>
            <a:ext cx="8650287" cy="573087"/>
          </a:xfrm>
          <a:noFill/>
          <a:ln/>
        </p:spPr>
        <p:txBody>
          <a:bodyPr lIns="90488" tIns="44450" rIns="90488" bIns="44450"/>
          <a:lstStyle/>
          <a:p>
            <a:r>
              <a:rPr lang="de-DE" sz="3200"/>
              <a:t>Systematische Kostenabschätzung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76AE-5C3A-4DEA-9B09-6563A9ABB120}" type="slidenum">
              <a:rPr lang="en-US"/>
              <a:pPr/>
              <a:t>115</a:t>
            </a:fld>
            <a:endParaRPr lang="en-US"/>
          </a:p>
        </p:txBody>
      </p:sp>
      <p:sp>
        <p:nvSpPr>
          <p:cNvPr id="491522" name="Rectangle 2050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5562600"/>
          </a:xfrm>
          <a:solidFill>
            <a:schemeClr val="bg1"/>
          </a:solidFill>
          <a:ln/>
        </p:spPr>
        <p:txBody>
          <a:bodyPr lIns="90488" tIns="44450" rIns="90488" bIns="44450"/>
          <a:lstStyle/>
          <a:p>
            <a:pPr>
              <a:lnSpc>
                <a:spcPct val="70000"/>
              </a:lnSpc>
              <a:spcBef>
                <a:spcPct val="0"/>
              </a:spcBef>
              <a:buFont typeface="Webdings" pitchFamily="18" charset="2"/>
              <a:buNone/>
            </a:pPr>
            <a:r>
              <a:rPr lang="de-DE" sz="2500" b="1">
                <a:latin typeface="Courier New" pitchFamily="49" charset="0"/>
              </a:rPr>
              <a:t>foreach</a:t>
            </a:r>
            <a:r>
              <a:rPr lang="de-DE" sz="2500">
                <a:latin typeface="Courier New" pitchFamily="49" charset="0"/>
              </a:rPr>
              <a:t>  </a:t>
            </a:r>
            <a:r>
              <a:rPr lang="de-DE" sz="2500" i="1">
                <a:latin typeface="Courier New" pitchFamily="49" charset="0"/>
              </a:rPr>
              <a:t>r</a:t>
            </a:r>
            <a:r>
              <a:rPr lang="de-DE" sz="2500">
                <a:latin typeface="Courier New" pitchFamily="49" charset="0"/>
              </a:rPr>
              <a:t> </a:t>
            </a:r>
            <a:r>
              <a:rPr lang="de-DE" sz="2500">
                <a:latin typeface="Courier New" pitchFamily="49" charset="0"/>
                <a:sym typeface="Symbol" pitchFamily="18" charset="2"/>
              </a:rPr>
              <a:t> </a:t>
            </a:r>
            <a:r>
              <a:rPr lang="de-DE" sz="2500" i="1">
                <a:latin typeface="Courier New" pitchFamily="49" charset="0"/>
              </a:rPr>
              <a:t>R</a:t>
            </a:r>
            <a:endParaRPr lang="de-DE" sz="250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buFont typeface="Webdings" pitchFamily="18" charset="2"/>
              <a:buNone/>
            </a:pPr>
            <a:r>
              <a:rPr lang="de-DE" sz="2500">
                <a:latin typeface="Courier New" pitchFamily="49" charset="0"/>
              </a:rPr>
              <a:t> </a:t>
            </a:r>
            <a:r>
              <a:rPr lang="de-DE" sz="2500" b="1">
                <a:latin typeface="Courier New" pitchFamily="49" charset="0"/>
              </a:rPr>
              <a:t>foreach</a:t>
            </a:r>
            <a:r>
              <a:rPr lang="de-DE" sz="2500">
                <a:latin typeface="Courier New" pitchFamily="49" charset="0"/>
              </a:rPr>
              <a:t> </a:t>
            </a:r>
            <a:r>
              <a:rPr lang="de-DE" sz="2500" i="1">
                <a:latin typeface="Courier New" pitchFamily="49" charset="0"/>
              </a:rPr>
              <a:t>s </a:t>
            </a:r>
            <a:r>
              <a:rPr lang="de-DE" sz="2500">
                <a:latin typeface="Courier New" pitchFamily="49" charset="0"/>
                <a:sym typeface="Symbol" pitchFamily="18" charset="2"/>
              </a:rPr>
              <a:t></a:t>
            </a:r>
            <a:r>
              <a:rPr lang="de-DE" sz="2500" i="1">
                <a:latin typeface="Courier New" pitchFamily="49" charset="0"/>
              </a:rPr>
              <a:t> S</a:t>
            </a:r>
            <a:endParaRPr lang="de-DE" sz="2500">
              <a:latin typeface="Courier New" pitchFamily="49" charset="0"/>
            </a:endParaRPr>
          </a:p>
          <a:p>
            <a:pPr lvl="1">
              <a:lnSpc>
                <a:spcPct val="70000"/>
              </a:lnSpc>
              <a:spcBef>
                <a:spcPct val="0"/>
              </a:spcBef>
              <a:buFont typeface="Webdings" pitchFamily="18" charset="2"/>
              <a:buNone/>
            </a:pPr>
            <a:r>
              <a:rPr lang="de-DE" sz="2500" b="1">
                <a:latin typeface="Courier New" pitchFamily="49" charset="0"/>
              </a:rPr>
              <a:t>if</a:t>
            </a:r>
            <a:r>
              <a:rPr lang="de-DE" sz="2500">
                <a:latin typeface="Courier New" pitchFamily="49" charset="0"/>
              </a:rPr>
              <a:t> </a:t>
            </a:r>
            <a:r>
              <a:rPr lang="de-DE" sz="2500" i="1">
                <a:latin typeface="Courier New" pitchFamily="49" charset="0"/>
              </a:rPr>
              <a:t>s.B </a:t>
            </a:r>
            <a:r>
              <a:rPr lang="de-DE" sz="2500">
                <a:latin typeface="Courier New" pitchFamily="49" charset="0"/>
              </a:rPr>
              <a:t>= </a:t>
            </a:r>
            <a:r>
              <a:rPr lang="de-DE" sz="2500" i="1">
                <a:latin typeface="Courier New" pitchFamily="49" charset="0"/>
              </a:rPr>
              <a:t>r.A</a:t>
            </a:r>
            <a:r>
              <a:rPr lang="de-DE" sz="2500">
                <a:latin typeface="Courier New" pitchFamily="49" charset="0"/>
              </a:rPr>
              <a:t>  </a:t>
            </a:r>
            <a:r>
              <a:rPr lang="de-DE" sz="2500" b="1">
                <a:latin typeface="Courier New" pitchFamily="49" charset="0"/>
              </a:rPr>
              <a:t>then</a:t>
            </a:r>
            <a:r>
              <a:rPr lang="de-DE" sz="2500">
                <a:latin typeface="Courier New" pitchFamily="49" charset="0"/>
              </a:rPr>
              <a:t> </a:t>
            </a:r>
            <a:r>
              <a:rPr lang="de-DE" sz="2500" i="1">
                <a:latin typeface="Courier New" pitchFamily="49" charset="0"/>
              </a:rPr>
              <a:t>Res</a:t>
            </a:r>
            <a:r>
              <a:rPr lang="de-DE" sz="2500">
                <a:latin typeface="Courier New" pitchFamily="49" charset="0"/>
              </a:rPr>
              <a:t>:=</a:t>
            </a:r>
            <a:r>
              <a:rPr lang="de-DE" sz="2500" i="1">
                <a:latin typeface="Courier New" pitchFamily="49" charset="0"/>
              </a:rPr>
              <a:t>Res</a:t>
            </a:r>
            <a:r>
              <a:rPr lang="de-DE" sz="2500">
                <a:latin typeface="Courier New" pitchFamily="49" charset="0"/>
              </a:rPr>
              <a:t> </a:t>
            </a:r>
            <a:r>
              <a:rPr lang="de-DE" sz="2500">
                <a:latin typeface="Courier New" pitchFamily="49" charset="0"/>
                <a:sym typeface="Symbol" pitchFamily="18" charset="2"/>
              </a:rPr>
              <a:t> </a:t>
            </a:r>
            <a:r>
              <a:rPr lang="de-DE" sz="2500">
                <a:latin typeface="Courier New" pitchFamily="49" charset="0"/>
              </a:rPr>
              <a:t>(</a:t>
            </a:r>
            <a:r>
              <a:rPr lang="de-DE" sz="2500" i="1">
                <a:latin typeface="Courier New" pitchFamily="49" charset="0"/>
              </a:rPr>
              <a:t>r </a:t>
            </a:r>
            <a:r>
              <a:rPr lang="de-DE" sz="2500" b="1">
                <a:latin typeface="Courier New" pitchFamily="49" charset="0"/>
                <a:sym typeface="MT Extra" pitchFamily="18" charset="2"/>
              </a:rPr>
              <a:t></a:t>
            </a:r>
            <a:r>
              <a:rPr lang="de-DE" sz="2500" b="1">
                <a:latin typeface="Courier New" pitchFamily="49" charset="0"/>
                <a:sym typeface="Euclid Extra" pitchFamily="18" charset="2"/>
              </a:rPr>
              <a:t> </a:t>
            </a:r>
            <a:r>
              <a:rPr lang="de-DE" sz="2500" i="1">
                <a:latin typeface="Courier New" pitchFamily="49" charset="0"/>
              </a:rPr>
              <a:t>s</a:t>
            </a:r>
            <a:r>
              <a:rPr lang="de-DE" sz="2500">
                <a:latin typeface="Courier New" pitchFamily="49" charset="0"/>
              </a:rPr>
              <a:t>)</a:t>
            </a:r>
            <a:endParaRPr lang="de-DE"/>
          </a:p>
          <a:p>
            <a:pPr>
              <a:lnSpc>
                <a:spcPct val="70000"/>
              </a:lnSpc>
              <a:buFont typeface="Webdings" pitchFamily="18" charset="2"/>
              <a:buNone/>
            </a:pPr>
            <a:r>
              <a:rPr lang="de-DE"/>
              <a:t>Günstigste Realisierung:</a:t>
            </a:r>
          </a:p>
          <a:p>
            <a:pPr lvl="1"/>
            <a:r>
              <a:rPr lang="de-DE" sz="1800" i="1">
                <a:latin typeface="Arial" pitchFamily="34" charset="0"/>
              </a:rPr>
              <a:t>n</a:t>
            </a:r>
            <a:r>
              <a:rPr lang="de-DE" sz="1800" i="1" baseline="-25000">
                <a:latin typeface="Arial" pitchFamily="34" charset="0"/>
              </a:rPr>
              <a:t>B</a:t>
            </a:r>
            <a:r>
              <a:rPr lang="de-DE" sz="1800">
                <a:latin typeface="Arial" pitchFamily="34" charset="0"/>
              </a:rPr>
              <a:t>-1 Rahmen für die äußere Schleife (</a:t>
            </a:r>
            <a:r>
              <a:rPr lang="de-DE" sz="1800" i="1">
                <a:latin typeface="Arial" pitchFamily="34" charset="0"/>
              </a:rPr>
              <a:t>n</a:t>
            </a:r>
            <a:r>
              <a:rPr lang="de-DE" sz="1800" i="1" baseline="-25000">
                <a:latin typeface="Arial" pitchFamily="34" charset="0"/>
              </a:rPr>
              <a:t>B</a:t>
            </a:r>
            <a:r>
              <a:rPr lang="de-DE" sz="1800">
                <a:latin typeface="Arial" pitchFamily="34" charset="0"/>
              </a:rPr>
              <a:t>: Zahl der Pufferrahmen) </a:t>
            </a:r>
          </a:p>
          <a:p>
            <a:pPr lvl="1"/>
            <a:r>
              <a:rPr lang="de-DE" sz="1800">
                <a:latin typeface="Arial" pitchFamily="34" charset="0"/>
              </a:rPr>
              <a:t>1 Rahmen für die innere Schleife</a:t>
            </a:r>
          </a:p>
          <a:p>
            <a:pPr>
              <a:lnSpc>
                <a:spcPct val="70000"/>
              </a:lnSpc>
              <a:spcBef>
                <a:spcPct val="0"/>
              </a:spcBef>
              <a:buFont typeface="Webdings" pitchFamily="18" charset="2"/>
              <a:buNone/>
            </a:pPr>
            <a:r>
              <a:rPr lang="de-DE" b="1">
                <a:latin typeface="Courier New" pitchFamily="49" charset="0"/>
              </a:rPr>
              <a:t>repeat:</a:t>
            </a:r>
            <a:endParaRPr lang="de-DE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buFont typeface="Webdings" pitchFamily="18" charset="2"/>
              <a:buNone/>
            </a:pPr>
            <a:r>
              <a:rPr lang="de-DE">
                <a:latin typeface="Courier New" pitchFamily="49" charset="0"/>
              </a:rPr>
              <a:t>	lese </a:t>
            </a:r>
            <a:r>
              <a:rPr lang="de-DE" i="1">
                <a:latin typeface="Courier New" pitchFamily="49" charset="0"/>
              </a:rPr>
              <a:t>n</a:t>
            </a:r>
            <a:r>
              <a:rPr lang="de-DE" i="1" baseline="-25000">
                <a:latin typeface="Courier New" pitchFamily="49" charset="0"/>
              </a:rPr>
              <a:t>B</a:t>
            </a:r>
            <a:r>
              <a:rPr lang="de-DE">
                <a:latin typeface="Courier New" pitchFamily="49" charset="0"/>
              </a:rPr>
              <a:t>-1 Blöcke der Relation </a:t>
            </a:r>
            <a:r>
              <a:rPr lang="de-DE" i="1">
                <a:latin typeface="Courier New" pitchFamily="49" charset="0"/>
              </a:rPr>
              <a:t>R </a:t>
            </a:r>
            <a:r>
              <a:rPr lang="de-DE" i="1">
                <a:solidFill>
                  <a:srgbClr val="FF33CC"/>
                </a:solidFill>
                <a:latin typeface="Courier New" pitchFamily="49" charset="0"/>
              </a:rPr>
              <a:t>in HashTabelle </a:t>
            </a:r>
            <a:r>
              <a:rPr lang="de-DE" i="1">
                <a:latin typeface="Courier New" pitchFamily="49" charset="0"/>
              </a:rPr>
              <a:t>ein</a:t>
            </a:r>
            <a:endParaRPr lang="de-DE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buFont typeface="Webdings" pitchFamily="18" charset="2"/>
              <a:buNone/>
            </a:pPr>
            <a:r>
              <a:rPr lang="de-DE" b="1">
                <a:latin typeface="Courier New" pitchFamily="49" charset="0"/>
              </a:rPr>
              <a:t>	repeat:</a:t>
            </a:r>
            <a:endParaRPr lang="de-DE">
              <a:latin typeface="Courier New" pitchFamily="49" charset="0"/>
            </a:endParaRPr>
          </a:p>
          <a:p>
            <a:pPr lvl="2">
              <a:lnSpc>
                <a:spcPct val="70000"/>
              </a:lnSpc>
              <a:spcBef>
                <a:spcPct val="0"/>
              </a:spcBef>
              <a:buFont typeface="Webdings" pitchFamily="18" charset="2"/>
              <a:buNone/>
            </a:pPr>
            <a:r>
              <a:rPr lang="de-DE" sz="2400">
                <a:latin typeface="Courier New" pitchFamily="49" charset="0"/>
              </a:rPr>
              <a:t>lese 1 Block der Relation </a:t>
            </a:r>
            <a:r>
              <a:rPr lang="de-DE" sz="2400" i="1">
                <a:latin typeface="Courier New" pitchFamily="49" charset="0"/>
              </a:rPr>
              <a:t>S</a:t>
            </a:r>
            <a:endParaRPr lang="de-DE" sz="2400">
              <a:latin typeface="Courier New" pitchFamily="49" charset="0"/>
            </a:endParaRPr>
          </a:p>
          <a:p>
            <a:pPr lvl="2">
              <a:lnSpc>
                <a:spcPct val="70000"/>
              </a:lnSpc>
              <a:spcBef>
                <a:spcPct val="0"/>
              </a:spcBef>
              <a:buFont typeface="Webdings" pitchFamily="18" charset="2"/>
              <a:buNone/>
            </a:pPr>
            <a:r>
              <a:rPr lang="de-DE" sz="2400">
                <a:latin typeface="Courier New" pitchFamily="49" charset="0"/>
              </a:rPr>
              <a:t>vergleiche jedes Hauptspeicher-Tupel aus </a:t>
            </a:r>
            <a:r>
              <a:rPr lang="de-DE" sz="2400" i="1">
                <a:latin typeface="Courier New" pitchFamily="49" charset="0"/>
              </a:rPr>
              <a:t>R </a:t>
            </a:r>
            <a:r>
              <a:rPr lang="de-DE" sz="2400">
                <a:latin typeface="Courier New" pitchFamily="49" charset="0"/>
              </a:rPr>
              <a:t>mit jedem Hauptspeicher-Tupel aus </a:t>
            </a:r>
            <a:r>
              <a:rPr lang="de-DE" sz="2400" i="1">
                <a:latin typeface="Courier New" pitchFamily="49" charset="0"/>
              </a:rPr>
              <a:t>S </a:t>
            </a:r>
            <a:r>
              <a:rPr lang="de-DE" sz="2400">
                <a:latin typeface="Courier New" pitchFamily="49" charset="0"/>
              </a:rPr>
              <a:t>und verbinde sie gegebenenfalls</a:t>
            </a:r>
            <a:endParaRPr lang="de-DE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buFont typeface="Webdings" pitchFamily="18" charset="2"/>
              <a:buNone/>
            </a:pPr>
            <a:r>
              <a:rPr lang="de-DE" b="1">
                <a:latin typeface="Courier New" pitchFamily="49" charset="0"/>
              </a:rPr>
              <a:t>	until: </a:t>
            </a:r>
            <a:r>
              <a:rPr lang="de-DE">
                <a:latin typeface="Courier New" pitchFamily="49" charset="0"/>
              </a:rPr>
              <a:t>alle Blöcke aus </a:t>
            </a:r>
            <a:r>
              <a:rPr lang="de-DE" i="1">
                <a:latin typeface="Courier New" pitchFamily="49" charset="0"/>
              </a:rPr>
              <a:t>S </a:t>
            </a:r>
            <a:r>
              <a:rPr lang="de-DE">
                <a:latin typeface="Courier New" pitchFamily="49" charset="0"/>
              </a:rPr>
              <a:t>sind gelesen</a:t>
            </a:r>
          </a:p>
          <a:p>
            <a:pPr>
              <a:lnSpc>
                <a:spcPct val="70000"/>
              </a:lnSpc>
              <a:spcBef>
                <a:spcPct val="0"/>
              </a:spcBef>
              <a:buFont typeface="Webdings" pitchFamily="18" charset="2"/>
              <a:buNone/>
            </a:pPr>
            <a:r>
              <a:rPr lang="de-DE" b="1">
                <a:latin typeface="Courier New" pitchFamily="49" charset="0"/>
              </a:rPr>
              <a:t>until:</a:t>
            </a:r>
            <a:r>
              <a:rPr lang="de-DE">
                <a:latin typeface="Courier New" pitchFamily="49" charset="0"/>
              </a:rPr>
              <a:t> alle Blöcke aus </a:t>
            </a:r>
            <a:r>
              <a:rPr lang="de-DE" i="1">
                <a:latin typeface="Courier New" pitchFamily="49" charset="0"/>
              </a:rPr>
              <a:t>R</a:t>
            </a:r>
            <a:r>
              <a:rPr lang="de-DE">
                <a:latin typeface="Courier New" pitchFamily="49" charset="0"/>
              </a:rPr>
              <a:t> sind gelesen</a:t>
            </a:r>
          </a:p>
        </p:txBody>
      </p:sp>
      <p:sp>
        <p:nvSpPr>
          <p:cNvPr id="491523" name="Rectangle 2051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50288" cy="573088"/>
          </a:xfrm>
          <a:noFill/>
          <a:ln/>
        </p:spPr>
        <p:txBody>
          <a:bodyPr lIns="90488" tIns="44450" rIns="90488" bIns="44450"/>
          <a:lstStyle/>
          <a:p>
            <a:r>
              <a:rPr lang="de-DE"/>
              <a:t>Kostenabschätzung für Block-Nested Loop Join (BNL)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2726-D6CD-400A-A7A7-6BF51ED98EB7}" type="slidenum">
              <a:rPr lang="en-US"/>
              <a:pPr/>
              <a:t>116</a:t>
            </a:fld>
            <a:endParaRPr lang="en-US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8125" y="1143000"/>
            <a:ext cx="8667750" cy="2590800"/>
          </a:xfrm>
          <a:noFill/>
          <a:ln/>
        </p:spPr>
        <p:txBody>
          <a:bodyPr lIns="90488" tIns="44450" rIns="90488" bIns="44450"/>
          <a:lstStyle/>
          <a:p>
            <a:r>
              <a:rPr lang="de-DE"/>
              <a:t>Seitenzugriffe ist das „Maß der Dinge“ </a:t>
            </a:r>
          </a:p>
          <a:p>
            <a:r>
              <a:rPr lang="de-DE"/>
              <a:t>Allerdings haben neuere empirische Arbeiten gezeigt, dass CPU-Kosen nicht zu vernachlässigen sind</a:t>
            </a:r>
          </a:p>
          <a:p>
            <a:r>
              <a:rPr lang="de-DE"/>
              <a:t>Auch muss man unbedingt zwischen „random IO“ und „sequential/chained IO“ differenzieren</a:t>
            </a:r>
          </a:p>
          <a:p>
            <a:r>
              <a:rPr lang="de-DE"/>
              <a:t>Beispiel:</a:t>
            </a:r>
          </a:p>
          <a:p>
            <a:pPr lvl="2">
              <a:buFont typeface="Webdings" pitchFamily="18" charset="2"/>
              <a:buNone/>
            </a:pPr>
            <a:r>
              <a:rPr lang="de-DE" i="1"/>
              <a:t>Employee</a:t>
            </a:r>
            <a:r>
              <a:rPr lang="de-DE"/>
              <a:t> </a:t>
            </a:r>
            <a:r>
              <a:rPr lang="de-DE">
                <a:latin typeface="IPDMath" pitchFamily="2" charset="0"/>
                <a:sym typeface="Symbol" pitchFamily="18" charset="2"/>
              </a:rPr>
              <a:t></a:t>
            </a:r>
            <a:r>
              <a:rPr lang="de-DE" i="1" baseline="-25000"/>
              <a:t>DNO</a:t>
            </a:r>
            <a:r>
              <a:rPr lang="de-DE" baseline="-25000"/>
              <a:t>=</a:t>
            </a:r>
            <a:r>
              <a:rPr lang="de-DE" i="1" baseline="-25000"/>
              <a:t>Dnumber</a:t>
            </a:r>
            <a:r>
              <a:rPr lang="de-DE"/>
              <a:t> </a:t>
            </a:r>
            <a:r>
              <a:rPr lang="de-DE" i="1"/>
              <a:t>Department</a:t>
            </a:r>
            <a:endParaRPr lang="de-DE"/>
          </a:p>
          <a:p>
            <a:pPr lvl="1"/>
            <a:r>
              <a:rPr lang="de-DE"/>
              <a:t>#</a:t>
            </a:r>
            <a:r>
              <a:rPr lang="de-DE" i="1"/>
              <a:t>E</a:t>
            </a:r>
            <a:r>
              <a:rPr lang="de-DE"/>
              <a:t> = 5000 Tupel auf </a:t>
            </a:r>
            <a:r>
              <a:rPr lang="de-DE" i="1"/>
              <a:t>b</a:t>
            </a:r>
            <a:r>
              <a:rPr lang="de-DE" i="1" baseline="-25000"/>
              <a:t>E</a:t>
            </a:r>
            <a:r>
              <a:rPr lang="de-DE"/>
              <a:t> = 2000 Seiten verteilt</a:t>
            </a:r>
          </a:p>
          <a:p>
            <a:pPr lvl="1"/>
            <a:r>
              <a:rPr lang="de-DE"/>
              <a:t>#</a:t>
            </a:r>
            <a:r>
              <a:rPr lang="de-DE" i="1"/>
              <a:t>D</a:t>
            </a:r>
            <a:r>
              <a:rPr lang="de-DE"/>
              <a:t> = 50 Tupel auf </a:t>
            </a:r>
            <a:r>
              <a:rPr lang="de-DE" i="1"/>
              <a:t>b</a:t>
            </a:r>
            <a:r>
              <a:rPr lang="de-DE" i="1" baseline="-25000"/>
              <a:t>D</a:t>
            </a:r>
            <a:r>
              <a:rPr lang="de-DE"/>
              <a:t> = 10 Seiten verteilt</a:t>
            </a:r>
          </a:p>
          <a:p>
            <a:pPr lvl="1"/>
            <a:r>
              <a:rPr lang="de-DE" i="1"/>
              <a:t>n</a:t>
            </a:r>
            <a:r>
              <a:rPr lang="de-DE" i="1" baseline="-25000"/>
              <a:t>B </a:t>
            </a:r>
            <a:r>
              <a:rPr lang="de-DE"/>
              <a:t>= 6 Pufferrahmen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title"/>
          </p:nvPr>
        </p:nvSpPr>
        <p:spPr>
          <a:xfrm>
            <a:off x="280988" y="417513"/>
            <a:ext cx="8650287" cy="573087"/>
          </a:xfrm>
          <a:noFill/>
          <a:ln/>
        </p:spPr>
        <p:txBody>
          <a:bodyPr lIns="90488" tIns="44450" rIns="90488" bIns="44450"/>
          <a:lstStyle/>
          <a:p>
            <a:r>
              <a:rPr lang="de-DE"/>
              <a:t> Kostenabschätzung für BNL-Join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5774-1F30-4EC0-B501-45AB03E53808}" type="slidenum">
              <a:rPr lang="en-US"/>
              <a:pPr/>
              <a:t>117</a:t>
            </a:fld>
            <a:endParaRPr 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505200"/>
            <a:ext cx="8667750" cy="3124200"/>
          </a:xfrm>
          <a:solidFill>
            <a:schemeClr val="bg1"/>
          </a:solidFill>
          <a:ln/>
        </p:spPr>
        <p:txBody>
          <a:bodyPr lIns="90488" tIns="44450" rIns="90488" bIns="44450"/>
          <a:lstStyle/>
          <a:p>
            <a:pPr>
              <a:spcBef>
                <a:spcPct val="15000"/>
              </a:spcBef>
            </a:pPr>
            <a:r>
              <a:rPr lang="de-DE" sz="2200"/>
              <a:t>Es werden </a:t>
            </a:r>
            <a:r>
              <a:rPr lang="de-DE" sz="2200" i="1"/>
              <a:t>b</a:t>
            </a:r>
            <a:r>
              <a:rPr lang="de-DE" sz="2200" i="1" baseline="-25000"/>
              <a:t>E</a:t>
            </a:r>
            <a:r>
              <a:rPr lang="de-DE" sz="2200"/>
              <a:t> Seiten in der äußeren Schleife eingelesen</a:t>
            </a:r>
          </a:p>
          <a:p>
            <a:pPr>
              <a:spcBef>
                <a:spcPct val="15000"/>
              </a:spcBef>
            </a:pPr>
            <a:r>
              <a:rPr lang="de-DE" sz="2200"/>
              <a:t>Es wird </a:t>
            </a:r>
            <a:r>
              <a:rPr lang="de-DE" sz="2200">
                <a:sym typeface="Symbol" pitchFamily="18" charset="2"/>
              </a:rPr>
              <a:t></a:t>
            </a:r>
            <a:r>
              <a:rPr lang="de-DE" sz="2200" i="1"/>
              <a:t>b</a:t>
            </a:r>
            <a:r>
              <a:rPr lang="de-DE" sz="2200" i="1" baseline="-25000"/>
              <a:t>E </a:t>
            </a:r>
            <a:r>
              <a:rPr lang="de-DE" sz="2200"/>
              <a:t>/ (</a:t>
            </a:r>
            <a:r>
              <a:rPr lang="de-DE" sz="2200" i="1"/>
              <a:t>n</a:t>
            </a:r>
            <a:r>
              <a:rPr lang="de-DE" sz="2200" i="1" baseline="-25000"/>
              <a:t>B</a:t>
            </a:r>
            <a:r>
              <a:rPr lang="de-DE" sz="2200">
                <a:sym typeface="Symbol" pitchFamily="18" charset="2"/>
              </a:rPr>
              <a:t></a:t>
            </a:r>
            <a:r>
              <a:rPr lang="de-DE" sz="2200"/>
              <a:t>1)</a:t>
            </a:r>
            <a:r>
              <a:rPr lang="de-DE" sz="2200">
                <a:sym typeface="Symbol" pitchFamily="18" charset="2"/>
              </a:rPr>
              <a:t></a:t>
            </a:r>
            <a:r>
              <a:rPr lang="de-DE" sz="2200"/>
              <a:t> mal </a:t>
            </a:r>
            <a:r>
              <a:rPr lang="de-DE" sz="2200" i="1"/>
              <a:t>Department</a:t>
            </a:r>
            <a:r>
              <a:rPr lang="de-DE" sz="2200"/>
              <a:t> neu eingelesen </a:t>
            </a:r>
          </a:p>
          <a:p>
            <a:pPr>
              <a:spcBef>
                <a:spcPct val="15000"/>
              </a:spcBef>
            </a:pPr>
            <a:r>
              <a:rPr lang="de-DE" sz="2200"/>
              <a:t>Damit werden </a:t>
            </a:r>
          </a:p>
          <a:p>
            <a:pPr>
              <a:spcBef>
                <a:spcPct val="15000"/>
              </a:spcBef>
              <a:buFont typeface="Webdings" pitchFamily="18" charset="2"/>
              <a:buNone/>
            </a:pPr>
            <a:r>
              <a:rPr lang="de-DE" sz="2200"/>
              <a:t>  			  </a:t>
            </a:r>
            <a:r>
              <a:rPr lang="de-DE" sz="2200" i="1"/>
              <a:t>b</a:t>
            </a:r>
            <a:r>
              <a:rPr lang="de-DE" sz="2200" i="1" baseline="-25000"/>
              <a:t>D</a:t>
            </a:r>
            <a:r>
              <a:rPr lang="de-DE" sz="2200">
                <a:sym typeface="Symbol" pitchFamily="18" charset="2"/>
              </a:rPr>
              <a:t> </a:t>
            </a:r>
            <a:r>
              <a:rPr lang="de-DE" sz="2200" i="1"/>
              <a:t>b</a:t>
            </a:r>
            <a:r>
              <a:rPr lang="de-DE" sz="2200" i="1" baseline="-25000"/>
              <a:t>E </a:t>
            </a:r>
            <a:r>
              <a:rPr lang="de-DE" sz="2200"/>
              <a:t>/ (</a:t>
            </a:r>
            <a:r>
              <a:rPr lang="de-DE" sz="2200" i="1"/>
              <a:t>n</a:t>
            </a:r>
            <a:r>
              <a:rPr lang="de-DE" sz="2200" i="1" baseline="-25000"/>
              <a:t>B</a:t>
            </a:r>
            <a:r>
              <a:rPr lang="de-DE" sz="2200">
                <a:sym typeface="Symbol" pitchFamily="18" charset="2"/>
              </a:rPr>
              <a:t></a:t>
            </a:r>
            <a:r>
              <a:rPr lang="de-DE" sz="2200"/>
              <a:t>1)</a:t>
            </a:r>
            <a:r>
              <a:rPr lang="de-DE" sz="2200">
                <a:sym typeface="Symbol" pitchFamily="18" charset="2"/>
              </a:rPr>
              <a:t></a:t>
            </a:r>
          </a:p>
          <a:p>
            <a:pPr>
              <a:spcBef>
                <a:spcPct val="15000"/>
              </a:spcBef>
              <a:buFont typeface="Webdings" pitchFamily="18" charset="2"/>
              <a:buNone/>
            </a:pPr>
            <a:r>
              <a:rPr lang="de-DE" sz="2200"/>
              <a:t>	 Seiten in der inneren Schleife eingelesen</a:t>
            </a:r>
          </a:p>
          <a:p>
            <a:pPr>
              <a:spcBef>
                <a:spcPct val="15000"/>
              </a:spcBef>
            </a:pPr>
            <a:r>
              <a:rPr lang="de-DE" sz="2200"/>
              <a:t>Also werden </a:t>
            </a:r>
          </a:p>
          <a:p>
            <a:pPr lvl="1">
              <a:spcBef>
                <a:spcPct val="15000"/>
              </a:spcBef>
              <a:buFont typeface="Webdings" pitchFamily="18" charset="2"/>
              <a:buNone/>
            </a:pPr>
            <a:r>
              <a:rPr lang="de-DE" sz="2000" i="1"/>
              <a:t>b</a:t>
            </a:r>
            <a:r>
              <a:rPr lang="de-DE" sz="2000" i="1" baseline="-25000"/>
              <a:t>E </a:t>
            </a:r>
            <a:r>
              <a:rPr lang="de-DE" sz="2000" i="1"/>
              <a:t>+ </a:t>
            </a:r>
            <a:r>
              <a:rPr lang="de-DE" sz="2000">
                <a:sym typeface="Symbol" pitchFamily="18" charset="2"/>
              </a:rPr>
              <a:t></a:t>
            </a:r>
            <a:r>
              <a:rPr lang="de-DE" sz="2000" i="1"/>
              <a:t>b</a:t>
            </a:r>
            <a:r>
              <a:rPr lang="de-DE" sz="2000" i="1" baseline="-25000"/>
              <a:t>E </a:t>
            </a:r>
            <a:r>
              <a:rPr lang="de-DE" sz="2000"/>
              <a:t>/ (</a:t>
            </a:r>
            <a:r>
              <a:rPr lang="de-DE" sz="2000" i="1"/>
              <a:t>n</a:t>
            </a:r>
            <a:r>
              <a:rPr lang="de-DE" sz="2000" i="1" baseline="-25000"/>
              <a:t>B</a:t>
            </a:r>
            <a:r>
              <a:rPr lang="de-DE" sz="2000">
                <a:sym typeface="Symbol" pitchFamily="18" charset="2"/>
              </a:rPr>
              <a:t></a:t>
            </a:r>
            <a:r>
              <a:rPr lang="de-DE" sz="2000"/>
              <a:t>1)</a:t>
            </a:r>
            <a:r>
              <a:rPr lang="de-DE" sz="2000">
                <a:sym typeface="Symbol" pitchFamily="18" charset="2"/>
              </a:rPr>
              <a:t>  </a:t>
            </a:r>
            <a:r>
              <a:rPr lang="de-DE" sz="2000" i="1"/>
              <a:t>b</a:t>
            </a:r>
            <a:r>
              <a:rPr lang="de-DE" sz="2000" i="1" baseline="-25000"/>
              <a:t>D</a:t>
            </a:r>
            <a:r>
              <a:rPr lang="de-DE" sz="2000"/>
              <a:t> = 2000 + </a:t>
            </a:r>
            <a:r>
              <a:rPr lang="de-DE" sz="2000">
                <a:sym typeface="Symbol" pitchFamily="18" charset="2"/>
              </a:rPr>
              <a:t></a:t>
            </a:r>
            <a:r>
              <a:rPr lang="de-DE" sz="2000"/>
              <a:t>2000 / 5</a:t>
            </a:r>
            <a:r>
              <a:rPr lang="de-DE" sz="2000">
                <a:sym typeface="Symbol" pitchFamily="18" charset="2"/>
              </a:rPr>
              <a:t> </a:t>
            </a:r>
            <a:r>
              <a:rPr lang="de-DE" sz="2000"/>
              <a:t>10 = 6000</a:t>
            </a:r>
          </a:p>
          <a:p>
            <a:pPr lvl="1">
              <a:spcBef>
                <a:spcPct val="15000"/>
              </a:spcBef>
              <a:buFont typeface="Webdings" pitchFamily="18" charset="2"/>
              <a:buNone/>
            </a:pPr>
            <a:r>
              <a:rPr lang="de-DE"/>
              <a:t>Seiten gelesen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title"/>
          </p:nvPr>
        </p:nvSpPr>
        <p:spPr>
          <a:xfrm>
            <a:off x="280988" y="417513"/>
            <a:ext cx="8650287" cy="573087"/>
          </a:xfrm>
          <a:noFill/>
          <a:ln/>
        </p:spPr>
        <p:txBody>
          <a:bodyPr lIns="90488" tIns="44450" rIns="90488" bIns="44450"/>
          <a:lstStyle/>
          <a:p>
            <a:r>
              <a:rPr lang="de-DE"/>
              <a:t> Kostenabschätzung für BNL-Join</a:t>
            </a:r>
          </a:p>
        </p:txBody>
      </p:sp>
      <p:sp>
        <p:nvSpPr>
          <p:cNvPr id="489476" name="Rectangle 4"/>
          <p:cNvSpPr>
            <a:spLocks noChangeArrowheads="1"/>
          </p:cNvSpPr>
          <p:nvPr/>
        </p:nvSpPr>
        <p:spPr bwMode="auto">
          <a:xfrm>
            <a:off x="1981200" y="1676400"/>
            <a:ext cx="40386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489477" name="Rectangle 5"/>
          <p:cNvSpPr>
            <a:spLocks noChangeArrowheads="1"/>
          </p:cNvSpPr>
          <p:nvPr/>
        </p:nvSpPr>
        <p:spPr bwMode="auto">
          <a:xfrm>
            <a:off x="1981200" y="1676400"/>
            <a:ext cx="6858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489478" name="Rectangle 6"/>
          <p:cNvSpPr>
            <a:spLocks noChangeArrowheads="1"/>
          </p:cNvSpPr>
          <p:nvPr/>
        </p:nvSpPr>
        <p:spPr bwMode="auto">
          <a:xfrm>
            <a:off x="2590800" y="1676400"/>
            <a:ext cx="6858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489479" name="Rectangle 7"/>
          <p:cNvSpPr>
            <a:spLocks noChangeArrowheads="1"/>
          </p:cNvSpPr>
          <p:nvPr/>
        </p:nvSpPr>
        <p:spPr bwMode="auto">
          <a:xfrm>
            <a:off x="3276600" y="1676400"/>
            <a:ext cx="6858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489480" name="Rectangle 8"/>
          <p:cNvSpPr>
            <a:spLocks noChangeArrowheads="1"/>
          </p:cNvSpPr>
          <p:nvPr/>
        </p:nvSpPr>
        <p:spPr bwMode="auto">
          <a:xfrm>
            <a:off x="3962400" y="1676400"/>
            <a:ext cx="6858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489481" name="Rectangle 9"/>
          <p:cNvSpPr>
            <a:spLocks noChangeArrowheads="1"/>
          </p:cNvSpPr>
          <p:nvPr/>
        </p:nvSpPr>
        <p:spPr bwMode="auto">
          <a:xfrm>
            <a:off x="4648200" y="1676400"/>
            <a:ext cx="6858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489482" name="Rectangle 10"/>
          <p:cNvSpPr>
            <a:spLocks noChangeArrowheads="1"/>
          </p:cNvSpPr>
          <p:nvPr/>
        </p:nvSpPr>
        <p:spPr bwMode="auto">
          <a:xfrm>
            <a:off x="5334000" y="1676400"/>
            <a:ext cx="6858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489483" name="Rectangle 11"/>
          <p:cNvSpPr>
            <a:spLocks noChangeArrowheads="1"/>
          </p:cNvSpPr>
          <p:nvPr/>
        </p:nvSpPr>
        <p:spPr bwMode="auto">
          <a:xfrm>
            <a:off x="1981200" y="1143000"/>
            <a:ext cx="609600" cy="533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489484" name="AutoShape 12"/>
          <p:cNvSpPr>
            <a:spLocks noChangeArrowheads="1"/>
          </p:cNvSpPr>
          <p:nvPr/>
        </p:nvSpPr>
        <p:spPr bwMode="auto">
          <a:xfrm>
            <a:off x="1143000" y="2743200"/>
            <a:ext cx="2209800" cy="7620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489485" name="AutoShape 13"/>
          <p:cNvSpPr>
            <a:spLocks noChangeArrowheads="1"/>
          </p:cNvSpPr>
          <p:nvPr/>
        </p:nvSpPr>
        <p:spPr bwMode="auto">
          <a:xfrm>
            <a:off x="4267200" y="2743200"/>
            <a:ext cx="2209800" cy="762000"/>
          </a:xfrm>
          <a:prstGeom prst="can">
            <a:avLst>
              <a:gd name="adj" fmla="val 25000"/>
            </a:avLst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489486" name="Rectangle 14"/>
          <p:cNvSpPr>
            <a:spLocks noChangeArrowheads="1"/>
          </p:cNvSpPr>
          <p:nvPr/>
        </p:nvSpPr>
        <p:spPr bwMode="auto">
          <a:xfrm>
            <a:off x="1219200" y="2362200"/>
            <a:ext cx="13716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2000" i="1">
                <a:sym typeface="Euclid Math One" pitchFamily="18" charset="2"/>
              </a:rPr>
              <a:t>Employee</a:t>
            </a:r>
            <a:endParaRPr lang="de-DE" sz="2000"/>
          </a:p>
        </p:txBody>
      </p:sp>
      <p:sp>
        <p:nvSpPr>
          <p:cNvPr id="489487" name="Rectangle 15"/>
          <p:cNvSpPr>
            <a:spLocks noChangeArrowheads="1"/>
          </p:cNvSpPr>
          <p:nvPr/>
        </p:nvSpPr>
        <p:spPr bwMode="auto">
          <a:xfrm>
            <a:off x="4419600" y="2362200"/>
            <a:ext cx="1981200" cy="381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sz="2000" i="1">
                <a:sym typeface="Euclid Math One" pitchFamily="18" charset="2"/>
              </a:rPr>
              <a:t>Department</a:t>
            </a:r>
            <a:endParaRPr lang="de-DE" sz="2000"/>
          </a:p>
        </p:txBody>
      </p:sp>
      <p:cxnSp>
        <p:nvCxnSpPr>
          <p:cNvPr id="489488" name="AutoShape 16"/>
          <p:cNvCxnSpPr>
            <a:cxnSpLocks noChangeShapeType="1"/>
            <a:stCxn id="489484" idx="0"/>
            <a:endCxn id="489479" idx="2"/>
          </p:cNvCxnSpPr>
          <p:nvPr/>
        </p:nvCxnSpPr>
        <p:spPr bwMode="auto">
          <a:xfrm rot="16200000">
            <a:off x="2586037" y="1885951"/>
            <a:ext cx="695325" cy="1371600"/>
          </a:xfrm>
          <a:prstGeom prst="curvedConnector3">
            <a:avLst>
              <a:gd name="adj1" fmla="val 6369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89489" name="AutoShape 17"/>
          <p:cNvCxnSpPr>
            <a:cxnSpLocks noChangeShapeType="1"/>
            <a:stCxn id="489483" idx="3"/>
            <a:endCxn id="489485" idx="4"/>
          </p:cNvCxnSpPr>
          <p:nvPr/>
        </p:nvCxnSpPr>
        <p:spPr bwMode="auto">
          <a:xfrm>
            <a:off x="2605088" y="1409700"/>
            <a:ext cx="3886200" cy="1714500"/>
          </a:xfrm>
          <a:prstGeom prst="curvedConnector3">
            <a:avLst>
              <a:gd name="adj1" fmla="val 104699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4" grpId="0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76F-BEE0-45D8-B286-5BEC4458E6F2}" type="slidenum">
              <a:rPr lang="en-US"/>
              <a:pPr/>
              <a:t>118</a:t>
            </a:fld>
            <a:endParaRPr lang="en-US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8125" y="1143000"/>
            <a:ext cx="8905875" cy="3810000"/>
          </a:xfrm>
          <a:noFill/>
          <a:ln/>
        </p:spPr>
        <p:txBody>
          <a:bodyPr lIns="90488" tIns="44450" rIns="90488" bIns="44450"/>
          <a:lstStyle/>
          <a:p>
            <a:pPr>
              <a:buFont typeface="Webdings" pitchFamily="18" charset="2"/>
              <a:buNone/>
            </a:pPr>
            <a:r>
              <a:rPr lang="de-DE"/>
              <a:t>Vertauschung der Join-Reihenfolge:</a:t>
            </a:r>
          </a:p>
          <a:p>
            <a:pPr lvl="1">
              <a:buFont typeface="Webdings" pitchFamily="18" charset="2"/>
              <a:buNone/>
            </a:pPr>
            <a:r>
              <a:rPr lang="de-DE" i="1"/>
              <a:t>			Department</a:t>
            </a:r>
            <a:r>
              <a:rPr lang="de-DE"/>
              <a:t> </a:t>
            </a:r>
            <a:r>
              <a:rPr lang="de-DE">
                <a:latin typeface="IPDMath" pitchFamily="2" charset="0"/>
                <a:sym typeface="Symbol" pitchFamily="18" charset="2"/>
              </a:rPr>
              <a:t></a:t>
            </a:r>
            <a:r>
              <a:rPr lang="de-DE"/>
              <a:t> </a:t>
            </a:r>
            <a:r>
              <a:rPr lang="de-DE" baseline="-25000"/>
              <a:t>DNO=Dnumber</a:t>
            </a:r>
            <a:r>
              <a:rPr lang="de-DE" i="1"/>
              <a:t>Employee</a:t>
            </a:r>
            <a:endParaRPr lang="de-DE"/>
          </a:p>
          <a:p>
            <a:pPr>
              <a:buFont typeface="Webdings" pitchFamily="18" charset="2"/>
              <a:buNone/>
            </a:pPr>
            <a:r>
              <a:rPr lang="de-DE"/>
              <a:t>Kosten:</a:t>
            </a:r>
          </a:p>
          <a:p>
            <a:pPr lvl="1">
              <a:buFont typeface="Webdings" pitchFamily="18" charset="2"/>
              <a:buNone/>
            </a:pPr>
            <a:r>
              <a:rPr lang="de-DE" i="1"/>
              <a:t>b</a:t>
            </a:r>
            <a:r>
              <a:rPr lang="de-DE" i="1" baseline="-25000"/>
              <a:t>D</a:t>
            </a:r>
            <a:r>
              <a:rPr lang="de-DE"/>
              <a:t> </a:t>
            </a:r>
            <a:r>
              <a:rPr lang="de-DE" i="1"/>
              <a:t>+ </a:t>
            </a:r>
            <a:r>
              <a:rPr lang="de-DE">
                <a:sym typeface="Symbol" pitchFamily="18" charset="2"/>
              </a:rPr>
              <a:t></a:t>
            </a:r>
            <a:r>
              <a:rPr lang="de-DE" i="1"/>
              <a:t>b</a:t>
            </a:r>
            <a:r>
              <a:rPr lang="de-DE" i="1" baseline="-25000"/>
              <a:t>D </a:t>
            </a:r>
            <a:r>
              <a:rPr lang="de-DE"/>
              <a:t>/ (</a:t>
            </a:r>
            <a:r>
              <a:rPr lang="de-DE" i="1"/>
              <a:t>n</a:t>
            </a:r>
            <a:r>
              <a:rPr lang="de-DE" i="1" baseline="-25000"/>
              <a:t>B</a:t>
            </a:r>
            <a:r>
              <a:rPr lang="de-DE">
                <a:sym typeface="Symbol" pitchFamily="18" charset="2"/>
              </a:rPr>
              <a:t></a:t>
            </a:r>
            <a:r>
              <a:rPr lang="de-DE"/>
              <a:t>1)</a:t>
            </a:r>
            <a:r>
              <a:rPr lang="de-DE">
                <a:sym typeface="Symbol" pitchFamily="18" charset="2"/>
              </a:rPr>
              <a:t>  </a:t>
            </a:r>
            <a:r>
              <a:rPr lang="de-DE" i="1"/>
              <a:t>b</a:t>
            </a:r>
            <a:r>
              <a:rPr lang="de-DE" i="1" baseline="-25000"/>
              <a:t>E</a:t>
            </a:r>
            <a:r>
              <a:rPr lang="de-DE"/>
              <a:t> = 10 + </a:t>
            </a:r>
            <a:r>
              <a:rPr lang="de-DE">
                <a:sym typeface="Symbol" pitchFamily="18" charset="2"/>
              </a:rPr>
              <a:t></a:t>
            </a:r>
            <a:r>
              <a:rPr lang="de-DE"/>
              <a:t>10 / 5</a:t>
            </a:r>
            <a:r>
              <a:rPr lang="de-DE">
                <a:sym typeface="Symbol" pitchFamily="18" charset="2"/>
              </a:rPr>
              <a:t> </a:t>
            </a:r>
            <a:r>
              <a:rPr lang="de-DE"/>
              <a:t> 2000 = 4010</a:t>
            </a:r>
          </a:p>
          <a:p>
            <a:r>
              <a:rPr lang="de-DE"/>
              <a:t>Man kann also durch Vertauschen der Join-Reihenfolge erhebliche Kosten einsparen.</a:t>
            </a:r>
          </a:p>
          <a:p>
            <a:r>
              <a:rPr lang="de-DE"/>
              <a:t>Grundsätzlich bei </a:t>
            </a:r>
            <a:r>
              <a:rPr lang="de-DE">
                <a:solidFill>
                  <a:schemeClr val="folHlink"/>
                </a:solidFill>
              </a:rPr>
              <a:t>BNL-Join</a:t>
            </a:r>
            <a:r>
              <a:rPr lang="de-DE"/>
              <a:t>: die von der Seitenzahl her kleinere Relation nach außen verlagern.</a:t>
            </a:r>
          </a:p>
          <a:p>
            <a:r>
              <a:rPr lang="de-DE"/>
              <a:t>Für die innere nur 1 Seite (müssen aber große sein)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title"/>
          </p:nvPr>
        </p:nvSpPr>
        <p:spPr>
          <a:xfrm>
            <a:off x="280988" y="417513"/>
            <a:ext cx="8650287" cy="573087"/>
          </a:xfrm>
          <a:noFill/>
          <a:ln/>
        </p:spPr>
        <p:txBody>
          <a:bodyPr lIns="90488" tIns="44450" rIns="90488" bIns="44450"/>
          <a:lstStyle/>
          <a:p>
            <a:r>
              <a:rPr lang="de-DE"/>
              <a:t> Kostenabschätzung für BNL-Join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EF1E-4F83-4E97-B3AE-0FD2F3375DDC}" type="slidenum">
              <a:rPr lang="en-US"/>
              <a:pPr/>
              <a:t>119</a:t>
            </a:fld>
            <a:endParaRPr lang="en-US"/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77275" cy="5943600"/>
          </a:xfrm>
          <a:solidFill>
            <a:schemeClr val="bg1"/>
          </a:solidFill>
          <a:ln/>
        </p:spPr>
        <p:txBody>
          <a:bodyPr lIns="90488" tIns="44450" rIns="90488" bIns="44450"/>
          <a:lstStyle/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de-DE" sz="2000"/>
              <a:t>Beispiel: </a:t>
            </a:r>
            <a:r>
              <a:rPr lang="de-DE" sz="2000" i="1"/>
              <a:t>Employee </a:t>
            </a:r>
            <a:r>
              <a:rPr lang="de-DE" sz="2000">
                <a:latin typeface="IPDMath" pitchFamily="2" charset="0"/>
                <a:sym typeface="Symbol" pitchFamily="18" charset="2"/>
              </a:rPr>
              <a:t></a:t>
            </a:r>
            <a:r>
              <a:rPr lang="de-DE" sz="2000" i="1"/>
              <a:t> </a:t>
            </a:r>
            <a:r>
              <a:rPr lang="de-DE" sz="2000" baseline="-25000"/>
              <a:t>SSN = MgrSSN </a:t>
            </a:r>
            <a:r>
              <a:rPr lang="de-DE" sz="2000" i="1"/>
              <a:t>Department	</a:t>
            </a:r>
            <a:r>
              <a:rPr lang="de-DE" sz="2000"/>
              <a:t>(</a:t>
            </a:r>
            <a:r>
              <a:rPr lang="de-DE" sz="2000" i="1"/>
              <a:t>V</a:t>
            </a:r>
            <a:r>
              <a:rPr lang="de-DE" sz="2000" baseline="-25000"/>
              <a:t>1</a:t>
            </a:r>
            <a:r>
              <a:rPr lang="de-DE" sz="2000"/>
              <a:t>)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de-DE" sz="2000"/>
              <a:t>Annahme: Primärindex für </a:t>
            </a:r>
            <a:r>
              <a:rPr lang="de-DE" sz="2000" i="1"/>
              <a:t>Employee.SSN</a:t>
            </a:r>
            <a:r>
              <a:rPr lang="de-DE" sz="2000"/>
              <a:t> und Sekundärindex für </a:t>
            </a:r>
            <a:r>
              <a:rPr lang="de-DE" sz="2000" i="1"/>
              <a:t>Department.MgrSSN</a:t>
            </a:r>
            <a:r>
              <a:rPr lang="de-DE" sz="2000"/>
              <a:t> 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de-DE" sz="2000"/>
              <a:t>INL-Join kann also in beiden Richtungen ausgeführt werden, also auch:</a:t>
            </a:r>
          </a:p>
          <a:p>
            <a:pPr lvl="2">
              <a:lnSpc>
                <a:spcPct val="85000"/>
              </a:lnSpc>
              <a:spcBef>
                <a:spcPct val="15000"/>
              </a:spcBef>
              <a:buFont typeface="Webdings" pitchFamily="18" charset="2"/>
              <a:buNone/>
            </a:pPr>
            <a:r>
              <a:rPr lang="de-DE" i="1"/>
              <a:t>Department </a:t>
            </a:r>
            <a:r>
              <a:rPr lang="de-DE" sz="1800">
                <a:latin typeface="IPDMath" pitchFamily="2" charset="0"/>
                <a:sym typeface="Symbol" pitchFamily="18" charset="2"/>
              </a:rPr>
              <a:t></a:t>
            </a:r>
            <a:r>
              <a:rPr lang="de-DE" i="1"/>
              <a:t> </a:t>
            </a:r>
            <a:r>
              <a:rPr lang="de-DE" baseline="-25000"/>
              <a:t>MgrSSN = SSN </a:t>
            </a:r>
            <a:r>
              <a:rPr lang="de-DE" i="1"/>
              <a:t>Employee	 </a:t>
            </a:r>
            <a:r>
              <a:rPr lang="de-DE"/>
              <a:t>(</a:t>
            </a:r>
            <a:r>
              <a:rPr lang="de-DE" i="1"/>
              <a:t>V</a:t>
            </a:r>
            <a:r>
              <a:rPr lang="de-DE" baseline="-25000"/>
              <a:t>2</a:t>
            </a:r>
            <a:r>
              <a:rPr lang="de-DE"/>
              <a:t>)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de-DE" sz="2000"/>
              <a:t>Zusatzannahme: Indexdatei physisch in B-Baum realisiert.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de-DE" sz="2000"/>
              <a:t>Indexhöhe (</a:t>
            </a:r>
            <a:r>
              <a:rPr lang="de-DE" sz="2000">
                <a:sym typeface="Symbol" pitchFamily="18" charset="2"/>
              </a:rPr>
              <a:t> </a:t>
            </a:r>
            <a:r>
              <a:rPr lang="de-DE" sz="2000"/>
              <a:t>Höhe des B-Baums)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de-DE" sz="2000" i="1"/>
              <a:t>x</a:t>
            </a:r>
            <a:r>
              <a:rPr lang="de-DE" sz="2000" baseline="-25000"/>
              <a:t>SSN</a:t>
            </a:r>
            <a:r>
              <a:rPr lang="de-DE" sz="2000"/>
              <a:t> = 4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de-DE" sz="2000" i="1"/>
              <a:t>x</a:t>
            </a:r>
            <a:r>
              <a:rPr lang="de-DE" sz="2000" baseline="-25000"/>
              <a:t>MgrSSN</a:t>
            </a:r>
            <a:r>
              <a:rPr lang="de-DE" sz="2000"/>
              <a:t> = 2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de-DE" sz="2000"/>
              <a:t>Selektivitäten: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de-DE" sz="2000" i="1"/>
              <a:t>Employee.SSN</a:t>
            </a:r>
            <a:r>
              <a:rPr lang="de-DE" sz="2000"/>
              <a:t>: 1 Satz pro SSN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de-DE" sz="2000" i="1"/>
              <a:t>Department.MgrSSN</a:t>
            </a:r>
            <a:r>
              <a:rPr lang="de-DE" sz="2000"/>
              <a:t>: im Mittel </a:t>
            </a:r>
            <a:r>
              <a:rPr lang="de-DE" sz="2000" i="1"/>
              <a:t>n</a:t>
            </a:r>
            <a:r>
              <a:rPr lang="de-DE" sz="2000"/>
              <a:t> Sätze pro MgrSSN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de-DE" sz="2000"/>
              <a:t>Kosten für </a:t>
            </a:r>
            <a:r>
              <a:rPr lang="de-DE" sz="2000" i="1"/>
              <a:t>V</a:t>
            </a:r>
            <a:r>
              <a:rPr lang="de-DE" sz="2000" baseline="-25000"/>
              <a:t>1</a:t>
            </a:r>
            <a:r>
              <a:rPr lang="de-DE" sz="2000"/>
              <a:t>:</a:t>
            </a:r>
          </a:p>
          <a:p>
            <a:pPr>
              <a:lnSpc>
                <a:spcPct val="85000"/>
              </a:lnSpc>
              <a:spcBef>
                <a:spcPct val="15000"/>
              </a:spcBef>
              <a:buFont typeface="Webdings" pitchFamily="18" charset="2"/>
              <a:buNone/>
            </a:pPr>
            <a:r>
              <a:rPr lang="de-DE" sz="2000" i="1"/>
              <a:t>	b</a:t>
            </a:r>
            <a:r>
              <a:rPr lang="de-DE" sz="2000" i="1" baseline="-25000"/>
              <a:t>E</a:t>
            </a:r>
            <a:r>
              <a:rPr lang="de-DE" sz="2000"/>
              <a:t> +(#</a:t>
            </a:r>
            <a:r>
              <a:rPr lang="de-DE" sz="2000" i="1"/>
              <a:t>E</a:t>
            </a:r>
            <a:r>
              <a:rPr lang="de-DE" sz="2000"/>
              <a:t> </a:t>
            </a:r>
            <a:r>
              <a:rPr lang="de-DE" sz="2000">
                <a:sym typeface="Symbol" pitchFamily="18" charset="2"/>
              </a:rPr>
              <a:t></a:t>
            </a:r>
            <a:r>
              <a:rPr lang="de-DE" sz="2000"/>
              <a:t> (</a:t>
            </a:r>
            <a:r>
              <a:rPr lang="de-DE" sz="2000" i="1"/>
              <a:t>x</a:t>
            </a:r>
            <a:r>
              <a:rPr lang="de-DE" sz="2000" baseline="-25000"/>
              <a:t>MgrSSN</a:t>
            </a:r>
            <a:r>
              <a:rPr lang="de-DE" sz="2000"/>
              <a:t>+</a:t>
            </a:r>
            <a:r>
              <a:rPr lang="de-DE" sz="2000" i="1"/>
              <a:t>n</a:t>
            </a:r>
            <a:r>
              <a:rPr lang="de-DE" sz="2000"/>
              <a:t>)) = 2000 + 5000 </a:t>
            </a:r>
            <a:r>
              <a:rPr lang="de-DE" sz="2000">
                <a:sym typeface="Symbol" pitchFamily="18" charset="2"/>
              </a:rPr>
              <a:t> </a:t>
            </a:r>
            <a:r>
              <a:rPr lang="de-DE" sz="2000"/>
              <a:t>(2+</a:t>
            </a:r>
            <a:r>
              <a:rPr lang="de-DE" sz="2000" i="1"/>
              <a:t>n</a:t>
            </a:r>
            <a:r>
              <a:rPr lang="de-DE" sz="2000"/>
              <a:t>) = 12000 + 5000</a:t>
            </a:r>
            <a:r>
              <a:rPr lang="de-DE" sz="2000" i="1"/>
              <a:t>n</a:t>
            </a:r>
            <a:endParaRPr lang="de-DE" sz="2000"/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de-DE" sz="2000"/>
              <a:t>Kosten für </a:t>
            </a:r>
            <a:r>
              <a:rPr lang="de-DE" sz="2000" i="1"/>
              <a:t>V</a:t>
            </a:r>
            <a:r>
              <a:rPr lang="de-DE" sz="2000" baseline="-25000"/>
              <a:t>2</a:t>
            </a:r>
            <a:r>
              <a:rPr lang="de-DE" sz="2000"/>
              <a:t>:</a:t>
            </a:r>
          </a:p>
          <a:p>
            <a:pPr>
              <a:lnSpc>
                <a:spcPct val="85000"/>
              </a:lnSpc>
              <a:spcBef>
                <a:spcPct val="15000"/>
              </a:spcBef>
              <a:buFont typeface="Webdings" pitchFamily="18" charset="2"/>
              <a:buNone/>
            </a:pPr>
            <a:r>
              <a:rPr lang="de-DE" sz="2000" i="1"/>
              <a:t>	b</a:t>
            </a:r>
            <a:r>
              <a:rPr lang="de-DE" sz="2000" i="1" baseline="-25000"/>
              <a:t>D</a:t>
            </a:r>
            <a:r>
              <a:rPr lang="de-DE" sz="2000"/>
              <a:t> +(#</a:t>
            </a:r>
            <a:r>
              <a:rPr lang="de-DE" sz="2000" i="1"/>
              <a:t>D </a:t>
            </a:r>
            <a:r>
              <a:rPr lang="de-DE" sz="2000">
                <a:sym typeface="Symbol" pitchFamily="18" charset="2"/>
              </a:rPr>
              <a:t></a:t>
            </a:r>
            <a:r>
              <a:rPr lang="de-DE" sz="2000"/>
              <a:t> (</a:t>
            </a:r>
            <a:r>
              <a:rPr lang="de-DE" sz="2000" i="1"/>
              <a:t>x</a:t>
            </a:r>
            <a:r>
              <a:rPr lang="de-DE" sz="2000" baseline="-25000"/>
              <a:t>SSN</a:t>
            </a:r>
            <a:r>
              <a:rPr lang="de-DE" sz="2000"/>
              <a:t>+1)) = 10 + 50 </a:t>
            </a:r>
            <a:r>
              <a:rPr lang="de-DE" sz="2000">
                <a:sym typeface="Symbol" pitchFamily="18" charset="2"/>
              </a:rPr>
              <a:t></a:t>
            </a:r>
            <a:r>
              <a:rPr lang="de-DE" sz="2000"/>
              <a:t> 5 = 260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title"/>
          </p:nvPr>
        </p:nvSpPr>
        <p:spPr>
          <a:xfrm>
            <a:off x="280988" y="417513"/>
            <a:ext cx="8863012" cy="573087"/>
          </a:xfrm>
          <a:noFill/>
          <a:ln/>
        </p:spPr>
        <p:txBody>
          <a:bodyPr lIns="90488" tIns="44450" rIns="90488" bIns="44450"/>
          <a:lstStyle/>
          <a:p>
            <a:r>
              <a:rPr lang="de-DE"/>
              <a:t> </a:t>
            </a:r>
            <a:r>
              <a:rPr lang="de-DE" sz="3200"/>
              <a:t>Kostenabschätzung für Index-NL-Join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7DB9-8A03-40BD-B850-E894F3CA5BBB}" type="slidenum">
              <a:rPr lang="en-US"/>
              <a:pPr/>
              <a:t>12</a:t>
            </a:fld>
            <a:endParaRPr lang="en-US"/>
          </a:p>
        </p:txBody>
      </p:sp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C13F-E4C3-4C21-8835-8C242039A2F1}" type="slidenum">
              <a:rPr lang="en-US"/>
              <a:pPr/>
              <a:t>120</a:t>
            </a:fld>
            <a:endParaRPr lang="en-US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8125" y="1143000"/>
            <a:ext cx="8667750" cy="3733800"/>
          </a:xfrm>
          <a:noFill/>
          <a:ln/>
        </p:spPr>
        <p:txBody>
          <a:bodyPr lIns="90488" tIns="44450" rIns="90488" bIns="44450"/>
          <a:lstStyle/>
          <a:p>
            <a:r>
              <a:rPr lang="de-DE"/>
              <a:t>Beide Relationen müssen geordnet sein.</a:t>
            </a:r>
          </a:p>
          <a:p>
            <a:r>
              <a:rPr lang="de-DE"/>
              <a:t>Sonst evtl. Sortierung vorschalten (mit entsprechenden Kosten)</a:t>
            </a:r>
          </a:p>
          <a:p>
            <a:r>
              <a:rPr lang="de-DE"/>
              <a:t>Sortierung erlaubt dann im günstigsten Fall (Join-Attribut in mindestens einer der beiden Relationen „unique“) „single pass“-Merge-Lauf.</a:t>
            </a:r>
          </a:p>
          <a:p>
            <a:r>
              <a:rPr lang="de-DE"/>
              <a:t>Also werden in unserem Beispiel </a:t>
            </a:r>
          </a:p>
          <a:p>
            <a:pPr lvl="1">
              <a:buFont typeface="Webdings" pitchFamily="18" charset="2"/>
              <a:buNone/>
            </a:pPr>
            <a:r>
              <a:rPr lang="de-DE"/>
              <a:t>  	 </a:t>
            </a:r>
            <a:r>
              <a:rPr lang="de-DE" i="1"/>
              <a:t>b</a:t>
            </a:r>
            <a:r>
              <a:rPr lang="de-DE" i="1" baseline="-25000"/>
              <a:t>E</a:t>
            </a:r>
            <a:r>
              <a:rPr lang="de-DE"/>
              <a:t> + </a:t>
            </a:r>
            <a:r>
              <a:rPr lang="de-DE" i="1"/>
              <a:t>b</a:t>
            </a:r>
            <a:r>
              <a:rPr lang="de-DE" i="1" baseline="-25000"/>
              <a:t>D</a:t>
            </a:r>
            <a:r>
              <a:rPr lang="de-DE"/>
              <a:t> = 2000 + 10</a:t>
            </a:r>
          </a:p>
          <a:p>
            <a:pPr>
              <a:buFont typeface="Webdings" pitchFamily="18" charset="2"/>
              <a:buNone/>
            </a:pPr>
            <a:r>
              <a:rPr lang="de-DE"/>
              <a:t>	Seiten gelesen.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80988" y="417513"/>
            <a:ext cx="8650287" cy="573087"/>
          </a:xfrm>
          <a:noFill/>
          <a:ln/>
        </p:spPr>
        <p:txBody>
          <a:bodyPr lIns="90488" tIns="44450" rIns="90488" bIns="44450"/>
          <a:lstStyle/>
          <a:p>
            <a:r>
              <a:rPr lang="de-DE"/>
              <a:t> </a:t>
            </a:r>
            <a:r>
              <a:rPr lang="de-DE" sz="3200"/>
              <a:t>Kostenabschätzung für Merge-Join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C5B7-0D93-4F52-A6A7-2FC7705EA166}" type="slidenum">
              <a:rPr lang="en-US"/>
              <a:pPr/>
              <a:t>121</a:t>
            </a:fld>
            <a:endParaRPr lang="en-US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8125" y="1143000"/>
            <a:ext cx="8667750" cy="3276600"/>
          </a:xfrm>
          <a:noFill/>
          <a:ln/>
        </p:spPr>
        <p:txBody>
          <a:bodyPr lIns="90488" tIns="44450" rIns="90488" bIns="44450"/>
          <a:lstStyle/>
          <a:p>
            <a:r>
              <a:rPr lang="de-DE"/>
              <a:t>Hash-Join gilt als sehr effizient.</a:t>
            </a:r>
          </a:p>
          <a:p>
            <a:r>
              <a:rPr lang="de-DE"/>
              <a:t>Schwierige analytische Kosenabschätzung (insb. Hybrid hash join).</a:t>
            </a:r>
          </a:p>
          <a:p>
            <a:r>
              <a:rPr lang="de-DE"/>
              <a:t>q ist der Anteil von R, der in den Hauptspeicher passt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r>
              <a:rPr lang="de-DE"/>
              <a:t>Literatur: Steinbrunn, Moerkotte, Kemper. Heuristic and Randomized Optimization for the Join Ordering Problem. VLDB Journal, Vol 6, No 3, Aug 1997. </a:t>
            </a:r>
            <a:r>
              <a:rPr lang="de-DE">
                <a:solidFill>
                  <a:srgbClr val="FF33CC"/>
                </a:solidFill>
              </a:rPr>
              <a:t>online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title"/>
          </p:nvPr>
        </p:nvSpPr>
        <p:spPr>
          <a:xfrm>
            <a:off x="280988" y="417513"/>
            <a:ext cx="8650287" cy="573087"/>
          </a:xfrm>
          <a:noFill/>
          <a:ln/>
        </p:spPr>
        <p:txBody>
          <a:bodyPr lIns="90488" tIns="44450" rIns="90488" bIns="44450"/>
          <a:lstStyle/>
          <a:p>
            <a:r>
              <a:rPr lang="de-DE"/>
              <a:t>Kostenabschätzung für Hash Join</a:t>
            </a:r>
          </a:p>
        </p:txBody>
      </p:sp>
      <p:pic>
        <p:nvPicPr>
          <p:cNvPr id="485380" name="Picture 4"/>
          <p:cNvPicPr>
            <a:picLocks noChangeAspect="1" noChangeArrowheads="1"/>
          </p:cNvPicPr>
          <p:nvPr/>
        </p:nvPicPr>
        <p:blipFill>
          <a:blip r:embed="rId3" cstate="print"/>
          <a:srcRect l="9375" t="38542" r="14063" b="25000"/>
          <a:stretch>
            <a:fillRect/>
          </a:stretch>
        </p:blipFill>
        <p:spPr bwMode="auto">
          <a:xfrm>
            <a:off x="1042988" y="2852738"/>
            <a:ext cx="7467600" cy="2667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sp>
        <p:nvSpPr>
          <p:cNvPr id="485381" name="AutoShape 5"/>
          <p:cNvSpPr>
            <a:spLocks noChangeArrowheads="1"/>
          </p:cNvSpPr>
          <p:nvPr/>
        </p:nvSpPr>
        <p:spPr bwMode="auto">
          <a:xfrm>
            <a:off x="1547813" y="3429000"/>
            <a:ext cx="1725612" cy="977900"/>
          </a:xfrm>
          <a:prstGeom prst="wedgeEllipseCallout">
            <a:avLst>
              <a:gd name="adj1" fmla="val 59935"/>
              <a:gd name="adj2" fmla="val 55032"/>
            </a:avLst>
          </a:prstGeom>
          <a:solidFill>
            <a:srgbClr val="FF9933"/>
          </a:solidFill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Memory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size</a:t>
            </a:r>
          </a:p>
        </p:txBody>
      </p:sp>
      <p:sp>
        <p:nvSpPr>
          <p:cNvPr id="485382" name="AutoShape 6"/>
          <p:cNvSpPr>
            <a:spLocks noChangeArrowheads="1"/>
          </p:cNvSpPr>
          <p:nvPr/>
        </p:nvSpPr>
        <p:spPr bwMode="auto">
          <a:xfrm>
            <a:off x="4787900" y="3429000"/>
            <a:ext cx="2527300" cy="66675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9933"/>
          </a:solidFill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Fudge Factor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4BFD-7C95-406F-94D4-7FAF67B2031A}" type="slidenum">
              <a:rPr lang="en-US"/>
              <a:pPr/>
              <a:t>122</a:t>
            </a:fld>
            <a:endParaRPr lang="en-US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Strategien bei der Optimierung für Parallele Ausführung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Beispielanfrage q mit optimalem </a:t>
            </a:r>
            <a:r>
              <a:rPr lang="de-DE">
                <a:solidFill>
                  <a:srgbClr val="FF33CC"/>
                </a:solidFill>
              </a:rPr>
              <a:t>Wo</a:t>
            </a:r>
            <a:r>
              <a:rPr lang="de-DE"/>
              <a:t> bzw </a:t>
            </a:r>
            <a:r>
              <a:rPr lang="de-DE">
                <a:solidFill>
                  <a:srgbClr val="FF33CC"/>
                </a:solidFill>
              </a:rPr>
              <a:t>To</a:t>
            </a:r>
          </a:p>
          <a:p>
            <a:pPr lvl="1"/>
            <a:r>
              <a:rPr lang="de-DE"/>
              <a:t>Betrachte einen Auswertungsplan p für q</a:t>
            </a:r>
          </a:p>
          <a:p>
            <a:pPr lvl="2"/>
            <a:r>
              <a:rPr lang="de-DE"/>
              <a:t>Wp bzw Tp</a:t>
            </a:r>
          </a:p>
          <a:p>
            <a:r>
              <a:rPr lang="de-DE"/>
              <a:t>man sollte aber nicht beliebig viel Aufwand treiben, um Tp zu optimieren! 2 Strategien:</a:t>
            </a:r>
          </a:p>
          <a:p>
            <a:pPr lvl="1"/>
            <a:r>
              <a:rPr lang="de-DE"/>
              <a:t>Limitiere Durchsatz-Degradierung</a:t>
            </a:r>
          </a:p>
          <a:p>
            <a:pPr lvl="2"/>
            <a:r>
              <a:rPr lang="de-DE"/>
              <a:t>Wp &lt;= k * Wo muss gelten</a:t>
            </a:r>
          </a:p>
          <a:p>
            <a:pPr lvl="2"/>
            <a:r>
              <a:rPr lang="de-DE"/>
              <a:t>sonst: Tp := </a:t>
            </a:r>
            <a:r>
              <a:rPr lang="de-DE">
                <a:sym typeface="Symbol" pitchFamily="18" charset="2"/>
              </a:rPr>
              <a:t></a:t>
            </a:r>
          </a:p>
          <a:p>
            <a:pPr lvl="1"/>
            <a:r>
              <a:rPr lang="de-DE"/>
              <a:t>Kosten/Nutzen-Verhältnis muss stimmen</a:t>
            </a:r>
          </a:p>
          <a:p>
            <a:pPr lvl="2"/>
            <a:r>
              <a:rPr lang="de-DE"/>
              <a:t>(To - Tp)/(Wp - Wo) &lt;= k muss gelten</a:t>
            </a:r>
          </a:p>
          <a:p>
            <a:pPr lvl="2"/>
            <a:r>
              <a:rPr lang="de-DE"/>
              <a:t>sonst: Tp := </a:t>
            </a:r>
            <a:r>
              <a:rPr lang="de-DE">
                <a:sym typeface="Symbol" pitchFamily="18" charset="2"/>
              </a:rPr>
              <a:t></a:t>
            </a:r>
          </a:p>
          <a:p>
            <a:pPr lvl="2"/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A1F7-0AF1-450E-82FB-13D4ECC9BD43}" type="slidenum">
              <a:rPr lang="en-US"/>
              <a:pPr/>
              <a:t>123</a:t>
            </a:fld>
            <a:endParaRPr lang="en-US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Beispielanfrage</a:t>
            </a:r>
          </a:p>
        </p:txBody>
      </p:sp>
      <p:grpSp>
        <p:nvGrpSpPr>
          <p:cNvPr id="477192" name="Group 8"/>
          <p:cNvGrpSpPr>
            <a:grpSpLocks/>
          </p:cNvGrpSpPr>
          <p:nvPr/>
        </p:nvGrpSpPr>
        <p:grpSpPr bwMode="auto">
          <a:xfrm>
            <a:off x="1295400" y="4953000"/>
            <a:ext cx="725488" cy="1219200"/>
            <a:chOff x="816" y="3120"/>
            <a:chExt cx="457" cy="768"/>
          </a:xfrm>
        </p:grpSpPr>
        <p:sp>
          <p:nvSpPr>
            <p:cNvPr id="477187" name="Text Box 3"/>
            <p:cNvSpPr txBox="1">
              <a:spLocks noChangeArrowheads="1"/>
            </p:cNvSpPr>
            <p:nvPr/>
          </p:nvSpPr>
          <p:spPr bwMode="auto">
            <a:xfrm>
              <a:off x="886" y="3600"/>
              <a:ext cx="340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R1</a:t>
              </a:r>
            </a:p>
          </p:txBody>
        </p:sp>
        <p:sp>
          <p:nvSpPr>
            <p:cNvPr id="477190" name="Text Box 6"/>
            <p:cNvSpPr txBox="1">
              <a:spLocks noChangeArrowheads="1"/>
            </p:cNvSpPr>
            <p:nvPr/>
          </p:nvSpPr>
          <p:spPr bwMode="auto">
            <a:xfrm>
              <a:off x="816" y="3120"/>
              <a:ext cx="457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scan</a:t>
              </a:r>
            </a:p>
          </p:txBody>
        </p:sp>
        <p:sp>
          <p:nvSpPr>
            <p:cNvPr id="477191" name="Line 7"/>
            <p:cNvSpPr>
              <a:spLocks noChangeShapeType="1"/>
            </p:cNvSpPr>
            <p:nvPr/>
          </p:nvSpPr>
          <p:spPr bwMode="auto">
            <a:xfrm flipV="1">
              <a:off x="1056" y="3360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77193" name="Group 9"/>
          <p:cNvGrpSpPr>
            <a:grpSpLocks/>
          </p:cNvGrpSpPr>
          <p:nvPr/>
        </p:nvGrpSpPr>
        <p:grpSpPr bwMode="auto">
          <a:xfrm>
            <a:off x="7086600" y="3581400"/>
            <a:ext cx="725488" cy="1219200"/>
            <a:chOff x="816" y="3120"/>
            <a:chExt cx="457" cy="768"/>
          </a:xfrm>
        </p:grpSpPr>
        <p:sp>
          <p:nvSpPr>
            <p:cNvPr id="477194" name="Text Box 10"/>
            <p:cNvSpPr txBox="1">
              <a:spLocks noChangeArrowheads="1"/>
            </p:cNvSpPr>
            <p:nvPr/>
          </p:nvSpPr>
          <p:spPr bwMode="auto">
            <a:xfrm>
              <a:off x="886" y="3600"/>
              <a:ext cx="340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R3</a:t>
              </a:r>
            </a:p>
          </p:txBody>
        </p:sp>
        <p:sp>
          <p:nvSpPr>
            <p:cNvPr id="477195" name="Text Box 11"/>
            <p:cNvSpPr txBox="1">
              <a:spLocks noChangeArrowheads="1"/>
            </p:cNvSpPr>
            <p:nvPr/>
          </p:nvSpPr>
          <p:spPr bwMode="auto">
            <a:xfrm>
              <a:off x="816" y="3120"/>
              <a:ext cx="457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scan</a:t>
              </a:r>
            </a:p>
          </p:txBody>
        </p:sp>
        <p:sp>
          <p:nvSpPr>
            <p:cNvPr id="477196" name="Line 12"/>
            <p:cNvSpPr>
              <a:spLocks noChangeShapeType="1"/>
            </p:cNvSpPr>
            <p:nvPr/>
          </p:nvSpPr>
          <p:spPr bwMode="auto">
            <a:xfrm flipV="1">
              <a:off x="1056" y="3360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77201" name="Text Box 17"/>
          <p:cNvSpPr txBox="1">
            <a:spLocks noChangeArrowheads="1"/>
          </p:cNvSpPr>
          <p:nvPr/>
        </p:nvSpPr>
        <p:spPr bwMode="auto">
          <a:xfrm>
            <a:off x="1371600" y="4267200"/>
            <a:ext cx="64135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sort</a:t>
            </a:r>
          </a:p>
        </p:txBody>
      </p:sp>
      <p:sp>
        <p:nvSpPr>
          <p:cNvPr id="477203" name="Line 19"/>
          <p:cNvSpPr>
            <a:spLocks noChangeShapeType="1"/>
          </p:cNvSpPr>
          <p:nvPr/>
        </p:nvSpPr>
        <p:spPr bwMode="auto">
          <a:xfrm flipV="1">
            <a:off x="1676400" y="4648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7218" name="Group 34"/>
          <p:cNvGrpSpPr>
            <a:grpSpLocks/>
          </p:cNvGrpSpPr>
          <p:nvPr/>
        </p:nvGrpSpPr>
        <p:grpSpPr bwMode="auto">
          <a:xfrm>
            <a:off x="3886200" y="4343400"/>
            <a:ext cx="725488" cy="1905000"/>
            <a:chOff x="2400" y="2736"/>
            <a:chExt cx="457" cy="1200"/>
          </a:xfrm>
        </p:grpSpPr>
        <p:grpSp>
          <p:nvGrpSpPr>
            <p:cNvPr id="477197" name="Group 13"/>
            <p:cNvGrpSpPr>
              <a:grpSpLocks/>
            </p:cNvGrpSpPr>
            <p:nvPr/>
          </p:nvGrpSpPr>
          <p:grpSpPr bwMode="auto">
            <a:xfrm>
              <a:off x="2400" y="3168"/>
              <a:ext cx="457" cy="768"/>
              <a:chOff x="816" y="3120"/>
              <a:chExt cx="457" cy="768"/>
            </a:xfrm>
          </p:grpSpPr>
          <p:sp>
            <p:nvSpPr>
              <p:cNvPr id="477198" name="Text Box 14"/>
              <p:cNvSpPr txBox="1">
                <a:spLocks noChangeArrowheads="1"/>
              </p:cNvSpPr>
              <p:nvPr/>
            </p:nvSpPr>
            <p:spPr bwMode="auto">
              <a:xfrm>
                <a:off x="886" y="3600"/>
                <a:ext cx="340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de-DE">
                    <a:latin typeface="Times New Roman" pitchFamily="18" charset="0"/>
                  </a:rPr>
                  <a:t>R2</a:t>
                </a:r>
              </a:p>
            </p:txBody>
          </p:sp>
          <p:sp>
            <p:nvSpPr>
              <p:cNvPr id="477199" name="Text Box 15"/>
              <p:cNvSpPr txBox="1">
                <a:spLocks noChangeArrowheads="1"/>
              </p:cNvSpPr>
              <p:nvPr/>
            </p:nvSpPr>
            <p:spPr bwMode="auto">
              <a:xfrm>
                <a:off x="816" y="3120"/>
                <a:ext cx="457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>
                    <a:latin typeface="Times New Roman" pitchFamily="18" charset="0"/>
                  </a:rPr>
                  <a:t>scan</a:t>
                </a:r>
              </a:p>
            </p:txBody>
          </p:sp>
          <p:sp>
            <p:nvSpPr>
              <p:cNvPr id="477200" name="Line 16"/>
              <p:cNvSpPr>
                <a:spLocks noChangeShapeType="1"/>
              </p:cNvSpPr>
              <p:nvPr/>
            </p:nvSpPr>
            <p:spPr bwMode="auto">
              <a:xfrm flipV="1">
                <a:off x="1056" y="3360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77202" name="Text Box 18"/>
            <p:cNvSpPr txBox="1">
              <a:spLocks noChangeArrowheads="1"/>
            </p:cNvSpPr>
            <p:nvPr/>
          </p:nvSpPr>
          <p:spPr bwMode="auto">
            <a:xfrm>
              <a:off x="2448" y="2736"/>
              <a:ext cx="404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sort</a:t>
              </a:r>
            </a:p>
          </p:txBody>
        </p:sp>
        <p:sp>
          <p:nvSpPr>
            <p:cNvPr id="477205" name="Line 21"/>
            <p:cNvSpPr>
              <a:spLocks noChangeShapeType="1"/>
            </p:cNvSpPr>
            <p:nvPr/>
          </p:nvSpPr>
          <p:spPr bwMode="auto">
            <a:xfrm flipV="1">
              <a:off x="2640" y="2976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77210" name="Group 26"/>
          <p:cNvGrpSpPr>
            <a:grpSpLocks/>
          </p:cNvGrpSpPr>
          <p:nvPr/>
        </p:nvGrpSpPr>
        <p:grpSpPr bwMode="auto">
          <a:xfrm>
            <a:off x="2665413" y="3200400"/>
            <a:ext cx="1214437" cy="519113"/>
            <a:chOff x="1679" y="2016"/>
            <a:chExt cx="765" cy="327"/>
          </a:xfrm>
        </p:grpSpPr>
        <p:sp>
          <p:nvSpPr>
            <p:cNvPr id="477206" name="AutoShape 22"/>
            <p:cNvSpPr>
              <a:spLocks noChangeArrowheads="1"/>
            </p:cNvSpPr>
            <p:nvPr/>
          </p:nvSpPr>
          <p:spPr bwMode="auto">
            <a:xfrm rot="16229956">
              <a:off x="1703" y="1992"/>
              <a:ext cx="240" cy="288"/>
            </a:xfrm>
            <a:prstGeom prst="flowChartCollate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7207" name="Text Box 23"/>
            <p:cNvSpPr txBox="1">
              <a:spLocks noChangeArrowheads="1"/>
            </p:cNvSpPr>
            <p:nvPr/>
          </p:nvSpPr>
          <p:spPr bwMode="auto">
            <a:xfrm>
              <a:off x="1968" y="2112"/>
              <a:ext cx="476" cy="23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>
                  <a:latin typeface="Times New Roman" pitchFamily="18" charset="0"/>
                </a:rPr>
                <a:t>merge</a:t>
              </a:r>
            </a:p>
          </p:txBody>
        </p:sp>
      </p:grpSp>
      <p:cxnSp>
        <p:nvCxnSpPr>
          <p:cNvPr id="477208" name="AutoShape 24"/>
          <p:cNvCxnSpPr>
            <a:cxnSpLocks noChangeShapeType="1"/>
            <a:stCxn id="477201" idx="0"/>
            <a:endCxn id="477206" idx="0"/>
          </p:cNvCxnSpPr>
          <p:nvPr/>
        </p:nvCxnSpPr>
        <p:spPr bwMode="auto">
          <a:xfrm rot="16200000">
            <a:off x="1724819" y="3355181"/>
            <a:ext cx="879475" cy="944563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77209" name="AutoShape 25"/>
          <p:cNvCxnSpPr>
            <a:cxnSpLocks noChangeShapeType="1"/>
            <a:endCxn id="477206" idx="2"/>
          </p:cNvCxnSpPr>
          <p:nvPr/>
        </p:nvCxnSpPr>
        <p:spPr bwMode="auto">
          <a:xfrm rot="10800000">
            <a:off x="3149600" y="3392488"/>
            <a:ext cx="1117600" cy="950912"/>
          </a:xfrm>
          <a:prstGeom prst="curvedConnector3">
            <a:avLst>
              <a:gd name="adj1" fmla="val 5681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77211" name="Group 27"/>
          <p:cNvGrpSpPr>
            <a:grpSpLocks/>
          </p:cNvGrpSpPr>
          <p:nvPr/>
        </p:nvGrpSpPr>
        <p:grpSpPr bwMode="auto">
          <a:xfrm>
            <a:off x="4495800" y="1600200"/>
            <a:ext cx="2133600" cy="519113"/>
            <a:chOff x="1534" y="2016"/>
            <a:chExt cx="1344" cy="327"/>
          </a:xfrm>
        </p:grpSpPr>
        <p:sp>
          <p:nvSpPr>
            <p:cNvPr id="477212" name="AutoShape 28"/>
            <p:cNvSpPr>
              <a:spLocks noChangeArrowheads="1"/>
            </p:cNvSpPr>
            <p:nvPr/>
          </p:nvSpPr>
          <p:spPr bwMode="auto">
            <a:xfrm rot="16229956">
              <a:off x="1703" y="1992"/>
              <a:ext cx="240" cy="288"/>
            </a:xfrm>
            <a:prstGeom prst="flowChartCollate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7213" name="Text Box 29"/>
            <p:cNvSpPr txBox="1">
              <a:spLocks noChangeArrowheads="1"/>
            </p:cNvSpPr>
            <p:nvPr/>
          </p:nvSpPr>
          <p:spPr bwMode="auto">
            <a:xfrm>
              <a:off x="1534" y="2112"/>
              <a:ext cx="1344" cy="23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>
                  <a:latin typeface="Times New Roman" pitchFamily="18" charset="0"/>
                </a:rPr>
                <a:t>            Nested Loops</a:t>
              </a:r>
            </a:p>
          </p:txBody>
        </p:sp>
      </p:grpSp>
      <p:cxnSp>
        <p:nvCxnSpPr>
          <p:cNvPr id="477215" name="AutoShape 31"/>
          <p:cNvCxnSpPr>
            <a:cxnSpLocks noChangeShapeType="1"/>
            <a:stCxn id="477206" idx="1"/>
            <a:endCxn id="477212" idx="0"/>
          </p:cNvCxnSpPr>
          <p:nvPr/>
        </p:nvCxnSpPr>
        <p:spPr bwMode="auto">
          <a:xfrm rot="10800000" flipH="1">
            <a:off x="2863850" y="1787525"/>
            <a:ext cx="1833563" cy="1601788"/>
          </a:xfrm>
          <a:prstGeom prst="curvedConnector3">
            <a:avLst>
              <a:gd name="adj1" fmla="val 2162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77216" name="AutoShape 32"/>
          <p:cNvCxnSpPr>
            <a:cxnSpLocks noChangeShapeType="1"/>
            <a:stCxn id="477195" idx="0"/>
            <a:endCxn id="477212" idx="2"/>
          </p:cNvCxnSpPr>
          <p:nvPr/>
        </p:nvCxnSpPr>
        <p:spPr bwMode="auto">
          <a:xfrm rot="5400000" flipH="1">
            <a:off x="5435601" y="1566862"/>
            <a:ext cx="1789112" cy="2239963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77217" name="Line 33"/>
          <p:cNvSpPr>
            <a:spLocks noChangeShapeType="1"/>
          </p:cNvSpPr>
          <p:nvPr/>
        </p:nvSpPr>
        <p:spPr bwMode="auto">
          <a:xfrm flipV="1">
            <a:off x="4953000" y="1219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7219" name="Rectangle 35"/>
          <p:cNvSpPr>
            <a:spLocks noChangeArrowheads="1"/>
          </p:cNvSpPr>
          <p:nvPr/>
        </p:nvSpPr>
        <p:spPr bwMode="auto">
          <a:xfrm>
            <a:off x="1219200" y="4191000"/>
            <a:ext cx="914400" cy="2057400"/>
          </a:xfrm>
          <a:prstGeom prst="rect">
            <a:avLst/>
          </a:prstGeom>
          <a:noFill/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7220" name="Rectangle 36"/>
          <p:cNvSpPr>
            <a:spLocks noChangeArrowheads="1"/>
          </p:cNvSpPr>
          <p:nvPr/>
        </p:nvSpPr>
        <p:spPr bwMode="auto">
          <a:xfrm>
            <a:off x="3733800" y="4191000"/>
            <a:ext cx="914400" cy="2057400"/>
          </a:xfrm>
          <a:prstGeom prst="rect">
            <a:avLst/>
          </a:prstGeom>
          <a:noFill/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7221" name="Text Box 37"/>
          <p:cNvSpPr txBox="1">
            <a:spLocks noChangeArrowheads="1"/>
          </p:cNvSpPr>
          <p:nvPr/>
        </p:nvSpPr>
        <p:spPr bwMode="auto">
          <a:xfrm>
            <a:off x="2362200" y="4953000"/>
            <a:ext cx="1095375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FF9933"/>
                </a:solidFill>
                <a:latin typeface="Times New Roman" pitchFamily="18" charset="0"/>
              </a:rPr>
              <a:t>parallel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77222" name="AutoShape 38"/>
          <p:cNvSpPr>
            <a:spLocks noChangeArrowheads="1"/>
          </p:cNvSpPr>
          <p:nvPr/>
        </p:nvSpPr>
        <p:spPr bwMode="auto">
          <a:xfrm>
            <a:off x="5029200" y="4191000"/>
            <a:ext cx="1752600" cy="762000"/>
          </a:xfrm>
          <a:prstGeom prst="wedgeEllipseCallout">
            <a:avLst>
              <a:gd name="adj1" fmla="val -78532"/>
              <a:gd name="adj2" fmla="val 0"/>
            </a:avLst>
          </a:prstGeom>
          <a:solidFill>
            <a:schemeClr val="accent2"/>
          </a:solidFill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Pipeline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breaker</a:t>
            </a:r>
          </a:p>
        </p:txBody>
      </p:sp>
      <p:sp>
        <p:nvSpPr>
          <p:cNvPr id="477223" name="AutoShape 39"/>
          <p:cNvSpPr>
            <a:spLocks noChangeArrowheads="1"/>
          </p:cNvSpPr>
          <p:nvPr/>
        </p:nvSpPr>
        <p:spPr bwMode="auto">
          <a:xfrm>
            <a:off x="0" y="3124200"/>
            <a:ext cx="1752600" cy="762000"/>
          </a:xfrm>
          <a:prstGeom prst="wedgeEllipseCallout">
            <a:avLst>
              <a:gd name="adj1" fmla="val 38856"/>
              <a:gd name="adj2" fmla="val 120000"/>
            </a:avLst>
          </a:prstGeom>
          <a:solidFill>
            <a:schemeClr val="accent2"/>
          </a:solidFill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Pipeline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breaker</a:t>
            </a:r>
          </a:p>
        </p:txBody>
      </p:sp>
      <p:sp>
        <p:nvSpPr>
          <p:cNvPr id="477224" name="Line 40"/>
          <p:cNvSpPr>
            <a:spLocks noChangeShapeType="1"/>
          </p:cNvSpPr>
          <p:nvPr/>
        </p:nvSpPr>
        <p:spPr bwMode="auto">
          <a:xfrm>
            <a:off x="2971800" y="5334000"/>
            <a:ext cx="685800" cy="3048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7225" name="Line 41"/>
          <p:cNvSpPr>
            <a:spLocks noChangeShapeType="1"/>
          </p:cNvSpPr>
          <p:nvPr/>
        </p:nvSpPr>
        <p:spPr bwMode="auto">
          <a:xfrm flipH="1">
            <a:off x="2209800" y="5334000"/>
            <a:ext cx="762000" cy="3048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7226" name="AutoShape 42"/>
          <p:cNvSpPr>
            <a:spLocks noChangeArrowheads="1"/>
          </p:cNvSpPr>
          <p:nvPr/>
        </p:nvSpPr>
        <p:spPr bwMode="auto">
          <a:xfrm>
            <a:off x="5486400" y="1219200"/>
            <a:ext cx="1828800" cy="533400"/>
          </a:xfrm>
          <a:prstGeom prst="wedgeEllipseCallout">
            <a:avLst>
              <a:gd name="adj1" fmla="val -62500"/>
              <a:gd name="adj2" fmla="val 36606"/>
            </a:avLst>
          </a:prstGeom>
          <a:solidFill>
            <a:schemeClr val="accent2"/>
          </a:solidFill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pipelining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E588-AC24-4AA9-B138-878266843878}" type="slidenum">
              <a:rPr lang="en-US"/>
              <a:pPr/>
              <a:t>124</a:t>
            </a:fld>
            <a:endParaRPr lang="en-US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Beispielanfrage: Kosten nach Aufwandsabschätzung</a:t>
            </a:r>
          </a:p>
        </p:txBody>
      </p:sp>
      <p:grpSp>
        <p:nvGrpSpPr>
          <p:cNvPr id="478211" name="Group 3"/>
          <p:cNvGrpSpPr>
            <a:grpSpLocks/>
          </p:cNvGrpSpPr>
          <p:nvPr/>
        </p:nvGrpSpPr>
        <p:grpSpPr bwMode="auto">
          <a:xfrm>
            <a:off x="1524000" y="4953000"/>
            <a:ext cx="725488" cy="1219200"/>
            <a:chOff x="816" y="3120"/>
            <a:chExt cx="457" cy="768"/>
          </a:xfrm>
        </p:grpSpPr>
        <p:sp>
          <p:nvSpPr>
            <p:cNvPr id="478212" name="Text Box 4"/>
            <p:cNvSpPr txBox="1">
              <a:spLocks noChangeArrowheads="1"/>
            </p:cNvSpPr>
            <p:nvPr/>
          </p:nvSpPr>
          <p:spPr bwMode="auto">
            <a:xfrm>
              <a:off x="886" y="3600"/>
              <a:ext cx="340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R1</a:t>
              </a:r>
            </a:p>
          </p:txBody>
        </p:sp>
        <p:sp>
          <p:nvSpPr>
            <p:cNvPr id="478213" name="Text Box 5"/>
            <p:cNvSpPr txBox="1">
              <a:spLocks noChangeArrowheads="1"/>
            </p:cNvSpPr>
            <p:nvPr/>
          </p:nvSpPr>
          <p:spPr bwMode="auto">
            <a:xfrm>
              <a:off x="816" y="3120"/>
              <a:ext cx="457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scan</a:t>
              </a:r>
            </a:p>
          </p:txBody>
        </p:sp>
        <p:sp>
          <p:nvSpPr>
            <p:cNvPr id="478214" name="Line 6"/>
            <p:cNvSpPr>
              <a:spLocks noChangeShapeType="1"/>
            </p:cNvSpPr>
            <p:nvPr/>
          </p:nvSpPr>
          <p:spPr bwMode="auto">
            <a:xfrm flipV="1">
              <a:off x="1056" y="3360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78215" name="Group 7"/>
          <p:cNvGrpSpPr>
            <a:grpSpLocks/>
          </p:cNvGrpSpPr>
          <p:nvPr/>
        </p:nvGrpSpPr>
        <p:grpSpPr bwMode="auto">
          <a:xfrm>
            <a:off x="7086600" y="3581400"/>
            <a:ext cx="725488" cy="1219200"/>
            <a:chOff x="816" y="3120"/>
            <a:chExt cx="457" cy="768"/>
          </a:xfrm>
        </p:grpSpPr>
        <p:sp>
          <p:nvSpPr>
            <p:cNvPr id="478216" name="Text Box 8"/>
            <p:cNvSpPr txBox="1">
              <a:spLocks noChangeArrowheads="1"/>
            </p:cNvSpPr>
            <p:nvPr/>
          </p:nvSpPr>
          <p:spPr bwMode="auto">
            <a:xfrm>
              <a:off x="886" y="3600"/>
              <a:ext cx="340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R3</a:t>
              </a:r>
            </a:p>
          </p:txBody>
        </p:sp>
        <p:sp>
          <p:nvSpPr>
            <p:cNvPr id="478217" name="Text Box 9"/>
            <p:cNvSpPr txBox="1">
              <a:spLocks noChangeArrowheads="1"/>
            </p:cNvSpPr>
            <p:nvPr/>
          </p:nvSpPr>
          <p:spPr bwMode="auto">
            <a:xfrm>
              <a:off x="816" y="3120"/>
              <a:ext cx="457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scan</a:t>
              </a:r>
            </a:p>
          </p:txBody>
        </p:sp>
        <p:sp>
          <p:nvSpPr>
            <p:cNvPr id="478218" name="Line 10"/>
            <p:cNvSpPr>
              <a:spLocks noChangeShapeType="1"/>
            </p:cNvSpPr>
            <p:nvPr/>
          </p:nvSpPr>
          <p:spPr bwMode="auto">
            <a:xfrm flipV="1">
              <a:off x="1056" y="3360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78219" name="Text Box 11"/>
          <p:cNvSpPr txBox="1">
            <a:spLocks noChangeArrowheads="1"/>
          </p:cNvSpPr>
          <p:nvPr/>
        </p:nvSpPr>
        <p:spPr bwMode="auto">
          <a:xfrm>
            <a:off x="1600200" y="4267200"/>
            <a:ext cx="64135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sort</a:t>
            </a:r>
          </a:p>
        </p:txBody>
      </p:sp>
      <p:sp>
        <p:nvSpPr>
          <p:cNvPr id="478220" name="Line 12"/>
          <p:cNvSpPr>
            <a:spLocks noChangeShapeType="1"/>
          </p:cNvSpPr>
          <p:nvPr/>
        </p:nvSpPr>
        <p:spPr bwMode="auto">
          <a:xfrm flipV="1">
            <a:off x="1905000" y="4648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8221" name="Group 13"/>
          <p:cNvGrpSpPr>
            <a:grpSpLocks/>
          </p:cNvGrpSpPr>
          <p:nvPr/>
        </p:nvGrpSpPr>
        <p:grpSpPr bwMode="auto">
          <a:xfrm>
            <a:off x="3886200" y="4343400"/>
            <a:ext cx="725488" cy="1905000"/>
            <a:chOff x="2400" y="2736"/>
            <a:chExt cx="457" cy="1200"/>
          </a:xfrm>
        </p:grpSpPr>
        <p:grpSp>
          <p:nvGrpSpPr>
            <p:cNvPr id="478222" name="Group 14"/>
            <p:cNvGrpSpPr>
              <a:grpSpLocks/>
            </p:cNvGrpSpPr>
            <p:nvPr/>
          </p:nvGrpSpPr>
          <p:grpSpPr bwMode="auto">
            <a:xfrm>
              <a:off x="2400" y="3168"/>
              <a:ext cx="457" cy="768"/>
              <a:chOff x="816" y="3120"/>
              <a:chExt cx="457" cy="768"/>
            </a:xfrm>
          </p:grpSpPr>
          <p:sp>
            <p:nvSpPr>
              <p:cNvPr id="478223" name="Text Box 15"/>
              <p:cNvSpPr txBox="1">
                <a:spLocks noChangeArrowheads="1"/>
              </p:cNvSpPr>
              <p:nvPr/>
            </p:nvSpPr>
            <p:spPr bwMode="auto">
              <a:xfrm>
                <a:off x="886" y="3600"/>
                <a:ext cx="340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de-DE">
                    <a:latin typeface="Times New Roman" pitchFamily="18" charset="0"/>
                  </a:rPr>
                  <a:t>R2</a:t>
                </a:r>
              </a:p>
            </p:txBody>
          </p:sp>
          <p:sp>
            <p:nvSpPr>
              <p:cNvPr id="478224" name="Text Box 16"/>
              <p:cNvSpPr txBox="1">
                <a:spLocks noChangeArrowheads="1"/>
              </p:cNvSpPr>
              <p:nvPr/>
            </p:nvSpPr>
            <p:spPr bwMode="auto">
              <a:xfrm>
                <a:off x="816" y="3120"/>
                <a:ext cx="457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>
                    <a:latin typeface="Times New Roman" pitchFamily="18" charset="0"/>
                  </a:rPr>
                  <a:t>scan</a:t>
                </a:r>
              </a:p>
            </p:txBody>
          </p:sp>
          <p:sp>
            <p:nvSpPr>
              <p:cNvPr id="478225" name="Line 17"/>
              <p:cNvSpPr>
                <a:spLocks noChangeShapeType="1"/>
              </p:cNvSpPr>
              <p:nvPr/>
            </p:nvSpPr>
            <p:spPr bwMode="auto">
              <a:xfrm flipV="1">
                <a:off x="1056" y="3360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78226" name="Text Box 18"/>
            <p:cNvSpPr txBox="1">
              <a:spLocks noChangeArrowheads="1"/>
            </p:cNvSpPr>
            <p:nvPr/>
          </p:nvSpPr>
          <p:spPr bwMode="auto">
            <a:xfrm>
              <a:off x="2448" y="2736"/>
              <a:ext cx="404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sort</a:t>
              </a:r>
            </a:p>
          </p:txBody>
        </p:sp>
        <p:sp>
          <p:nvSpPr>
            <p:cNvPr id="478227" name="Line 19"/>
            <p:cNvSpPr>
              <a:spLocks noChangeShapeType="1"/>
            </p:cNvSpPr>
            <p:nvPr/>
          </p:nvSpPr>
          <p:spPr bwMode="auto">
            <a:xfrm flipV="1">
              <a:off x="2640" y="2976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78228" name="Group 20"/>
          <p:cNvGrpSpPr>
            <a:grpSpLocks/>
          </p:cNvGrpSpPr>
          <p:nvPr/>
        </p:nvGrpSpPr>
        <p:grpSpPr bwMode="auto">
          <a:xfrm>
            <a:off x="2665413" y="3200400"/>
            <a:ext cx="1214437" cy="519113"/>
            <a:chOff x="1679" y="2016"/>
            <a:chExt cx="765" cy="327"/>
          </a:xfrm>
        </p:grpSpPr>
        <p:sp>
          <p:nvSpPr>
            <p:cNvPr id="478229" name="AutoShape 21"/>
            <p:cNvSpPr>
              <a:spLocks noChangeArrowheads="1"/>
            </p:cNvSpPr>
            <p:nvPr/>
          </p:nvSpPr>
          <p:spPr bwMode="auto">
            <a:xfrm rot="16229956">
              <a:off x="1703" y="1992"/>
              <a:ext cx="240" cy="288"/>
            </a:xfrm>
            <a:prstGeom prst="flowChartCollate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8230" name="Text Box 22"/>
            <p:cNvSpPr txBox="1">
              <a:spLocks noChangeArrowheads="1"/>
            </p:cNvSpPr>
            <p:nvPr/>
          </p:nvSpPr>
          <p:spPr bwMode="auto">
            <a:xfrm>
              <a:off x="1968" y="2112"/>
              <a:ext cx="476" cy="23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>
                  <a:latin typeface="Times New Roman" pitchFamily="18" charset="0"/>
                </a:rPr>
                <a:t>merge</a:t>
              </a:r>
            </a:p>
          </p:txBody>
        </p:sp>
      </p:grpSp>
      <p:cxnSp>
        <p:nvCxnSpPr>
          <p:cNvPr id="478231" name="AutoShape 23"/>
          <p:cNvCxnSpPr>
            <a:cxnSpLocks noChangeShapeType="1"/>
            <a:stCxn id="478239" idx="0"/>
            <a:endCxn id="478229" idx="0"/>
          </p:cNvCxnSpPr>
          <p:nvPr/>
        </p:nvCxnSpPr>
        <p:spPr bwMode="auto">
          <a:xfrm rot="16200000">
            <a:off x="1883569" y="3409156"/>
            <a:ext cx="774700" cy="731838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78232" name="AutoShape 24"/>
          <p:cNvCxnSpPr>
            <a:cxnSpLocks noChangeShapeType="1"/>
            <a:endCxn id="478229" idx="2"/>
          </p:cNvCxnSpPr>
          <p:nvPr/>
        </p:nvCxnSpPr>
        <p:spPr bwMode="auto">
          <a:xfrm rot="10800000">
            <a:off x="3149600" y="3392488"/>
            <a:ext cx="1117600" cy="950912"/>
          </a:xfrm>
          <a:prstGeom prst="curvedConnector3">
            <a:avLst>
              <a:gd name="adj1" fmla="val 5681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78233" name="Group 25"/>
          <p:cNvGrpSpPr>
            <a:grpSpLocks/>
          </p:cNvGrpSpPr>
          <p:nvPr/>
        </p:nvGrpSpPr>
        <p:grpSpPr bwMode="auto">
          <a:xfrm>
            <a:off x="4495800" y="1600200"/>
            <a:ext cx="2133600" cy="519113"/>
            <a:chOff x="1534" y="2016"/>
            <a:chExt cx="1344" cy="327"/>
          </a:xfrm>
        </p:grpSpPr>
        <p:sp>
          <p:nvSpPr>
            <p:cNvPr id="478234" name="AutoShape 26"/>
            <p:cNvSpPr>
              <a:spLocks noChangeArrowheads="1"/>
            </p:cNvSpPr>
            <p:nvPr/>
          </p:nvSpPr>
          <p:spPr bwMode="auto">
            <a:xfrm rot="16229956">
              <a:off x="1703" y="1992"/>
              <a:ext cx="240" cy="288"/>
            </a:xfrm>
            <a:prstGeom prst="flowChartCollate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8235" name="Text Box 27"/>
            <p:cNvSpPr txBox="1">
              <a:spLocks noChangeArrowheads="1"/>
            </p:cNvSpPr>
            <p:nvPr/>
          </p:nvSpPr>
          <p:spPr bwMode="auto">
            <a:xfrm>
              <a:off x="1534" y="2112"/>
              <a:ext cx="1344" cy="23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>
                  <a:latin typeface="Times New Roman" pitchFamily="18" charset="0"/>
                </a:rPr>
                <a:t>            Nested Loops</a:t>
              </a:r>
            </a:p>
          </p:txBody>
        </p:sp>
      </p:grpSp>
      <p:cxnSp>
        <p:nvCxnSpPr>
          <p:cNvPr id="478236" name="AutoShape 28"/>
          <p:cNvCxnSpPr>
            <a:cxnSpLocks noChangeShapeType="1"/>
            <a:stCxn id="478229" idx="1"/>
            <a:endCxn id="478234" idx="0"/>
          </p:cNvCxnSpPr>
          <p:nvPr/>
        </p:nvCxnSpPr>
        <p:spPr bwMode="auto">
          <a:xfrm rot="10800000" flipH="1">
            <a:off x="2863850" y="1787525"/>
            <a:ext cx="1833563" cy="1601788"/>
          </a:xfrm>
          <a:prstGeom prst="curvedConnector3">
            <a:avLst>
              <a:gd name="adj1" fmla="val 2162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78237" name="AutoShape 29"/>
          <p:cNvCxnSpPr>
            <a:cxnSpLocks noChangeShapeType="1"/>
            <a:stCxn id="478217" idx="0"/>
            <a:endCxn id="478234" idx="2"/>
          </p:cNvCxnSpPr>
          <p:nvPr/>
        </p:nvCxnSpPr>
        <p:spPr bwMode="auto">
          <a:xfrm rot="5400000" flipH="1">
            <a:off x="5435601" y="1566862"/>
            <a:ext cx="1789112" cy="2239963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78238" name="Line 30"/>
          <p:cNvSpPr>
            <a:spLocks noChangeShapeType="1"/>
          </p:cNvSpPr>
          <p:nvPr/>
        </p:nvSpPr>
        <p:spPr bwMode="auto">
          <a:xfrm flipV="1">
            <a:off x="4953000" y="1219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8239" name="Rectangle 31"/>
          <p:cNvSpPr>
            <a:spLocks noChangeArrowheads="1"/>
          </p:cNvSpPr>
          <p:nvPr/>
        </p:nvSpPr>
        <p:spPr bwMode="auto">
          <a:xfrm>
            <a:off x="1447800" y="4191000"/>
            <a:ext cx="914400" cy="2057400"/>
          </a:xfrm>
          <a:prstGeom prst="rect">
            <a:avLst/>
          </a:prstGeom>
          <a:noFill/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8240" name="Rectangle 32"/>
          <p:cNvSpPr>
            <a:spLocks noChangeArrowheads="1"/>
          </p:cNvSpPr>
          <p:nvPr/>
        </p:nvSpPr>
        <p:spPr bwMode="auto">
          <a:xfrm>
            <a:off x="3733800" y="4191000"/>
            <a:ext cx="914400" cy="2057400"/>
          </a:xfrm>
          <a:prstGeom prst="rect">
            <a:avLst/>
          </a:prstGeom>
          <a:noFill/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8241" name="Text Box 33"/>
          <p:cNvSpPr txBox="1">
            <a:spLocks noChangeArrowheads="1"/>
          </p:cNvSpPr>
          <p:nvPr/>
        </p:nvSpPr>
        <p:spPr bwMode="auto">
          <a:xfrm>
            <a:off x="2362200" y="4953000"/>
            <a:ext cx="1095375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FF9933"/>
                </a:solidFill>
                <a:latin typeface="Times New Roman" pitchFamily="18" charset="0"/>
              </a:rPr>
              <a:t>parallel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78244" name="Line 36"/>
          <p:cNvSpPr>
            <a:spLocks noChangeShapeType="1"/>
          </p:cNvSpPr>
          <p:nvPr/>
        </p:nvSpPr>
        <p:spPr bwMode="auto">
          <a:xfrm>
            <a:off x="2971800" y="5334000"/>
            <a:ext cx="685800" cy="3048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8245" name="Line 37"/>
          <p:cNvSpPr>
            <a:spLocks noChangeShapeType="1"/>
          </p:cNvSpPr>
          <p:nvPr/>
        </p:nvSpPr>
        <p:spPr bwMode="auto">
          <a:xfrm flipH="1">
            <a:off x="2209800" y="5334000"/>
            <a:ext cx="762000" cy="3048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8247" name="AutoShape 39"/>
          <p:cNvSpPr>
            <a:spLocks/>
          </p:cNvSpPr>
          <p:nvPr/>
        </p:nvSpPr>
        <p:spPr bwMode="auto">
          <a:xfrm>
            <a:off x="5213350" y="5619750"/>
            <a:ext cx="1187450" cy="441325"/>
          </a:xfrm>
          <a:prstGeom prst="borderCallout1">
            <a:avLst>
              <a:gd name="adj1" fmla="val 15583"/>
              <a:gd name="adj2" fmla="val -6417"/>
              <a:gd name="adj3" fmla="val -15153"/>
              <a:gd name="adj4" fmla="val -54681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3</a:t>
            </a:r>
          </a:p>
        </p:txBody>
      </p:sp>
      <p:sp>
        <p:nvSpPr>
          <p:cNvPr id="478248" name="AutoShape 40"/>
          <p:cNvSpPr>
            <a:spLocks/>
          </p:cNvSpPr>
          <p:nvPr/>
        </p:nvSpPr>
        <p:spPr bwMode="auto">
          <a:xfrm>
            <a:off x="8077200" y="3803650"/>
            <a:ext cx="1066800" cy="441325"/>
          </a:xfrm>
          <a:prstGeom prst="borderCallout1">
            <a:avLst>
              <a:gd name="adj1" fmla="val 15583"/>
              <a:gd name="adj2" fmla="val -7144"/>
              <a:gd name="adj3" fmla="val 22509"/>
              <a:gd name="adj4" fmla="val -30505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2</a:t>
            </a:r>
          </a:p>
        </p:txBody>
      </p:sp>
      <p:sp>
        <p:nvSpPr>
          <p:cNvPr id="478249" name="AutoShape 41"/>
          <p:cNvSpPr>
            <a:spLocks/>
          </p:cNvSpPr>
          <p:nvPr/>
        </p:nvSpPr>
        <p:spPr bwMode="auto">
          <a:xfrm>
            <a:off x="5105400" y="4489450"/>
            <a:ext cx="1752600" cy="441325"/>
          </a:xfrm>
          <a:prstGeom prst="borderCallout1">
            <a:avLst>
              <a:gd name="adj1" fmla="val 15583"/>
              <a:gd name="adj2" fmla="val -4347"/>
              <a:gd name="adj3" fmla="val 36796"/>
              <a:gd name="adj4" fmla="val -37046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10-&gt;13</a:t>
            </a:r>
          </a:p>
        </p:txBody>
      </p:sp>
      <p:sp>
        <p:nvSpPr>
          <p:cNvPr id="478250" name="AutoShape 42"/>
          <p:cNvSpPr>
            <a:spLocks/>
          </p:cNvSpPr>
          <p:nvPr/>
        </p:nvSpPr>
        <p:spPr bwMode="auto">
          <a:xfrm>
            <a:off x="0" y="4230688"/>
            <a:ext cx="1219200" cy="441325"/>
          </a:xfrm>
          <a:prstGeom prst="borderCallout1">
            <a:avLst>
              <a:gd name="adj1" fmla="val 19458"/>
              <a:gd name="adj2" fmla="val 106250"/>
              <a:gd name="adj3" fmla="val 57569"/>
              <a:gd name="adj4" fmla="val 130597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5-&gt;6</a:t>
            </a:r>
            <a:endParaRPr lang="de-DE" sz="1800">
              <a:latin typeface="Times New Roman" pitchFamily="18" charset="0"/>
            </a:endParaRPr>
          </a:p>
        </p:txBody>
      </p:sp>
      <p:sp>
        <p:nvSpPr>
          <p:cNvPr id="478251" name="AutoShape 43"/>
          <p:cNvSpPr>
            <a:spLocks/>
          </p:cNvSpPr>
          <p:nvPr/>
        </p:nvSpPr>
        <p:spPr bwMode="auto">
          <a:xfrm>
            <a:off x="0" y="5403850"/>
            <a:ext cx="1066800" cy="441325"/>
          </a:xfrm>
          <a:prstGeom prst="borderCallout1">
            <a:avLst>
              <a:gd name="adj1" fmla="val 15583"/>
              <a:gd name="adj2" fmla="val 107144"/>
              <a:gd name="adj3" fmla="val -3032"/>
              <a:gd name="adj4" fmla="val 143306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1</a:t>
            </a:r>
          </a:p>
        </p:txBody>
      </p:sp>
      <p:sp>
        <p:nvSpPr>
          <p:cNvPr id="478252" name="AutoShape 44"/>
          <p:cNvSpPr>
            <a:spLocks/>
          </p:cNvSpPr>
          <p:nvPr/>
        </p:nvSpPr>
        <p:spPr bwMode="auto">
          <a:xfrm>
            <a:off x="457200" y="2889250"/>
            <a:ext cx="1644650" cy="441325"/>
          </a:xfrm>
          <a:prstGeom prst="borderCallout1">
            <a:avLst>
              <a:gd name="adj1" fmla="val 15583"/>
              <a:gd name="adj2" fmla="val 104634"/>
              <a:gd name="adj3" fmla="val 50648"/>
              <a:gd name="adj4" fmla="val 131565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2-&gt;21</a:t>
            </a:r>
          </a:p>
        </p:txBody>
      </p:sp>
      <p:sp>
        <p:nvSpPr>
          <p:cNvPr id="478253" name="AutoShape 45"/>
          <p:cNvSpPr>
            <a:spLocks/>
          </p:cNvSpPr>
          <p:nvPr/>
        </p:nvSpPr>
        <p:spPr bwMode="auto">
          <a:xfrm>
            <a:off x="1447800" y="1289050"/>
            <a:ext cx="2101850" cy="441325"/>
          </a:xfrm>
          <a:prstGeom prst="borderCallout1">
            <a:avLst>
              <a:gd name="adj1" fmla="val 11144"/>
              <a:gd name="adj2" fmla="val 103625"/>
              <a:gd name="adj3" fmla="val 66255"/>
              <a:gd name="adj4" fmla="val 153699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2-&gt;2+2+21=25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58E9-AA03-43FF-B950-766FC7899A76}" type="slidenum">
              <a:rPr lang="en-US"/>
              <a:pPr/>
              <a:t>125</a:t>
            </a:fld>
            <a:endParaRPr 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Beispielanfrage: Deskriptoren </a:t>
            </a:r>
            <a:br>
              <a:rPr lang="de-DE"/>
            </a:br>
            <a:r>
              <a:rPr lang="de-DE"/>
              <a:t>First Tuple/Last Tuple</a:t>
            </a:r>
          </a:p>
        </p:txBody>
      </p:sp>
      <p:grpSp>
        <p:nvGrpSpPr>
          <p:cNvPr id="502787" name="Group 3"/>
          <p:cNvGrpSpPr>
            <a:grpSpLocks/>
          </p:cNvGrpSpPr>
          <p:nvPr/>
        </p:nvGrpSpPr>
        <p:grpSpPr bwMode="auto">
          <a:xfrm>
            <a:off x="1524000" y="4953000"/>
            <a:ext cx="725488" cy="1219200"/>
            <a:chOff x="816" y="3120"/>
            <a:chExt cx="457" cy="768"/>
          </a:xfrm>
        </p:grpSpPr>
        <p:sp>
          <p:nvSpPr>
            <p:cNvPr id="502788" name="Text Box 4"/>
            <p:cNvSpPr txBox="1">
              <a:spLocks noChangeArrowheads="1"/>
            </p:cNvSpPr>
            <p:nvPr/>
          </p:nvSpPr>
          <p:spPr bwMode="auto">
            <a:xfrm>
              <a:off x="886" y="3600"/>
              <a:ext cx="340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R1</a:t>
              </a:r>
            </a:p>
          </p:txBody>
        </p:sp>
        <p:sp>
          <p:nvSpPr>
            <p:cNvPr id="502789" name="Text Box 5"/>
            <p:cNvSpPr txBox="1">
              <a:spLocks noChangeArrowheads="1"/>
            </p:cNvSpPr>
            <p:nvPr/>
          </p:nvSpPr>
          <p:spPr bwMode="auto">
            <a:xfrm>
              <a:off x="816" y="3120"/>
              <a:ext cx="457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scan</a:t>
              </a:r>
            </a:p>
          </p:txBody>
        </p:sp>
        <p:sp>
          <p:nvSpPr>
            <p:cNvPr id="502790" name="Line 6"/>
            <p:cNvSpPr>
              <a:spLocks noChangeShapeType="1"/>
            </p:cNvSpPr>
            <p:nvPr/>
          </p:nvSpPr>
          <p:spPr bwMode="auto">
            <a:xfrm flipV="1">
              <a:off x="1056" y="3360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02791" name="Group 7"/>
          <p:cNvGrpSpPr>
            <a:grpSpLocks/>
          </p:cNvGrpSpPr>
          <p:nvPr/>
        </p:nvGrpSpPr>
        <p:grpSpPr bwMode="auto">
          <a:xfrm>
            <a:off x="7086600" y="3581400"/>
            <a:ext cx="725488" cy="1219200"/>
            <a:chOff x="816" y="3120"/>
            <a:chExt cx="457" cy="768"/>
          </a:xfrm>
        </p:grpSpPr>
        <p:sp>
          <p:nvSpPr>
            <p:cNvPr id="502792" name="Text Box 8"/>
            <p:cNvSpPr txBox="1">
              <a:spLocks noChangeArrowheads="1"/>
            </p:cNvSpPr>
            <p:nvPr/>
          </p:nvSpPr>
          <p:spPr bwMode="auto">
            <a:xfrm>
              <a:off x="886" y="3600"/>
              <a:ext cx="340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R3</a:t>
              </a:r>
            </a:p>
          </p:txBody>
        </p:sp>
        <p:sp>
          <p:nvSpPr>
            <p:cNvPr id="502793" name="Text Box 9"/>
            <p:cNvSpPr txBox="1">
              <a:spLocks noChangeArrowheads="1"/>
            </p:cNvSpPr>
            <p:nvPr/>
          </p:nvSpPr>
          <p:spPr bwMode="auto">
            <a:xfrm>
              <a:off x="816" y="3120"/>
              <a:ext cx="457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scan</a:t>
              </a:r>
            </a:p>
          </p:txBody>
        </p:sp>
        <p:sp>
          <p:nvSpPr>
            <p:cNvPr id="502794" name="Line 10"/>
            <p:cNvSpPr>
              <a:spLocks noChangeShapeType="1"/>
            </p:cNvSpPr>
            <p:nvPr/>
          </p:nvSpPr>
          <p:spPr bwMode="auto">
            <a:xfrm flipV="1">
              <a:off x="1056" y="3360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02795" name="Text Box 11"/>
          <p:cNvSpPr txBox="1">
            <a:spLocks noChangeArrowheads="1"/>
          </p:cNvSpPr>
          <p:nvPr/>
        </p:nvSpPr>
        <p:spPr bwMode="auto">
          <a:xfrm>
            <a:off x="1600200" y="4267200"/>
            <a:ext cx="64135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sort</a:t>
            </a:r>
          </a:p>
        </p:txBody>
      </p:sp>
      <p:sp>
        <p:nvSpPr>
          <p:cNvPr id="502796" name="Line 12"/>
          <p:cNvSpPr>
            <a:spLocks noChangeShapeType="1"/>
          </p:cNvSpPr>
          <p:nvPr/>
        </p:nvSpPr>
        <p:spPr bwMode="auto">
          <a:xfrm flipV="1">
            <a:off x="1905000" y="4648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02797" name="Group 13"/>
          <p:cNvGrpSpPr>
            <a:grpSpLocks/>
          </p:cNvGrpSpPr>
          <p:nvPr/>
        </p:nvGrpSpPr>
        <p:grpSpPr bwMode="auto">
          <a:xfrm>
            <a:off x="3886200" y="4343400"/>
            <a:ext cx="725488" cy="1905000"/>
            <a:chOff x="2400" y="2736"/>
            <a:chExt cx="457" cy="1200"/>
          </a:xfrm>
        </p:grpSpPr>
        <p:grpSp>
          <p:nvGrpSpPr>
            <p:cNvPr id="502798" name="Group 14"/>
            <p:cNvGrpSpPr>
              <a:grpSpLocks/>
            </p:cNvGrpSpPr>
            <p:nvPr/>
          </p:nvGrpSpPr>
          <p:grpSpPr bwMode="auto">
            <a:xfrm>
              <a:off x="2400" y="3168"/>
              <a:ext cx="457" cy="768"/>
              <a:chOff x="816" y="3120"/>
              <a:chExt cx="457" cy="768"/>
            </a:xfrm>
          </p:grpSpPr>
          <p:sp>
            <p:nvSpPr>
              <p:cNvPr id="502799" name="Text Box 15"/>
              <p:cNvSpPr txBox="1">
                <a:spLocks noChangeArrowheads="1"/>
              </p:cNvSpPr>
              <p:nvPr/>
            </p:nvSpPr>
            <p:spPr bwMode="auto">
              <a:xfrm>
                <a:off x="886" y="3600"/>
                <a:ext cx="340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de-DE">
                    <a:latin typeface="Times New Roman" pitchFamily="18" charset="0"/>
                  </a:rPr>
                  <a:t>R2</a:t>
                </a:r>
              </a:p>
            </p:txBody>
          </p:sp>
          <p:sp>
            <p:nvSpPr>
              <p:cNvPr id="502800" name="Text Box 16"/>
              <p:cNvSpPr txBox="1">
                <a:spLocks noChangeArrowheads="1"/>
              </p:cNvSpPr>
              <p:nvPr/>
            </p:nvSpPr>
            <p:spPr bwMode="auto">
              <a:xfrm>
                <a:off x="816" y="3120"/>
                <a:ext cx="457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>
                    <a:latin typeface="Times New Roman" pitchFamily="18" charset="0"/>
                  </a:rPr>
                  <a:t>scan</a:t>
                </a:r>
              </a:p>
            </p:txBody>
          </p:sp>
          <p:sp>
            <p:nvSpPr>
              <p:cNvPr id="502801" name="Line 17"/>
              <p:cNvSpPr>
                <a:spLocks noChangeShapeType="1"/>
              </p:cNvSpPr>
              <p:nvPr/>
            </p:nvSpPr>
            <p:spPr bwMode="auto">
              <a:xfrm flipV="1">
                <a:off x="1056" y="3360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02802" name="Text Box 18"/>
            <p:cNvSpPr txBox="1">
              <a:spLocks noChangeArrowheads="1"/>
            </p:cNvSpPr>
            <p:nvPr/>
          </p:nvSpPr>
          <p:spPr bwMode="auto">
            <a:xfrm>
              <a:off x="2448" y="2736"/>
              <a:ext cx="404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sort</a:t>
              </a:r>
            </a:p>
          </p:txBody>
        </p:sp>
        <p:sp>
          <p:nvSpPr>
            <p:cNvPr id="502803" name="Line 19"/>
            <p:cNvSpPr>
              <a:spLocks noChangeShapeType="1"/>
            </p:cNvSpPr>
            <p:nvPr/>
          </p:nvSpPr>
          <p:spPr bwMode="auto">
            <a:xfrm flipV="1">
              <a:off x="2640" y="2976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02804" name="Group 20"/>
          <p:cNvGrpSpPr>
            <a:grpSpLocks/>
          </p:cNvGrpSpPr>
          <p:nvPr/>
        </p:nvGrpSpPr>
        <p:grpSpPr bwMode="auto">
          <a:xfrm>
            <a:off x="2665413" y="3200400"/>
            <a:ext cx="1214437" cy="519113"/>
            <a:chOff x="1679" y="2016"/>
            <a:chExt cx="765" cy="327"/>
          </a:xfrm>
        </p:grpSpPr>
        <p:sp>
          <p:nvSpPr>
            <p:cNvPr id="502805" name="AutoShape 21"/>
            <p:cNvSpPr>
              <a:spLocks noChangeArrowheads="1"/>
            </p:cNvSpPr>
            <p:nvPr/>
          </p:nvSpPr>
          <p:spPr bwMode="auto">
            <a:xfrm rot="16229956">
              <a:off x="1703" y="1992"/>
              <a:ext cx="240" cy="288"/>
            </a:xfrm>
            <a:prstGeom prst="flowChartCollate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806" name="Text Box 22"/>
            <p:cNvSpPr txBox="1">
              <a:spLocks noChangeArrowheads="1"/>
            </p:cNvSpPr>
            <p:nvPr/>
          </p:nvSpPr>
          <p:spPr bwMode="auto">
            <a:xfrm>
              <a:off x="1968" y="2112"/>
              <a:ext cx="476" cy="23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>
                  <a:latin typeface="Times New Roman" pitchFamily="18" charset="0"/>
                </a:rPr>
                <a:t>merge</a:t>
              </a:r>
            </a:p>
          </p:txBody>
        </p:sp>
      </p:grpSp>
      <p:cxnSp>
        <p:nvCxnSpPr>
          <p:cNvPr id="502807" name="AutoShape 23"/>
          <p:cNvCxnSpPr>
            <a:cxnSpLocks noChangeShapeType="1"/>
            <a:stCxn id="502815" idx="0"/>
            <a:endCxn id="502805" idx="0"/>
          </p:cNvCxnSpPr>
          <p:nvPr/>
        </p:nvCxnSpPr>
        <p:spPr bwMode="auto">
          <a:xfrm rot="16200000">
            <a:off x="1883569" y="3409156"/>
            <a:ext cx="774700" cy="731838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2808" name="AutoShape 24"/>
          <p:cNvCxnSpPr>
            <a:cxnSpLocks noChangeShapeType="1"/>
            <a:endCxn id="502805" idx="2"/>
          </p:cNvCxnSpPr>
          <p:nvPr/>
        </p:nvCxnSpPr>
        <p:spPr bwMode="auto">
          <a:xfrm rot="10800000">
            <a:off x="3149600" y="3392488"/>
            <a:ext cx="1117600" cy="950912"/>
          </a:xfrm>
          <a:prstGeom prst="curvedConnector3">
            <a:avLst>
              <a:gd name="adj1" fmla="val 5681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502809" name="Group 25"/>
          <p:cNvGrpSpPr>
            <a:grpSpLocks/>
          </p:cNvGrpSpPr>
          <p:nvPr/>
        </p:nvGrpSpPr>
        <p:grpSpPr bwMode="auto">
          <a:xfrm>
            <a:off x="4495800" y="1600200"/>
            <a:ext cx="2133600" cy="519113"/>
            <a:chOff x="1534" y="2016"/>
            <a:chExt cx="1344" cy="327"/>
          </a:xfrm>
        </p:grpSpPr>
        <p:sp>
          <p:nvSpPr>
            <p:cNvPr id="502810" name="AutoShape 26"/>
            <p:cNvSpPr>
              <a:spLocks noChangeArrowheads="1"/>
            </p:cNvSpPr>
            <p:nvPr/>
          </p:nvSpPr>
          <p:spPr bwMode="auto">
            <a:xfrm rot="16229956">
              <a:off x="1703" y="1992"/>
              <a:ext cx="240" cy="288"/>
            </a:xfrm>
            <a:prstGeom prst="flowChartCollate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811" name="Text Box 27"/>
            <p:cNvSpPr txBox="1">
              <a:spLocks noChangeArrowheads="1"/>
            </p:cNvSpPr>
            <p:nvPr/>
          </p:nvSpPr>
          <p:spPr bwMode="auto">
            <a:xfrm>
              <a:off x="1534" y="2112"/>
              <a:ext cx="1344" cy="23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>
                  <a:latin typeface="Times New Roman" pitchFamily="18" charset="0"/>
                </a:rPr>
                <a:t>            Nested Loops</a:t>
              </a:r>
            </a:p>
          </p:txBody>
        </p:sp>
      </p:grpSp>
      <p:cxnSp>
        <p:nvCxnSpPr>
          <p:cNvPr id="502812" name="AutoShape 28"/>
          <p:cNvCxnSpPr>
            <a:cxnSpLocks noChangeShapeType="1"/>
            <a:stCxn id="502805" idx="1"/>
            <a:endCxn id="502810" idx="0"/>
          </p:cNvCxnSpPr>
          <p:nvPr/>
        </p:nvCxnSpPr>
        <p:spPr bwMode="auto">
          <a:xfrm rot="10800000" flipH="1">
            <a:off x="2863850" y="1787525"/>
            <a:ext cx="1833563" cy="1601788"/>
          </a:xfrm>
          <a:prstGeom prst="curvedConnector3">
            <a:avLst>
              <a:gd name="adj1" fmla="val 2162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2813" name="AutoShape 29"/>
          <p:cNvCxnSpPr>
            <a:cxnSpLocks noChangeShapeType="1"/>
            <a:stCxn id="502793" idx="0"/>
            <a:endCxn id="502810" idx="2"/>
          </p:cNvCxnSpPr>
          <p:nvPr/>
        </p:nvCxnSpPr>
        <p:spPr bwMode="auto">
          <a:xfrm rot="5400000" flipH="1">
            <a:off x="5435601" y="1566862"/>
            <a:ext cx="1789112" cy="2239963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02814" name="Line 30"/>
          <p:cNvSpPr>
            <a:spLocks noChangeShapeType="1"/>
          </p:cNvSpPr>
          <p:nvPr/>
        </p:nvSpPr>
        <p:spPr bwMode="auto">
          <a:xfrm flipV="1">
            <a:off x="4953000" y="1219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2815" name="Rectangle 31"/>
          <p:cNvSpPr>
            <a:spLocks noChangeArrowheads="1"/>
          </p:cNvSpPr>
          <p:nvPr/>
        </p:nvSpPr>
        <p:spPr bwMode="auto">
          <a:xfrm>
            <a:off x="1447800" y="4191000"/>
            <a:ext cx="914400" cy="2057400"/>
          </a:xfrm>
          <a:prstGeom prst="rect">
            <a:avLst/>
          </a:prstGeom>
          <a:noFill/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2816" name="Rectangle 32"/>
          <p:cNvSpPr>
            <a:spLocks noChangeArrowheads="1"/>
          </p:cNvSpPr>
          <p:nvPr/>
        </p:nvSpPr>
        <p:spPr bwMode="auto">
          <a:xfrm>
            <a:off x="3733800" y="4191000"/>
            <a:ext cx="914400" cy="2057400"/>
          </a:xfrm>
          <a:prstGeom prst="rect">
            <a:avLst/>
          </a:prstGeom>
          <a:noFill/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2817" name="Text Box 33"/>
          <p:cNvSpPr txBox="1">
            <a:spLocks noChangeArrowheads="1"/>
          </p:cNvSpPr>
          <p:nvPr/>
        </p:nvSpPr>
        <p:spPr bwMode="auto">
          <a:xfrm>
            <a:off x="2362200" y="4953000"/>
            <a:ext cx="1095375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FF9933"/>
                </a:solidFill>
                <a:latin typeface="Times New Roman" pitchFamily="18" charset="0"/>
              </a:rPr>
              <a:t>parallel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502818" name="Line 34"/>
          <p:cNvSpPr>
            <a:spLocks noChangeShapeType="1"/>
          </p:cNvSpPr>
          <p:nvPr/>
        </p:nvSpPr>
        <p:spPr bwMode="auto">
          <a:xfrm>
            <a:off x="2971800" y="5334000"/>
            <a:ext cx="685800" cy="3048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2819" name="Line 35"/>
          <p:cNvSpPr>
            <a:spLocks noChangeShapeType="1"/>
          </p:cNvSpPr>
          <p:nvPr/>
        </p:nvSpPr>
        <p:spPr bwMode="auto">
          <a:xfrm flipH="1">
            <a:off x="2209800" y="5334000"/>
            <a:ext cx="762000" cy="3048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2820" name="AutoShape 36"/>
          <p:cNvSpPr>
            <a:spLocks/>
          </p:cNvSpPr>
          <p:nvPr/>
        </p:nvSpPr>
        <p:spPr bwMode="auto">
          <a:xfrm>
            <a:off x="5213350" y="5473700"/>
            <a:ext cx="1187450" cy="733425"/>
          </a:xfrm>
          <a:prstGeom prst="borderCallout1">
            <a:avLst>
              <a:gd name="adj1" fmla="val 15583"/>
              <a:gd name="adj2" fmla="val -6417"/>
              <a:gd name="adj3" fmla="val -15153"/>
              <a:gd name="adj4" fmla="val -54681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FT:0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LT:3</a:t>
            </a:r>
          </a:p>
        </p:txBody>
      </p:sp>
      <p:sp>
        <p:nvSpPr>
          <p:cNvPr id="502821" name="AutoShape 37"/>
          <p:cNvSpPr>
            <a:spLocks/>
          </p:cNvSpPr>
          <p:nvPr/>
        </p:nvSpPr>
        <p:spPr bwMode="auto">
          <a:xfrm>
            <a:off x="8077200" y="3657600"/>
            <a:ext cx="1066800" cy="733425"/>
          </a:xfrm>
          <a:prstGeom prst="borderCallout1">
            <a:avLst>
              <a:gd name="adj1" fmla="val 15583"/>
              <a:gd name="adj2" fmla="val -7144"/>
              <a:gd name="adj3" fmla="val 22509"/>
              <a:gd name="adj4" fmla="val -30505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FT:0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LT:2</a:t>
            </a:r>
          </a:p>
        </p:txBody>
      </p:sp>
      <p:sp>
        <p:nvSpPr>
          <p:cNvPr id="502822" name="AutoShape 38"/>
          <p:cNvSpPr>
            <a:spLocks/>
          </p:cNvSpPr>
          <p:nvPr/>
        </p:nvSpPr>
        <p:spPr bwMode="auto">
          <a:xfrm>
            <a:off x="5105400" y="4343400"/>
            <a:ext cx="1752600" cy="733425"/>
          </a:xfrm>
          <a:prstGeom prst="borderCallout1">
            <a:avLst>
              <a:gd name="adj1" fmla="val 15583"/>
              <a:gd name="adj2" fmla="val -4347"/>
              <a:gd name="adj3" fmla="val 36796"/>
              <a:gd name="adj4" fmla="val -37046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FT:10-&gt;13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LT:10-&gt;13</a:t>
            </a:r>
          </a:p>
        </p:txBody>
      </p:sp>
      <p:sp>
        <p:nvSpPr>
          <p:cNvPr id="502823" name="AutoShape 39"/>
          <p:cNvSpPr>
            <a:spLocks/>
          </p:cNvSpPr>
          <p:nvPr/>
        </p:nvSpPr>
        <p:spPr bwMode="auto">
          <a:xfrm>
            <a:off x="0" y="4176713"/>
            <a:ext cx="1219200" cy="587375"/>
          </a:xfrm>
          <a:prstGeom prst="borderCallout1">
            <a:avLst>
              <a:gd name="adj1" fmla="val 19458"/>
              <a:gd name="adj2" fmla="val 106250"/>
              <a:gd name="adj3" fmla="val 57569"/>
              <a:gd name="adj4" fmla="val 130597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 sz="1800">
                <a:latin typeface="Times New Roman" pitchFamily="18" charset="0"/>
              </a:rPr>
              <a:t>FT:5-&gt;6</a:t>
            </a:r>
          </a:p>
          <a:p>
            <a:pPr>
              <a:lnSpc>
                <a:spcPct val="80000"/>
              </a:lnSpc>
            </a:pPr>
            <a:r>
              <a:rPr lang="de-DE" sz="1800">
                <a:latin typeface="Times New Roman" pitchFamily="18" charset="0"/>
              </a:rPr>
              <a:t>LT:5-&gt;6</a:t>
            </a:r>
          </a:p>
        </p:txBody>
      </p:sp>
      <p:sp>
        <p:nvSpPr>
          <p:cNvPr id="502824" name="AutoShape 40"/>
          <p:cNvSpPr>
            <a:spLocks/>
          </p:cNvSpPr>
          <p:nvPr/>
        </p:nvSpPr>
        <p:spPr bwMode="auto">
          <a:xfrm>
            <a:off x="0" y="5257800"/>
            <a:ext cx="1066800" cy="733425"/>
          </a:xfrm>
          <a:prstGeom prst="borderCallout1">
            <a:avLst>
              <a:gd name="adj1" fmla="val 15583"/>
              <a:gd name="adj2" fmla="val 107144"/>
              <a:gd name="adj3" fmla="val -3032"/>
              <a:gd name="adj4" fmla="val 143306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FT:0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LT:1</a:t>
            </a:r>
          </a:p>
        </p:txBody>
      </p:sp>
      <p:sp>
        <p:nvSpPr>
          <p:cNvPr id="502825" name="AutoShape 41"/>
          <p:cNvSpPr>
            <a:spLocks/>
          </p:cNvSpPr>
          <p:nvPr/>
        </p:nvSpPr>
        <p:spPr bwMode="auto">
          <a:xfrm>
            <a:off x="457200" y="2743200"/>
            <a:ext cx="1644650" cy="733425"/>
          </a:xfrm>
          <a:prstGeom prst="borderCallout1">
            <a:avLst>
              <a:gd name="adj1" fmla="val 15583"/>
              <a:gd name="adj2" fmla="val 104634"/>
              <a:gd name="adj3" fmla="val 50648"/>
              <a:gd name="adj4" fmla="val 131565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FT:0-&gt;13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LT:2-&gt;15</a:t>
            </a:r>
          </a:p>
        </p:txBody>
      </p:sp>
      <p:sp>
        <p:nvSpPr>
          <p:cNvPr id="502826" name="AutoShape 42"/>
          <p:cNvSpPr>
            <a:spLocks/>
          </p:cNvSpPr>
          <p:nvPr/>
        </p:nvSpPr>
        <p:spPr bwMode="auto">
          <a:xfrm>
            <a:off x="1752600" y="1143000"/>
            <a:ext cx="1797050" cy="733425"/>
          </a:xfrm>
          <a:prstGeom prst="borderCallout1">
            <a:avLst>
              <a:gd name="adj1" fmla="val 15583"/>
              <a:gd name="adj2" fmla="val 104241"/>
              <a:gd name="adj3" fmla="val 66231"/>
              <a:gd name="adj4" fmla="val 162810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FT:0-&gt;13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LT:2-&gt;15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9005-69A6-4A71-A672-CC106715AB82}" type="slidenum">
              <a:rPr lang="en-US"/>
              <a:pPr/>
              <a:t>126</a:t>
            </a:fld>
            <a:endParaRPr lang="en-US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Antwortzeit-Abschätzung eines Operatorbaums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78800" cy="4914900"/>
          </a:xfrm>
        </p:spPr>
        <p:txBody>
          <a:bodyPr/>
          <a:lstStyle/>
          <a:p>
            <a:r>
              <a:rPr lang="de-DE"/>
              <a:t>t1||t2 schätzt die RT (response time) zweier unabhängiger paralleler Ausführungseinheiten S1 und S2</a:t>
            </a:r>
          </a:p>
          <a:p>
            <a:pPr lvl="1"/>
            <a:r>
              <a:rPr lang="de-DE"/>
              <a:t>t1||t2 := max(t1,t2)</a:t>
            </a:r>
          </a:p>
          <a:p>
            <a:r>
              <a:rPr lang="de-DE"/>
              <a:t>t1;t2 schätzt die RT zweier sequentieller Ausführungseinheiten</a:t>
            </a:r>
          </a:p>
          <a:p>
            <a:pPr lvl="1"/>
            <a:r>
              <a:rPr lang="de-DE"/>
              <a:t>t1;t2 := t1+t2</a:t>
            </a:r>
          </a:p>
          <a:p>
            <a:r>
              <a:rPr lang="de-DE"/>
              <a:t>Pipeline S1 wird „gefüttert“ von einer materialisierten Sub-Query S2. Die Pipeline S1</a:t>
            </a:r>
            <a:r>
              <a:rPr lang="de-DE">
                <a:sym typeface="Webdings" pitchFamily="18" charset="2"/>
              </a:rPr>
              <a:t></a:t>
            </a:r>
            <a:r>
              <a:rPr lang="de-DE"/>
              <a:t>S2 braucht demnach</a:t>
            </a:r>
          </a:p>
          <a:p>
            <a:pPr lvl="1"/>
            <a:r>
              <a:rPr lang="de-DE"/>
              <a:t>t1 </a:t>
            </a:r>
            <a:r>
              <a:rPr lang="de-DE">
                <a:sym typeface="Webdings" pitchFamily="18" charset="2"/>
              </a:rPr>
              <a:t></a:t>
            </a:r>
            <a:r>
              <a:rPr lang="de-DE">
                <a:sym typeface="Symbol" pitchFamily="18" charset="2"/>
              </a:rPr>
              <a:t> t2 := t1 - t2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28EE-7D4C-4274-9F47-20FF198327C5}" type="slidenum">
              <a:rPr lang="en-US"/>
              <a:pPr/>
              <a:t>127</a:t>
            </a:fld>
            <a:endParaRPr lang="en-US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Antwortzeit-Abschätzung einer</a:t>
            </a:r>
            <a:br>
              <a:rPr lang="de-DE"/>
            </a:br>
            <a:r>
              <a:rPr lang="de-DE"/>
              <a:t>Pipeline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78800" cy="49149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de-DE">
                <a:sym typeface="Symbol" pitchFamily="18" charset="2"/>
              </a:rPr>
              <a:t>Produzent P mit Deskriptor (Pf,Pl)</a:t>
            </a:r>
          </a:p>
          <a:p>
            <a:pPr>
              <a:lnSpc>
                <a:spcPct val="110000"/>
              </a:lnSpc>
            </a:pPr>
            <a:r>
              <a:rPr lang="de-DE">
                <a:sym typeface="Symbol" pitchFamily="18" charset="2"/>
              </a:rPr>
              <a:t>Konsument C mit Deskriptor (Cf,Cl)</a:t>
            </a:r>
          </a:p>
          <a:p>
            <a:pPr>
              <a:lnSpc>
                <a:spcPct val="110000"/>
              </a:lnSpc>
            </a:pPr>
            <a:r>
              <a:rPr lang="de-DE">
                <a:sym typeface="Symbol" pitchFamily="18" charset="2"/>
              </a:rPr>
              <a:t>Der Antwortzeit-Deskriptor (Tf,Tl) der Pipeline  T = „P ---&gt; C“ ergibt sich dann wie folgt</a:t>
            </a:r>
          </a:p>
          <a:p>
            <a:pPr lvl="1">
              <a:lnSpc>
                <a:spcPct val="110000"/>
              </a:lnSpc>
            </a:pPr>
            <a:r>
              <a:rPr lang="de-DE">
                <a:sym typeface="Symbol" pitchFamily="18" charset="2"/>
              </a:rPr>
              <a:t>Tf = (Pf;Cf) := Pf +Cf</a:t>
            </a:r>
          </a:p>
          <a:p>
            <a:pPr lvl="1">
              <a:lnSpc>
                <a:spcPct val="110000"/>
              </a:lnSpc>
            </a:pPr>
            <a:r>
              <a:rPr lang="de-DE">
                <a:sym typeface="Symbol" pitchFamily="18" charset="2"/>
              </a:rPr>
              <a:t>Tl = (Pf; Cf; ((Pl </a:t>
            </a:r>
            <a:r>
              <a:rPr lang="de-DE">
                <a:sym typeface="Webdings" pitchFamily="18" charset="2"/>
              </a:rPr>
              <a:t> Pf)||(Cl  Cf))</a:t>
            </a:r>
          </a:p>
        </p:txBody>
      </p:sp>
      <p:sp>
        <p:nvSpPr>
          <p:cNvPr id="481284" name="AutoShape 4"/>
          <p:cNvSpPr>
            <a:spLocks/>
          </p:cNvSpPr>
          <p:nvPr/>
        </p:nvSpPr>
        <p:spPr bwMode="auto">
          <a:xfrm rot="5405790">
            <a:off x="4951413" y="2652713"/>
            <a:ext cx="304800" cy="3505200"/>
          </a:xfrm>
          <a:prstGeom prst="rightBrace">
            <a:avLst>
              <a:gd name="adj1" fmla="val 95833"/>
              <a:gd name="adj2" fmla="val 50000"/>
            </a:avLst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81285" name="Text Box 5"/>
          <p:cNvSpPr txBox="1">
            <a:spLocks noChangeArrowheads="1"/>
          </p:cNvSpPr>
          <p:nvPr/>
        </p:nvSpPr>
        <p:spPr bwMode="auto">
          <a:xfrm>
            <a:off x="1220788" y="4465638"/>
            <a:ext cx="7824787" cy="8223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chemeClr val="accent1"/>
                </a:solidFill>
                <a:latin typeface="Times New Roman" pitchFamily="18" charset="0"/>
              </a:rPr>
              <a:t>Max(...)</a:t>
            </a:r>
          </a:p>
          <a:p>
            <a:r>
              <a:rPr lang="de-DE">
                <a:solidFill>
                  <a:schemeClr val="accent1"/>
                </a:solidFill>
                <a:latin typeface="Times New Roman" pitchFamily="18" charset="0"/>
              </a:rPr>
              <a:t>die langsamere der beiden Pipelines bestimmt die Antwortzeit</a:t>
            </a:r>
            <a:r>
              <a:rPr lang="de-DE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nimBg="1"/>
      <p:bldP spid="481285" grpId="0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EDAB-30B5-4266-B081-514A38F70326}" type="slidenum">
              <a:rPr lang="en-US"/>
              <a:pPr/>
              <a:t>128</a:t>
            </a:fld>
            <a:endParaRPr lang="en-US"/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Deskriptoren First Tuple/Last Tuple: Herleitung</a:t>
            </a:r>
          </a:p>
        </p:txBody>
      </p:sp>
      <p:grpSp>
        <p:nvGrpSpPr>
          <p:cNvPr id="495619" name="Group 3"/>
          <p:cNvGrpSpPr>
            <a:grpSpLocks/>
          </p:cNvGrpSpPr>
          <p:nvPr/>
        </p:nvGrpSpPr>
        <p:grpSpPr bwMode="auto">
          <a:xfrm>
            <a:off x="1524000" y="4953000"/>
            <a:ext cx="725488" cy="1219200"/>
            <a:chOff x="816" y="3120"/>
            <a:chExt cx="457" cy="768"/>
          </a:xfrm>
        </p:grpSpPr>
        <p:sp>
          <p:nvSpPr>
            <p:cNvPr id="495620" name="Text Box 4"/>
            <p:cNvSpPr txBox="1">
              <a:spLocks noChangeArrowheads="1"/>
            </p:cNvSpPr>
            <p:nvPr/>
          </p:nvSpPr>
          <p:spPr bwMode="auto">
            <a:xfrm>
              <a:off x="886" y="3600"/>
              <a:ext cx="340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R1</a:t>
              </a:r>
            </a:p>
          </p:txBody>
        </p:sp>
        <p:sp>
          <p:nvSpPr>
            <p:cNvPr id="495621" name="Text Box 5"/>
            <p:cNvSpPr txBox="1">
              <a:spLocks noChangeArrowheads="1"/>
            </p:cNvSpPr>
            <p:nvPr/>
          </p:nvSpPr>
          <p:spPr bwMode="auto">
            <a:xfrm>
              <a:off x="816" y="3120"/>
              <a:ext cx="457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scan</a:t>
              </a:r>
            </a:p>
          </p:txBody>
        </p:sp>
        <p:sp>
          <p:nvSpPr>
            <p:cNvPr id="495622" name="Line 6"/>
            <p:cNvSpPr>
              <a:spLocks noChangeShapeType="1"/>
            </p:cNvSpPr>
            <p:nvPr/>
          </p:nvSpPr>
          <p:spPr bwMode="auto">
            <a:xfrm flipV="1">
              <a:off x="1056" y="3360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95623" name="Group 7"/>
          <p:cNvGrpSpPr>
            <a:grpSpLocks/>
          </p:cNvGrpSpPr>
          <p:nvPr/>
        </p:nvGrpSpPr>
        <p:grpSpPr bwMode="auto">
          <a:xfrm>
            <a:off x="7086600" y="3581400"/>
            <a:ext cx="725488" cy="1219200"/>
            <a:chOff x="816" y="3120"/>
            <a:chExt cx="457" cy="768"/>
          </a:xfrm>
        </p:grpSpPr>
        <p:sp>
          <p:nvSpPr>
            <p:cNvPr id="495624" name="Text Box 8"/>
            <p:cNvSpPr txBox="1">
              <a:spLocks noChangeArrowheads="1"/>
            </p:cNvSpPr>
            <p:nvPr/>
          </p:nvSpPr>
          <p:spPr bwMode="auto">
            <a:xfrm>
              <a:off x="886" y="3600"/>
              <a:ext cx="340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R3</a:t>
              </a:r>
            </a:p>
          </p:txBody>
        </p:sp>
        <p:sp>
          <p:nvSpPr>
            <p:cNvPr id="495625" name="Text Box 9"/>
            <p:cNvSpPr txBox="1">
              <a:spLocks noChangeArrowheads="1"/>
            </p:cNvSpPr>
            <p:nvPr/>
          </p:nvSpPr>
          <p:spPr bwMode="auto">
            <a:xfrm>
              <a:off x="816" y="3120"/>
              <a:ext cx="457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scan</a:t>
              </a:r>
            </a:p>
          </p:txBody>
        </p:sp>
        <p:sp>
          <p:nvSpPr>
            <p:cNvPr id="495626" name="Line 10"/>
            <p:cNvSpPr>
              <a:spLocks noChangeShapeType="1"/>
            </p:cNvSpPr>
            <p:nvPr/>
          </p:nvSpPr>
          <p:spPr bwMode="auto">
            <a:xfrm flipV="1">
              <a:off x="1056" y="3360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5627" name="Text Box 11"/>
          <p:cNvSpPr txBox="1">
            <a:spLocks noChangeArrowheads="1"/>
          </p:cNvSpPr>
          <p:nvPr/>
        </p:nvSpPr>
        <p:spPr bwMode="auto">
          <a:xfrm>
            <a:off x="1600200" y="4267200"/>
            <a:ext cx="64135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sort</a:t>
            </a:r>
          </a:p>
        </p:txBody>
      </p:sp>
      <p:sp>
        <p:nvSpPr>
          <p:cNvPr id="495628" name="Line 12"/>
          <p:cNvSpPr>
            <a:spLocks noChangeShapeType="1"/>
          </p:cNvSpPr>
          <p:nvPr/>
        </p:nvSpPr>
        <p:spPr bwMode="auto">
          <a:xfrm flipV="1">
            <a:off x="1905000" y="4648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95629" name="Group 13"/>
          <p:cNvGrpSpPr>
            <a:grpSpLocks/>
          </p:cNvGrpSpPr>
          <p:nvPr/>
        </p:nvGrpSpPr>
        <p:grpSpPr bwMode="auto">
          <a:xfrm>
            <a:off x="3886200" y="4343400"/>
            <a:ext cx="725488" cy="1905000"/>
            <a:chOff x="2400" y="2736"/>
            <a:chExt cx="457" cy="1200"/>
          </a:xfrm>
        </p:grpSpPr>
        <p:grpSp>
          <p:nvGrpSpPr>
            <p:cNvPr id="495630" name="Group 14"/>
            <p:cNvGrpSpPr>
              <a:grpSpLocks/>
            </p:cNvGrpSpPr>
            <p:nvPr/>
          </p:nvGrpSpPr>
          <p:grpSpPr bwMode="auto">
            <a:xfrm>
              <a:off x="2400" y="3168"/>
              <a:ext cx="457" cy="768"/>
              <a:chOff x="816" y="3120"/>
              <a:chExt cx="457" cy="768"/>
            </a:xfrm>
          </p:grpSpPr>
          <p:sp>
            <p:nvSpPr>
              <p:cNvPr id="495631" name="Text Box 15"/>
              <p:cNvSpPr txBox="1">
                <a:spLocks noChangeArrowheads="1"/>
              </p:cNvSpPr>
              <p:nvPr/>
            </p:nvSpPr>
            <p:spPr bwMode="auto">
              <a:xfrm>
                <a:off x="886" y="3600"/>
                <a:ext cx="340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de-DE">
                    <a:latin typeface="Times New Roman" pitchFamily="18" charset="0"/>
                  </a:rPr>
                  <a:t>R2</a:t>
                </a:r>
              </a:p>
            </p:txBody>
          </p:sp>
          <p:sp>
            <p:nvSpPr>
              <p:cNvPr id="495632" name="Text Box 16"/>
              <p:cNvSpPr txBox="1">
                <a:spLocks noChangeArrowheads="1"/>
              </p:cNvSpPr>
              <p:nvPr/>
            </p:nvSpPr>
            <p:spPr bwMode="auto">
              <a:xfrm>
                <a:off x="816" y="3120"/>
                <a:ext cx="457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>
                    <a:latin typeface="Times New Roman" pitchFamily="18" charset="0"/>
                  </a:rPr>
                  <a:t>scan</a:t>
                </a:r>
              </a:p>
            </p:txBody>
          </p:sp>
          <p:sp>
            <p:nvSpPr>
              <p:cNvPr id="495633" name="Line 17"/>
              <p:cNvSpPr>
                <a:spLocks noChangeShapeType="1"/>
              </p:cNvSpPr>
              <p:nvPr/>
            </p:nvSpPr>
            <p:spPr bwMode="auto">
              <a:xfrm flipV="1">
                <a:off x="1056" y="3360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95634" name="Text Box 18"/>
            <p:cNvSpPr txBox="1">
              <a:spLocks noChangeArrowheads="1"/>
            </p:cNvSpPr>
            <p:nvPr/>
          </p:nvSpPr>
          <p:spPr bwMode="auto">
            <a:xfrm>
              <a:off x="2448" y="2736"/>
              <a:ext cx="404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sort</a:t>
              </a:r>
            </a:p>
          </p:txBody>
        </p:sp>
        <p:sp>
          <p:nvSpPr>
            <p:cNvPr id="495635" name="Line 19"/>
            <p:cNvSpPr>
              <a:spLocks noChangeShapeType="1"/>
            </p:cNvSpPr>
            <p:nvPr/>
          </p:nvSpPr>
          <p:spPr bwMode="auto">
            <a:xfrm flipV="1">
              <a:off x="2640" y="2976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95636" name="Group 20"/>
          <p:cNvGrpSpPr>
            <a:grpSpLocks/>
          </p:cNvGrpSpPr>
          <p:nvPr/>
        </p:nvGrpSpPr>
        <p:grpSpPr bwMode="auto">
          <a:xfrm>
            <a:off x="2665413" y="3200400"/>
            <a:ext cx="1214437" cy="519113"/>
            <a:chOff x="1679" y="2016"/>
            <a:chExt cx="765" cy="327"/>
          </a:xfrm>
        </p:grpSpPr>
        <p:sp>
          <p:nvSpPr>
            <p:cNvPr id="495637" name="AutoShape 21"/>
            <p:cNvSpPr>
              <a:spLocks noChangeArrowheads="1"/>
            </p:cNvSpPr>
            <p:nvPr/>
          </p:nvSpPr>
          <p:spPr bwMode="auto">
            <a:xfrm rot="16229956">
              <a:off x="1703" y="1992"/>
              <a:ext cx="240" cy="288"/>
            </a:xfrm>
            <a:prstGeom prst="flowChartCollate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5638" name="Text Box 22"/>
            <p:cNvSpPr txBox="1">
              <a:spLocks noChangeArrowheads="1"/>
            </p:cNvSpPr>
            <p:nvPr/>
          </p:nvSpPr>
          <p:spPr bwMode="auto">
            <a:xfrm>
              <a:off x="1968" y="2112"/>
              <a:ext cx="476" cy="23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>
                  <a:latin typeface="Times New Roman" pitchFamily="18" charset="0"/>
                </a:rPr>
                <a:t>merge</a:t>
              </a:r>
            </a:p>
          </p:txBody>
        </p:sp>
      </p:grpSp>
      <p:cxnSp>
        <p:nvCxnSpPr>
          <p:cNvPr id="495639" name="AutoShape 23"/>
          <p:cNvCxnSpPr>
            <a:cxnSpLocks noChangeShapeType="1"/>
            <a:stCxn id="495647" idx="0"/>
            <a:endCxn id="495637" idx="0"/>
          </p:cNvCxnSpPr>
          <p:nvPr/>
        </p:nvCxnSpPr>
        <p:spPr bwMode="auto">
          <a:xfrm rot="16200000">
            <a:off x="1883569" y="3409156"/>
            <a:ext cx="774700" cy="731838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5640" name="AutoShape 24"/>
          <p:cNvCxnSpPr>
            <a:cxnSpLocks noChangeShapeType="1"/>
            <a:endCxn id="495637" idx="2"/>
          </p:cNvCxnSpPr>
          <p:nvPr/>
        </p:nvCxnSpPr>
        <p:spPr bwMode="auto">
          <a:xfrm rot="10800000">
            <a:off x="3149600" y="3392488"/>
            <a:ext cx="1117600" cy="950912"/>
          </a:xfrm>
          <a:prstGeom prst="curvedConnector3">
            <a:avLst>
              <a:gd name="adj1" fmla="val 5681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95641" name="Group 25"/>
          <p:cNvGrpSpPr>
            <a:grpSpLocks/>
          </p:cNvGrpSpPr>
          <p:nvPr/>
        </p:nvGrpSpPr>
        <p:grpSpPr bwMode="auto">
          <a:xfrm>
            <a:off x="4495800" y="1600200"/>
            <a:ext cx="2133600" cy="519113"/>
            <a:chOff x="1534" y="2016"/>
            <a:chExt cx="1344" cy="327"/>
          </a:xfrm>
        </p:grpSpPr>
        <p:sp>
          <p:nvSpPr>
            <p:cNvPr id="495642" name="AutoShape 26"/>
            <p:cNvSpPr>
              <a:spLocks noChangeArrowheads="1"/>
            </p:cNvSpPr>
            <p:nvPr/>
          </p:nvSpPr>
          <p:spPr bwMode="auto">
            <a:xfrm rot="16229956">
              <a:off x="1703" y="1992"/>
              <a:ext cx="240" cy="288"/>
            </a:xfrm>
            <a:prstGeom prst="flowChartCollate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5643" name="Text Box 27"/>
            <p:cNvSpPr txBox="1">
              <a:spLocks noChangeArrowheads="1"/>
            </p:cNvSpPr>
            <p:nvPr/>
          </p:nvSpPr>
          <p:spPr bwMode="auto">
            <a:xfrm>
              <a:off x="1534" y="2112"/>
              <a:ext cx="1344" cy="23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>
                  <a:latin typeface="Times New Roman" pitchFamily="18" charset="0"/>
                </a:rPr>
                <a:t>            Nested Loops</a:t>
              </a:r>
            </a:p>
          </p:txBody>
        </p:sp>
      </p:grpSp>
      <p:cxnSp>
        <p:nvCxnSpPr>
          <p:cNvPr id="495644" name="AutoShape 28"/>
          <p:cNvCxnSpPr>
            <a:cxnSpLocks noChangeShapeType="1"/>
            <a:stCxn id="495637" idx="1"/>
            <a:endCxn id="495642" idx="0"/>
          </p:cNvCxnSpPr>
          <p:nvPr/>
        </p:nvCxnSpPr>
        <p:spPr bwMode="auto">
          <a:xfrm rot="10800000" flipH="1">
            <a:off x="2863850" y="1787525"/>
            <a:ext cx="1833563" cy="1601788"/>
          </a:xfrm>
          <a:prstGeom prst="curvedConnector3">
            <a:avLst>
              <a:gd name="adj1" fmla="val 2162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5645" name="AutoShape 29"/>
          <p:cNvCxnSpPr>
            <a:cxnSpLocks noChangeShapeType="1"/>
            <a:stCxn id="495625" idx="0"/>
            <a:endCxn id="495642" idx="2"/>
          </p:cNvCxnSpPr>
          <p:nvPr/>
        </p:nvCxnSpPr>
        <p:spPr bwMode="auto">
          <a:xfrm rot="5400000" flipH="1">
            <a:off x="5435601" y="1566862"/>
            <a:ext cx="1789112" cy="2239963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95646" name="Line 30"/>
          <p:cNvSpPr>
            <a:spLocks noChangeShapeType="1"/>
          </p:cNvSpPr>
          <p:nvPr/>
        </p:nvSpPr>
        <p:spPr bwMode="auto">
          <a:xfrm flipV="1">
            <a:off x="4953000" y="1219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5647" name="Rectangle 31"/>
          <p:cNvSpPr>
            <a:spLocks noChangeArrowheads="1"/>
          </p:cNvSpPr>
          <p:nvPr/>
        </p:nvSpPr>
        <p:spPr bwMode="auto">
          <a:xfrm>
            <a:off x="1447800" y="4191000"/>
            <a:ext cx="914400" cy="2057400"/>
          </a:xfrm>
          <a:prstGeom prst="rect">
            <a:avLst/>
          </a:prstGeom>
          <a:noFill/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5648" name="Rectangle 32"/>
          <p:cNvSpPr>
            <a:spLocks noChangeArrowheads="1"/>
          </p:cNvSpPr>
          <p:nvPr/>
        </p:nvSpPr>
        <p:spPr bwMode="auto">
          <a:xfrm>
            <a:off x="3733800" y="4191000"/>
            <a:ext cx="914400" cy="2057400"/>
          </a:xfrm>
          <a:prstGeom prst="rect">
            <a:avLst/>
          </a:prstGeom>
          <a:noFill/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5649" name="Text Box 33"/>
          <p:cNvSpPr txBox="1">
            <a:spLocks noChangeArrowheads="1"/>
          </p:cNvSpPr>
          <p:nvPr/>
        </p:nvSpPr>
        <p:spPr bwMode="auto">
          <a:xfrm>
            <a:off x="2362200" y="4953000"/>
            <a:ext cx="1095375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FF9933"/>
                </a:solidFill>
                <a:latin typeface="Times New Roman" pitchFamily="18" charset="0"/>
              </a:rPr>
              <a:t>parallel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95650" name="Line 34"/>
          <p:cNvSpPr>
            <a:spLocks noChangeShapeType="1"/>
          </p:cNvSpPr>
          <p:nvPr/>
        </p:nvSpPr>
        <p:spPr bwMode="auto">
          <a:xfrm>
            <a:off x="2971800" y="5334000"/>
            <a:ext cx="685800" cy="3048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5651" name="Line 35"/>
          <p:cNvSpPr>
            <a:spLocks noChangeShapeType="1"/>
          </p:cNvSpPr>
          <p:nvPr/>
        </p:nvSpPr>
        <p:spPr bwMode="auto">
          <a:xfrm flipH="1">
            <a:off x="2209800" y="5334000"/>
            <a:ext cx="762000" cy="3048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5652" name="AutoShape 36"/>
          <p:cNvSpPr>
            <a:spLocks/>
          </p:cNvSpPr>
          <p:nvPr/>
        </p:nvSpPr>
        <p:spPr bwMode="auto">
          <a:xfrm>
            <a:off x="5213350" y="5473700"/>
            <a:ext cx="1187450" cy="733425"/>
          </a:xfrm>
          <a:prstGeom prst="borderCallout1">
            <a:avLst>
              <a:gd name="adj1" fmla="val 15583"/>
              <a:gd name="adj2" fmla="val -6417"/>
              <a:gd name="adj3" fmla="val -15153"/>
              <a:gd name="adj4" fmla="val -54681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FT:0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LT:3</a:t>
            </a:r>
          </a:p>
        </p:txBody>
      </p:sp>
      <p:sp>
        <p:nvSpPr>
          <p:cNvPr id="495653" name="AutoShape 37"/>
          <p:cNvSpPr>
            <a:spLocks/>
          </p:cNvSpPr>
          <p:nvPr/>
        </p:nvSpPr>
        <p:spPr bwMode="auto">
          <a:xfrm>
            <a:off x="8077200" y="3657600"/>
            <a:ext cx="1066800" cy="733425"/>
          </a:xfrm>
          <a:prstGeom prst="borderCallout1">
            <a:avLst>
              <a:gd name="adj1" fmla="val 15583"/>
              <a:gd name="adj2" fmla="val -7144"/>
              <a:gd name="adj3" fmla="val 22509"/>
              <a:gd name="adj4" fmla="val -30505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FT:0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LT:2</a:t>
            </a:r>
          </a:p>
        </p:txBody>
      </p:sp>
      <p:sp>
        <p:nvSpPr>
          <p:cNvPr id="495654" name="AutoShape 38"/>
          <p:cNvSpPr>
            <a:spLocks/>
          </p:cNvSpPr>
          <p:nvPr/>
        </p:nvSpPr>
        <p:spPr bwMode="auto">
          <a:xfrm>
            <a:off x="5105400" y="4343400"/>
            <a:ext cx="1752600" cy="733425"/>
          </a:xfrm>
          <a:prstGeom prst="borderCallout1">
            <a:avLst>
              <a:gd name="adj1" fmla="val 15583"/>
              <a:gd name="adj2" fmla="val -4347"/>
              <a:gd name="adj3" fmla="val 36796"/>
              <a:gd name="adj4" fmla="val -37046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FT:10-&gt;13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LT:10-&gt;13</a:t>
            </a:r>
          </a:p>
        </p:txBody>
      </p:sp>
      <p:sp>
        <p:nvSpPr>
          <p:cNvPr id="495655" name="AutoShape 39"/>
          <p:cNvSpPr>
            <a:spLocks/>
          </p:cNvSpPr>
          <p:nvPr/>
        </p:nvSpPr>
        <p:spPr bwMode="auto">
          <a:xfrm>
            <a:off x="0" y="4176713"/>
            <a:ext cx="1219200" cy="587375"/>
          </a:xfrm>
          <a:prstGeom prst="borderCallout1">
            <a:avLst>
              <a:gd name="adj1" fmla="val 19458"/>
              <a:gd name="adj2" fmla="val 106250"/>
              <a:gd name="adj3" fmla="val 57569"/>
              <a:gd name="adj4" fmla="val 130597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 sz="1800">
                <a:latin typeface="Times New Roman" pitchFamily="18" charset="0"/>
              </a:rPr>
              <a:t>FT:5-&gt;6</a:t>
            </a:r>
          </a:p>
          <a:p>
            <a:pPr>
              <a:lnSpc>
                <a:spcPct val="80000"/>
              </a:lnSpc>
            </a:pPr>
            <a:r>
              <a:rPr lang="de-DE" sz="1800">
                <a:latin typeface="Times New Roman" pitchFamily="18" charset="0"/>
              </a:rPr>
              <a:t>LT:5-&gt;6</a:t>
            </a:r>
          </a:p>
        </p:txBody>
      </p:sp>
      <p:sp>
        <p:nvSpPr>
          <p:cNvPr id="495656" name="AutoShape 40"/>
          <p:cNvSpPr>
            <a:spLocks/>
          </p:cNvSpPr>
          <p:nvPr/>
        </p:nvSpPr>
        <p:spPr bwMode="auto">
          <a:xfrm>
            <a:off x="0" y="5257800"/>
            <a:ext cx="1066800" cy="733425"/>
          </a:xfrm>
          <a:prstGeom prst="borderCallout1">
            <a:avLst>
              <a:gd name="adj1" fmla="val 15583"/>
              <a:gd name="adj2" fmla="val 107144"/>
              <a:gd name="adj3" fmla="val -3032"/>
              <a:gd name="adj4" fmla="val 143306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FT:0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LT:1</a:t>
            </a:r>
          </a:p>
        </p:txBody>
      </p:sp>
      <p:sp>
        <p:nvSpPr>
          <p:cNvPr id="495657" name="AutoShape 41"/>
          <p:cNvSpPr>
            <a:spLocks/>
          </p:cNvSpPr>
          <p:nvPr/>
        </p:nvSpPr>
        <p:spPr bwMode="auto">
          <a:xfrm>
            <a:off x="457200" y="2743200"/>
            <a:ext cx="1644650" cy="733425"/>
          </a:xfrm>
          <a:prstGeom prst="borderCallout1">
            <a:avLst>
              <a:gd name="adj1" fmla="val 15583"/>
              <a:gd name="adj2" fmla="val 104634"/>
              <a:gd name="adj3" fmla="val 50648"/>
              <a:gd name="adj4" fmla="val 131565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FT:0-&gt;13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LT:2-&gt;15</a:t>
            </a:r>
          </a:p>
        </p:txBody>
      </p:sp>
      <p:sp>
        <p:nvSpPr>
          <p:cNvPr id="495658" name="AutoShape 42"/>
          <p:cNvSpPr>
            <a:spLocks/>
          </p:cNvSpPr>
          <p:nvPr/>
        </p:nvSpPr>
        <p:spPr bwMode="auto">
          <a:xfrm>
            <a:off x="1752600" y="1143000"/>
            <a:ext cx="1797050" cy="733425"/>
          </a:xfrm>
          <a:prstGeom prst="borderCallout1">
            <a:avLst>
              <a:gd name="adj1" fmla="val 15583"/>
              <a:gd name="adj2" fmla="val 104241"/>
              <a:gd name="adj3" fmla="val 66231"/>
              <a:gd name="adj4" fmla="val 162810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FT:0-&gt;13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LT:2-&gt;15</a:t>
            </a:r>
          </a:p>
        </p:txBody>
      </p:sp>
      <p:sp>
        <p:nvSpPr>
          <p:cNvPr id="495659" name="AutoShape 43"/>
          <p:cNvSpPr>
            <a:spLocks/>
          </p:cNvSpPr>
          <p:nvPr/>
        </p:nvSpPr>
        <p:spPr bwMode="auto">
          <a:xfrm>
            <a:off x="4314825" y="2209800"/>
            <a:ext cx="4829175" cy="1244600"/>
          </a:xfrm>
          <a:prstGeom prst="borderCallout1">
            <a:avLst>
              <a:gd name="adj1" fmla="val 9185"/>
              <a:gd name="adj2" fmla="val -1579"/>
              <a:gd name="adj3" fmla="val 46046"/>
              <a:gd name="adj4" fmla="val -45759"/>
            </a:avLst>
          </a:prstGeom>
          <a:solidFill>
            <a:srgbClr val="FF9933"/>
          </a:solidFill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Merge;(sort;scan_R1)||(sort;scan_R2)</a:t>
            </a:r>
          </a:p>
          <a:p>
            <a:r>
              <a:rPr lang="de-DE">
                <a:latin typeface="Times New Roman" pitchFamily="18" charset="0"/>
              </a:rPr>
              <a:t>FT: 0+max(6,13)</a:t>
            </a:r>
          </a:p>
          <a:p>
            <a:r>
              <a:rPr lang="de-DE">
                <a:latin typeface="Times New Roman" pitchFamily="18" charset="0"/>
              </a:rPr>
              <a:t>LT: 2+max(6,13)</a:t>
            </a:r>
          </a:p>
        </p:txBody>
      </p:sp>
      <p:sp>
        <p:nvSpPr>
          <p:cNvPr id="495660" name="AutoShape 44"/>
          <p:cNvSpPr>
            <a:spLocks/>
          </p:cNvSpPr>
          <p:nvPr/>
        </p:nvSpPr>
        <p:spPr bwMode="auto">
          <a:xfrm>
            <a:off x="6956425" y="5038725"/>
            <a:ext cx="2151063" cy="1974850"/>
          </a:xfrm>
          <a:prstGeom prst="borderCallout1">
            <a:avLst>
              <a:gd name="adj1" fmla="val 5787"/>
              <a:gd name="adj2" fmla="val -3542"/>
              <a:gd name="adj3" fmla="val -565"/>
              <a:gd name="adj4" fmla="val -42731"/>
            </a:avLst>
          </a:prstGeom>
          <a:solidFill>
            <a:srgbClr val="FF9933"/>
          </a:solidFill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Pipelinebreaker</a:t>
            </a:r>
          </a:p>
          <a:p>
            <a:r>
              <a:rPr lang="de-DE">
                <a:latin typeface="Times New Roman" pitchFamily="18" charset="0"/>
              </a:rPr>
              <a:t>also FT=LT</a:t>
            </a:r>
          </a:p>
          <a:p>
            <a:r>
              <a:rPr lang="de-DE">
                <a:latin typeface="Times New Roman" pitchFamily="18" charset="0"/>
              </a:rPr>
              <a:t>Sort 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;</a:t>
            </a:r>
            <a:r>
              <a:rPr lang="de-DE">
                <a:latin typeface="Times New Roman" pitchFamily="18" charset="0"/>
              </a:rPr>
              <a:t> scan:</a:t>
            </a:r>
          </a:p>
          <a:p>
            <a:r>
              <a:rPr lang="de-DE">
                <a:latin typeface="Times New Roman" pitchFamily="18" charset="0"/>
              </a:rPr>
              <a:t>FT= 10+3</a:t>
            </a:r>
          </a:p>
          <a:p>
            <a:r>
              <a:rPr lang="de-DE">
                <a:latin typeface="Times New Roman" pitchFamily="18" charset="0"/>
              </a:rPr>
              <a:t>LT=10+3</a:t>
            </a:r>
          </a:p>
        </p:txBody>
      </p:sp>
      <p:sp>
        <p:nvSpPr>
          <p:cNvPr id="495661" name="AutoShape 45"/>
          <p:cNvSpPr>
            <a:spLocks/>
          </p:cNvSpPr>
          <p:nvPr/>
        </p:nvSpPr>
        <p:spPr bwMode="auto">
          <a:xfrm>
            <a:off x="3825875" y="838200"/>
            <a:ext cx="5319713" cy="514350"/>
          </a:xfrm>
          <a:prstGeom prst="borderCallout1">
            <a:avLst>
              <a:gd name="adj1" fmla="val 22222"/>
              <a:gd name="adj2" fmla="val -1431"/>
              <a:gd name="adj3" fmla="val 72838"/>
              <a:gd name="adj4" fmla="val -18144"/>
            </a:avLst>
          </a:prstGeom>
          <a:solidFill>
            <a:srgbClr val="FF9933"/>
          </a:solidFill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NL;Merge;(sort;scan_R1)||(sort;scan_R2)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5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59" grpId="0" animBg="1" autoUpdateAnimBg="0"/>
      <p:bldP spid="495660" grpId="0" animBg="1" autoUpdateAnimBg="0"/>
      <p:bldP spid="495661" grpId="0" animBg="1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E2FB-BB5D-4F3A-941A-FD766B523CBC}" type="slidenum">
              <a:rPr lang="en-US"/>
              <a:pPr/>
              <a:t>129</a:t>
            </a:fld>
            <a:endParaRPr lang="en-US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356600" cy="1143000"/>
          </a:xfrm>
        </p:spPr>
        <p:txBody>
          <a:bodyPr/>
          <a:lstStyle/>
          <a:p>
            <a:r>
              <a:rPr lang="de-DE"/>
              <a:t>Erweiterung des Kostenmodells:</a:t>
            </a:r>
            <a:br>
              <a:rPr lang="de-DE"/>
            </a:br>
            <a:r>
              <a:rPr lang="de-DE" sz="2400"/>
              <a:t>Ressourcen haben beschränkte Bandbreite</a:t>
            </a:r>
            <a:endParaRPr lang="de-DE"/>
          </a:p>
        </p:txBody>
      </p:sp>
      <p:pic>
        <p:nvPicPr>
          <p:cNvPr id="496644" name="Picture 4"/>
          <p:cNvPicPr>
            <a:picLocks noChangeAspect="1" noChangeArrowheads="1"/>
          </p:cNvPicPr>
          <p:nvPr/>
        </p:nvPicPr>
        <p:blipFill>
          <a:blip r:embed="rId3" cstate="print"/>
          <a:srcRect l="12500" t="12500" r="11719" b="12500"/>
          <a:stretch>
            <a:fillRect/>
          </a:stretch>
        </p:blipFill>
        <p:spPr bwMode="auto">
          <a:xfrm>
            <a:off x="381000" y="1066800"/>
            <a:ext cx="7848600" cy="58261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7F2E-77F4-431D-8F5C-DD73FDDEBF6F}" type="slidenum">
              <a:rPr lang="en-US"/>
              <a:pPr/>
              <a:t>13</a:t>
            </a:fld>
            <a:endParaRPr lang="en-US"/>
          </a:p>
        </p:txBody>
      </p:sp>
      <p:pic>
        <p:nvPicPr>
          <p:cNvPr id="374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3DB3-B08D-4971-A3DD-A3194F4C7C63}" type="slidenum">
              <a:rPr lang="en-US"/>
              <a:pPr/>
              <a:t>130</a:t>
            </a:fld>
            <a:endParaRPr lang="en-US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Resource Contention: R1 und R2 auf derselben Platte</a:t>
            </a:r>
          </a:p>
        </p:txBody>
      </p:sp>
      <p:grpSp>
        <p:nvGrpSpPr>
          <p:cNvPr id="497667" name="Group 3"/>
          <p:cNvGrpSpPr>
            <a:grpSpLocks/>
          </p:cNvGrpSpPr>
          <p:nvPr/>
        </p:nvGrpSpPr>
        <p:grpSpPr bwMode="auto">
          <a:xfrm>
            <a:off x="1524000" y="4953000"/>
            <a:ext cx="725488" cy="1219200"/>
            <a:chOff x="816" y="3120"/>
            <a:chExt cx="457" cy="768"/>
          </a:xfrm>
        </p:grpSpPr>
        <p:sp>
          <p:nvSpPr>
            <p:cNvPr id="497668" name="Text Box 4"/>
            <p:cNvSpPr txBox="1">
              <a:spLocks noChangeArrowheads="1"/>
            </p:cNvSpPr>
            <p:nvPr/>
          </p:nvSpPr>
          <p:spPr bwMode="auto">
            <a:xfrm>
              <a:off x="886" y="3600"/>
              <a:ext cx="340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R1</a:t>
              </a:r>
            </a:p>
          </p:txBody>
        </p:sp>
        <p:sp>
          <p:nvSpPr>
            <p:cNvPr id="497669" name="Text Box 5"/>
            <p:cNvSpPr txBox="1">
              <a:spLocks noChangeArrowheads="1"/>
            </p:cNvSpPr>
            <p:nvPr/>
          </p:nvSpPr>
          <p:spPr bwMode="auto">
            <a:xfrm>
              <a:off x="816" y="3120"/>
              <a:ext cx="457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scan</a:t>
              </a:r>
            </a:p>
          </p:txBody>
        </p:sp>
        <p:sp>
          <p:nvSpPr>
            <p:cNvPr id="497670" name="Line 6"/>
            <p:cNvSpPr>
              <a:spLocks noChangeShapeType="1"/>
            </p:cNvSpPr>
            <p:nvPr/>
          </p:nvSpPr>
          <p:spPr bwMode="auto">
            <a:xfrm flipV="1">
              <a:off x="1056" y="3360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97671" name="Group 7"/>
          <p:cNvGrpSpPr>
            <a:grpSpLocks/>
          </p:cNvGrpSpPr>
          <p:nvPr/>
        </p:nvGrpSpPr>
        <p:grpSpPr bwMode="auto">
          <a:xfrm>
            <a:off x="7315200" y="3581400"/>
            <a:ext cx="725488" cy="1219200"/>
            <a:chOff x="816" y="3120"/>
            <a:chExt cx="457" cy="768"/>
          </a:xfrm>
        </p:grpSpPr>
        <p:sp>
          <p:nvSpPr>
            <p:cNvPr id="497672" name="Text Box 8"/>
            <p:cNvSpPr txBox="1">
              <a:spLocks noChangeArrowheads="1"/>
            </p:cNvSpPr>
            <p:nvPr/>
          </p:nvSpPr>
          <p:spPr bwMode="auto">
            <a:xfrm>
              <a:off x="886" y="3600"/>
              <a:ext cx="340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R3</a:t>
              </a:r>
            </a:p>
          </p:txBody>
        </p:sp>
        <p:sp>
          <p:nvSpPr>
            <p:cNvPr id="497673" name="Text Box 9"/>
            <p:cNvSpPr txBox="1">
              <a:spLocks noChangeArrowheads="1"/>
            </p:cNvSpPr>
            <p:nvPr/>
          </p:nvSpPr>
          <p:spPr bwMode="auto">
            <a:xfrm>
              <a:off x="816" y="3120"/>
              <a:ext cx="457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scan</a:t>
              </a:r>
            </a:p>
          </p:txBody>
        </p:sp>
        <p:sp>
          <p:nvSpPr>
            <p:cNvPr id="497674" name="Line 10"/>
            <p:cNvSpPr>
              <a:spLocks noChangeShapeType="1"/>
            </p:cNvSpPr>
            <p:nvPr/>
          </p:nvSpPr>
          <p:spPr bwMode="auto">
            <a:xfrm flipV="1">
              <a:off x="1056" y="3360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7675" name="Text Box 11"/>
          <p:cNvSpPr txBox="1">
            <a:spLocks noChangeArrowheads="1"/>
          </p:cNvSpPr>
          <p:nvPr/>
        </p:nvSpPr>
        <p:spPr bwMode="auto">
          <a:xfrm>
            <a:off x="1600200" y="4267200"/>
            <a:ext cx="64135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sort</a:t>
            </a:r>
          </a:p>
        </p:txBody>
      </p:sp>
      <p:sp>
        <p:nvSpPr>
          <p:cNvPr id="497676" name="Line 12"/>
          <p:cNvSpPr>
            <a:spLocks noChangeShapeType="1"/>
          </p:cNvSpPr>
          <p:nvPr/>
        </p:nvSpPr>
        <p:spPr bwMode="auto">
          <a:xfrm flipV="1">
            <a:off x="1905000" y="4648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97677" name="Group 13"/>
          <p:cNvGrpSpPr>
            <a:grpSpLocks/>
          </p:cNvGrpSpPr>
          <p:nvPr/>
        </p:nvGrpSpPr>
        <p:grpSpPr bwMode="auto">
          <a:xfrm>
            <a:off x="3886200" y="4343400"/>
            <a:ext cx="725488" cy="1905000"/>
            <a:chOff x="2400" y="2736"/>
            <a:chExt cx="457" cy="1200"/>
          </a:xfrm>
        </p:grpSpPr>
        <p:grpSp>
          <p:nvGrpSpPr>
            <p:cNvPr id="497678" name="Group 14"/>
            <p:cNvGrpSpPr>
              <a:grpSpLocks/>
            </p:cNvGrpSpPr>
            <p:nvPr/>
          </p:nvGrpSpPr>
          <p:grpSpPr bwMode="auto">
            <a:xfrm>
              <a:off x="2400" y="3168"/>
              <a:ext cx="457" cy="768"/>
              <a:chOff x="816" y="3120"/>
              <a:chExt cx="457" cy="768"/>
            </a:xfrm>
          </p:grpSpPr>
          <p:sp>
            <p:nvSpPr>
              <p:cNvPr id="497679" name="Text Box 15"/>
              <p:cNvSpPr txBox="1">
                <a:spLocks noChangeArrowheads="1"/>
              </p:cNvSpPr>
              <p:nvPr/>
            </p:nvSpPr>
            <p:spPr bwMode="auto">
              <a:xfrm>
                <a:off x="886" y="3600"/>
                <a:ext cx="340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de-DE">
                    <a:latin typeface="Times New Roman" pitchFamily="18" charset="0"/>
                  </a:rPr>
                  <a:t>R2</a:t>
                </a:r>
              </a:p>
            </p:txBody>
          </p:sp>
          <p:sp>
            <p:nvSpPr>
              <p:cNvPr id="497680" name="Text Box 16"/>
              <p:cNvSpPr txBox="1">
                <a:spLocks noChangeArrowheads="1"/>
              </p:cNvSpPr>
              <p:nvPr/>
            </p:nvSpPr>
            <p:spPr bwMode="auto">
              <a:xfrm>
                <a:off x="816" y="3120"/>
                <a:ext cx="457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>
                    <a:latin typeface="Times New Roman" pitchFamily="18" charset="0"/>
                  </a:rPr>
                  <a:t>scan</a:t>
                </a:r>
              </a:p>
            </p:txBody>
          </p:sp>
          <p:sp>
            <p:nvSpPr>
              <p:cNvPr id="497681" name="Line 17"/>
              <p:cNvSpPr>
                <a:spLocks noChangeShapeType="1"/>
              </p:cNvSpPr>
              <p:nvPr/>
            </p:nvSpPr>
            <p:spPr bwMode="auto">
              <a:xfrm flipV="1">
                <a:off x="1056" y="3360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97682" name="Text Box 18"/>
            <p:cNvSpPr txBox="1">
              <a:spLocks noChangeArrowheads="1"/>
            </p:cNvSpPr>
            <p:nvPr/>
          </p:nvSpPr>
          <p:spPr bwMode="auto">
            <a:xfrm>
              <a:off x="2448" y="2736"/>
              <a:ext cx="404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sort</a:t>
              </a:r>
            </a:p>
          </p:txBody>
        </p:sp>
        <p:sp>
          <p:nvSpPr>
            <p:cNvPr id="497683" name="Line 19"/>
            <p:cNvSpPr>
              <a:spLocks noChangeShapeType="1"/>
            </p:cNvSpPr>
            <p:nvPr/>
          </p:nvSpPr>
          <p:spPr bwMode="auto">
            <a:xfrm flipV="1">
              <a:off x="2640" y="2976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97684" name="Group 20"/>
          <p:cNvGrpSpPr>
            <a:grpSpLocks/>
          </p:cNvGrpSpPr>
          <p:nvPr/>
        </p:nvGrpSpPr>
        <p:grpSpPr bwMode="auto">
          <a:xfrm>
            <a:off x="2665413" y="3200400"/>
            <a:ext cx="1214437" cy="519113"/>
            <a:chOff x="1679" y="2016"/>
            <a:chExt cx="765" cy="327"/>
          </a:xfrm>
        </p:grpSpPr>
        <p:sp>
          <p:nvSpPr>
            <p:cNvPr id="497685" name="AutoShape 21"/>
            <p:cNvSpPr>
              <a:spLocks noChangeArrowheads="1"/>
            </p:cNvSpPr>
            <p:nvPr/>
          </p:nvSpPr>
          <p:spPr bwMode="auto">
            <a:xfrm rot="16229956">
              <a:off x="1703" y="1992"/>
              <a:ext cx="240" cy="288"/>
            </a:xfrm>
            <a:prstGeom prst="flowChartCollate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7686" name="Text Box 22"/>
            <p:cNvSpPr txBox="1">
              <a:spLocks noChangeArrowheads="1"/>
            </p:cNvSpPr>
            <p:nvPr/>
          </p:nvSpPr>
          <p:spPr bwMode="auto">
            <a:xfrm>
              <a:off x="1968" y="2112"/>
              <a:ext cx="476" cy="23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>
                  <a:latin typeface="Times New Roman" pitchFamily="18" charset="0"/>
                </a:rPr>
                <a:t>merge</a:t>
              </a:r>
            </a:p>
          </p:txBody>
        </p:sp>
      </p:grpSp>
      <p:cxnSp>
        <p:nvCxnSpPr>
          <p:cNvPr id="497687" name="AutoShape 23"/>
          <p:cNvCxnSpPr>
            <a:cxnSpLocks noChangeShapeType="1"/>
            <a:stCxn id="497695" idx="0"/>
            <a:endCxn id="497685" idx="0"/>
          </p:cNvCxnSpPr>
          <p:nvPr/>
        </p:nvCxnSpPr>
        <p:spPr bwMode="auto">
          <a:xfrm rot="16200000">
            <a:off x="1883569" y="3409156"/>
            <a:ext cx="774700" cy="731838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7688" name="AutoShape 24"/>
          <p:cNvCxnSpPr>
            <a:cxnSpLocks noChangeShapeType="1"/>
            <a:endCxn id="497685" idx="2"/>
          </p:cNvCxnSpPr>
          <p:nvPr/>
        </p:nvCxnSpPr>
        <p:spPr bwMode="auto">
          <a:xfrm rot="10800000">
            <a:off x="3149600" y="3392488"/>
            <a:ext cx="1117600" cy="950912"/>
          </a:xfrm>
          <a:prstGeom prst="curvedConnector3">
            <a:avLst>
              <a:gd name="adj1" fmla="val 5681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97689" name="Group 25"/>
          <p:cNvGrpSpPr>
            <a:grpSpLocks/>
          </p:cNvGrpSpPr>
          <p:nvPr/>
        </p:nvGrpSpPr>
        <p:grpSpPr bwMode="auto">
          <a:xfrm>
            <a:off x="4495800" y="1600200"/>
            <a:ext cx="2133600" cy="519113"/>
            <a:chOff x="1534" y="2016"/>
            <a:chExt cx="1344" cy="327"/>
          </a:xfrm>
        </p:grpSpPr>
        <p:sp>
          <p:nvSpPr>
            <p:cNvPr id="497690" name="AutoShape 26"/>
            <p:cNvSpPr>
              <a:spLocks noChangeArrowheads="1"/>
            </p:cNvSpPr>
            <p:nvPr/>
          </p:nvSpPr>
          <p:spPr bwMode="auto">
            <a:xfrm rot="16229956">
              <a:off x="1703" y="1992"/>
              <a:ext cx="240" cy="288"/>
            </a:xfrm>
            <a:prstGeom prst="flowChartCollate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7691" name="Text Box 27"/>
            <p:cNvSpPr txBox="1">
              <a:spLocks noChangeArrowheads="1"/>
            </p:cNvSpPr>
            <p:nvPr/>
          </p:nvSpPr>
          <p:spPr bwMode="auto">
            <a:xfrm>
              <a:off x="1534" y="2112"/>
              <a:ext cx="1344" cy="23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>
                  <a:latin typeface="Times New Roman" pitchFamily="18" charset="0"/>
                </a:rPr>
                <a:t>            Nested Loops</a:t>
              </a:r>
            </a:p>
          </p:txBody>
        </p:sp>
      </p:grpSp>
      <p:cxnSp>
        <p:nvCxnSpPr>
          <p:cNvPr id="497692" name="AutoShape 28"/>
          <p:cNvCxnSpPr>
            <a:cxnSpLocks noChangeShapeType="1"/>
            <a:stCxn id="497685" idx="1"/>
            <a:endCxn id="497690" idx="0"/>
          </p:cNvCxnSpPr>
          <p:nvPr/>
        </p:nvCxnSpPr>
        <p:spPr bwMode="auto">
          <a:xfrm rot="10800000" flipH="1">
            <a:off x="2863850" y="1787525"/>
            <a:ext cx="1833563" cy="1601788"/>
          </a:xfrm>
          <a:prstGeom prst="curvedConnector3">
            <a:avLst>
              <a:gd name="adj1" fmla="val 2162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7693" name="AutoShape 29"/>
          <p:cNvCxnSpPr>
            <a:cxnSpLocks noChangeShapeType="1"/>
            <a:stCxn id="497673" idx="0"/>
            <a:endCxn id="497690" idx="2"/>
          </p:cNvCxnSpPr>
          <p:nvPr/>
        </p:nvCxnSpPr>
        <p:spPr bwMode="auto">
          <a:xfrm rot="5400000" flipH="1">
            <a:off x="5549901" y="1452562"/>
            <a:ext cx="1789112" cy="2468563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97694" name="Line 30"/>
          <p:cNvSpPr>
            <a:spLocks noChangeShapeType="1"/>
          </p:cNvSpPr>
          <p:nvPr/>
        </p:nvSpPr>
        <p:spPr bwMode="auto">
          <a:xfrm flipV="1">
            <a:off x="4953000" y="1219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7695" name="Rectangle 31"/>
          <p:cNvSpPr>
            <a:spLocks noChangeArrowheads="1"/>
          </p:cNvSpPr>
          <p:nvPr/>
        </p:nvSpPr>
        <p:spPr bwMode="auto">
          <a:xfrm>
            <a:off x="1447800" y="4191000"/>
            <a:ext cx="914400" cy="2057400"/>
          </a:xfrm>
          <a:prstGeom prst="rect">
            <a:avLst/>
          </a:prstGeom>
          <a:noFill/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7696" name="Rectangle 32"/>
          <p:cNvSpPr>
            <a:spLocks noChangeArrowheads="1"/>
          </p:cNvSpPr>
          <p:nvPr/>
        </p:nvSpPr>
        <p:spPr bwMode="auto">
          <a:xfrm>
            <a:off x="3733800" y="4191000"/>
            <a:ext cx="914400" cy="2057400"/>
          </a:xfrm>
          <a:prstGeom prst="rect">
            <a:avLst/>
          </a:prstGeom>
          <a:noFill/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7697" name="Text Box 33"/>
          <p:cNvSpPr txBox="1">
            <a:spLocks noChangeArrowheads="1"/>
          </p:cNvSpPr>
          <p:nvPr/>
        </p:nvSpPr>
        <p:spPr bwMode="auto">
          <a:xfrm>
            <a:off x="2514600" y="4343400"/>
            <a:ext cx="1095375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FF9933"/>
                </a:solidFill>
                <a:latin typeface="Times New Roman" pitchFamily="18" charset="0"/>
              </a:rPr>
              <a:t>parallel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97698" name="Line 34"/>
          <p:cNvSpPr>
            <a:spLocks noChangeShapeType="1"/>
          </p:cNvSpPr>
          <p:nvPr/>
        </p:nvSpPr>
        <p:spPr bwMode="auto">
          <a:xfrm>
            <a:off x="3048000" y="4724400"/>
            <a:ext cx="685800" cy="3048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7699" name="Line 35"/>
          <p:cNvSpPr>
            <a:spLocks noChangeShapeType="1"/>
          </p:cNvSpPr>
          <p:nvPr/>
        </p:nvSpPr>
        <p:spPr bwMode="auto">
          <a:xfrm flipH="1">
            <a:off x="2362200" y="4724400"/>
            <a:ext cx="762000" cy="3048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7700" name="AutoShape 36"/>
          <p:cNvSpPr>
            <a:spLocks/>
          </p:cNvSpPr>
          <p:nvPr/>
        </p:nvSpPr>
        <p:spPr bwMode="auto">
          <a:xfrm>
            <a:off x="5213350" y="5327650"/>
            <a:ext cx="1492250" cy="1025525"/>
          </a:xfrm>
          <a:prstGeom prst="borderCallout1">
            <a:avLst>
              <a:gd name="adj1" fmla="val 8676"/>
              <a:gd name="adj2" fmla="val -5106"/>
              <a:gd name="adj3" fmla="val -15181"/>
              <a:gd name="adj4" fmla="val -43509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FT:0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LT:3 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4</a:t>
            </a:r>
            <a:endParaRPr lang="de-DE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r=(3,....)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97701" name="AutoShape 37"/>
          <p:cNvSpPr>
            <a:spLocks/>
          </p:cNvSpPr>
          <p:nvPr/>
        </p:nvSpPr>
        <p:spPr bwMode="auto">
          <a:xfrm>
            <a:off x="8077200" y="2971800"/>
            <a:ext cx="1066800" cy="733425"/>
          </a:xfrm>
          <a:prstGeom prst="borderCallout1">
            <a:avLst>
              <a:gd name="adj1" fmla="val 15583"/>
              <a:gd name="adj2" fmla="val -7144"/>
              <a:gd name="adj3" fmla="val 105630"/>
              <a:gd name="adj4" fmla="val -31694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FT:0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LT:2</a:t>
            </a:r>
          </a:p>
        </p:txBody>
      </p:sp>
      <p:sp>
        <p:nvSpPr>
          <p:cNvPr id="497702" name="AutoShape 38"/>
          <p:cNvSpPr>
            <a:spLocks/>
          </p:cNvSpPr>
          <p:nvPr/>
        </p:nvSpPr>
        <p:spPr bwMode="auto">
          <a:xfrm>
            <a:off x="5105400" y="4343400"/>
            <a:ext cx="2133600" cy="733425"/>
          </a:xfrm>
          <a:prstGeom prst="borderCallout1">
            <a:avLst>
              <a:gd name="adj1" fmla="val 11144"/>
              <a:gd name="adj2" fmla="val -3569"/>
              <a:gd name="adj3" fmla="val 36843"/>
              <a:gd name="adj4" fmla="val -30431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FT:10-&gt;13 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14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LT:10-&gt;13 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14</a:t>
            </a:r>
          </a:p>
        </p:txBody>
      </p:sp>
      <p:sp>
        <p:nvSpPr>
          <p:cNvPr id="497703" name="AutoShape 39"/>
          <p:cNvSpPr>
            <a:spLocks/>
          </p:cNvSpPr>
          <p:nvPr/>
        </p:nvSpPr>
        <p:spPr bwMode="auto">
          <a:xfrm>
            <a:off x="0" y="4176713"/>
            <a:ext cx="1219200" cy="587375"/>
          </a:xfrm>
          <a:prstGeom prst="borderCallout1">
            <a:avLst>
              <a:gd name="adj1" fmla="val 19458"/>
              <a:gd name="adj2" fmla="val 106250"/>
              <a:gd name="adj3" fmla="val 57569"/>
              <a:gd name="adj4" fmla="val 130597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 sz="1800">
                <a:latin typeface="Times New Roman" pitchFamily="18" charset="0"/>
              </a:rPr>
              <a:t>FT:5-&gt;6 </a:t>
            </a:r>
            <a:r>
              <a:rPr lang="de-DE" sz="1800">
                <a:solidFill>
                  <a:srgbClr val="0000FF"/>
                </a:solidFill>
                <a:latin typeface="Times New Roman" pitchFamily="18" charset="0"/>
              </a:rPr>
              <a:t>9</a:t>
            </a:r>
            <a:endParaRPr lang="de-DE" sz="18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de-DE" sz="1800">
                <a:latin typeface="Times New Roman" pitchFamily="18" charset="0"/>
              </a:rPr>
              <a:t>LT:5-&gt;6 </a:t>
            </a:r>
            <a:r>
              <a:rPr lang="de-DE" sz="1800">
                <a:solidFill>
                  <a:srgbClr val="0000FF"/>
                </a:solidFill>
                <a:latin typeface="Times New Roman" pitchFamily="18" charset="0"/>
              </a:rPr>
              <a:t>9</a:t>
            </a:r>
            <a:endParaRPr lang="de-DE" sz="1800">
              <a:latin typeface="Times New Roman" pitchFamily="18" charset="0"/>
            </a:endParaRPr>
          </a:p>
        </p:txBody>
      </p:sp>
      <p:sp>
        <p:nvSpPr>
          <p:cNvPr id="497704" name="AutoShape 40"/>
          <p:cNvSpPr>
            <a:spLocks/>
          </p:cNvSpPr>
          <p:nvPr/>
        </p:nvSpPr>
        <p:spPr bwMode="auto">
          <a:xfrm>
            <a:off x="0" y="5086350"/>
            <a:ext cx="1143000" cy="1025525"/>
          </a:xfrm>
          <a:prstGeom prst="borderCallout1">
            <a:avLst>
              <a:gd name="adj1" fmla="val 11144"/>
              <a:gd name="adj2" fmla="val 106667"/>
              <a:gd name="adj3" fmla="val 8204"/>
              <a:gd name="adj4" fmla="val 137083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FT:0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LT:1 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4</a:t>
            </a:r>
            <a:endParaRPr lang="de-DE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r=(1,..)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97705" name="AutoShape 41"/>
          <p:cNvSpPr>
            <a:spLocks/>
          </p:cNvSpPr>
          <p:nvPr/>
        </p:nvSpPr>
        <p:spPr bwMode="auto">
          <a:xfrm>
            <a:off x="228600" y="2743200"/>
            <a:ext cx="1873250" cy="733425"/>
          </a:xfrm>
          <a:prstGeom prst="borderCallout1">
            <a:avLst>
              <a:gd name="adj1" fmla="val 11144"/>
              <a:gd name="adj2" fmla="val 104069"/>
              <a:gd name="adj3" fmla="val 50620"/>
              <a:gd name="adj4" fmla="val 127713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FT:0-&gt;13 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14</a:t>
            </a:r>
            <a:endParaRPr lang="de-DE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LT:2-&gt;15 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497706" name="AutoShape 42"/>
          <p:cNvSpPr>
            <a:spLocks/>
          </p:cNvSpPr>
          <p:nvPr/>
        </p:nvSpPr>
        <p:spPr bwMode="auto">
          <a:xfrm>
            <a:off x="1524000" y="1143000"/>
            <a:ext cx="2025650" cy="733425"/>
          </a:xfrm>
          <a:prstGeom prst="borderCallout1">
            <a:avLst>
              <a:gd name="adj1" fmla="val 11144"/>
              <a:gd name="adj2" fmla="val 103764"/>
              <a:gd name="adj3" fmla="val 66255"/>
              <a:gd name="adj4" fmla="val 155722"/>
            </a:avLst>
          </a:prstGeom>
          <a:solidFill>
            <a:schemeClr val="accent2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FT:0-&gt;13 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14</a:t>
            </a:r>
            <a:endParaRPr lang="de-DE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LT:2-&gt;15 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16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97707" name="AutoShape 43"/>
          <p:cNvSpPr>
            <a:spLocks noChangeArrowheads="1"/>
          </p:cNvSpPr>
          <p:nvPr/>
        </p:nvSpPr>
        <p:spPr bwMode="auto">
          <a:xfrm>
            <a:off x="1295400" y="5562600"/>
            <a:ext cx="3505200" cy="762000"/>
          </a:xfrm>
          <a:prstGeom prst="can">
            <a:avLst>
              <a:gd name="adj" fmla="val 25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97708" name="Line 44"/>
          <p:cNvSpPr>
            <a:spLocks noChangeShapeType="1"/>
          </p:cNvSpPr>
          <p:nvPr/>
        </p:nvSpPr>
        <p:spPr bwMode="auto">
          <a:xfrm>
            <a:off x="5410200" y="601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97709" name="Line 45"/>
          <p:cNvSpPr>
            <a:spLocks noChangeShapeType="1"/>
          </p:cNvSpPr>
          <p:nvPr/>
        </p:nvSpPr>
        <p:spPr bwMode="auto">
          <a:xfrm>
            <a:off x="152400" y="579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E13D-2A29-4D91-BDF1-533D2EEA9916}" type="slidenum">
              <a:rPr lang="en-US"/>
              <a:pPr/>
              <a:t>131</a:t>
            </a:fld>
            <a:endParaRPr lang="en-US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Einbeziehung der Kommunikationskosten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Betrachte Send/Receive-Iteratoren als „ganz normale“ Operatoren</a:t>
            </a:r>
          </a:p>
          <a:p>
            <a:r>
              <a:rPr lang="de-DE"/>
              <a:t>Schicken des ersten Tupels:</a:t>
            </a:r>
          </a:p>
          <a:p>
            <a:pPr lvl="1"/>
            <a:r>
              <a:rPr lang="de-DE"/>
              <a:t>Latenzzeit des Netzes </a:t>
            </a:r>
          </a:p>
          <a:p>
            <a:r>
              <a:rPr lang="de-DE"/>
              <a:t>Danach Pipelining </a:t>
            </a:r>
          </a:p>
          <a:p>
            <a:pPr lvl="1"/>
            <a:r>
              <a:rPr lang="de-DE"/>
              <a:t>Transfervolumen/Bandbreite</a:t>
            </a:r>
          </a:p>
        </p:txBody>
      </p:sp>
      <p:sp>
        <p:nvSpPr>
          <p:cNvPr id="498692" name="AutoShape 4"/>
          <p:cNvSpPr>
            <a:spLocks noChangeArrowheads="1"/>
          </p:cNvSpPr>
          <p:nvPr/>
        </p:nvSpPr>
        <p:spPr bwMode="auto">
          <a:xfrm>
            <a:off x="2667000" y="5257800"/>
            <a:ext cx="2209800" cy="990600"/>
          </a:xfrm>
          <a:prstGeom prst="triangle">
            <a:avLst>
              <a:gd name="adj" fmla="val 50000"/>
            </a:avLst>
          </a:prstGeom>
          <a:solidFill>
            <a:srgbClr val="FF9933"/>
          </a:solidFill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98694" name="Text Box 6"/>
          <p:cNvSpPr txBox="1">
            <a:spLocks noChangeArrowheads="1"/>
          </p:cNvSpPr>
          <p:nvPr/>
        </p:nvSpPr>
        <p:spPr bwMode="auto">
          <a:xfrm>
            <a:off x="3363913" y="4953000"/>
            <a:ext cx="74295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send</a:t>
            </a:r>
          </a:p>
        </p:txBody>
      </p:sp>
      <p:sp>
        <p:nvSpPr>
          <p:cNvPr id="498695" name="AutoShape 7"/>
          <p:cNvSpPr>
            <a:spLocks noChangeArrowheads="1"/>
          </p:cNvSpPr>
          <p:nvPr/>
        </p:nvSpPr>
        <p:spPr bwMode="auto">
          <a:xfrm>
            <a:off x="6013450" y="2133600"/>
            <a:ext cx="3130550" cy="1244600"/>
          </a:xfrm>
          <a:prstGeom prst="triangle">
            <a:avLst>
              <a:gd name="adj" fmla="val 50000"/>
            </a:avLst>
          </a:prstGeom>
          <a:solidFill>
            <a:srgbClr val="FF9933"/>
          </a:solidFill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98696" name="Text Box 8"/>
          <p:cNvSpPr txBox="1">
            <a:spLocks noChangeArrowheads="1"/>
          </p:cNvSpPr>
          <p:nvPr/>
        </p:nvSpPr>
        <p:spPr bwMode="auto">
          <a:xfrm>
            <a:off x="6096000" y="3124200"/>
            <a:ext cx="1062038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receive</a:t>
            </a:r>
          </a:p>
        </p:txBody>
      </p:sp>
      <p:cxnSp>
        <p:nvCxnSpPr>
          <p:cNvPr id="498697" name="AutoShape 9"/>
          <p:cNvCxnSpPr>
            <a:cxnSpLocks noChangeShapeType="1"/>
            <a:stCxn id="498694" idx="0"/>
            <a:endCxn id="498696" idx="2"/>
          </p:cNvCxnSpPr>
          <p:nvPr/>
        </p:nvCxnSpPr>
        <p:spPr bwMode="auto">
          <a:xfrm rot="16200000">
            <a:off x="4495801" y="2820987"/>
            <a:ext cx="1371600" cy="2892425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EF9B-2413-4256-922F-1A0CD86F76AD}" type="slidenum">
              <a:rPr lang="en-US"/>
              <a:pPr/>
              <a:t>132</a:t>
            </a:fld>
            <a:endParaRPr lang="en-US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991600" cy="1143000"/>
          </a:xfrm>
        </p:spPr>
        <p:txBody>
          <a:bodyPr/>
          <a:lstStyle/>
          <a:p>
            <a:r>
              <a:rPr lang="de-DE"/>
              <a:t>  Mehrdimensionales Kostenmodell</a:t>
            </a:r>
            <a:br>
              <a:rPr lang="de-DE"/>
            </a:br>
            <a:endParaRPr lang="de-DE"/>
          </a:p>
        </p:txBody>
      </p:sp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7162800" y="58674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000">
                <a:latin typeface="Tahoma" pitchFamily="34" charset="0"/>
              </a:rPr>
              <a:t>Aufwand</a:t>
            </a:r>
          </a:p>
        </p:txBody>
      </p:sp>
      <p:sp>
        <p:nvSpPr>
          <p:cNvPr id="484356" name="Text Box 4"/>
          <p:cNvSpPr txBox="1">
            <a:spLocks noChangeArrowheads="1"/>
          </p:cNvSpPr>
          <p:nvPr/>
        </p:nvSpPr>
        <p:spPr bwMode="auto">
          <a:xfrm rot="-5379888">
            <a:off x="-342900" y="25495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>
                <a:latin typeface="Tahoma" pitchFamily="34" charset="0"/>
              </a:rPr>
              <a:t>Erstes Tupel</a:t>
            </a:r>
          </a:p>
        </p:txBody>
      </p:sp>
      <p:sp>
        <p:nvSpPr>
          <p:cNvPr id="484364" name="AutoShape 12"/>
          <p:cNvSpPr>
            <a:spLocks noChangeArrowheads="1"/>
          </p:cNvSpPr>
          <p:nvPr/>
        </p:nvSpPr>
        <p:spPr bwMode="auto">
          <a:xfrm>
            <a:off x="990600" y="1828800"/>
            <a:ext cx="8001000" cy="3962400"/>
          </a:xfrm>
          <a:prstGeom prst="cube">
            <a:avLst>
              <a:gd name="adj" fmla="val 38889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de-DE"/>
          </a:p>
        </p:txBody>
      </p:sp>
      <p:sp>
        <p:nvSpPr>
          <p:cNvPr id="484365" name="Text Box 13"/>
          <p:cNvSpPr txBox="1">
            <a:spLocks noChangeArrowheads="1"/>
          </p:cNvSpPr>
          <p:nvPr/>
        </p:nvSpPr>
        <p:spPr bwMode="auto">
          <a:xfrm rot="18917252">
            <a:off x="7783513" y="1093788"/>
            <a:ext cx="1981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>
                <a:latin typeface="Tahoma" pitchFamily="34" charset="0"/>
              </a:rPr>
              <a:t>Letztes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>
                <a:latin typeface="Tahoma" pitchFamily="34" charset="0"/>
              </a:rPr>
              <a:t>Tupel</a:t>
            </a:r>
          </a:p>
        </p:txBody>
      </p:sp>
      <p:sp>
        <p:nvSpPr>
          <p:cNvPr id="484367" name="AutoShape 15"/>
          <p:cNvSpPr>
            <a:spLocks noChangeArrowheads="1"/>
          </p:cNvSpPr>
          <p:nvPr/>
        </p:nvSpPr>
        <p:spPr bwMode="auto">
          <a:xfrm>
            <a:off x="7924800" y="4648200"/>
            <a:ext cx="304800" cy="228600"/>
          </a:xfrm>
          <a:prstGeom prst="star4">
            <a:avLst>
              <a:gd name="adj" fmla="val 20833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de-DE"/>
          </a:p>
        </p:txBody>
      </p:sp>
      <p:sp>
        <p:nvSpPr>
          <p:cNvPr id="484368" name="AutoShape 16"/>
          <p:cNvSpPr>
            <a:spLocks noChangeArrowheads="1"/>
          </p:cNvSpPr>
          <p:nvPr/>
        </p:nvSpPr>
        <p:spPr bwMode="auto">
          <a:xfrm>
            <a:off x="4953000" y="3962400"/>
            <a:ext cx="304800" cy="228600"/>
          </a:xfrm>
          <a:prstGeom prst="star4">
            <a:avLst>
              <a:gd name="adj" fmla="val 20833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de-DE"/>
          </a:p>
        </p:txBody>
      </p:sp>
      <p:sp>
        <p:nvSpPr>
          <p:cNvPr id="484369" name="AutoShape 17"/>
          <p:cNvSpPr>
            <a:spLocks noChangeArrowheads="1"/>
          </p:cNvSpPr>
          <p:nvPr/>
        </p:nvSpPr>
        <p:spPr bwMode="auto">
          <a:xfrm>
            <a:off x="5638800" y="2819400"/>
            <a:ext cx="304800" cy="228600"/>
          </a:xfrm>
          <a:prstGeom prst="star4">
            <a:avLst>
              <a:gd name="adj" fmla="val 20833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de-DE"/>
          </a:p>
        </p:txBody>
      </p:sp>
      <p:sp>
        <p:nvSpPr>
          <p:cNvPr id="484370" name="AutoShape 18"/>
          <p:cNvSpPr>
            <a:spLocks noChangeArrowheads="1"/>
          </p:cNvSpPr>
          <p:nvPr/>
        </p:nvSpPr>
        <p:spPr bwMode="auto">
          <a:xfrm>
            <a:off x="6858000" y="2438400"/>
            <a:ext cx="304800" cy="228600"/>
          </a:xfrm>
          <a:prstGeom prst="star4">
            <a:avLst>
              <a:gd name="adj" fmla="val 20833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de-DE"/>
          </a:p>
        </p:txBody>
      </p:sp>
      <p:sp>
        <p:nvSpPr>
          <p:cNvPr id="484371" name="AutoShape 19"/>
          <p:cNvSpPr>
            <a:spLocks noChangeArrowheads="1"/>
          </p:cNvSpPr>
          <p:nvPr/>
        </p:nvSpPr>
        <p:spPr bwMode="auto">
          <a:xfrm>
            <a:off x="4495800" y="2667000"/>
            <a:ext cx="304800" cy="228600"/>
          </a:xfrm>
          <a:prstGeom prst="star4">
            <a:avLst>
              <a:gd name="adj" fmla="val 20833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de-DE"/>
          </a:p>
        </p:txBody>
      </p:sp>
      <p:sp>
        <p:nvSpPr>
          <p:cNvPr id="484372" name="AutoShape 20"/>
          <p:cNvSpPr>
            <a:spLocks noChangeArrowheads="1"/>
          </p:cNvSpPr>
          <p:nvPr/>
        </p:nvSpPr>
        <p:spPr bwMode="auto">
          <a:xfrm>
            <a:off x="6324600" y="4114800"/>
            <a:ext cx="304800" cy="228600"/>
          </a:xfrm>
          <a:prstGeom prst="star4">
            <a:avLst>
              <a:gd name="adj" fmla="val 20833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de-DE"/>
          </a:p>
        </p:txBody>
      </p:sp>
      <p:sp>
        <p:nvSpPr>
          <p:cNvPr id="484373" name="AutoShape 21"/>
          <p:cNvSpPr>
            <a:spLocks noChangeArrowheads="1"/>
          </p:cNvSpPr>
          <p:nvPr/>
        </p:nvSpPr>
        <p:spPr bwMode="auto">
          <a:xfrm>
            <a:off x="2819400" y="2133600"/>
            <a:ext cx="304800" cy="228600"/>
          </a:xfrm>
          <a:prstGeom prst="star4">
            <a:avLst>
              <a:gd name="adj" fmla="val 20833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de-DE"/>
          </a:p>
        </p:txBody>
      </p:sp>
      <p:sp>
        <p:nvSpPr>
          <p:cNvPr id="484374" name="AutoShape 22"/>
          <p:cNvSpPr>
            <a:spLocks noChangeArrowheads="1"/>
          </p:cNvSpPr>
          <p:nvPr/>
        </p:nvSpPr>
        <p:spPr bwMode="auto">
          <a:xfrm>
            <a:off x="5029200" y="4953000"/>
            <a:ext cx="2514600" cy="762000"/>
          </a:xfrm>
          <a:prstGeom prst="wedgeEllipseCallout">
            <a:avLst>
              <a:gd name="adj1" fmla="val 62815"/>
              <a:gd name="adj2" fmla="val -66667"/>
            </a:avLst>
          </a:prstGeom>
          <a:solidFill>
            <a:srgbClr val="FFFFFF"/>
          </a:solidFill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de-DE" sz="2000">
                <a:latin typeface="Times New Roman" pitchFamily="18" charset="0"/>
              </a:rPr>
              <a:t>Hoher Aufwand,</a:t>
            </a:r>
          </a:p>
          <a:p>
            <a:pPr>
              <a:lnSpc>
                <a:spcPct val="90000"/>
              </a:lnSpc>
            </a:pPr>
            <a:r>
              <a:rPr lang="de-DE" sz="2000">
                <a:latin typeface="Times New Roman" pitchFamily="18" charset="0"/>
              </a:rPr>
              <a:t>niedrige Antw.-Zeit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84375" name="AutoShape 23"/>
          <p:cNvSpPr>
            <a:spLocks noChangeArrowheads="1"/>
          </p:cNvSpPr>
          <p:nvPr/>
        </p:nvSpPr>
        <p:spPr bwMode="auto">
          <a:xfrm>
            <a:off x="1066800" y="4267200"/>
            <a:ext cx="2514600" cy="762000"/>
          </a:xfrm>
          <a:prstGeom prst="wedgeEllipseCallout">
            <a:avLst>
              <a:gd name="adj1" fmla="val 23926"/>
              <a:gd name="adj2" fmla="val -298333"/>
            </a:avLst>
          </a:prstGeom>
          <a:solidFill>
            <a:srgbClr val="FFFFFF"/>
          </a:solidFill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de-DE" sz="2000">
                <a:latin typeface="Times New Roman" pitchFamily="18" charset="0"/>
              </a:rPr>
              <a:t>Niedriger Aufwand,</a:t>
            </a:r>
          </a:p>
          <a:p>
            <a:pPr>
              <a:lnSpc>
                <a:spcPct val="90000"/>
              </a:lnSpc>
            </a:pPr>
            <a:r>
              <a:rPr lang="de-DE" sz="2000">
                <a:latin typeface="Times New Roman" pitchFamily="18" charset="0"/>
              </a:rPr>
              <a:t>hohe Antw.-Zeit</a:t>
            </a:r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74" grpId="0" animBg="1" autoUpdateAnimBg="0"/>
      <p:bldP spid="484375" grpId="0" animBg="1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DCC2-DEB8-44EF-B798-08692950A6B7}" type="slidenum">
              <a:rPr lang="en-US"/>
              <a:pPr/>
              <a:t>133</a:t>
            </a:fld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809037" cy="1143000"/>
          </a:xfrm>
        </p:spPr>
        <p:txBody>
          <a:bodyPr/>
          <a:lstStyle/>
          <a:p>
            <a:r>
              <a:rPr lang="de-DE"/>
              <a:t>Anfrageoptimierung: partielle Ordnung der Pläne (QEPs)</a:t>
            </a:r>
          </a:p>
        </p:txBody>
      </p:sp>
      <p:sp>
        <p:nvSpPr>
          <p:cNvPr id="483331" name="Rectangle 3"/>
          <p:cNvSpPr>
            <a:spLocks noChangeArrowheads="1"/>
          </p:cNvSpPr>
          <p:nvPr/>
        </p:nvSpPr>
        <p:spPr bwMode="auto">
          <a:xfrm>
            <a:off x="1066800" y="1676400"/>
            <a:ext cx="7010400" cy="441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endParaRPr kumimoji="1" lang="de-DE" sz="3200">
              <a:latin typeface="Tahoma" pitchFamily="34" charset="0"/>
            </a:endParaRPr>
          </a:p>
        </p:txBody>
      </p:sp>
      <p:sp>
        <p:nvSpPr>
          <p:cNvPr id="483332" name="Text Box 4"/>
          <p:cNvSpPr txBox="1">
            <a:spLocks noChangeArrowheads="1"/>
          </p:cNvSpPr>
          <p:nvPr/>
        </p:nvSpPr>
        <p:spPr bwMode="auto">
          <a:xfrm>
            <a:off x="7239000" y="6096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>
                <a:solidFill>
                  <a:schemeClr val="accent1"/>
                </a:solidFill>
                <a:latin typeface="Tahoma" pitchFamily="34" charset="0"/>
              </a:rPr>
              <a:t>Aufwand</a:t>
            </a:r>
            <a:endParaRPr kumimoji="1" lang="de-DE" sz="3200">
              <a:latin typeface="Tahoma" pitchFamily="34" charset="0"/>
            </a:endParaRPr>
          </a:p>
        </p:txBody>
      </p:sp>
      <p:sp>
        <p:nvSpPr>
          <p:cNvPr id="483333" name="Line 5"/>
          <p:cNvSpPr>
            <a:spLocks noChangeShapeType="1"/>
          </p:cNvSpPr>
          <p:nvPr/>
        </p:nvSpPr>
        <p:spPr bwMode="auto">
          <a:xfrm>
            <a:off x="8077200" y="609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endParaRPr lang="de-DE"/>
          </a:p>
        </p:txBody>
      </p:sp>
      <p:sp>
        <p:nvSpPr>
          <p:cNvPr id="483334" name="Line 6"/>
          <p:cNvSpPr>
            <a:spLocks noChangeShapeType="1"/>
          </p:cNvSpPr>
          <p:nvPr/>
        </p:nvSpPr>
        <p:spPr bwMode="auto">
          <a:xfrm flipV="1">
            <a:off x="1066800" y="144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endParaRPr lang="de-DE"/>
          </a:p>
        </p:txBody>
      </p:sp>
      <p:sp>
        <p:nvSpPr>
          <p:cNvPr id="483335" name="Text Box 7"/>
          <p:cNvSpPr txBox="1">
            <a:spLocks noChangeArrowheads="1"/>
          </p:cNvSpPr>
          <p:nvPr/>
        </p:nvSpPr>
        <p:spPr bwMode="auto">
          <a:xfrm>
            <a:off x="0" y="11430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>
                <a:solidFill>
                  <a:srgbClr val="008000"/>
                </a:solidFill>
                <a:latin typeface="Tahoma" pitchFamily="34" charset="0"/>
              </a:rPr>
              <a:t>Antwort-zeit</a:t>
            </a:r>
            <a:endParaRPr kumimoji="1" lang="de-DE" sz="3200">
              <a:latin typeface="Tahoma" pitchFamily="34" charset="0"/>
            </a:endParaRPr>
          </a:p>
        </p:txBody>
      </p:sp>
      <p:sp>
        <p:nvSpPr>
          <p:cNvPr id="483337" name="AutoShape 9"/>
          <p:cNvSpPr>
            <a:spLocks noChangeArrowheads="1"/>
          </p:cNvSpPr>
          <p:nvPr/>
        </p:nvSpPr>
        <p:spPr bwMode="auto">
          <a:xfrm>
            <a:off x="4114800" y="3581400"/>
            <a:ext cx="304800" cy="228600"/>
          </a:xfrm>
          <a:prstGeom prst="star4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de-DE"/>
          </a:p>
        </p:txBody>
      </p:sp>
      <p:sp>
        <p:nvSpPr>
          <p:cNvPr id="483338" name="AutoShape 10"/>
          <p:cNvSpPr>
            <a:spLocks noChangeArrowheads="1"/>
          </p:cNvSpPr>
          <p:nvPr/>
        </p:nvSpPr>
        <p:spPr bwMode="auto">
          <a:xfrm>
            <a:off x="2438400" y="2514600"/>
            <a:ext cx="304800" cy="228600"/>
          </a:xfrm>
          <a:prstGeom prst="star4">
            <a:avLst>
              <a:gd name="adj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de-DE"/>
          </a:p>
        </p:txBody>
      </p:sp>
      <p:sp>
        <p:nvSpPr>
          <p:cNvPr id="483339" name="AutoShape 11"/>
          <p:cNvSpPr>
            <a:spLocks noChangeArrowheads="1"/>
          </p:cNvSpPr>
          <p:nvPr/>
        </p:nvSpPr>
        <p:spPr bwMode="auto">
          <a:xfrm>
            <a:off x="5181600" y="4267200"/>
            <a:ext cx="304800" cy="228600"/>
          </a:xfrm>
          <a:prstGeom prst="star4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de-DE"/>
          </a:p>
        </p:txBody>
      </p:sp>
      <p:sp>
        <p:nvSpPr>
          <p:cNvPr id="483342" name="AutoShape 14"/>
          <p:cNvSpPr>
            <a:spLocks noChangeArrowheads="1"/>
          </p:cNvSpPr>
          <p:nvPr/>
        </p:nvSpPr>
        <p:spPr bwMode="auto">
          <a:xfrm>
            <a:off x="1905000" y="3124200"/>
            <a:ext cx="304800" cy="228600"/>
          </a:xfrm>
          <a:prstGeom prst="star4">
            <a:avLst>
              <a:gd name="adj" fmla="val 20833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de-DE"/>
          </a:p>
        </p:txBody>
      </p:sp>
      <p:sp>
        <p:nvSpPr>
          <p:cNvPr id="483345" name="Text Box 17"/>
          <p:cNvSpPr txBox="1">
            <a:spLocks noChangeArrowheads="1"/>
          </p:cNvSpPr>
          <p:nvPr/>
        </p:nvSpPr>
        <p:spPr bwMode="auto">
          <a:xfrm>
            <a:off x="1752600" y="27432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000" i="1">
                <a:latin typeface="Tahoma" pitchFamily="34" charset="0"/>
              </a:rPr>
              <a:t>P</a:t>
            </a:r>
            <a:endParaRPr kumimoji="1" lang="de-DE">
              <a:latin typeface="Tahoma" pitchFamily="34" charset="0"/>
            </a:endParaRPr>
          </a:p>
        </p:txBody>
      </p:sp>
      <p:sp>
        <p:nvSpPr>
          <p:cNvPr id="483346" name="Text Box 18"/>
          <p:cNvSpPr txBox="1">
            <a:spLocks noChangeArrowheads="1"/>
          </p:cNvSpPr>
          <p:nvPr/>
        </p:nvSpPr>
        <p:spPr bwMode="auto">
          <a:xfrm>
            <a:off x="2438400" y="3810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1800" i="1">
                <a:latin typeface="Tahoma" pitchFamily="34" charset="0"/>
              </a:rPr>
              <a:t>Q</a:t>
            </a:r>
          </a:p>
        </p:txBody>
      </p:sp>
      <p:sp>
        <p:nvSpPr>
          <p:cNvPr id="483348" name="Text Box 20"/>
          <p:cNvSpPr txBox="1">
            <a:spLocks noChangeArrowheads="1"/>
          </p:cNvSpPr>
          <p:nvPr/>
        </p:nvSpPr>
        <p:spPr bwMode="auto">
          <a:xfrm>
            <a:off x="4114800" y="4724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1800" i="1">
                <a:latin typeface="Tahoma" pitchFamily="34" charset="0"/>
              </a:rPr>
              <a:t>R</a:t>
            </a:r>
          </a:p>
        </p:txBody>
      </p:sp>
      <p:sp>
        <p:nvSpPr>
          <p:cNvPr id="483351" name="AutoShape 23"/>
          <p:cNvSpPr>
            <a:spLocks noChangeArrowheads="1"/>
          </p:cNvSpPr>
          <p:nvPr/>
        </p:nvSpPr>
        <p:spPr bwMode="auto">
          <a:xfrm>
            <a:off x="2590800" y="4191000"/>
            <a:ext cx="304800" cy="228600"/>
          </a:xfrm>
          <a:prstGeom prst="star4">
            <a:avLst>
              <a:gd name="adj" fmla="val 20833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de-DE"/>
          </a:p>
        </p:txBody>
      </p:sp>
      <p:sp>
        <p:nvSpPr>
          <p:cNvPr id="483358" name="AutoShape 30"/>
          <p:cNvSpPr>
            <a:spLocks noChangeArrowheads="1"/>
          </p:cNvSpPr>
          <p:nvPr/>
        </p:nvSpPr>
        <p:spPr bwMode="auto">
          <a:xfrm>
            <a:off x="4267200" y="5105400"/>
            <a:ext cx="304800" cy="228600"/>
          </a:xfrm>
          <a:prstGeom prst="star4">
            <a:avLst>
              <a:gd name="adj" fmla="val 20833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de-DE"/>
          </a:p>
        </p:txBody>
      </p:sp>
      <p:sp>
        <p:nvSpPr>
          <p:cNvPr id="483361" name="Rectangle 33"/>
          <p:cNvSpPr>
            <a:spLocks noChangeArrowheads="1"/>
          </p:cNvSpPr>
          <p:nvPr/>
        </p:nvSpPr>
        <p:spPr bwMode="auto">
          <a:xfrm>
            <a:off x="2057400" y="1676400"/>
            <a:ext cx="6019800" cy="1524000"/>
          </a:xfrm>
          <a:prstGeom prst="rect">
            <a:avLst/>
          </a:prstGeom>
          <a:solidFill>
            <a:srgbClr val="FFFFFF"/>
          </a:solidFill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Von P dominierte (= ausgeblendete)</a:t>
            </a:r>
          </a:p>
          <a:p>
            <a:r>
              <a:rPr lang="de-DE">
                <a:latin typeface="Times New Roman" pitchFamily="18" charset="0"/>
              </a:rPr>
              <a:t>Pläne</a:t>
            </a:r>
          </a:p>
        </p:txBody>
      </p:sp>
      <p:sp>
        <p:nvSpPr>
          <p:cNvPr id="483362" name="Rectangle 34"/>
          <p:cNvSpPr>
            <a:spLocks noChangeArrowheads="1"/>
          </p:cNvSpPr>
          <p:nvPr/>
        </p:nvSpPr>
        <p:spPr bwMode="auto">
          <a:xfrm>
            <a:off x="2743200" y="1676400"/>
            <a:ext cx="5334000" cy="2590800"/>
          </a:xfrm>
          <a:prstGeom prst="rect">
            <a:avLst/>
          </a:prstGeom>
          <a:solidFill>
            <a:srgbClr val="FFFFFF"/>
          </a:solidFill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Von Q ausgeblendete </a:t>
            </a:r>
          </a:p>
          <a:p>
            <a:r>
              <a:rPr lang="de-DE">
                <a:latin typeface="Times New Roman" pitchFamily="18" charset="0"/>
              </a:rPr>
              <a:t>Pläne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3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61" grpId="0" animBg="1" autoUpdateAnimBg="0"/>
      <p:bldP spid="483362" grpId="0" animBg="1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BCD0-5695-42CF-AB40-A55D07834324}" type="slidenum">
              <a:rPr lang="en-US"/>
              <a:pPr/>
              <a:t>134</a:t>
            </a:fld>
            <a:endParaRPr lang="en-US"/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Anfragebearbeitung in heterogenen Multi-Datenbanken</a:t>
            </a:r>
          </a:p>
        </p:txBody>
      </p:sp>
      <p:sp>
        <p:nvSpPr>
          <p:cNvPr id="506883" name="AutoShape 3">
            <a:hlinkClick r:id="rId3" action="ppaction://hlinkpres?slideindex=96&amp;slidetitle=Informationsintegration in Multi-DBMS" highlightClick="1"/>
          </p:cNvPr>
          <p:cNvSpPr>
            <a:spLocks noChangeArrowheads="1"/>
          </p:cNvSpPr>
          <p:nvPr/>
        </p:nvSpPr>
        <p:spPr bwMode="auto">
          <a:xfrm>
            <a:off x="2438400" y="1676400"/>
            <a:ext cx="1371600" cy="1295400"/>
          </a:xfrm>
          <a:prstGeom prst="actionButtonDocument">
            <a:avLst/>
          </a:prstGeom>
          <a:solidFill>
            <a:srgbClr val="FF9933"/>
          </a:solidFill>
          <a:ln w="5715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2068513" y="3276600"/>
            <a:ext cx="19685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Teil2, ab S. 96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A82-F27D-4ACA-B16C-5549BDAD045D}" type="slidenum">
              <a:rPr lang="en-US"/>
              <a:pPr/>
              <a:t>14</a:t>
            </a:fld>
            <a:endParaRPr lang="en-US"/>
          </a:p>
        </p:txBody>
      </p:sp>
      <p:pic>
        <p:nvPicPr>
          <p:cNvPr id="375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89DAF-C5F9-4F01-B43E-A2C4743477C9}" type="slidenum">
              <a:rPr lang="en-US"/>
              <a:pPr/>
              <a:t>15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de-DE" sz="3200"/>
              <a:t>Besonders wichtige Äquivalenzen in Verteilten DBMS</a:t>
            </a:r>
            <a:endParaRPr lang="de-DE"/>
          </a:p>
        </p:txBody>
      </p:sp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838200" y="1905000"/>
          <a:ext cx="7620000" cy="190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37" name="Formel" r:id="rId4" imgW="8204040" imgH="1676160" progId="Equation.3">
                  <p:embed/>
                </p:oleObj>
              </mc:Choice>
              <mc:Fallback>
                <p:oleObj name="Formel" r:id="rId4" imgW="8204040" imgH="1676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7620000" cy="190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4D7D-8310-4F4A-A03C-B728AC8E9151}" type="slidenum">
              <a:rPr lang="en-US"/>
              <a:pPr/>
              <a:t>16</a:t>
            </a:fld>
            <a:endParaRPr lang="en-US"/>
          </a:p>
        </p:txBody>
      </p:sp>
      <p:pic>
        <p:nvPicPr>
          <p:cNvPr id="378882" name="Picture 2"/>
          <p:cNvPicPr>
            <a:picLocks noChangeAspect="1" noChangeArrowheads="1"/>
          </p:cNvPicPr>
          <p:nvPr/>
        </p:nvPicPr>
        <p:blipFill>
          <a:blip r:embed="rId3" cstate="print"/>
          <a:srcRect l="6250" t="18750" r="7031" b="23958"/>
          <a:stretch>
            <a:fillRect/>
          </a:stretch>
        </p:blipFill>
        <p:spPr bwMode="auto">
          <a:xfrm>
            <a:off x="228600" y="1752600"/>
            <a:ext cx="8458200" cy="419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3788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de-DE" sz="3200"/>
              <a:t>Semijoin/Abgeleitete Partitionierung: Join-Optimierung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4CFD-8BAC-499C-AB4A-838D3C00835E}" type="slidenum">
              <a:rPr lang="en-US"/>
              <a:pPr/>
              <a:t>17</a:t>
            </a:fld>
            <a:endParaRPr lang="en-US"/>
          </a:p>
        </p:txBody>
      </p:sp>
      <p:pic>
        <p:nvPicPr>
          <p:cNvPr id="380930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B44A-3BEB-4A9A-897F-7966AC4D0099}" type="slidenum">
              <a:rPr lang="en-US"/>
              <a:pPr/>
              <a:t>18</a:t>
            </a:fld>
            <a:endParaRPr lang="en-US"/>
          </a:p>
        </p:txBody>
      </p:sp>
      <p:pic>
        <p:nvPicPr>
          <p:cNvPr id="361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0F65-3B02-486F-A663-093D7F2212BD}" type="slidenum">
              <a:rPr lang="en-US"/>
              <a:pPr/>
              <a:t>19</a:t>
            </a:fld>
            <a:endParaRPr lang="en-US"/>
          </a:p>
        </p:txBody>
      </p:sp>
      <p:pic>
        <p:nvPicPr>
          <p:cNvPr id="360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360451" name="Freeform 3"/>
          <p:cNvSpPr>
            <a:spLocks/>
          </p:cNvSpPr>
          <p:nvPr/>
        </p:nvSpPr>
        <p:spPr bwMode="auto">
          <a:xfrm>
            <a:off x="2819400" y="1600200"/>
            <a:ext cx="2692400" cy="3505200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1632" y="1152"/>
              </a:cxn>
              <a:cxn ang="0">
                <a:pos x="0" y="2208"/>
              </a:cxn>
            </a:cxnLst>
            <a:rect l="0" t="0" r="r" b="b"/>
            <a:pathLst>
              <a:path w="1696" h="2208">
                <a:moveTo>
                  <a:pt x="384" y="0"/>
                </a:moveTo>
                <a:cubicBezTo>
                  <a:pt x="1040" y="392"/>
                  <a:pt x="1696" y="784"/>
                  <a:pt x="1632" y="1152"/>
                </a:cubicBezTo>
                <a:cubicBezTo>
                  <a:pt x="1568" y="1520"/>
                  <a:pt x="784" y="1864"/>
                  <a:pt x="0" y="2208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0452" name="Freeform 4"/>
          <p:cNvSpPr>
            <a:spLocks/>
          </p:cNvSpPr>
          <p:nvPr/>
        </p:nvSpPr>
        <p:spPr bwMode="auto">
          <a:xfrm>
            <a:off x="508000" y="3962400"/>
            <a:ext cx="1016000" cy="1981200"/>
          </a:xfrm>
          <a:custGeom>
            <a:avLst/>
            <a:gdLst/>
            <a:ahLst/>
            <a:cxnLst>
              <a:cxn ang="0">
                <a:pos x="640" y="0"/>
              </a:cxn>
              <a:cxn ang="0">
                <a:pos x="16" y="288"/>
              </a:cxn>
              <a:cxn ang="0">
                <a:pos x="544" y="1248"/>
              </a:cxn>
            </a:cxnLst>
            <a:rect l="0" t="0" r="r" b="b"/>
            <a:pathLst>
              <a:path w="640" h="1248">
                <a:moveTo>
                  <a:pt x="640" y="0"/>
                </a:moveTo>
                <a:cubicBezTo>
                  <a:pt x="336" y="40"/>
                  <a:pt x="32" y="80"/>
                  <a:pt x="16" y="288"/>
                </a:cubicBezTo>
                <a:cubicBezTo>
                  <a:pt x="0" y="496"/>
                  <a:pt x="272" y="872"/>
                  <a:pt x="544" y="1248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0453" name="Freeform 5"/>
          <p:cNvSpPr>
            <a:spLocks/>
          </p:cNvSpPr>
          <p:nvPr/>
        </p:nvSpPr>
        <p:spPr bwMode="auto">
          <a:xfrm>
            <a:off x="685800" y="3200400"/>
            <a:ext cx="1447800" cy="1981200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48" y="336"/>
              </a:cxn>
              <a:cxn ang="0">
                <a:pos x="912" y="1344"/>
              </a:cxn>
            </a:cxnLst>
            <a:rect l="0" t="0" r="r" b="b"/>
            <a:pathLst>
              <a:path w="912" h="1344">
                <a:moveTo>
                  <a:pt x="624" y="0"/>
                </a:moveTo>
                <a:cubicBezTo>
                  <a:pt x="312" y="56"/>
                  <a:pt x="0" y="112"/>
                  <a:pt x="48" y="336"/>
                </a:cubicBezTo>
                <a:cubicBezTo>
                  <a:pt x="96" y="560"/>
                  <a:pt x="504" y="952"/>
                  <a:pt x="912" y="1344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nimBg="1"/>
      <p:bldP spid="360452" grpId="0" animBg="1"/>
      <p:bldP spid="3604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28ED-14F4-4C1F-8077-C28F7EA02BC7}" type="slidenum">
              <a:rPr lang="en-US"/>
              <a:pPr/>
              <a:t>2</a:t>
            </a:fld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r>
              <a:rPr lang="de-DE"/>
              <a:t>Formale Grundlagen</a:t>
            </a:r>
            <a:br>
              <a:rPr lang="de-DE"/>
            </a:br>
            <a:endParaRPr lang="de-DE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178800" cy="4171950"/>
          </a:xfrm>
        </p:spPr>
        <p:txBody>
          <a:bodyPr/>
          <a:lstStyle/>
          <a:p>
            <a:r>
              <a:rPr lang="de-DE" sz="2800"/>
              <a:t>Relationenalgebra</a:t>
            </a:r>
          </a:p>
          <a:p>
            <a:pPr lvl="1"/>
            <a:r>
              <a:rPr lang="de-DE">
                <a:sym typeface="Symbol" pitchFamily="18" charset="2"/>
              </a:rPr>
              <a:t>Selektion </a:t>
            </a:r>
          </a:p>
          <a:p>
            <a:pPr lvl="1"/>
            <a:r>
              <a:rPr lang="de-DE">
                <a:sym typeface="Symbol" pitchFamily="18" charset="2"/>
              </a:rPr>
              <a:t>Projektion </a:t>
            </a:r>
          </a:p>
          <a:p>
            <a:pPr lvl="1"/>
            <a:r>
              <a:rPr lang="de-DE">
                <a:sym typeface="Symbol" pitchFamily="18" charset="2"/>
              </a:rPr>
              <a:t>Kreuzprodukt </a:t>
            </a:r>
          </a:p>
          <a:p>
            <a:pPr lvl="1"/>
            <a:r>
              <a:rPr lang="de-DE">
                <a:sym typeface="Symbol" pitchFamily="18" charset="2"/>
              </a:rPr>
              <a:t>Vereinigung </a:t>
            </a:r>
          </a:p>
          <a:p>
            <a:pPr lvl="1"/>
            <a:r>
              <a:rPr lang="de-DE">
                <a:sym typeface="Symbol" pitchFamily="18" charset="2"/>
              </a:rPr>
              <a:t>Differenz </a:t>
            </a:r>
          </a:p>
          <a:p>
            <a:pPr lvl="1"/>
            <a:r>
              <a:rPr lang="de-DE">
                <a:sym typeface="Symbol" pitchFamily="18" charset="2"/>
              </a:rPr>
              <a:t>Umbenennung: </a:t>
            </a:r>
            <a:r>
              <a:rPr lang="de-DE" baseline="-25000">
                <a:sym typeface="Symbol" pitchFamily="18" charset="2"/>
              </a:rPr>
              <a:t>V</a:t>
            </a:r>
            <a:r>
              <a:rPr lang="de-DE">
                <a:sym typeface="Symbol" pitchFamily="18" charset="2"/>
              </a:rPr>
              <a:t>(R) </a:t>
            </a:r>
            <a:r>
              <a:rPr lang="de-DE" baseline="-25000">
                <a:sym typeface="Symbol" pitchFamily="18" charset="2"/>
              </a:rPr>
              <a:t>AB</a:t>
            </a:r>
            <a:r>
              <a:rPr lang="de-DE">
                <a:sym typeface="Symbol" pitchFamily="18" charset="2"/>
              </a:rPr>
              <a:t>(R)</a:t>
            </a:r>
          </a:p>
          <a:p>
            <a:pPr lvl="1"/>
            <a:r>
              <a:rPr lang="de-DE">
                <a:sym typeface="Symbol" pitchFamily="18" charset="2"/>
              </a:rPr>
              <a:t>Join/Verbund, Semijoin, Outer Joins </a:t>
            </a:r>
          </a:p>
          <a:p>
            <a:pPr lvl="1"/>
            <a:r>
              <a:rPr lang="de-DE">
                <a:sym typeface="Symbol" pitchFamily="18" charset="2"/>
              </a:rPr>
              <a:t>Durchschnitt </a:t>
            </a:r>
          </a:p>
          <a:p>
            <a:pPr lvl="1"/>
            <a:r>
              <a:rPr lang="de-DE">
                <a:sym typeface="Symbol" pitchFamily="18" charset="2"/>
              </a:rPr>
              <a:t>Division </a:t>
            </a:r>
          </a:p>
          <a:p>
            <a:pPr lvl="1"/>
            <a:endParaRPr lang="de-DE">
              <a:sym typeface="Symbol" pitchFamily="18" charset="2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361C-445E-44A3-8F26-7B684A20BACD}" type="slidenum">
              <a:rPr lang="en-US"/>
              <a:pPr/>
              <a:t>20</a:t>
            </a:fld>
            <a:endParaRPr lang="en-US"/>
          </a:p>
        </p:txBody>
      </p:sp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92E3-EB8A-4D2E-B94F-A52CFA4B657E}" type="slidenum">
              <a:rPr lang="en-US"/>
              <a:pPr/>
              <a:t>21</a:t>
            </a:fld>
            <a:endParaRPr lang="en-US"/>
          </a:p>
        </p:txBody>
      </p:sp>
      <p:pic>
        <p:nvPicPr>
          <p:cNvPr id="363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85800"/>
            <a:ext cx="10744200" cy="800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363523" name="Oval 3"/>
          <p:cNvSpPr>
            <a:spLocks noChangeArrowheads="1"/>
          </p:cNvSpPr>
          <p:nvPr/>
        </p:nvSpPr>
        <p:spPr bwMode="auto">
          <a:xfrm>
            <a:off x="1143000" y="2362200"/>
            <a:ext cx="1219200" cy="1143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3524" name="Oval 4"/>
          <p:cNvSpPr>
            <a:spLocks noChangeArrowheads="1"/>
          </p:cNvSpPr>
          <p:nvPr/>
        </p:nvSpPr>
        <p:spPr bwMode="auto">
          <a:xfrm>
            <a:off x="1828800" y="1219200"/>
            <a:ext cx="1600200" cy="9906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animBg="1"/>
      <p:bldP spid="3635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DF43-E36D-4C22-848E-C160D407CC6A}" type="slidenum">
              <a:rPr lang="en-US"/>
              <a:pPr/>
              <a:t>22</a:t>
            </a:fld>
            <a:endParaRPr lang="en-US"/>
          </a:p>
        </p:txBody>
      </p:sp>
      <p:pic>
        <p:nvPicPr>
          <p:cNvPr id="364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0"/>
            <a:ext cx="9753600" cy="731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36454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228600" y="6477000"/>
            <a:ext cx="609600" cy="533400"/>
          </a:xfrm>
          <a:prstGeom prst="actionButtonBackPrevious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EEE-CEBF-4E8B-BF21-6D59B7C2C722}" type="slidenum">
              <a:rPr lang="en-US"/>
              <a:pPr/>
              <a:t>23</a:t>
            </a:fld>
            <a:endParaRPr lang="en-US"/>
          </a:p>
        </p:txBody>
      </p:sp>
      <p:pic>
        <p:nvPicPr>
          <p:cNvPr id="465922" name="Picture 1026"/>
          <p:cNvPicPr>
            <a:picLocks noChangeAspect="1" noChangeArrowheads="1"/>
          </p:cNvPicPr>
          <p:nvPr/>
        </p:nvPicPr>
        <p:blipFill>
          <a:blip r:embed="rId3" cstate="print"/>
          <a:srcRect l="29688" t="48958" r="18750" b="5208"/>
          <a:stretch>
            <a:fillRect/>
          </a:stretch>
        </p:blipFill>
        <p:spPr bwMode="auto">
          <a:xfrm>
            <a:off x="3429000" y="2614613"/>
            <a:ext cx="5715000" cy="424338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</p:spPr>
      </p:pic>
      <p:pic>
        <p:nvPicPr>
          <p:cNvPr id="465924" name="Picture 1028"/>
          <p:cNvPicPr>
            <a:picLocks noChangeAspect="1" noChangeArrowheads="1"/>
          </p:cNvPicPr>
          <p:nvPr/>
        </p:nvPicPr>
        <p:blipFill>
          <a:blip r:embed="rId4" cstate="print"/>
          <a:srcRect l="3125" t="45834" r="28125" b="4167"/>
          <a:stretch>
            <a:fillRect/>
          </a:stretch>
        </p:blipFill>
        <p:spPr bwMode="auto">
          <a:xfrm>
            <a:off x="0" y="0"/>
            <a:ext cx="5715000" cy="31178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</p:pic>
      <p:cxnSp>
        <p:nvCxnSpPr>
          <p:cNvPr id="465925" name="AutoShape 1029"/>
          <p:cNvCxnSpPr>
            <a:cxnSpLocks noChangeShapeType="1"/>
            <a:stCxn id="0" idx="3"/>
            <a:endCxn id="0" idx="0"/>
          </p:cNvCxnSpPr>
          <p:nvPr/>
        </p:nvCxnSpPr>
        <p:spPr bwMode="auto">
          <a:xfrm>
            <a:off x="5734050" y="1558925"/>
            <a:ext cx="552450" cy="1036638"/>
          </a:xfrm>
          <a:prstGeom prst="curvedConnector2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sp>
        <p:nvSpPr>
          <p:cNvPr id="465926" name="Text Box 1030"/>
          <p:cNvSpPr txBox="1">
            <a:spLocks noChangeArrowheads="1"/>
          </p:cNvSpPr>
          <p:nvPr/>
        </p:nvSpPr>
        <p:spPr bwMode="auto">
          <a:xfrm>
            <a:off x="5943600" y="0"/>
            <a:ext cx="2554288" cy="1066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200">
                <a:latin typeface="Times New Roman" pitchFamily="18" charset="0"/>
              </a:rPr>
              <a:t>Optimierungs-</a:t>
            </a:r>
          </a:p>
          <a:p>
            <a:r>
              <a:rPr lang="de-DE" sz="3200">
                <a:latin typeface="Times New Roman" pitchFamily="18" charset="0"/>
              </a:rPr>
              <a:t>Erfolg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65928" name="Text Box 1032"/>
          <p:cNvSpPr txBox="1">
            <a:spLocks noChangeArrowheads="1"/>
          </p:cNvSpPr>
          <p:nvPr/>
        </p:nvSpPr>
        <p:spPr bwMode="auto">
          <a:xfrm>
            <a:off x="8077200" y="5715000"/>
            <a:ext cx="6413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FF33CC"/>
                </a:solidFill>
                <a:latin typeface="Times New Roman" pitchFamily="18" charset="0"/>
              </a:rPr>
              <a:t>300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65929" name="Text Box 1033"/>
          <p:cNvSpPr txBox="1">
            <a:spLocks noChangeArrowheads="1"/>
          </p:cNvSpPr>
          <p:nvPr/>
        </p:nvSpPr>
        <p:spPr bwMode="auto">
          <a:xfrm>
            <a:off x="3733800" y="5029200"/>
            <a:ext cx="6413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FF33CC"/>
                </a:solidFill>
                <a:latin typeface="Times New Roman" pitchFamily="18" charset="0"/>
              </a:rPr>
              <a:t>300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65930" name="Text Box 1034"/>
          <p:cNvSpPr txBox="1">
            <a:spLocks noChangeArrowheads="1"/>
          </p:cNvSpPr>
          <p:nvPr/>
        </p:nvSpPr>
        <p:spPr bwMode="auto">
          <a:xfrm>
            <a:off x="4572000" y="4114800"/>
            <a:ext cx="3365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FF33CC"/>
                </a:solidFill>
                <a:latin typeface="Times New Roman" pitchFamily="18" charset="0"/>
              </a:rPr>
              <a:t>3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65931" name="Text Box 1035"/>
          <p:cNvSpPr txBox="1">
            <a:spLocks noChangeArrowheads="1"/>
          </p:cNvSpPr>
          <p:nvPr/>
        </p:nvSpPr>
        <p:spPr bwMode="auto">
          <a:xfrm>
            <a:off x="6400800" y="4191000"/>
            <a:ext cx="6413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FF33CC"/>
                </a:solidFill>
                <a:latin typeface="Times New Roman" pitchFamily="18" charset="0"/>
              </a:rPr>
              <a:t>100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65932" name="Text Box 1036"/>
          <p:cNvSpPr txBox="1">
            <a:spLocks noChangeArrowheads="1"/>
          </p:cNvSpPr>
          <p:nvPr/>
        </p:nvSpPr>
        <p:spPr bwMode="auto">
          <a:xfrm>
            <a:off x="7772400" y="4953000"/>
            <a:ext cx="3365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FF33CC"/>
                </a:solidFill>
                <a:latin typeface="Times New Roman" pitchFamily="18" charset="0"/>
              </a:rPr>
              <a:t>1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65933" name="Text Box 1037"/>
          <p:cNvSpPr txBox="1">
            <a:spLocks noChangeArrowheads="1"/>
          </p:cNvSpPr>
          <p:nvPr/>
        </p:nvSpPr>
        <p:spPr bwMode="auto">
          <a:xfrm>
            <a:off x="5372100" y="4876800"/>
            <a:ext cx="1174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FF33CC"/>
                </a:solidFill>
                <a:latin typeface="Times New Roman" pitchFamily="18" charset="0"/>
              </a:rPr>
              <a:t>100.000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65934" name="Text Box 1038"/>
          <p:cNvSpPr txBox="1">
            <a:spLocks noChangeArrowheads="1"/>
          </p:cNvSpPr>
          <p:nvPr/>
        </p:nvSpPr>
        <p:spPr bwMode="auto">
          <a:xfrm>
            <a:off x="5867400" y="3429000"/>
            <a:ext cx="3365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FF33CC"/>
                </a:solidFill>
                <a:latin typeface="Times New Roman" pitchFamily="18" charset="0"/>
              </a:rPr>
              <a:t>2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65935" name="Text Box 1039"/>
          <p:cNvSpPr txBox="1">
            <a:spLocks noChangeArrowheads="1"/>
          </p:cNvSpPr>
          <p:nvPr/>
        </p:nvSpPr>
        <p:spPr bwMode="auto">
          <a:xfrm>
            <a:off x="6019800" y="1600200"/>
            <a:ext cx="17399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Optimierung</a:t>
            </a:r>
          </a:p>
        </p:txBody>
      </p:sp>
      <p:sp>
        <p:nvSpPr>
          <p:cNvPr id="465936" name="AutoShape 1040"/>
          <p:cNvSpPr>
            <a:spLocks noChangeArrowheads="1"/>
          </p:cNvSpPr>
          <p:nvPr/>
        </p:nvSpPr>
        <p:spPr bwMode="auto">
          <a:xfrm>
            <a:off x="-152400" y="3352800"/>
            <a:ext cx="2514600" cy="1219200"/>
          </a:xfrm>
          <a:prstGeom prst="wedgeEllipseCallout">
            <a:avLst>
              <a:gd name="adj1" fmla="val 50630"/>
              <a:gd name="adj2" fmla="val -74741"/>
            </a:avLst>
          </a:prstGeom>
          <a:solidFill>
            <a:srgbClr val="FFFFFF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&gt; 9.000.000.000</a:t>
            </a:r>
          </a:p>
          <a:p>
            <a:r>
              <a:rPr lang="de-DE">
                <a:latin typeface="Times New Roman" pitchFamily="18" charset="0"/>
              </a:rPr>
              <a:t>Kosten-Units</a:t>
            </a:r>
          </a:p>
        </p:txBody>
      </p:sp>
      <p:sp>
        <p:nvSpPr>
          <p:cNvPr id="465937" name="AutoShape 1041"/>
          <p:cNvSpPr>
            <a:spLocks noChangeArrowheads="1"/>
          </p:cNvSpPr>
          <p:nvPr/>
        </p:nvSpPr>
        <p:spPr bwMode="auto">
          <a:xfrm>
            <a:off x="381000" y="5029200"/>
            <a:ext cx="2971800" cy="1828800"/>
          </a:xfrm>
          <a:prstGeom prst="wedgeEllipseCallout">
            <a:avLst>
              <a:gd name="adj1" fmla="val 65065"/>
              <a:gd name="adj2" fmla="val -96356"/>
            </a:avLst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Ca. 100.000</a:t>
            </a:r>
          </a:p>
          <a:p>
            <a:r>
              <a:rPr lang="de-DE">
                <a:latin typeface="Times New Roman" pitchFamily="18" charset="0"/>
              </a:rPr>
              <a:t>Kosten-Units</a:t>
            </a:r>
          </a:p>
          <a:p>
            <a:r>
              <a:rPr lang="de-DE" sz="1800">
                <a:latin typeface="Times New Roman" pitchFamily="18" charset="0"/>
              </a:rPr>
              <a:t>(selbst das ist durch </a:t>
            </a:r>
          </a:p>
          <a:p>
            <a:r>
              <a:rPr lang="de-DE" sz="1800">
                <a:latin typeface="Times New Roman" pitchFamily="18" charset="0"/>
              </a:rPr>
              <a:t>Index-Join noch </a:t>
            </a:r>
          </a:p>
          <a:p>
            <a:r>
              <a:rPr lang="de-DE" sz="1800">
                <a:latin typeface="Times New Roman" pitchFamily="18" charset="0"/>
              </a:rPr>
              <a:t>reduzierbar)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5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5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6" grpId="0" animBg="1" autoUpdateAnimBg="0"/>
      <p:bldP spid="465937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7368-DE87-4182-A418-059E6A6EC993}" type="slidenum">
              <a:rPr lang="en-US"/>
              <a:pPr/>
              <a:t>24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85200" cy="1143000"/>
          </a:xfrm>
        </p:spPr>
        <p:txBody>
          <a:bodyPr/>
          <a:lstStyle/>
          <a:p>
            <a:r>
              <a:rPr lang="de-DE"/>
              <a:t>Transformation globaler Anfragen in lokale Anfragen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1138"/>
            <a:ext cx="9144000" cy="4786312"/>
          </a:xfrm>
        </p:spPr>
        <p:txBody>
          <a:bodyPr/>
          <a:lstStyle/>
          <a:p>
            <a:r>
              <a:rPr lang="de-DE"/>
              <a:t>TEILE: {[</a:t>
            </a:r>
            <a:r>
              <a:rPr lang="de-DE" u="sng"/>
              <a:t>TeileNr</a:t>
            </a:r>
            <a:r>
              <a:rPr lang="de-DE"/>
              <a:t>,LiefNr,Preis,...]}</a:t>
            </a:r>
          </a:p>
          <a:p>
            <a:pPr lvl="1"/>
            <a:r>
              <a:rPr lang="de-DE"/>
              <a:t>TEILE1 := </a:t>
            </a:r>
            <a:r>
              <a:rPr lang="de-DE">
                <a:sym typeface="Symbol" pitchFamily="18" charset="2"/>
              </a:rPr>
              <a:t></a:t>
            </a:r>
            <a:r>
              <a:rPr lang="de-DE" baseline="-25000">
                <a:sym typeface="Symbol" pitchFamily="18" charset="2"/>
              </a:rPr>
              <a:t>0TeileNr300</a:t>
            </a:r>
            <a:r>
              <a:rPr lang="de-DE">
                <a:sym typeface="Symbol" pitchFamily="18" charset="2"/>
              </a:rPr>
              <a:t> TEILE</a:t>
            </a:r>
          </a:p>
          <a:p>
            <a:pPr lvl="1"/>
            <a:r>
              <a:rPr lang="de-DE"/>
              <a:t>TEILE2 := </a:t>
            </a:r>
            <a:r>
              <a:rPr lang="de-DE">
                <a:sym typeface="Symbol" pitchFamily="18" charset="2"/>
              </a:rPr>
              <a:t></a:t>
            </a:r>
            <a:r>
              <a:rPr lang="de-DE" baseline="-25000">
                <a:sym typeface="Symbol" pitchFamily="18" charset="2"/>
              </a:rPr>
              <a:t>300TeileNr500</a:t>
            </a:r>
            <a:r>
              <a:rPr lang="de-DE">
                <a:sym typeface="Symbol" pitchFamily="18" charset="2"/>
              </a:rPr>
              <a:t> TEILE</a:t>
            </a:r>
          </a:p>
          <a:p>
            <a:pPr lvl="1"/>
            <a:r>
              <a:rPr lang="de-DE"/>
              <a:t>TEILE3 := </a:t>
            </a:r>
            <a:r>
              <a:rPr lang="de-DE">
                <a:sym typeface="Symbol" pitchFamily="18" charset="2"/>
              </a:rPr>
              <a:t></a:t>
            </a:r>
            <a:r>
              <a:rPr lang="de-DE" baseline="-25000">
                <a:sym typeface="Symbol" pitchFamily="18" charset="2"/>
              </a:rPr>
              <a:t>500 TeileNr999</a:t>
            </a:r>
            <a:r>
              <a:rPr lang="de-DE">
                <a:sym typeface="Symbol" pitchFamily="18" charset="2"/>
              </a:rPr>
              <a:t> TEILE</a:t>
            </a:r>
          </a:p>
          <a:p>
            <a:pPr lvl="1"/>
            <a:r>
              <a:rPr lang="de-DE">
                <a:sym typeface="Symbol" pitchFamily="18" charset="2"/>
              </a:rPr>
              <a:t>TEILE = TEILE1  TEILE2  TEILE3</a:t>
            </a:r>
          </a:p>
          <a:p>
            <a:r>
              <a:rPr lang="de-DE">
                <a:sym typeface="Symbol" pitchFamily="18" charset="2"/>
              </a:rPr>
              <a:t>Anfrage: </a:t>
            </a:r>
            <a:r>
              <a:rPr lang="de-DE" baseline="-25000">
                <a:sym typeface="Symbol" pitchFamily="18" charset="2"/>
              </a:rPr>
              <a:t>25TeileNr351</a:t>
            </a:r>
            <a:r>
              <a:rPr lang="de-DE">
                <a:sym typeface="Symbol" pitchFamily="18" charset="2"/>
              </a:rPr>
              <a:t> TEILE</a:t>
            </a:r>
          </a:p>
          <a:p>
            <a:r>
              <a:rPr lang="de-DE">
                <a:sym typeface="Symbol" pitchFamily="18" charset="2"/>
              </a:rPr>
              <a:t>Transformation durch Einsetzen der Partitionierungs-Definition</a:t>
            </a:r>
          </a:p>
          <a:p>
            <a:pPr lvl="1"/>
            <a:r>
              <a:rPr lang="de-DE">
                <a:solidFill>
                  <a:srgbClr val="0000FF"/>
                </a:solidFill>
                <a:sym typeface="Symbol" pitchFamily="18" charset="2"/>
              </a:rPr>
              <a:t></a:t>
            </a:r>
            <a:r>
              <a:rPr lang="de-DE" baseline="-25000">
                <a:solidFill>
                  <a:srgbClr val="0000FF"/>
                </a:solidFill>
                <a:sym typeface="Symbol" pitchFamily="18" charset="2"/>
              </a:rPr>
              <a:t>25TeileNr351  </a:t>
            </a:r>
            <a:r>
              <a:rPr lang="de-DE">
                <a:solidFill>
                  <a:srgbClr val="0000FF"/>
                </a:solidFill>
                <a:sym typeface="Symbol" pitchFamily="18" charset="2"/>
              </a:rPr>
              <a:t>(TEILE1  TEILE2  TEILE3)</a:t>
            </a:r>
            <a:endParaRPr lang="de-DE">
              <a:sym typeface="Symbol" pitchFamily="18" charset="2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6546-24E8-4289-B710-D3FCBF405B5F}" type="slidenum">
              <a:rPr lang="en-US"/>
              <a:pPr/>
              <a:t>25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Operator-Baum</a:t>
            </a:r>
            <a:br>
              <a:rPr lang="de-DE"/>
            </a:br>
            <a:endParaRPr lang="de-DE"/>
          </a:p>
        </p:txBody>
      </p:sp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4014788" y="1585913"/>
            <a:ext cx="798512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600">
                <a:latin typeface="Times New Roman" pitchFamily="18" charset="0"/>
                <a:sym typeface="Wingdings" pitchFamily="2" charset="2"/>
              </a:rPr>
              <a:t>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3352800" y="2743200"/>
            <a:ext cx="208438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28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sz="2800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25TeileNr351</a:t>
            </a:r>
            <a:endParaRPr lang="de-DE" baseline="-2500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4006" name="Text Box 6"/>
          <p:cNvSpPr txBox="1">
            <a:spLocks noChangeArrowheads="1"/>
          </p:cNvSpPr>
          <p:nvPr/>
        </p:nvSpPr>
        <p:spPr bwMode="auto">
          <a:xfrm>
            <a:off x="2651125" y="4114800"/>
            <a:ext cx="1841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84007" name="Text Box 7"/>
          <p:cNvSpPr txBox="1">
            <a:spLocks noChangeArrowheads="1"/>
          </p:cNvSpPr>
          <p:nvPr/>
        </p:nvSpPr>
        <p:spPr bwMode="auto">
          <a:xfrm>
            <a:off x="3886200" y="3810000"/>
            <a:ext cx="496888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200">
                <a:latin typeface="Times New Roman" pitchFamily="18" charset="0"/>
                <a:sym typeface="Symbol" pitchFamily="18" charset="2"/>
              </a:rPr>
              <a:t></a:t>
            </a:r>
          </a:p>
        </p:txBody>
      </p:sp>
      <p:sp>
        <p:nvSpPr>
          <p:cNvPr id="384009" name="Text Box 9"/>
          <p:cNvSpPr txBox="1">
            <a:spLocks noChangeArrowheads="1"/>
          </p:cNvSpPr>
          <p:nvPr/>
        </p:nvSpPr>
        <p:spPr bwMode="auto">
          <a:xfrm>
            <a:off x="1470025" y="5562600"/>
            <a:ext cx="11811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TEILE1</a:t>
            </a:r>
          </a:p>
        </p:txBody>
      </p:sp>
      <p:sp>
        <p:nvSpPr>
          <p:cNvPr id="384010" name="Text Box 10"/>
          <p:cNvSpPr txBox="1">
            <a:spLocks noChangeArrowheads="1"/>
          </p:cNvSpPr>
          <p:nvPr/>
        </p:nvSpPr>
        <p:spPr bwMode="auto">
          <a:xfrm>
            <a:off x="4267200" y="5943600"/>
            <a:ext cx="11811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TEILE2</a:t>
            </a:r>
          </a:p>
        </p:txBody>
      </p:sp>
      <p:sp>
        <p:nvSpPr>
          <p:cNvPr id="384011" name="Text Box 11"/>
          <p:cNvSpPr txBox="1">
            <a:spLocks noChangeArrowheads="1"/>
          </p:cNvSpPr>
          <p:nvPr/>
        </p:nvSpPr>
        <p:spPr bwMode="auto">
          <a:xfrm>
            <a:off x="6705600" y="6019800"/>
            <a:ext cx="11811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TEILE3</a:t>
            </a:r>
          </a:p>
        </p:txBody>
      </p:sp>
      <p:sp>
        <p:nvSpPr>
          <p:cNvPr id="384012" name="Text Box 12"/>
          <p:cNvSpPr txBox="1">
            <a:spLocks noChangeArrowheads="1"/>
          </p:cNvSpPr>
          <p:nvPr/>
        </p:nvSpPr>
        <p:spPr bwMode="auto">
          <a:xfrm>
            <a:off x="5410200" y="4724400"/>
            <a:ext cx="496888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200">
                <a:latin typeface="Times New Roman" pitchFamily="18" charset="0"/>
                <a:sym typeface="Symbol" pitchFamily="18" charset="2"/>
              </a:rPr>
              <a:t></a:t>
            </a:r>
          </a:p>
        </p:txBody>
      </p:sp>
      <p:cxnSp>
        <p:nvCxnSpPr>
          <p:cNvPr id="384013" name="AutoShape 13"/>
          <p:cNvCxnSpPr>
            <a:cxnSpLocks noChangeShapeType="1"/>
            <a:stCxn id="384009" idx="0"/>
            <a:endCxn id="384007" idx="2"/>
          </p:cNvCxnSpPr>
          <p:nvPr/>
        </p:nvCxnSpPr>
        <p:spPr bwMode="auto">
          <a:xfrm rot="16200000">
            <a:off x="2511426" y="3938587"/>
            <a:ext cx="1173162" cy="2074863"/>
          </a:xfrm>
          <a:prstGeom prst="curvedConnector3">
            <a:avLst>
              <a:gd name="adj1" fmla="val 49931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4014" name="AutoShape 14"/>
          <p:cNvCxnSpPr>
            <a:cxnSpLocks noChangeShapeType="1"/>
            <a:stCxn id="384010" idx="0"/>
            <a:endCxn id="384012" idx="2"/>
          </p:cNvCxnSpPr>
          <p:nvPr/>
        </p:nvCxnSpPr>
        <p:spPr bwMode="auto">
          <a:xfrm rot="16200000">
            <a:off x="4938713" y="5222875"/>
            <a:ext cx="639762" cy="801688"/>
          </a:xfrm>
          <a:prstGeom prst="curvedConnector3">
            <a:avLst>
              <a:gd name="adj1" fmla="val 49875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4015" name="AutoShape 15"/>
          <p:cNvCxnSpPr>
            <a:cxnSpLocks noChangeShapeType="1"/>
            <a:stCxn id="384011" idx="0"/>
            <a:endCxn id="384012" idx="2"/>
          </p:cNvCxnSpPr>
          <p:nvPr/>
        </p:nvCxnSpPr>
        <p:spPr bwMode="auto">
          <a:xfrm rot="5400000" flipH="1">
            <a:off x="6119813" y="4843463"/>
            <a:ext cx="715962" cy="1636712"/>
          </a:xfrm>
          <a:prstGeom prst="curvedConnector3">
            <a:avLst>
              <a:gd name="adj1" fmla="val 49889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4016" name="AutoShape 16"/>
          <p:cNvCxnSpPr>
            <a:cxnSpLocks noChangeShapeType="1"/>
            <a:stCxn id="384012" idx="0"/>
            <a:endCxn id="384007" idx="2"/>
          </p:cNvCxnSpPr>
          <p:nvPr/>
        </p:nvCxnSpPr>
        <p:spPr bwMode="auto">
          <a:xfrm rot="5400000" flipH="1">
            <a:off x="4729957" y="3794919"/>
            <a:ext cx="334962" cy="1524000"/>
          </a:xfrm>
          <a:prstGeom prst="curvedConnector3">
            <a:avLst>
              <a:gd name="adj1" fmla="val 49764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4017" name="AutoShape 17"/>
          <p:cNvCxnSpPr>
            <a:cxnSpLocks noChangeShapeType="1"/>
            <a:stCxn id="384007" idx="0"/>
            <a:endCxn id="384004" idx="2"/>
          </p:cNvCxnSpPr>
          <p:nvPr/>
        </p:nvCxnSpPr>
        <p:spPr bwMode="auto">
          <a:xfrm rot="16200000">
            <a:off x="3991769" y="3405982"/>
            <a:ext cx="547687" cy="260350"/>
          </a:xfrm>
          <a:prstGeom prst="curvedConnector3">
            <a:avLst>
              <a:gd name="adj1" fmla="val 49856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4018" name="AutoShape 18"/>
          <p:cNvCxnSpPr>
            <a:cxnSpLocks noChangeShapeType="1"/>
            <a:stCxn id="384004" idx="0"/>
            <a:endCxn id="384003" idx="2"/>
          </p:cNvCxnSpPr>
          <p:nvPr/>
        </p:nvCxnSpPr>
        <p:spPr bwMode="auto">
          <a:xfrm rot="16200000">
            <a:off x="4147344" y="2475707"/>
            <a:ext cx="515937" cy="19050"/>
          </a:xfrm>
          <a:prstGeom prst="curvedConnector3">
            <a:avLst>
              <a:gd name="adj1" fmla="val 49847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230C-6D64-4782-BFF0-018918F9481B}" type="slidenum">
              <a:rPr lang="en-US"/>
              <a:pPr/>
              <a:t>26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Operator-Baum:</a:t>
            </a:r>
            <a:br>
              <a:rPr lang="de-DE"/>
            </a:br>
            <a:r>
              <a:rPr lang="de-DE"/>
              <a:t>„Pushing Selections“</a:t>
            </a:r>
          </a:p>
        </p:txBody>
      </p:sp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4014788" y="1585913"/>
            <a:ext cx="798512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600">
                <a:latin typeface="Times New Roman" pitchFamily="18" charset="0"/>
                <a:sym typeface="Wingdings" pitchFamily="2" charset="2"/>
              </a:rPr>
              <a:t>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385029" name="Text Box 5"/>
          <p:cNvSpPr txBox="1">
            <a:spLocks noChangeArrowheads="1"/>
          </p:cNvSpPr>
          <p:nvPr/>
        </p:nvSpPr>
        <p:spPr bwMode="auto">
          <a:xfrm>
            <a:off x="2651125" y="4114800"/>
            <a:ext cx="1841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85030" name="Text Box 6"/>
          <p:cNvSpPr txBox="1">
            <a:spLocks noChangeArrowheads="1"/>
          </p:cNvSpPr>
          <p:nvPr/>
        </p:nvSpPr>
        <p:spPr bwMode="auto">
          <a:xfrm>
            <a:off x="3886200" y="2743200"/>
            <a:ext cx="496888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200">
                <a:latin typeface="Times New Roman" pitchFamily="18" charset="0"/>
                <a:sym typeface="Symbol" pitchFamily="18" charset="2"/>
              </a:rPr>
              <a:t></a:t>
            </a:r>
          </a:p>
        </p:txBody>
      </p:sp>
      <p:sp>
        <p:nvSpPr>
          <p:cNvPr id="385031" name="Text Box 7"/>
          <p:cNvSpPr txBox="1">
            <a:spLocks noChangeArrowheads="1"/>
          </p:cNvSpPr>
          <p:nvPr/>
        </p:nvSpPr>
        <p:spPr bwMode="auto">
          <a:xfrm>
            <a:off x="1676400" y="5867400"/>
            <a:ext cx="11811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TEILE1</a:t>
            </a:r>
          </a:p>
        </p:txBody>
      </p:sp>
      <p:sp>
        <p:nvSpPr>
          <p:cNvPr id="385032" name="Text Box 8"/>
          <p:cNvSpPr txBox="1">
            <a:spLocks noChangeArrowheads="1"/>
          </p:cNvSpPr>
          <p:nvPr/>
        </p:nvSpPr>
        <p:spPr bwMode="auto">
          <a:xfrm>
            <a:off x="4267200" y="5943600"/>
            <a:ext cx="11811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TEILE2</a:t>
            </a:r>
          </a:p>
        </p:txBody>
      </p:sp>
      <p:sp>
        <p:nvSpPr>
          <p:cNvPr id="385033" name="Text Box 9"/>
          <p:cNvSpPr txBox="1">
            <a:spLocks noChangeArrowheads="1"/>
          </p:cNvSpPr>
          <p:nvPr/>
        </p:nvSpPr>
        <p:spPr bwMode="auto">
          <a:xfrm>
            <a:off x="7772400" y="6096000"/>
            <a:ext cx="11811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TEILE3</a:t>
            </a:r>
          </a:p>
        </p:txBody>
      </p:sp>
      <p:sp>
        <p:nvSpPr>
          <p:cNvPr id="385034" name="Text Box 10"/>
          <p:cNvSpPr txBox="1">
            <a:spLocks noChangeArrowheads="1"/>
          </p:cNvSpPr>
          <p:nvPr/>
        </p:nvSpPr>
        <p:spPr bwMode="auto">
          <a:xfrm>
            <a:off x="4343400" y="3505200"/>
            <a:ext cx="496888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200">
                <a:latin typeface="Times New Roman" pitchFamily="18" charset="0"/>
                <a:sym typeface="Symbol" pitchFamily="18" charset="2"/>
              </a:rPr>
              <a:t></a:t>
            </a:r>
          </a:p>
        </p:txBody>
      </p:sp>
      <p:cxnSp>
        <p:nvCxnSpPr>
          <p:cNvPr id="385035" name="AutoShape 11"/>
          <p:cNvCxnSpPr>
            <a:cxnSpLocks noChangeShapeType="1"/>
            <a:stCxn id="385031" idx="0"/>
            <a:endCxn id="385043" idx="2"/>
          </p:cNvCxnSpPr>
          <p:nvPr/>
        </p:nvCxnSpPr>
        <p:spPr bwMode="auto">
          <a:xfrm rot="5400000" flipH="1">
            <a:off x="1990725" y="5591176"/>
            <a:ext cx="471487" cy="80962"/>
          </a:xfrm>
          <a:prstGeom prst="curvedConnector3">
            <a:avLst>
              <a:gd name="adj1" fmla="val 49833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5036" name="AutoShape 12"/>
          <p:cNvCxnSpPr>
            <a:cxnSpLocks noChangeShapeType="1"/>
            <a:stCxn id="385032" idx="0"/>
            <a:endCxn id="385041" idx="2"/>
          </p:cNvCxnSpPr>
          <p:nvPr/>
        </p:nvCxnSpPr>
        <p:spPr bwMode="auto">
          <a:xfrm rot="16200000">
            <a:off x="4695825" y="5710238"/>
            <a:ext cx="395287" cy="71438"/>
          </a:xfrm>
          <a:prstGeom prst="curvedConnector3">
            <a:avLst>
              <a:gd name="adj1" fmla="val 49801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5037" name="AutoShape 13"/>
          <p:cNvCxnSpPr>
            <a:cxnSpLocks noChangeShapeType="1"/>
            <a:stCxn id="385033" idx="0"/>
            <a:endCxn id="385042" idx="2"/>
          </p:cNvCxnSpPr>
          <p:nvPr/>
        </p:nvCxnSpPr>
        <p:spPr bwMode="auto">
          <a:xfrm rot="5400000" flipH="1">
            <a:off x="7896225" y="5629276"/>
            <a:ext cx="471487" cy="461962"/>
          </a:xfrm>
          <a:prstGeom prst="curvedConnector3">
            <a:avLst>
              <a:gd name="adj1" fmla="val 49833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5038" name="AutoShape 14"/>
          <p:cNvCxnSpPr>
            <a:cxnSpLocks noChangeShapeType="1"/>
            <a:stCxn id="385034" idx="0"/>
            <a:endCxn id="385030" idx="2"/>
          </p:cNvCxnSpPr>
          <p:nvPr/>
        </p:nvCxnSpPr>
        <p:spPr bwMode="auto">
          <a:xfrm rot="5400000" flipH="1">
            <a:off x="4272757" y="3185319"/>
            <a:ext cx="182562" cy="457200"/>
          </a:xfrm>
          <a:prstGeom prst="curvedConnector3">
            <a:avLst>
              <a:gd name="adj1" fmla="val 49565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5039" name="AutoShape 15"/>
          <p:cNvCxnSpPr>
            <a:cxnSpLocks noChangeShapeType="1"/>
            <a:stCxn id="385030" idx="0"/>
          </p:cNvCxnSpPr>
          <p:nvPr/>
        </p:nvCxnSpPr>
        <p:spPr bwMode="auto">
          <a:xfrm rot="16200000">
            <a:off x="3991769" y="2339182"/>
            <a:ext cx="547687" cy="260350"/>
          </a:xfrm>
          <a:prstGeom prst="curvedConnector3">
            <a:avLst>
              <a:gd name="adj1" fmla="val 49856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385041" name="Text Box 17"/>
          <p:cNvSpPr txBox="1">
            <a:spLocks noChangeArrowheads="1"/>
          </p:cNvSpPr>
          <p:nvPr/>
        </p:nvSpPr>
        <p:spPr bwMode="auto">
          <a:xfrm>
            <a:off x="3886200" y="5029200"/>
            <a:ext cx="208438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28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sz="2800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25TeileNr351</a:t>
            </a:r>
            <a:endParaRPr lang="de-DE" baseline="-2500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5042" name="Text Box 18"/>
          <p:cNvSpPr txBox="1">
            <a:spLocks noChangeArrowheads="1"/>
          </p:cNvSpPr>
          <p:nvPr/>
        </p:nvSpPr>
        <p:spPr bwMode="auto">
          <a:xfrm>
            <a:off x="6858000" y="5105400"/>
            <a:ext cx="208438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28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sz="2800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25TeileNr351</a:t>
            </a:r>
            <a:endParaRPr lang="de-DE" baseline="-2500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5043" name="Text Box 19"/>
          <p:cNvSpPr txBox="1">
            <a:spLocks noChangeArrowheads="1"/>
          </p:cNvSpPr>
          <p:nvPr/>
        </p:nvSpPr>
        <p:spPr bwMode="auto">
          <a:xfrm>
            <a:off x="1143000" y="4876800"/>
            <a:ext cx="208438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28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sz="2800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25TeileNr351</a:t>
            </a:r>
            <a:endParaRPr lang="de-DE" baseline="-2500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cxnSp>
        <p:nvCxnSpPr>
          <p:cNvPr id="385044" name="AutoShape 20"/>
          <p:cNvCxnSpPr>
            <a:cxnSpLocks noChangeShapeType="1"/>
            <a:stCxn id="385041" idx="0"/>
            <a:endCxn id="385034" idx="2"/>
          </p:cNvCxnSpPr>
          <p:nvPr/>
        </p:nvCxnSpPr>
        <p:spPr bwMode="auto">
          <a:xfrm rot="5400000" flipH="1">
            <a:off x="4288632" y="4388644"/>
            <a:ext cx="944562" cy="336550"/>
          </a:xfrm>
          <a:prstGeom prst="curvedConnector3">
            <a:avLst>
              <a:gd name="adj1" fmla="val 49917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5045" name="AutoShape 21"/>
          <p:cNvCxnSpPr>
            <a:cxnSpLocks noChangeShapeType="1"/>
            <a:stCxn id="385042" idx="0"/>
            <a:endCxn id="385034" idx="2"/>
          </p:cNvCxnSpPr>
          <p:nvPr/>
        </p:nvCxnSpPr>
        <p:spPr bwMode="auto">
          <a:xfrm rot="5400000" flipH="1">
            <a:off x="5736432" y="2940844"/>
            <a:ext cx="1020762" cy="3308350"/>
          </a:xfrm>
          <a:prstGeom prst="curvedConnector3">
            <a:avLst>
              <a:gd name="adj1" fmla="val 49921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5046" name="AutoShape 22"/>
          <p:cNvCxnSpPr>
            <a:cxnSpLocks noChangeShapeType="1"/>
          </p:cNvCxnSpPr>
          <p:nvPr/>
        </p:nvCxnSpPr>
        <p:spPr bwMode="auto">
          <a:xfrm rot="16200000">
            <a:off x="2407443" y="3155157"/>
            <a:ext cx="1554163" cy="1949450"/>
          </a:xfrm>
          <a:prstGeom prst="curvedConnector3">
            <a:avLst>
              <a:gd name="adj1" fmla="val 90806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385048" name="Text Box 24"/>
          <p:cNvSpPr txBox="1">
            <a:spLocks noChangeArrowheads="1"/>
          </p:cNvSpPr>
          <p:nvPr/>
        </p:nvSpPr>
        <p:spPr bwMode="auto">
          <a:xfrm>
            <a:off x="5181600" y="1524000"/>
            <a:ext cx="3657600" cy="1981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de-DE" sz="2800">
                <a:latin typeface="Times New Roman" pitchFamily="18" charset="0"/>
                <a:sym typeface="Symbol" pitchFamily="18" charset="2"/>
              </a:rPr>
              <a:t>...(R</a:t>
            </a:r>
            <a:r>
              <a:rPr lang="de-DE" sz="3200">
                <a:latin typeface="Times New Roman" pitchFamily="18" charset="0"/>
                <a:sym typeface="Symbol" pitchFamily="18" charset="2"/>
              </a:rPr>
              <a:t>S) = </a:t>
            </a:r>
          </a:p>
          <a:p>
            <a:pPr algn="l"/>
            <a:r>
              <a:rPr lang="de-DE" sz="2800">
                <a:latin typeface="Times New Roman" pitchFamily="18" charset="0"/>
                <a:sym typeface="Symbol" pitchFamily="18" charset="2"/>
              </a:rPr>
              <a:t>           </a:t>
            </a:r>
            <a:r>
              <a:rPr lang="de-DE" sz="3200">
                <a:latin typeface="Times New Roman" pitchFamily="18" charset="0"/>
                <a:sym typeface="Symbol" pitchFamily="18" charset="2"/>
              </a:rPr>
              <a:t>...(R)  </a:t>
            </a:r>
            <a:r>
              <a:rPr lang="de-DE" sz="2800">
                <a:latin typeface="Times New Roman" pitchFamily="18" charset="0"/>
                <a:sym typeface="Symbol" pitchFamily="18" charset="2"/>
              </a:rPr>
              <a:t>...(S)</a:t>
            </a:r>
            <a:endParaRPr lang="de-DE" sz="3200">
              <a:latin typeface="Times New Roman" pitchFamily="18" charset="0"/>
              <a:sym typeface="Symbol" pitchFamily="18" charset="2"/>
            </a:endParaRPr>
          </a:p>
          <a:p>
            <a:pPr algn="l"/>
            <a:r>
              <a:rPr lang="de-DE" sz="3200">
                <a:latin typeface="Times New Roman" pitchFamily="18" charset="0"/>
                <a:sym typeface="Symbol" pitchFamily="18" charset="2"/>
              </a:rPr>
              <a:t> </a:t>
            </a:r>
          </a:p>
          <a:p>
            <a:pPr algn="l"/>
            <a:endParaRPr lang="de-DE" sz="280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5364-A7B0-4247-A7C1-82B56D8A0415}" type="slidenum">
              <a:rPr lang="en-US"/>
              <a:pPr/>
              <a:t>27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1143000"/>
          </a:xfrm>
        </p:spPr>
        <p:txBody>
          <a:bodyPr/>
          <a:lstStyle/>
          <a:p>
            <a:r>
              <a:rPr lang="de-DE"/>
              <a:t>Operator-Baum:</a:t>
            </a:r>
            <a:br>
              <a:rPr lang="de-DE"/>
            </a:br>
            <a:r>
              <a:rPr lang="de-DE"/>
              <a:t>inklusive Knoten-Annotation</a:t>
            </a: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4014788" y="1585913"/>
            <a:ext cx="798512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600">
                <a:latin typeface="Times New Roman" pitchFamily="18" charset="0"/>
                <a:sym typeface="Wingdings" pitchFamily="2" charset="2"/>
              </a:rPr>
              <a:t>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2651125" y="4114800"/>
            <a:ext cx="1841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3886200" y="2743200"/>
            <a:ext cx="496888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200">
                <a:latin typeface="Times New Roman" pitchFamily="18" charset="0"/>
                <a:sym typeface="Symbol" pitchFamily="18" charset="2"/>
              </a:rPr>
              <a:t></a:t>
            </a:r>
          </a:p>
        </p:txBody>
      </p:sp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1676400" y="5867400"/>
            <a:ext cx="11811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TEILE1</a:t>
            </a:r>
          </a:p>
        </p:txBody>
      </p:sp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4267200" y="5943600"/>
            <a:ext cx="11811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TEILE2</a:t>
            </a:r>
          </a:p>
        </p:txBody>
      </p:sp>
      <p:sp>
        <p:nvSpPr>
          <p:cNvPr id="386056" name="Text Box 8"/>
          <p:cNvSpPr txBox="1">
            <a:spLocks noChangeArrowheads="1"/>
          </p:cNvSpPr>
          <p:nvPr/>
        </p:nvSpPr>
        <p:spPr bwMode="auto">
          <a:xfrm>
            <a:off x="7772400" y="6096000"/>
            <a:ext cx="11811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TEILE3</a:t>
            </a:r>
          </a:p>
        </p:txBody>
      </p:sp>
      <p:sp>
        <p:nvSpPr>
          <p:cNvPr id="386057" name="Text Box 9"/>
          <p:cNvSpPr txBox="1">
            <a:spLocks noChangeArrowheads="1"/>
          </p:cNvSpPr>
          <p:nvPr/>
        </p:nvSpPr>
        <p:spPr bwMode="auto">
          <a:xfrm>
            <a:off x="4343400" y="3505200"/>
            <a:ext cx="496888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200">
                <a:latin typeface="Times New Roman" pitchFamily="18" charset="0"/>
                <a:sym typeface="Symbol" pitchFamily="18" charset="2"/>
              </a:rPr>
              <a:t></a:t>
            </a:r>
          </a:p>
        </p:txBody>
      </p:sp>
      <p:cxnSp>
        <p:nvCxnSpPr>
          <p:cNvPr id="386058" name="AutoShape 10"/>
          <p:cNvCxnSpPr>
            <a:cxnSpLocks noChangeShapeType="1"/>
            <a:stCxn id="386054" idx="0"/>
            <a:endCxn id="386065" idx="2"/>
          </p:cNvCxnSpPr>
          <p:nvPr/>
        </p:nvCxnSpPr>
        <p:spPr bwMode="auto">
          <a:xfrm rot="5400000" flipH="1">
            <a:off x="1990725" y="5591176"/>
            <a:ext cx="471487" cy="80962"/>
          </a:xfrm>
          <a:prstGeom prst="curvedConnector3">
            <a:avLst>
              <a:gd name="adj1" fmla="val 49833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6059" name="AutoShape 11"/>
          <p:cNvCxnSpPr>
            <a:cxnSpLocks noChangeShapeType="1"/>
            <a:stCxn id="386055" idx="0"/>
            <a:endCxn id="386063" idx="2"/>
          </p:cNvCxnSpPr>
          <p:nvPr/>
        </p:nvCxnSpPr>
        <p:spPr bwMode="auto">
          <a:xfrm rot="16200000">
            <a:off x="4695825" y="5710238"/>
            <a:ext cx="395287" cy="71438"/>
          </a:xfrm>
          <a:prstGeom prst="curvedConnector3">
            <a:avLst>
              <a:gd name="adj1" fmla="val 49801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6060" name="AutoShape 12"/>
          <p:cNvCxnSpPr>
            <a:cxnSpLocks noChangeShapeType="1"/>
            <a:stCxn id="386056" idx="0"/>
            <a:endCxn id="386064" idx="2"/>
          </p:cNvCxnSpPr>
          <p:nvPr/>
        </p:nvCxnSpPr>
        <p:spPr bwMode="auto">
          <a:xfrm rot="5400000" flipH="1">
            <a:off x="7896225" y="5629276"/>
            <a:ext cx="471487" cy="461962"/>
          </a:xfrm>
          <a:prstGeom prst="curvedConnector3">
            <a:avLst>
              <a:gd name="adj1" fmla="val 49833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6061" name="AutoShape 13"/>
          <p:cNvCxnSpPr>
            <a:cxnSpLocks noChangeShapeType="1"/>
            <a:stCxn id="386057" idx="1"/>
            <a:endCxn id="386053" idx="2"/>
          </p:cNvCxnSpPr>
          <p:nvPr/>
        </p:nvCxnSpPr>
        <p:spPr bwMode="auto">
          <a:xfrm rot="10800000">
            <a:off x="4135438" y="3322638"/>
            <a:ext cx="207962" cy="473075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6062" name="AutoShape 14"/>
          <p:cNvCxnSpPr>
            <a:cxnSpLocks noChangeShapeType="1"/>
            <a:stCxn id="386053" idx="0"/>
          </p:cNvCxnSpPr>
          <p:nvPr/>
        </p:nvCxnSpPr>
        <p:spPr bwMode="auto">
          <a:xfrm rot="16200000">
            <a:off x="3991769" y="2339182"/>
            <a:ext cx="547687" cy="260350"/>
          </a:xfrm>
          <a:prstGeom prst="curvedConnector3">
            <a:avLst>
              <a:gd name="adj1" fmla="val 49856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386063" name="Text Box 15"/>
          <p:cNvSpPr txBox="1">
            <a:spLocks noChangeArrowheads="1"/>
          </p:cNvSpPr>
          <p:nvPr/>
        </p:nvSpPr>
        <p:spPr bwMode="auto">
          <a:xfrm>
            <a:off x="3886200" y="5029200"/>
            <a:ext cx="208438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28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sz="2800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25TeileNr351</a:t>
            </a:r>
            <a:endParaRPr lang="de-DE" baseline="-2500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6064" name="Text Box 16"/>
          <p:cNvSpPr txBox="1">
            <a:spLocks noChangeArrowheads="1"/>
          </p:cNvSpPr>
          <p:nvPr/>
        </p:nvSpPr>
        <p:spPr bwMode="auto">
          <a:xfrm>
            <a:off x="6858000" y="5105400"/>
            <a:ext cx="208438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28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sz="2800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25TeileNr351</a:t>
            </a:r>
            <a:endParaRPr lang="de-DE" baseline="-2500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6065" name="Text Box 17"/>
          <p:cNvSpPr txBox="1">
            <a:spLocks noChangeArrowheads="1"/>
          </p:cNvSpPr>
          <p:nvPr/>
        </p:nvSpPr>
        <p:spPr bwMode="auto">
          <a:xfrm>
            <a:off x="1143000" y="4876800"/>
            <a:ext cx="208438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28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sz="2800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25TeileNr351</a:t>
            </a:r>
            <a:endParaRPr lang="de-DE" baseline="-2500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cxnSp>
        <p:nvCxnSpPr>
          <p:cNvPr id="386066" name="AutoShape 18"/>
          <p:cNvCxnSpPr>
            <a:cxnSpLocks noChangeShapeType="1"/>
            <a:stCxn id="386063" idx="0"/>
            <a:endCxn id="386057" idx="2"/>
          </p:cNvCxnSpPr>
          <p:nvPr/>
        </p:nvCxnSpPr>
        <p:spPr bwMode="auto">
          <a:xfrm rot="5400000" flipH="1">
            <a:off x="4288632" y="4388644"/>
            <a:ext cx="944562" cy="336550"/>
          </a:xfrm>
          <a:prstGeom prst="curvedConnector3">
            <a:avLst>
              <a:gd name="adj1" fmla="val 49917"/>
            </a:avLst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386067" name="AutoShape 19"/>
          <p:cNvCxnSpPr>
            <a:cxnSpLocks noChangeShapeType="1"/>
            <a:stCxn id="386064" idx="0"/>
            <a:endCxn id="386057" idx="3"/>
          </p:cNvCxnSpPr>
          <p:nvPr/>
        </p:nvCxnSpPr>
        <p:spPr bwMode="auto">
          <a:xfrm rot="5400000" flipH="1">
            <a:off x="5715794" y="2920207"/>
            <a:ext cx="1309687" cy="3060700"/>
          </a:xfrm>
          <a:prstGeom prst="curvedConnector2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386068" name="AutoShape 20"/>
          <p:cNvCxnSpPr>
            <a:cxnSpLocks noChangeShapeType="1"/>
            <a:endCxn id="386053" idx="1"/>
          </p:cNvCxnSpPr>
          <p:nvPr/>
        </p:nvCxnSpPr>
        <p:spPr bwMode="auto">
          <a:xfrm rot="16200000">
            <a:off x="2111375" y="3132138"/>
            <a:ext cx="1873250" cy="1676400"/>
          </a:xfrm>
          <a:prstGeom prst="curvedConnector2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sp>
        <p:nvSpPr>
          <p:cNvPr id="386069" name="Rectangle 21"/>
          <p:cNvSpPr>
            <a:spLocks noChangeArrowheads="1"/>
          </p:cNvSpPr>
          <p:nvPr/>
        </p:nvSpPr>
        <p:spPr bwMode="auto">
          <a:xfrm>
            <a:off x="838200" y="4572000"/>
            <a:ext cx="2590800" cy="1905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6070" name="Rectangle 22"/>
          <p:cNvSpPr>
            <a:spLocks noChangeArrowheads="1"/>
          </p:cNvSpPr>
          <p:nvPr/>
        </p:nvSpPr>
        <p:spPr bwMode="auto">
          <a:xfrm>
            <a:off x="3810000" y="4724400"/>
            <a:ext cx="2590800" cy="1905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6071" name="Rectangle 23"/>
          <p:cNvSpPr>
            <a:spLocks noChangeArrowheads="1"/>
          </p:cNvSpPr>
          <p:nvPr/>
        </p:nvSpPr>
        <p:spPr bwMode="auto">
          <a:xfrm>
            <a:off x="6705600" y="4724400"/>
            <a:ext cx="2286000" cy="1905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6072" name="Rectangle 24"/>
          <p:cNvSpPr>
            <a:spLocks noChangeArrowheads="1"/>
          </p:cNvSpPr>
          <p:nvPr/>
        </p:nvSpPr>
        <p:spPr bwMode="auto">
          <a:xfrm>
            <a:off x="3200400" y="1524000"/>
            <a:ext cx="2590800" cy="2819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6073" name="Text Box 25"/>
          <p:cNvSpPr txBox="1">
            <a:spLocks noChangeArrowheads="1"/>
          </p:cNvSpPr>
          <p:nvPr/>
        </p:nvSpPr>
        <p:spPr bwMode="auto">
          <a:xfrm>
            <a:off x="822325" y="4191000"/>
            <a:ext cx="13779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de-DE">
                <a:latin typeface="Times New Roman" pitchFamily="18" charset="0"/>
              </a:rPr>
              <a:t>Knoten A</a:t>
            </a:r>
          </a:p>
        </p:txBody>
      </p:sp>
      <p:sp>
        <p:nvSpPr>
          <p:cNvPr id="386074" name="Text Box 26"/>
          <p:cNvSpPr txBox="1">
            <a:spLocks noChangeArrowheads="1"/>
          </p:cNvSpPr>
          <p:nvPr/>
        </p:nvSpPr>
        <p:spPr bwMode="auto">
          <a:xfrm>
            <a:off x="838200" y="4191000"/>
            <a:ext cx="13779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de-DE">
                <a:latin typeface="Times New Roman" pitchFamily="18" charset="0"/>
              </a:rPr>
              <a:t>Knoten A</a:t>
            </a:r>
          </a:p>
        </p:txBody>
      </p:sp>
      <p:sp>
        <p:nvSpPr>
          <p:cNvPr id="386075" name="Text Box 27"/>
          <p:cNvSpPr txBox="1">
            <a:spLocks noChangeArrowheads="1"/>
          </p:cNvSpPr>
          <p:nvPr/>
        </p:nvSpPr>
        <p:spPr bwMode="auto">
          <a:xfrm>
            <a:off x="5029200" y="4267200"/>
            <a:ext cx="136048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de-DE">
                <a:latin typeface="Times New Roman" pitchFamily="18" charset="0"/>
              </a:rPr>
              <a:t>Knoten B</a:t>
            </a:r>
          </a:p>
        </p:txBody>
      </p:sp>
      <p:sp>
        <p:nvSpPr>
          <p:cNvPr id="386076" name="Text Box 28"/>
          <p:cNvSpPr txBox="1">
            <a:spLocks noChangeArrowheads="1"/>
          </p:cNvSpPr>
          <p:nvPr/>
        </p:nvSpPr>
        <p:spPr bwMode="auto">
          <a:xfrm>
            <a:off x="7620000" y="4191000"/>
            <a:ext cx="136048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de-DE">
                <a:latin typeface="Times New Roman" pitchFamily="18" charset="0"/>
              </a:rPr>
              <a:t>Knoten C</a:t>
            </a:r>
          </a:p>
        </p:txBody>
      </p:sp>
      <p:sp>
        <p:nvSpPr>
          <p:cNvPr id="386079" name="Text Box 31"/>
          <p:cNvSpPr txBox="1">
            <a:spLocks noChangeArrowheads="1"/>
          </p:cNvSpPr>
          <p:nvPr/>
        </p:nvSpPr>
        <p:spPr bwMode="auto">
          <a:xfrm>
            <a:off x="5791200" y="1722438"/>
            <a:ext cx="137795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de-DE">
                <a:latin typeface="Times New Roman" pitchFamily="18" charset="0"/>
              </a:rPr>
              <a:t>Knoten D</a:t>
            </a:r>
          </a:p>
          <a:p>
            <a:pPr algn="l"/>
            <a:r>
              <a:rPr lang="de-DE">
                <a:latin typeface="Times New Roman" pitchFamily="18" charset="0"/>
              </a:rPr>
              <a:t>(Client)</a:t>
            </a:r>
          </a:p>
        </p:txBody>
      </p:sp>
      <p:sp>
        <p:nvSpPr>
          <p:cNvPr id="386080" name="Text Box 32"/>
          <p:cNvSpPr txBox="1">
            <a:spLocks noChangeArrowheads="1"/>
          </p:cNvSpPr>
          <p:nvPr/>
        </p:nvSpPr>
        <p:spPr bwMode="auto">
          <a:xfrm>
            <a:off x="1873250" y="4678363"/>
            <a:ext cx="67786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 b="1">
                <a:solidFill>
                  <a:srgbClr val="33CC33"/>
                </a:solidFill>
                <a:latin typeface="Times New Roman" pitchFamily="18" charset="0"/>
              </a:rPr>
              <a:t>send</a:t>
            </a:r>
            <a:endParaRPr lang="de-DE" sz="2000" b="1">
              <a:latin typeface="Times New Roman" pitchFamily="18" charset="0"/>
            </a:endParaRPr>
          </a:p>
        </p:txBody>
      </p:sp>
      <p:sp>
        <p:nvSpPr>
          <p:cNvPr id="386081" name="Text Box 33"/>
          <p:cNvSpPr txBox="1">
            <a:spLocks noChangeArrowheads="1"/>
          </p:cNvSpPr>
          <p:nvPr/>
        </p:nvSpPr>
        <p:spPr bwMode="auto">
          <a:xfrm rot="4244411">
            <a:off x="3383756" y="2788444"/>
            <a:ext cx="94456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 b="1">
                <a:solidFill>
                  <a:srgbClr val="33CC33"/>
                </a:solidFill>
                <a:latin typeface="Times New Roman" pitchFamily="18" charset="0"/>
              </a:rPr>
              <a:t>receive</a:t>
            </a:r>
            <a:endParaRPr lang="de-DE" sz="2000" b="1">
              <a:latin typeface="Times New Roman" pitchFamily="18" charset="0"/>
            </a:endParaRPr>
          </a:p>
        </p:txBody>
      </p:sp>
      <p:sp>
        <p:nvSpPr>
          <p:cNvPr id="386082" name="Text Box 34"/>
          <p:cNvSpPr txBox="1">
            <a:spLocks noChangeArrowheads="1"/>
          </p:cNvSpPr>
          <p:nvPr/>
        </p:nvSpPr>
        <p:spPr bwMode="auto">
          <a:xfrm>
            <a:off x="4572000" y="4876800"/>
            <a:ext cx="67786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 b="1">
                <a:solidFill>
                  <a:srgbClr val="33CC33"/>
                </a:solidFill>
                <a:latin typeface="Times New Roman" pitchFamily="18" charset="0"/>
              </a:rPr>
              <a:t>send</a:t>
            </a:r>
            <a:endParaRPr lang="de-DE" sz="2000" b="1">
              <a:latin typeface="Times New Roman" pitchFamily="18" charset="0"/>
            </a:endParaRPr>
          </a:p>
        </p:txBody>
      </p:sp>
      <p:sp>
        <p:nvSpPr>
          <p:cNvPr id="386083" name="Text Box 35"/>
          <p:cNvSpPr txBox="1">
            <a:spLocks noChangeArrowheads="1"/>
          </p:cNvSpPr>
          <p:nvPr/>
        </p:nvSpPr>
        <p:spPr bwMode="auto">
          <a:xfrm>
            <a:off x="7543800" y="4953000"/>
            <a:ext cx="67786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 b="1">
                <a:solidFill>
                  <a:srgbClr val="33CC33"/>
                </a:solidFill>
                <a:latin typeface="Times New Roman" pitchFamily="18" charset="0"/>
              </a:rPr>
              <a:t>send</a:t>
            </a:r>
            <a:endParaRPr lang="de-DE" sz="2000" b="1">
              <a:latin typeface="Times New Roman" pitchFamily="18" charset="0"/>
            </a:endParaRPr>
          </a:p>
        </p:txBody>
      </p:sp>
      <p:sp>
        <p:nvSpPr>
          <p:cNvPr id="386084" name="Text Box 36"/>
          <p:cNvSpPr txBox="1">
            <a:spLocks noChangeArrowheads="1"/>
          </p:cNvSpPr>
          <p:nvPr/>
        </p:nvSpPr>
        <p:spPr bwMode="auto">
          <a:xfrm rot="21565406">
            <a:off x="4114800" y="3962400"/>
            <a:ext cx="94456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 b="1">
                <a:solidFill>
                  <a:srgbClr val="33CC33"/>
                </a:solidFill>
                <a:latin typeface="Times New Roman" pitchFamily="18" charset="0"/>
              </a:rPr>
              <a:t>receive</a:t>
            </a:r>
            <a:endParaRPr lang="de-DE" sz="2000" b="1">
              <a:latin typeface="Times New Roman" pitchFamily="18" charset="0"/>
            </a:endParaRPr>
          </a:p>
        </p:txBody>
      </p:sp>
      <p:sp>
        <p:nvSpPr>
          <p:cNvPr id="386086" name="Text Box 38"/>
          <p:cNvSpPr txBox="1">
            <a:spLocks noChangeArrowheads="1"/>
          </p:cNvSpPr>
          <p:nvPr/>
        </p:nvSpPr>
        <p:spPr bwMode="auto">
          <a:xfrm rot="4244411">
            <a:off x="4374356" y="3626644"/>
            <a:ext cx="94456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 b="1">
                <a:solidFill>
                  <a:srgbClr val="33CC33"/>
                </a:solidFill>
                <a:latin typeface="Times New Roman" pitchFamily="18" charset="0"/>
              </a:rPr>
              <a:t>receive</a:t>
            </a:r>
            <a:endParaRPr lang="de-DE" sz="2000" b="1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7CF0-78D4-461A-976B-0956617DEE73}" type="slidenum">
              <a:rPr lang="en-US"/>
              <a:pPr/>
              <a:t>28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1143000"/>
          </a:xfrm>
        </p:spPr>
        <p:txBody>
          <a:bodyPr/>
          <a:lstStyle/>
          <a:p>
            <a:r>
              <a:rPr lang="de-DE"/>
              <a:t>Operator-Baum:</a:t>
            </a:r>
            <a:br>
              <a:rPr lang="de-DE"/>
            </a:br>
            <a:r>
              <a:rPr lang="de-DE"/>
              <a:t>inklusive Knoten-Annotation</a:t>
            </a:r>
          </a:p>
        </p:txBody>
      </p:sp>
      <p:grpSp>
        <p:nvGrpSpPr>
          <p:cNvPr id="392229" name="Group 37"/>
          <p:cNvGrpSpPr>
            <a:grpSpLocks/>
          </p:cNvGrpSpPr>
          <p:nvPr/>
        </p:nvGrpSpPr>
        <p:grpSpPr bwMode="auto">
          <a:xfrm>
            <a:off x="822325" y="2362200"/>
            <a:ext cx="8169275" cy="4267200"/>
            <a:chOff x="518" y="1488"/>
            <a:chExt cx="5146" cy="2688"/>
          </a:xfrm>
        </p:grpSpPr>
        <p:sp>
          <p:nvSpPr>
            <p:cNvPr id="392195" name="Text Box 3"/>
            <p:cNvSpPr txBox="1">
              <a:spLocks noChangeArrowheads="1"/>
            </p:cNvSpPr>
            <p:nvPr/>
          </p:nvSpPr>
          <p:spPr bwMode="auto">
            <a:xfrm>
              <a:off x="3024" y="1488"/>
              <a:ext cx="503" cy="4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3600">
                  <a:latin typeface="Times New Roman" pitchFamily="18" charset="0"/>
                  <a:sym typeface="Wingdings" pitchFamily="2" charset="2"/>
                </a:rPr>
                <a:t>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392196" name="Text Box 4"/>
            <p:cNvSpPr txBox="1">
              <a:spLocks noChangeArrowheads="1"/>
            </p:cNvSpPr>
            <p:nvPr/>
          </p:nvSpPr>
          <p:spPr bwMode="auto">
            <a:xfrm>
              <a:off x="1670" y="2592"/>
              <a:ext cx="11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>
                <a:latin typeface="Times New Roman" pitchFamily="18" charset="0"/>
              </a:endParaRPr>
            </a:p>
          </p:txBody>
        </p:sp>
        <p:sp>
          <p:nvSpPr>
            <p:cNvPr id="392197" name="Text Box 5"/>
            <p:cNvSpPr txBox="1">
              <a:spLocks noChangeArrowheads="1"/>
            </p:cNvSpPr>
            <p:nvPr/>
          </p:nvSpPr>
          <p:spPr bwMode="auto">
            <a:xfrm>
              <a:off x="2448" y="1728"/>
              <a:ext cx="313" cy="3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3200">
                  <a:latin typeface="Times New Roman" pitchFamily="18" charset="0"/>
                  <a:sym typeface="Symbol" pitchFamily="18" charset="2"/>
                </a:rPr>
                <a:t></a:t>
              </a:r>
            </a:p>
          </p:txBody>
        </p:sp>
        <p:sp>
          <p:nvSpPr>
            <p:cNvPr id="392198" name="Text Box 6"/>
            <p:cNvSpPr txBox="1">
              <a:spLocks noChangeArrowheads="1"/>
            </p:cNvSpPr>
            <p:nvPr/>
          </p:nvSpPr>
          <p:spPr bwMode="auto">
            <a:xfrm>
              <a:off x="1056" y="3696"/>
              <a:ext cx="74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TEILE1</a:t>
              </a:r>
            </a:p>
          </p:txBody>
        </p:sp>
        <p:sp>
          <p:nvSpPr>
            <p:cNvPr id="392199" name="Text Box 7"/>
            <p:cNvSpPr txBox="1">
              <a:spLocks noChangeArrowheads="1"/>
            </p:cNvSpPr>
            <p:nvPr/>
          </p:nvSpPr>
          <p:spPr bwMode="auto">
            <a:xfrm>
              <a:off x="2688" y="3744"/>
              <a:ext cx="74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TEILE2</a:t>
              </a:r>
            </a:p>
          </p:txBody>
        </p:sp>
        <p:sp>
          <p:nvSpPr>
            <p:cNvPr id="392200" name="Text Box 8"/>
            <p:cNvSpPr txBox="1">
              <a:spLocks noChangeArrowheads="1"/>
            </p:cNvSpPr>
            <p:nvPr/>
          </p:nvSpPr>
          <p:spPr bwMode="auto">
            <a:xfrm>
              <a:off x="4896" y="3840"/>
              <a:ext cx="74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TEILE3</a:t>
              </a:r>
            </a:p>
          </p:txBody>
        </p:sp>
        <p:sp>
          <p:nvSpPr>
            <p:cNvPr id="392201" name="Text Box 9"/>
            <p:cNvSpPr txBox="1">
              <a:spLocks noChangeArrowheads="1"/>
            </p:cNvSpPr>
            <p:nvPr/>
          </p:nvSpPr>
          <p:spPr bwMode="auto">
            <a:xfrm>
              <a:off x="2736" y="2208"/>
              <a:ext cx="313" cy="3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3200">
                  <a:latin typeface="Times New Roman" pitchFamily="18" charset="0"/>
                  <a:sym typeface="Symbol" pitchFamily="18" charset="2"/>
                </a:rPr>
                <a:t></a:t>
              </a:r>
            </a:p>
          </p:txBody>
        </p:sp>
        <p:cxnSp>
          <p:nvCxnSpPr>
            <p:cNvPr id="392202" name="AutoShape 10"/>
            <p:cNvCxnSpPr>
              <a:cxnSpLocks noChangeShapeType="1"/>
              <a:stCxn id="392198" idx="0"/>
              <a:endCxn id="392209" idx="2"/>
            </p:cNvCxnSpPr>
            <p:nvPr/>
          </p:nvCxnSpPr>
          <p:spPr bwMode="auto">
            <a:xfrm rot="5400000" flipH="1">
              <a:off x="1254" y="3522"/>
              <a:ext cx="297" cy="51"/>
            </a:xfrm>
            <a:prstGeom prst="curvedConnector3">
              <a:avLst>
                <a:gd name="adj1" fmla="val 49833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2203" name="AutoShape 11"/>
            <p:cNvCxnSpPr>
              <a:cxnSpLocks noChangeShapeType="1"/>
              <a:stCxn id="392199" idx="0"/>
              <a:endCxn id="392207" idx="2"/>
            </p:cNvCxnSpPr>
            <p:nvPr/>
          </p:nvCxnSpPr>
          <p:spPr bwMode="auto">
            <a:xfrm rot="16200000">
              <a:off x="2958" y="3597"/>
              <a:ext cx="249" cy="45"/>
            </a:xfrm>
            <a:prstGeom prst="curvedConnector3">
              <a:avLst>
                <a:gd name="adj1" fmla="val 49801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2204" name="AutoShape 12"/>
            <p:cNvCxnSpPr>
              <a:cxnSpLocks noChangeShapeType="1"/>
              <a:stCxn id="392200" idx="0"/>
              <a:endCxn id="392208" idx="2"/>
            </p:cNvCxnSpPr>
            <p:nvPr/>
          </p:nvCxnSpPr>
          <p:spPr bwMode="auto">
            <a:xfrm rot="5400000" flipH="1">
              <a:off x="4974" y="3546"/>
              <a:ext cx="297" cy="291"/>
            </a:xfrm>
            <a:prstGeom prst="curvedConnector3">
              <a:avLst>
                <a:gd name="adj1" fmla="val 49833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2205" name="AutoShape 13"/>
            <p:cNvCxnSpPr>
              <a:cxnSpLocks noChangeShapeType="1"/>
              <a:stCxn id="392201" idx="1"/>
              <a:endCxn id="392197" idx="2"/>
            </p:cNvCxnSpPr>
            <p:nvPr/>
          </p:nvCxnSpPr>
          <p:spPr bwMode="auto">
            <a:xfrm rot="10800000">
              <a:off x="2605" y="2093"/>
              <a:ext cx="131" cy="298"/>
            </a:xfrm>
            <a:prstGeom prst="curvedConnector2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92207" name="Text Box 15"/>
            <p:cNvSpPr txBox="1">
              <a:spLocks noChangeArrowheads="1"/>
            </p:cNvSpPr>
            <p:nvPr/>
          </p:nvSpPr>
          <p:spPr bwMode="auto">
            <a:xfrm>
              <a:off x="2448" y="3168"/>
              <a:ext cx="1313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de-DE" sz="280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de-DE" sz="2800" baseline="-2500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25TeileNr351</a:t>
              </a:r>
              <a:endParaRPr lang="de-DE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92208" name="Text Box 16"/>
            <p:cNvSpPr txBox="1">
              <a:spLocks noChangeArrowheads="1"/>
            </p:cNvSpPr>
            <p:nvPr/>
          </p:nvSpPr>
          <p:spPr bwMode="auto">
            <a:xfrm>
              <a:off x="4320" y="3216"/>
              <a:ext cx="1313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de-DE" sz="280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de-DE" sz="2800" baseline="-2500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25TeileNr351</a:t>
              </a:r>
              <a:endParaRPr lang="de-DE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92209" name="Text Box 17"/>
            <p:cNvSpPr txBox="1">
              <a:spLocks noChangeArrowheads="1"/>
            </p:cNvSpPr>
            <p:nvPr/>
          </p:nvSpPr>
          <p:spPr bwMode="auto">
            <a:xfrm>
              <a:off x="720" y="3072"/>
              <a:ext cx="1313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de-DE" sz="280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de-DE" sz="2800" baseline="-2500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25TeileNr351</a:t>
              </a:r>
              <a:endParaRPr lang="de-DE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392210" name="AutoShape 18"/>
            <p:cNvCxnSpPr>
              <a:cxnSpLocks noChangeShapeType="1"/>
              <a:stCxn id="392207" idx="0"/>
              <a:endCxn id="392201" idx="2"/>
            </p:cNvCxnSpPr>
            <p:nvPr/>
          </p:nvCxnSpPr>
          <p:spPr bwMode="auto">
            <a:xfrm rot="5400000" flipH="1">
              <a:off x="2701" y="2765"/>
              <a:ext cx="595" cy="212"/>
            </a:xfrm>
            <a:prstGeom prst="curvedConnector3">
              <a:avLst>
                <a:gd name="adj1" fmla="val 49917"/>
              </a:avLst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2211" name="AutoShape 19"/>
            <p:cNvCxnSpPr>
              <a:cxnSpLocks noChangeShapeType="1"/>
              <a:stCxn id="392208" idx="0"/>
              <a:endCxn id="392201" idx="3"/>
            </p:cNvCxnSpPr>
            <p:nvPr/>
          </p:nvCxnSpPr>
          <p:spPr bwMode="auto">
            <a:xfrm rot="5400000" flipH="1">
              <a:off x="3600" y="1840"/>
              <a:ext cx="825" cy="1928"/>
            </a:xfrm>
            <a:prstGeom prst="curvedConnector2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2212" name="AutoShape 20"/>
            <p:cNvCxnSpPr>
              <a:cxnSpLocks noChangeShapeType="1"/>
              <a:endCxn id="392197" idx="1"/>
            </p:cNvCxnSpPr>
            <p:nvPr/>
          </p:nvCxnSpPr>
          <p:spPr bwMode="auto">
            <a:xfrm rot="16200000">
              <a:off x="1330" y="1973"/>
              <a:ext cx="1180" cy="1056"/>
            </a:xfrm>
            <a:prstGeom prst="curvedConnector2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92213" name="Rectangle 21"/>
            <p:cNvSpPr>
              <a:spLocks noChangeArrowheads="1"/>
            </p:cNvSpPr>
            <p:nvPr/>
          </p:nvSpPr>
          <p:spPr bwMode="auto">
            <a:xfrm>
              <a:off x="528" y="2880"/>
              <a:ext cx="1632" cy="12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2214" name="Rectangle 22"/>
            <p:cNvSpPr>
              <a:spLocks noChangeArrowheads="1"/>
            </p:cNvSpPr>
            <p:nvPr/>
          </p:nvSpPr>
          <p:spPr bwMode="auto">
            <a:xfrm>
              <a:off x="2400" y="2976"/>
              <a:ext cx="1632" cy="12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2215" name="Rectangle 23"/>
            <p:cNvSpPr>
              <a:spLocks noChangeArrowheads="1"/>
            </p:cNvSpPr>
            <p:nvPr/>
          </p:nvSpPr>
          <p:spPr bwMode="auto">
            <a:xfrm>
              <a:off x="4224" y="2976"/>
              <a:ext cx="1440" cy="12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2216" name="Rectangle 24"/>
            <p:cNvSpPr>
              <a:spLocks noChangeArrowheads="1"/>
            </p:cNvSpPr>
            <p:nvPr/>
          </p:nvSpPr>
          <p:spPr bwMode="auto">
            <a:xfrm>
              <a:off x="2016" y="1584"/>
              <a:ext cx="1632" cy="1152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2217" name="Text Box 25"/>
            <p:cNvSpPr txBox="1">
              <a:spLocks noChangeArrowheads="1"/>
            </p:cNvSpPr>
            <p:nvPr/>
          </p:nvSpPr>
          <p:spPr bwMode="auto">
            <a:xfrm>
              <a:off x="518" y="2640"/>
              <a:ext cx="86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de-DE">
                  <a:latin typeface="Times New Roman" pitchFamily="18" charset="0"/>
                </a:rPr>
                <a:t>Knoten A</a:t>
              </a:r>
            </a:p>
          </p:txBody>
        </p:sp>
        <p:sp>
          <p:nvSpPr>
            <p:cNvPr id="392218" name="Text Box 26"/>
            <p:cNvSpPr txBox="1">
              <a:spLocks noChangeArrowheads="1"/>
            </p:cNvSpPr>
            <p:nvPr/>
          </p:nvSpPr>
          <p:spPr bwMode="auto">
            <a:xfrm>
              <a:off x="528" y="2640"/>
              <a:ext cx="86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de-DE">
                  <a:latin typeface="Times New Roman" pitchFamily="18" charset="0"/>
                </a:rPr>
                <a:t>Knoten A</a:t>
              </a:r>
            </a:p>
          </p:txBody>
        </p:sp>
        <p:sp>
          <p:nvSpPr>
            <p:cNvPr id="392219" name="Text Box 27"/>
            <p:cNvSpPr txBox="1">
              <a:spLocks noChangeArrowheads="1"/>
            </p:cNvSpPr>
            <p:nvPr/>
          </p:nvSpPr>
          <p:spPr bwMode="auto">
            <a:xfrm>
              <a:off x="3168" y="2688"/>
              <a:ext cx="85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de-DE">
                  <a:latin typeface="Times New Roman" pitchFamily="18" charset="0"/>
                </a:rPr>
                <a:t>Knoten B</a:t>
              </a:r>
            </a:p>
          </p:txBody>
        </p:sp>
        <p:sp>
          <p:nvSpPr>
            <p:cNvPr id="392220" name="Text Box 28"/>
            <p:cNvSpPr txBox="1">
              <a:spLocks noChangeArrowheads="1"/>
            </p:cNvSpPr>
            <p:nvPr/>
          </p:nvSpPr>
          <p:spPr bwMode="auto">
            <a:xfrm>
              <a:off x="4800" y="2640"/>
              <a:ext cx="85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de-DE">
                  <a:latin typeface="Times New Roman" pitchFamily="18" charset="0"/>
                </a:rPr>
                <a:t>Knoten C</a:t>
              </a:r>
            </a:p>
          </p:txBody>
        </p:sp>
        <p:sp>
          <p:nvSpPr>
            <p:cNvPr id="392221" name="Text Box 29"/>
            <p:cNvSpPr txBox="1">
              <a:spLocks noChangeArrowheads="1"/>
            </p:cNvSpPr>
            <p:nvPr/>
          </p:nvSpPr>
          <p:spPr bwMode="auto">
            <a:xfrm>
              <a:off x="3648" y="1680"/>
              <a:ext cx="868" cy="5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de-DE">
                  <a:latin typeface="Times New Roman" pitchFamily="18" charset="0"/>
                </a:rPr>
                <a:t>Knoten D</a:t>
              </a:r>
            </a:p>
            <a:p>
              <a:pPr algn="l"/>
              <a:r>
                <a:rPr lang="de-DE">
                  <a:latin typeface="Times New Roman" pitchFamily="18" charset="0"/>
                </a:rPr>
                <a:t>(Client)</a:t>
              </a:r>
            </a:p>
          </p:txBody>
        </p:sp>
        <p:sp>
          <p:nvSpPr>
            <p:cNvPr id="392222" name="Text Box 30"/>
            <p:cNvSpPr txBox="1">
              <a:spLocks noChangeArrowheads="1"/>
            </p:cNvSpPr>
            <p:nvPr/>
          </p:nvSpPr>
          <p:spPr bwMode="auto">
            <a:xfrm>
              <a:off x="1180" y="2947"/>
              <a:ext cx="427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000" b="1">
                  <a:solidFill>
                    <a:srgbClr val="33CC33"/>
                  </a:solidFill>
                  <a:latin typeface="Times New Roman" pitchFamily="18" charset="0"/>
                </a:rPr>
                <a:t>send</a:t>
              </a:r>
              <a:endParaRPr lang="de-DE" sz="2000" b="1">
                <a:latin typeface="Times New Roman" pitchFamily="18" charset="0"/>
              </a:endParaRPr>
            </a:p>
          </p:txBody>
        </p:sp>
        <p:sp>
          <p:nvSpPr>
            <p:cNvPr id="392223" name="Text Box 31"/>
            <p:cNvSpPr txBox="1">
              <a:spLocks noChangeArrowheads="1"/>
            </p:cNvSpPr>
            <p:nvPr/>
          </p:nvSpPr>
          <p:spPr bwMode="auto">
            <a:xfrm rot="4244411">
              <a:off x="2131" y="1757"/>
              <a:ext cx="595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000" b="1">
                  <a:solidFill>
                    <a:srgbClr val="33CC33"/>
                  </a:solidFill>
                  <a:latin typeface="Times New Roman" pitchFamily="18" charset="0"/>
                </a:rPr>
                <a:t>receive</a:t>
              </a:r>
              <a:endParaRPr lang="de-DE" sz="2000" b="1">
                <a:latin typeface="Times New Roman" pitchFamily="18" charset="0"/>
              </a:endParaRPr>
            </a:p>
          </p:txBody>
        </p:sp>
        <p:sp>
          <p:nvSpPr>
            <p:cNvPr id="392224" name="Text Box 32"/>
            <p:cNvSpPr txBox="1">
              <a:spLocks noChangeArrowheads="1"/>
            </p:cNvSpPr>
            <p:nvPr/>
          </p:nvSpPr>
          <p:spPr bwMode="auto">
            <a:xfrm>
              <a:off x="2880" y="3072"/>
              <a:ext cx="427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000" b="1">
                  <a:solidFill>
                    <a:srgbClr val="33CC33"/>
                  </a:solidFill>
                  <a:latin typeface="Times New Roman" pitchFamily="18" charset="0"/>
                </a:rPr>
                <a:t>send</a:t>
              </a:r>
              <a:endParaRPr lang="de-DE" sz="2000" b="1">
                <a:latin typeface="Times New Roman" pitchFamily="18" charset="0"/>
              </a:endParaRPr>
            </a:p>
          </p:txBody>
        </p:sp>
        <p:sp>
          <p:nvSpPr>
            <p:cNvPr id="392225" name="Text Box 33"/>
            <p:cNvSpPr txBox="1">
              <a:spLocks noChangeArrowheads="1"/>
            </p:cNvSpPr>
            <p:nvPr/>
          </p:nvSpPr>
          <p:spPr bwMode="auto">
            <a:xfrm>
              <a:off x="4752" y="3120"/>
              <a:ext cx="427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000" b="1">
                  <a:solidFill>
                    <a:srgbClr val="33CC33"/>
                  </a:solidFill>
                  <a:latin typeface="Times New Roman" pitchFamily="18" charset="0"/>
                </a:rPr>
                <a:t>send</a:t>
              </a:r>
              <a:endParaRPr lang="de-DE" sz="2000" b="1">
                <a:latin typeface="Times New Roman" pitchFamily="18" charset="0"/>
              </a:endParaRPr>
            </a:p>
          </p:txBody>
        </p:sp>
        <p:sp>
          <p:nvSpPr>
            <p:cNvPr id="392226" name="Text Box 34"/>
            <p:cNvSpPr txBox="1">
              <a:spLocks noChangeArrowheads="1"/>
            </p:cNvSpPr>
            <p:nvPr/>
          </p:nvSpPr>
          <p:spPr bwMode="auto">
            <a:xfrm rot="21565406">
              <a:off x="2592" y="2496"/>
              <a:ext cx="595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000" b="1">
                  <a:solidFill>
                    <a:srgbClr val="33CC33"/>
                  </a:solidFill>
                  <a:latin typeface="Times New Roman" pitchFamily="18" charset="0"/>
                </a:rPr>
                <a:t>receive</a:t>
              </a:r>
              <a:endParaRPr lang="de-DE" sz="2000" b="1">
                <a:latin typeface="Times New Roman" pitchFamily="18" charset="0"/>
              </a:endParaRPr>
            </a:p>
          </p:txBody>
        </p:sp>
        <p:sp>
          <p:nvSpPr>
            <p:cNvPr id="392227" name="Text Box 35"/>
            <p:cNvSpPr txBox="1">
              <a:spLocks noChangeArrowheads="1"/>
            </p:cNvSpPr>
            <p:nvPr/>
          </p:nvSpPr>
          <p:spPr bwMode="auto">
            <a:xfrm rot="4244411">
              <a:off x="2755" y="2285"/>
              <a:ext cx="595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000" b="1">
                  <a:solidFill>
                    <a:srgbClr val="33CC33"/>
                  </a:solidFill>
                  <a:latin typeface="Times New Roman" pitchFamily="18" charset="0"/>
                </a:rPr>
                <a:t>receive</a:t>
              </a:r>
              <a:endParaRPr lang="de-DE" sz="2000" b="1">
                <a:latin typeface="Times New Roman" pitchFamily="18" charset="0"/>
              </a:endParaRPr>
            </a:p>
          </p:txBody>
        </p:sp>
        <p:sp>
          <p:nvSpPr>
            <p:cNvPr id="392228" name="Line 36"/>
            <p:cNvSpPr>
              <a:spLocks noChangeShapeType="1"/>
            </p:cNvSpPr>
            <p:nvPr/>
          </p:nvSpPr>
          <p:spPr bwMode="auto">
            <a:xfrm flipV="1">
              <a:off x="2736" y="1776"/>
              <a:ext cx="288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11BE-BF8F-4F2A-B15E-CFBBC47D0475}" type="slidenum">
              <a:rPr lang="en-US"/>
              <a:pPr/>
              <a:t>29</a:t>
            </a:fld>
            <a:endParaRPr lang="en-US"/>
          </a:p>
        </p:txBody>
      </p:sp>
      <p:sp>
        <p:nvSpPr>
          <p:cNvPr id="387096" name="Rectangle 24"/>
          <p:cNvSpPr>
            <a:spLocks noChangeArrowheads="1"/>
          </p:cNvSpPr>
          <p:nvPr/>
        </p:nvSpPr>
        <p:spPr bwMode="auto">
          <a:xfrm>
            <a:off x="3200400" y="2362200"/>
            <a:ext cx="2590800" cy="19812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1143000"/>
          </a:xfrm>
        </p:spPr>
        <p:txBody>
          <a:bodyPr/>
          <a:lstStyle/>
          <a:p>
            <a:r>
              <a:rPr lang="de-DE"/>
              <a:t>Erkennung und Entfernung überflüssiger Teilausdrücke</a:t>
            </a:r>
          </a:p>
        </p:txBody>
      </p:sp>
      <p:sp>
        <p:nvSpPr>
          <p:cNvPr id="387075" name="Text Box 3"/>
          <p:cNvSpPr txBox="1">
            <a:spLocks noChangeArrowheads="1"/>
          </p:cNvSpPr>
          <p:nvPr/>
        </p:nvSpPr>
        <p:spPr bwMode="auto">
          <a:xfrm>
            <a:off x="4953000" y="2209800"/>
            <a:ext cx="798513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600">
                <a:latin typeface="Times New Roman" pitchFamily="18" charset="0"/>
                <a:sym typeface="Wingdings" pitchFamily="2" charset="2"/>
              </a:rPr>
              <a:t>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2651125" y="4114800"/>
            <a:ext cx="1841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87077" name="Text Box 5"/>
          <p:cNvSpPr txBox="1">
            <a:spLocks noChangeArrowheads="1"/>
          </p:cNvSpPr>
          <p:nvPr/>
        </p:nvSpPr>
        <p:spPr bwMode="auto">
          <a:xfrm>
            <a:off x="3886200" y="2743200"/>
            <a:ext cx="496888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200">
                <a:latin typeface="Times New Roman" pitchFamily="18" charset="0"/>
                <a:sym typeface="Symbol" pitchFamily="18" charset="2"/>
              </a:rPr>
              <a:t></a:t>
            </a:r>
          </a:p>
        </p:txBody>
      </p:sp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1676400" y="5867400"/>
            <a:ext cx="11811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TEILE1</a:t>
            </a:r>
          </a:p>
        </p:txBody>
      </p:sp>
      <p:sp>
        <p:nvSpPr>
          <p:cNvPr id="387079" name="Text Box 7"/>
          <p:cNvSpPr txBox="1">
            <a:spLocks noChangeArrowheads="1"/>
          </p:cNvSpPr>
          <p:nvPr/>
        </p:nvSpPr>
        <p:spPr bwMode="auto">
          <a:xfrm>
            <a:off x="4267200" y="5943600"/>
            <a:ext cx="11811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TEILE2</a:t>
            </a:r>
          </a:p>
        </p:txBody>
      </p:sp>
      <p:sp>
        <p:nvSpPr>
          <p:cNvPr id="387080" name="Text Box 8"/>
          <p:cNvSpPr txBox="1">
            <a:spLocks noChangeArrowheads="1"/>
          </p:cNvSpPr>
          <p:nvPr/>
        </p:nvSpPr>
        <p:spPr bwMode="auto">
          <a:xfrm>
            <a:off x="7772400" y="6096000"/>
            <a:ext cx="11811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TEILE3</a:t>
            </a:r>
          </a:p>
        </p:txBody>
      </p:sp>
      <p:sp>
        <p:nvSpPr>
          <p:cNvPr id="387081" name="Text Box 9"/>
          <p:cNvSpPr txBox="1">
            <a:spLocks noChangeArrowheads="1"/>
          </p:cNvSpPr>
          <p:nvPr/>
        </p:nvSpPr>
        <p:spPr bwMode="auto">
          <a:xfrm>
            <a:off x="4343400" y="3505200"/>
            <a:ext cx="496888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200">
                <a:latin typeface="Times New Roman" pitchFamily="18" charset="0"/>
                <a:sym typeface="Symbol" pitchFamily="18" charset="2"/>
              </a:rPr>
              <a:t></a:t>
            </a:r>
          </a:p>
        </p:txBody>
      </p:sp>
      <p:cxnSp>
        <p:nvCxnSpPr>
          <p:cNvPr id="387082" name="AutoShape 10"/>
          <p:cNvCxnSpPr>
            <a:cxnSpLocks noChangeShapeType="1"/>
            <a:stCxn id="387078" idx="0"/>
            <a:endCxn id="387089" idx="2"/>
          </p:cNvCxnSpPr>
          <p:nvPr/>
        </p:nvCxnSpPr>
        <p:spPr bwMode="auto">
          <a:xfrm rot="5400000" flipH="1">
            <a:off x="1990725" y="5591176"/>
            <a:ext cx="471487" cy="80962"/>
          </a:xfrm>
          <a:prstGeom prst="curvedConnector3">
            <a:avLst>
              <a:gd name="adj1" fmla="val 49833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7083" name="AutoShape 11"/>
          <p:cNvCxnSpPr>
            <a:cxnSpLocks noChangeShapeType="1"/>
            <a:stCxn id="387079" idx="0"/>
            <a:endCxn id="387087" idx="2"/>
          </p:cNvCxnSpPr>
          <p:nvPr/>
        </p:nvCxnSpPr>
        <p:spPr bwMode="auto">
          <a:xfrm rot="16200000">
            <a:off x="4695825" y="5710238"/>
            <a:ext cx="395287" cy="71438"/>
          </a:xfrm>
          <a:prstGeom prst="curvedConnector3">
            <a:avLst>
              <a:gd name="adj1" fmla="val 49801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7084" name="AutoShape 12"/>
          <p:cNvCxnSpPr>
            <a:cxnSpLocks noChangeShapeType="1"/>
            <a:stCxn id="387080" idx="0"/>
            <a:endCxn id="387088" idx="2"/>
          </p:cNvCxnSpPr>
          <p:nvPr/>
        </p:nvCxnSpPr>
        <p:spPr bwMode="auto">
          <a:xfrm rot="5400000" flipH="1">
            <a:off x="7896225" y="5629276"/>
            <a:ext cx="471487" cy="461962"/>
          </a:xfrm>
          <a:prstGeom prst="curvedConnector3">
            <a:avLst>
              <a:gd name="adj1" fmla="val 49833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7085" name="AutoShape 13"/>
          <p:cNvCxnSpPr>
            <a:cxnSpLocks noChangeShapeType="1"/>
            <a:stCxn id="387081" idx="1"/>
            <a:endCxn id="387077" idx="2"/>
          </p:cNvCxnSpPr>
          <p:nvPr/>
        </p:nvCxnSpPr>
        <p:spPr bwMode="auto">
          <a:xfrm rot="10800000">
            <a:off x="4135438" y="3322638"/>
            <a:ext cx="207962" cy="473075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7086" name="AutoShape 14"/>
          <p:cNvCxnSpPr>
            <a:cxnSpLocks noChangeShapeType="1"/>
            <a:stCxn id="387077" idx="0"/>
            <a:endCxn id="387075" idx="1"/>
          </p:cNvCxnSpPr>
          <p:nvPr/>
        </p:nvCxnSpPr>
        <p:spPr bwMode="auto">
          <a:xfrm rot="16200000">
            <a:off x="4437856" y="2228057"/>
            <a:ext cx="212725" cy="817562"/>
          </a:xfrm>
          <a:prstGeom prst="curvedConnector2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387087" name="Text Box 15"/>
          <p:cNvSpPr txBox="1">
            <a:spLocks noChangeArrowheads="1"/>
          </p:cNvSpPr>
          <p:nvPr/>
        </p:nvSpPr>
        <p:spPr bwMode="auto">
          <a:xfrm>
            <a:off x="3886200" y="5029200"/>
            <a:ext cx="208438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28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sz="2800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25TeileNr351</a:t>
            </a:r>
            <a:endParaRPr lang="de-DE" baseline="-2500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7088" name="Text Box 16"/>
          <p:cNvSpPr txBox="1">
            <a:spLocks noChangeArrowheads="1"/>
          </p:cNvSpPr>
          <p:nvPr/>
        </p:nvSpPr>
        <p:spPr bwMode="auto">
          <a:xfrm>
            <a:off x="6858000" y="5105400"/>
            <a:ext cx="208438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28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sz="2800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25TeileNr351</a:t>
            </a:r>
            <a:endParaRPr lang="de-DE" baseline="-2500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7089" name="Text Box 17"/>
          <p:cNvSpPr txBox="1">
            <a:spLocks noChangeArrowheads="1"/>
          </p:cNvSpPr>
          <p:nvPr/>
        </p:nvSpPr>
        <p:spPr bwMode="auto">
          <a:xfrm>
            <a:off x="1143000" y="4876800"/>
            <a:ext cx="208438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28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sz="2800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25TeileNr351</a:t>
            </a:r>
            <a:endParaRPr lang="de-DE" baseline="-2500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cxnSp>
        <p:nvCxnSpPr>
          <p:cNvPr id="387090" name="AutoShape 18"/>
          <p:cNvCxnSpPr>
            <a:cxnSpLocks noChangeShapeType="1"/>
            <a:stCxn id="387087" idx="0"/>
            <a:endCxn id="387081" idx="2"/>
          </p:cNvCxnSpPr>
          <p:nvPr/>
        </p:nvCxnSpPr>
        <p:spPr bwMode="auto">
          <a:xfrm rot="5400000" flipH="1">
            <a:off x="4288632" y="4388644"/>
            <a:ext cx="944562" cy="336550"/>
          </a:xfrm>
          <a:prstGeom prst="curvedConnector3">
            <a:avLst>
              <a:gd name="adj1" fmla="val 49917"/>
            </a:avLst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387091" name="AutoShape 19"/>
          <p:cNvCxnSpPr>
            <a:cxnSpLocks noChangeShapeType="1"/>
            <a:stCxn id="387088" idx="0"/>
            <a:endCxn id="387081" idx="3"/>
          </p:cNvCxnSpPr>
          <p:nvPr/>
        </p:nvCxnSpPr>
        <p:spPr bwMode="auto">
          <a:xfrm rot="5400000" flipH="1">
            <a:off x="5715794" y="2920207"/>
            <a:ext cx="1309687" cy="3060700"/>
          </a:xfrm>
          <a:prstGeom prst="curvedConnector2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387092" name="AutoShape 20"/>
          <p:cNvCxnSpPr>
            <a:cxnSpLocks noChangeShapeType="1"/>
            <a:endCxn id="387077" idx="1"/>
          </p:cNvCxnSpPr>
          <p:nvPr/>
        </p:nvCxnSpPr>
        <p:spPr bwMode="auto">
          <a:xfrm rot="16200000">
            <a:off x="2111375" y="3132138"/>
            <a:ext cx="1873250" cy="1676400"/>
          </a:xfrm>
          <a:prstGeom prst="curvedConnector2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sp>
        <p:nvSpPr>
          <p:cNvPr id="387093" name="Rectangle 21"/>
          <p:cNvSpPr>
            <a:spLocks noChangeArrowheads="1"/>
          </p:cNvSpPr>
          <p:nvPr/>
        </p:nvSpPr>
        <p:spPr bwMode="auto">
          <a:xfrm>
            <a:off x="838200" y="4572000"/>
            <a:ext cx="2590800" cy="1905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7094" name="Rectangle 22"/>
          <p:cNvSpPr>
            <a:spLocks noChangeArrowheads="1"/>
          </p:cNvSpPr>
          <p:nvPr/>
        </p:nvSpPr>
        <p:spPr bwMode="auto">
          <a:xfrm>
            <a:off x="3810000" y="4724400"/>
            <a:ext cx="2590800" cy="1905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7095" name="Rectangle 23"/>
          <p:cNvSpPr>
            <a:spLocks noChangeArrowheads="1"/>
          </p:cNvSpPr>
          <p:nvPr/>
        </p:nvSpPr>
        <p:spPr bwMode="auto">
          <a:xfrm>
            <a:off x="6705600" y="4724400"/>
            <a:ext cx="2286000" cy="1905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7097" name="Text Box 25"/>
          <p:cNvSpPr txBox="1">
            <a:spLocks noChangeArrowheads="1"/>
          </p:cNvSpPr>
          <p:nvPr/>
        </p:nvSpPr>
        <p:spPr bwMode="auto">
          <a:xfrm>
            <a:off x="822325" y="4191000"/>
            <a:ext cx="13779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de-DE">
                <a:latin typeface="Times New Roman" pitchFamily="18" charset="0"/>
              </a:rPr>
              <a:t>Knoten A</a:t>
            </a:r>
          </a:p>
        </p:txBody>
      </p:sp>
      <p:sp>
        <p:nvSpPr>
          <p:cNvPr id="387098" name="Text Box 26"/>
          <p:cNvSpPr txBox="1">
            <a:spLocks noChangeArrowheads="1"/>
          </p:cNvSpPr>
          <p:nvPr/>
        </p:nvSpPr>
        <p:spPr bwMode="auto">
          <a:xfrm>
            <a:off x="838200" y="4191000"/>
            <a:ext cx="13779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de-DE">
                <a:latin typeface="Times New Roman" pitchFamily="18" charset="0"/>
              </a:rPr>
              <a:t>Knoten A</a:t>
            </a:r>
          </a:p>
        </p:txBody>
      </p:sp>
      <p:sp>
        <p:nvSpPr>
          <p:cNvPr id="387099" name="Text Box 27"/>
          <p:cNvSpPr txBox="1">
            <a:spLocks noChangeArrowheads="1"/>
          </p:cNvSpPr>
          <p:nvPr/>
        </p:nvSpPr>
        <p:spPr bwMode="auto">
          <a:xfrm>
            <a:off x="5029200" y="4267200"/>
            <a:ext cx="136048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de-DE">
                <a:latin typeface="Times New Roman" pitchFamily="18" charset="0"/>
              </a:rPr>
              <a:t>Knoten B</a:t>
            </a:r>
          </a:p>
        </p:txBody>
      </p:sp>
      <p:sp>
        <p:nvSpPr>
          <p:cNvPr id="387100" name="Text Box 28"/>
          <p:cNvSpPr txBox="1">
            <a:spLocks noChangeArrowheads="1"/>
          </p:cNvSpPr>
          <p:nvPr/>
        </p:nvSpPr>
        <p:spPr bwMode="auto">
          <a:xfrm>
            <a:off x="7620000" y="4191000"/>
            <a:ext cx="136048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de-DE">
                <a:latin typeface="Times New Roman" pitchFamily="18" charset="0"/>
              </a:rPr>
              <a:t>Knoten C</a:t>
            </a:r>
          </a:p>
        </p:txBody>
      </p:sp>
      <p:sp>
        <p:nvSpPr>
          <p:cNvPr id="387102" name="Text Box 30"/>
          <p:cNvSpPr txBox="1">
            <a:spLocks noChangeArrowheads="1"/>
          </p:cNvSpPr>
          <p:nvPr/>
        </p:nvSpPr>
        <p:spPr bwMode="auto">
          <a:xfrm>
            <a:off x="5791200" y="2514600"/>
            <a:ext cx="137795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de-DE">
                <a:latin typeface="Times New Roman" pitchFamily="18" charset="0"/>
              </a:rPr>
              <a:t>Knoten D</a:t>
            </a:r>
          </a:p>
          <a:p>
            <a:pPr algn="l"/>
            <a:r>
              <a:rPr lang="de-DE">
                <a:latin typeface="Times New Roman" pitchFamily="18" charset="0"/>
              </a:rPr>
              <a:t>(Client)</a:t>
            </a:r>
          </a:p>
        </p:txBody>
      </p:sp>
      <p:sp>
        <p:nvSpPr>
          <p:cNvPr id="387103" name="Text Box 31"/>
          <p:cNvSpPr txBox="1">
            <a:spLocks noChangeArrowheads="1"/>
          </p:cNvSpPr>
          <p:nvPr/>
        </p:nvSpPr>
        <p:spPr bwMode="auto">
          <a:xfrm>
            <a:off x="1873250" y="4678363"/>
            <a:ext cx="67786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 b="1">
                <a:solidFill>
                  <a:srgbClr val="33CC33"/>
                </a:solidFill>
                <a:latin typeface="Times New Roman" pitchFamily="18" charset="0"/>
              </a:rPr>
              <a:t>send</a:t>
            </a:r>
            <a:endParaRPr lang="de-DE" sz="2000" b="1">
              <a:latin typeface="Times New Roman" pitchFamily="18" charset="0"/>
            </a:endParaRPr>
          </a:p>
        </p:txBody>
      </p:sp>
      <p:sp>
        <p:nvSpPr>
          <p:cNvPr id="387104" name="Text Box 32"/>
          <p:cNvSpPr txBox="1">
            <a:spLocks noChangeArrowheads="1"/>
          </p:cNvSpPr>
          <p:nvPr/>
        </p:nvSpPr>
        <p:spPr bwMode="auto">
          <a:xfrm rot="4244411">
            <a:off x="3383756" y="2788444"/>
            <a:ext cx="94456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 b="1">
                <a:solidFill>
                  <a:srgbClr val="33CC33"/>
                </a:solidFill>
                <a:latin typeface="Times New Roman" pitchFamily="18" charset="0"/>
              </a:rPr>
              <a:t>receive</a:t>
            </a:r>
            <a:endParaRPr lang="de-DE" sz="2000" b="1">
              <a:latin typeface="Times New Roman" pitchFamily="18" charset="0"/>
            </a:endParaRPr>
          </a:p>
        </p:txBody>
      </p:sp>
      <p:sp>
        <p:nvSpPr>
          <p:cNvPr id="387105" name="Text Box 33"/>
          <p:cNvSpPr txBox="1">
            <a:spLocks noChangeArrowheads="1"/>
          </p:cNvSpPr>
          <p:nvPr/>
        </p:nvSpPr>
        <p:spPr bwMode="auto">
          <a:xfrm>
            <a:off x="4572000" y="4876800"/>
            <a:ext cx="67786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 b="1">
                <a:solidFill>
                  <a:srgbClr val="33CC33"/>
                </a:solidFill>
                <a:latin typeface="Times New Roman" pitchFamily="18" charset="0"/>
              </a:rPr>
              <a:t>send</a:t>
            </a:r>
            <a:endParaRPr lang="de-DE" sz="2000" b="1">
              <a:latin typeface="Times New Roman" pitchFamily="18" charset="0"/>
            </a:endParaRPr>
          </a:p>
        </p:txBody>
      </p:sp>
      <p:sp>
        <p:nvSpPr>
          <p:cNvPr id="387106" name="Text Box 34"/>
          <p:cNvSpPr txBox="1">
            <a:spLocks noChangeArrowheads="1"/>
          </p:cNvSpPr>
          <p:nvPr/>
        </p:nvSpPr>
        <p:spPr bwMode="auto">
          <a:xfrm>
            <a:off x="7543800" y="4953000"/>
            <a:ext cx="67786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 b="1">
                <a:solidFill>
                  <a:srgbClr val="33CC33"/>
                </a:solidFill>
                <a:latin typeface="Times New Roman" pitchFamily="18" charset="0"/>
              </a:rPr>
              <a:t>send</a:t>
            </a:r>
            <a:endParaRPr lang="de-DE" sz="2000" b="1">
              <a:latin typeface="Times New Roman" pitchFamily="18" charset="0"/>
            </a:endParaRPr>
          </a:p>
        </p:txBody>
      </p:sp>
      <p:sp>
        <p:nvSpPr>
          <p:cNvPr id="387107" name="Text Box 35"/>
          <p:cNvSpPr txBox="1">
            <a:spLocks noChangeArrowheads="1"/>
          </p:cNvSpPr>
          <p:nvPr/>
        </p:nvSpPr>
        <p:spPr bwMode="auto">
          <a:xfrm rot="21565406">
            <a:off x="4114800" y="3962400"/>
            <a:ext cx="94456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 b="1">
                <a:solidFill>
                  <a:srgbClr val="33CC33"/>
                </a:solidFill>
                <a:latin typeface="Times New Roman" pitchFamily="18" charset="0"/>
              </a:rPr>
              <a:t>receive</a:t>
            </a:r>
            <a:endParaRPr lang="de-DE" sz="2000" b="1">
              <a:latin typeface="Times New Roman" pitchFamily="18" charset="0"/>
            </a:endParaRPr>
          </a:p>
        </p:txBody>
      </p:sp>
      <p:sp>
        <p:nvSpPr>
          <p:cNvPr id="387108" name="Text Box 36"/>
          <p:cNvSpPr txBox="1">
            <a:spLocks noChangeArrowheads="1"/>
          </p:cNvSpPr>
          <p:nvPr/>
        </p:nvSpPr>
        <p:spPr bwMode="auto">
          <a:xfrm rot="4244411">
            <a:off x="4374356" y="3626644"/>
            <a:ext cx="94456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 b="1">
                <a:solidFill>
                  <a:srgbClr val="33CC33"/>
                </a:solidFill>
                <a:latin typeface="Times New Roman" pitchFamily="18" charset="0"/>
              </a:rPr>
              <a:t>receive</a:t>
            </a:r>
            <a:endParaRPr lang="de-DE" sz="2000" b="1">
              <a:latin typeface="Times New Roman" pitchFamily="18" charset="0"/>
            </a:endParaRPr>
          </a:p>
        </p:txBody>
      </p:sp>
      <p:sp>
        <p:nvSpPr>
          <p:cNvPr id="387109" name="Text Box 37"/>
          <p:cNvSpPr txBox="1">
            <a:spLocks noChangeArrowheads="1"/>
          </p:cNvSpPr>
          <p:nvPr/>
        </p:nvSpPr>
        <p:spPr bwMode="auto">
          <a:xfrm>
            <a:off x="4476750" y="1447800"/>
            <a:ext cx="4667250" cy="822325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/>
            <a:r>
              <a:rPr lang="de-DE">
                <a:latin typeface="Times New Roman" pitchFamily="18" charset="0"/>
              </a:rPr>
              <a:t>TEILE3 := </a:t>
            </a:r>
            <a:r>
              <a:rPr lang="de-DE"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baseline="-25000">
                <a:latin typeface="Times New Roman" pitchFamily="18" charset="0"/>
                <a:sym typeface="Symbol" pitchFamily="18" charset="2"/>
              </a:rPr>
              <a:t>500 TeileNr999</a:t>
            </a:r>
            <a:r>
              <a:rPr lang="de-DE">
                <a:latin typeface="Times New Roman" pitchFamily="18" charset="0"/>
                <a:sym typeface="Symbol" pitchFamily="18" charset="2"/>
              </a:rPr>
              <a:t> TEILE</a:t>
            </a:r>
          </a:p>
          <a:p>
            <a:endParaRPr lang="de-DE">
              <a:latin typeface="Times New Roman" pitchFamily="18" charset="0"/>
            </a:endParaRPr>
          </a:p>
        </p:txBody>
      </p:sp>
      <p:sp>
        <p:nvSpPr>
          <p:cNvPr id="387110" name="AutoShape 38"/>
          <p:cNvSpPr>
            <a:spLocks noChangeArrowheads="1"/>
          </p:cNvSpPr>
          <p:nvPr/>
        </p:nvSpPr>
        <p:spPr bwMode="auto">
          <a:xfrm>
            <a:off x="7620000" y="3276600"/>
            <a:ext cx="1143000" cy="685800"/>
          </a:xfrm>
          <a:prstGeom prst="wedgeEllipseCallout">
            <a:avLst>
              <a:gd name="adj1" fmla="val -21528"/>
              <a:gd name="adj2" fmla="val 251389"/>
            </a:avLst>
          </a:prstGeom>
          <a:solidFill>
            <a:srgbClr val="FFFFCC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87111" name="Oval 39"/>
          <p:cNvSpPr>
            <a:spLocks noChangeArrowheads="1"/>
          </p:cNvSpPr>
          <p:nvPr/>
        </p:nvSpPr>
        <p:spPr bwMode="auto">
          <a:xfrm>
            <a:off x="8077200" y="3429000"/>
            <a:ext cx="304800" cy="304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7112" name="Line 40"/>
          <p:cNvSpPr>
            <a:spLocks noChangeShapeType="1"/>
          </p:cNvSpPr>
          <p:nvPr/>
        </p:nvSpPr>
        <p:spPr bwMode="auto">
          <a:xfrm flipH="1">
            <a:off x="8001000" y="34290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D4BBA-3BA1-4388-B5AC-C588082085AD}" type="slidenum">
              <a:rPr lang="en-US"/>
              <a:pPr/>
              <a:t>3</a:t>
            </a:fld>
            <a:endParaRPr lang="en-US"/>
          </a:p>
        </p:txBody>
      </p:sp>
      <p:pic>
        <p:nvPicPr>
          <p:cNvPr id="370690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6481-7F72-4DA0-8DB3-1C657A5C5B84}" type="slidenum">
              <a:rPr lang="en-US"/>
              <a:pPr/>
              <a:t>30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37600" cy="1143000"/>
          </a:xfrm>
        </p:spPr>
        <p:txBody>
          <a:bodyPr/>
          <a:lstStyle/>
          <a:p>
            <a:r>
              <a:rPr lang="de-DE" sz="2400"/>
              <a:t>Formalisierung: Qualifizierungsprädikate</a:t>
            </a:r>
            <a:r>
              <a:rPr lang="de-DE" sz="2800"/>
              <a:t/>
            </a:r>
            <a:br>
              <a:rPr lang="de-DE" sz="2800"/>
            </a:br>
            <a:endParaRPr lang="de-DE" sz="4000"/>
          </a:p>
        </p:txBody>
      </p:sp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533400" y="609600"/>
          <a:ext cx="7543800" cy="594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2" name="Formel" r:id="rId4" imgW="6756120" imgH="5384520" progId="Equation.3">
                  <p:embed/>
                </p:oleObj>
              </mc:Choice>
              <mc:Fallback>
                <p:oleObj name="Formel" r:id="rId4" imgW="6756120" imgH="53845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7543800" cy="5949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9F3C-1F32-453D-8235-58EBE7B87F2F}" type="slidenum">
              <a:rPr lang="en-US"/>
              <a:pPr/>
              <a:t>31</a:t>
            </a:fld>
            <a:endParaRPr 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Qualifizierung der Beispielanfrage</a:t>
            </a:r>
          </a:p>
        </p:txBody>
      </p:sp>
      <p:sp>
        <p:nvSpPr>
          <p:cNvPr id="390147" name="Text Box 3"/>
          <p:cNvSpPr txBox="1">
            <a:spLocks noChangeArrowheads="1"/>
          </p:cNvSpPr>
          <p:nvPr/>
        </p:nvSpPr>
        <p:spPr bwMode="auto">
          <a:xfrm>
            <a:off x="6324600" y="304800"/>
            <a:ext cx="798513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3600">
                <a:latin typeface="Times New Roman" pitchFamily="18" charset="0"/>
                <a:sym typeface="Wingdings" pitchFamily="2" charset="2"/>
              </a:rPr>
              <a:t>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390148" name="Text Box 4"/>
          <p:cNvSpPr txBox="1">
            <a:spLocks noChangeArrowheads="1"/>
          </p:cNvSpPr>
          <p:nvPr/>
        </p:nvSpPr>
        <p:spPr bwMode="auto">
          <a:xfrm>
            <a:off x="2651125" y="4114800"/>
            <a:ext cx="1841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90149" name="Text Box 5"/>
          <p:cNvSpPr txBox="1">
            <a:spLocks noChangeArrowheads="1"/>
          </p:cNvSpPr>
          <p:nvPr/>
        </p:nvSpPr>
        <p:spPr bwMode="auto">
          <a:xfrm>
            <a:off x="4419600" y="1524000"/>
            <a:ext cx="6858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3200">
                <a:latin typeface="Times New Roman" pitchFamily="18" charset="0"/>
                <a:sym typeface="Symbol" pitchFamily="18" charset="2"/>
              </a:rPr>
              <a:t></a:t>
            </a:r>
          </a:p>
        </p:txBody>
      </p:sp>
      <p:sp>
        <p:nvSpPr>
          <p:cNvPr id="390150" name="Text Box 6"/>
          <p:cNvSpPr txBox="1">
            <a:spLocks noChangeArrowheads="1"/>
          </p:cNvSpPr>
          <p:nvPr/>
        </p:nvSpPr>
        <p:spPr bwMode="auto">
          <a:xfrm>
            <a:off x="1065213" y="4770438"/>
            <a:ext cx="225425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TEILE1:</a:t>
            </a:r>
          </a:p>
          <a:p>
            <a:r>
              <a:rPr lang="de-DE">
                <a:solidFill>
                  <a:srgbClr val="FF33CC"/>
                </a:solidFill>
                <a:latin typeface="Times New Roman" pitchFamily="18" charset="0"/>
              </a:rPr>
              <a:t>0&lt;=TeileNr&lt;300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390151" name="Text Box 7"/>
          <p:cNvSpPr txBox="1">
            <a:spLocks noChangeArrowheads="1"/>
          </p:cNvSpPr>
          <p:nvPr/>
        </p:nvSpPr>
        <p:spPr bwMode="auto">
          <a:xfrm>
            <a:off x="3354388" y="5380038"/>
            <a:ext cx="255905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TEILE2:</a:t>
            </a:r>
          </a:p>
          <a:p>
            <a:r>
              <a:rPr lang="de-DE">
                <a:solidFill>
                  <a:srgbClr val="FF33CC"/>
                </a:solidFill>
                <a:latin typeface="Times New Roman" pitchFamily="18" charset="0"/>
              </a:rPr>
              <a:t>300&lt;=TeileNr&lt;500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390152" name="Text Box 8"/>
          <p:cNvSpPr txBox="1">
            <a:spLocks noChangeArrowheads="1"/>
          </p:cNvSpPr>
          <p:nvPr/>
        </p:nvSpPr>
        <p:spPr bwMode="auto">
          <a:xfrm>
            <a:off x="6402388" y="5380038"/>
            <a:ext cx="255905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TEILE3:</a:t>
            </a:r>
          </a:p>
          <a:p>
            <a:r>
              <a:rPr lang="de-DE">
                <a:solidFill>
                  <a:srgbClr val="FF33CC"/>
                </a:solidFill>
                <a:latin typeface="Times New Roman" pitchFamily="18" charset="0"/>
              </a:rPr>
              <a:t>500&lt;=TeileNr&lt;999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390153" name="Text Box 9"/>
          <p:cNvSpPr txBox="1">
            <a:spLocks noChangeArrowheads="1"/>
          </p:cNvSpPr>
          <p:nvPr/>
        </p:nvSpPr>
        <p:spPr bwMode="auto">
          <a:xfrm>
            <a:off x="4648200" y="2590800"/>
            <a:ext cx="6858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3200">
                <a:latin typeface="Times New Roman" pitchFamily="18" charset="0"/>
                <a:sym typeface="Symbol" pitchFamily="18" charset="2"/>
              </a:rPr>
              <a:t></a:t>
            </a:r>
          </a:p>
        </p:txBody>
      </p:sp>
      <p:cxnSp>
        <p:nvCxnSpPr>
          <p:cNvPr id="390154" name="AutoShape 10"/>
          <p:cNvCxnSpPr>
            <a:cxnSpLocks noChangeShapeType="1"/>
            <a:stCxn id="390150" idx="0"/>
            <a:endCxn id="390161" idx="2"/>
          </p:cNvCxnSpPr>
          <p:nvPr/>
        </p:nvCxnSpPr>
        <p:spPr bwMode="auto">
          <a:xfrm rot="16200000">
            <a:off x="1930400" y="4438651"/>
            <a:ext cx="593725" cy="698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0155" name="AutoShape 11"/>
          <p:cNvCxnSpPr>
            <a:cxnSpLocks noChangeShapeType="1"/>
            <a:stCxn id="390151" idx="0"/>
            <a:endCxn id="390159" idx="2"/>
          </p:cNvCxnSpPr>
          <p:nvPr/>
        </p:nvCxnSpPr>
        <p:spPr bwMode="auto">
          <a:xfrm rot="5400000" flipH="1">
            <a:off x="4446588" y="5192713"/>
            <a:ext cx="288925" cy="857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0156" name="AutoShape 12"/>
          <p:cNvCxnSpPr>
            <a:cxnSpLocks noChangeShapeType="1"/>
            <a:stCxn id="390152" idx="0"/>
            <a:endCxn id="390160" idx="2"/>
          </p:cNvCxnSpPr>
          <p:nvPr/>
        </p:nvCxnSpPr>
        <p:spPr bwMode="auto">
          <a:xfrm rot="5400000" flipH="1">
            <a:off x="7265988" y="4964113"/>
            <a:ext cx="365125" cy="4667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0157" name="AutoShape 13"/>
          <p:cNvCxnSpPr>
            <a:cxnSpLocks noChangeShapeType="1"/>
            <a:stCxn id="390153" idx="0"/>
            <a:endCxn id="390149" idx="2"/>
          </p:cNvCxnSpPr>
          <p:nvPr/>
        </p:nvCxnSpPr>
        <p:spPr bwMode="auto">
          <a:xfrm rot="5400000" flipH="1">
            <a:off x="4633119" y="2232819"/>
            <a:ext cx="487362" cy="228600"/>
          </a:xfrm>
          <a:prstGeom prst="curvedConnector3">
            <a:avLst>
              <a:gd name="adj1" fmla="val 49838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0158" name="AutoShape 14"/>
          <p:cNvCxnSpPr>
            <a:cxnSpLocks noChangeShapeType="1"/>
            <a:stCxn id="390149" idx="0"/>
            <a:endCxn id="390147" idx="2"/>
          </p:cNvCxnSpPr>
          <p:nvPr/>
        </p:nvCxnSpPr>
        <p:spPr bwMode="auto">
          <a:xfrm rot="16200000">
            <a:off x="5454650" y="254000"/>
            <a:ext cx="577850" cy="19621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390159" name="Text Box 15"/>
          <p:cNvSpPr txBox="1">
            <a:spLocks noChangeArrowheads="1"/>
          </p:cNvSpPr>
          <p:nvPr/>
        </p:nvSpPr>
        <p:spPr bwMode="auto">
          <a:xfrm>
            <a:off x="3505200" y="4572000"/>
            <a:ext cx="208438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28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sz="2800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25TeileNr351</a:t>
            </a:r>
            <a:endParaRPr lang="de-DE" baseline="-2500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90160" name="Text Box 16"/>
          <p:cNvSpPr txBox="1">
            <a:spLocks noChangeArrowheads="1"/>
          </p:cNvSpPr>
          <p:nvPr/>
        </p:nvSpPr>
        <p:spPr bwMode="auto">
          <a:xfrm>
            <a:off x="6172200" y="4495800"/>
            <a:ext cx="208438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28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sz="2800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25TeileNr351</a:t>
            </a:r>
            <a:endParaRPr lang="de-DE" baseline="-2500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90161" name="Text Box 17"/>
          <p:cNvSpPr txBox="1">
            <a:spLocks noChangeArrowheads="1"/>
          </p:cNvSpPr>
          <p:nvPr/>
        </p:nvSpPr>
        <p:spPr bwMode="auto">
          <a:xfrm>
            <a:off x="1219200" y="3657600"/>
            <a:ext cx="208438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28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sz="2800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25TeileNr351</a:t>
            </a:r>
            <a:endParaRPr lang="de-DE" baseline="-2500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cxnSp>
        <p:nvCxnSpPr>
          <p:cNvPr id="390162" name="AutoShape 18"/>
          <p:cNvCxnSpPr>
            <a:cxnSpLocks noChangeShapeType="1"/>
            <a:stCxn id="390159" idx="0"/>
            <a:endCxn id="390153" idx="2"/>
          </p:cNvCxnSpPr>
          <p:nvPr/>
        </p:nvCxnSpPr>
        <p:spPr bwMode="auto">
          <a:xfrm rot="16200000">
            <a:off x="4068763" y="3649663"/>
            <a:ext cx="1401762" cy="442912"/>
          </a:xfrm>
          <a:prstGeom prst="curvedConnector3">
            <a:avLst>
              <a:gd name="adj1" fmla="val 49944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0163" name="AutoShape 19"/>
          <p:cNvCxnSpPr>
            <a:cxnSpLocks noChangeShapeType="1"/>
            <a:stCxn id="390160" idx="0"/>
            <a:endCxn id="390153" idx="2"/>
          </p:cNvCxnSpPr>
          <p:nvPr/>
        </p:nvCxnSpPr>
        <p:spPr bwMode="auto">
          <a:xfrm rot="5400000" flipH="1">
            <a:off x="5440363" y="2720975"/>
            <a:ext cx="1325562" cy="2224088"/>
          </a:xfrm>
          <a:prstGeom prst="curvedConnector3">
            <a:avLst>
              <a:gd name="adj1" fmla="val 4994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0164" name="AutoShape 20"/>
          <p:cNvCxnSpPr>
            <a:cxnSpLocks noChangeShapeType="1"/>
            <a:stCxn id="390161" idx="0"/>
            <a:endCxn id="390149" idx="2"/>
          </p:cNvCxnSpPr>
          <p:nvPr/>
        </p:nvCxnSpPr>
        <p:spPr bwMode="auto">
          <a:xfrm rot="16200000">
            <a:off x="2735263" y="1630363"/>
            <a:ext cx="1554162" cy="2500312"/>
          </a:xfrm>
          <a:prstGeom prst="curvedConnector3">
            <a:avLst>
              <a:gd name="adj1" fmla="val 49949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390166" name="AutoShape 22"/>
          <p:cNvSpPr>
            <a:spLocks noChangeArrowheads="1"/>
          </p:cNvSpPr>
          <p:nvPr/>
        </p:nvSpPr>
        <p:spPr bwMode="auto">
          <a:xfrm>
            <a:off x="5943600" y="1828800"/>
            <a:ext cx="3200400" cy="1905000"/>
          </a:xfrm>
          <a:prstGeom prst="wedgeRoundRectCallout">
            <a:avLst>
              <a:gd name="adj1" fmla="val 1537"/>
              <a:gd name="adj2" fmla="val 106417"/>
              <a:gd name="adj3" fmla="val 16667"/>
            </a:avLst>
          </a:prstGeom>
          <a:solidFill>
            <a:srgbClr val="FFFFCC"/>
          </a:solidFill>
          <a:ln w="381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solidFill>
                  <a:srgbClr val="FF33CC"/>
                </a:solidFill>
                <a:latin typeface="Times New Roman" pitchFamily="18" charset="0"/>
              </a:rPr>
              <a:t>500&lt;=TeileNr&lt;999 </a:t>
            </a:r>
            <a:r>
              <a:rPr lang="de-DE" sz="2800">
                <a:solidFill>
                  <a:srgbClr val="FF33CC"/>
                </a:solidFill>
                <a:latin typeface="Times New Roman" pitchFamily="18" charset="0"/>
                <a:sym typeface="Symbol" pitchFamily="18" charset="2"/>
              </a:rPr>
              <a:t></a:t>
            </a:r>
            <a:endParaRPr lang="de-DE">
              <a:solidFill>
                <a:srgbClr val="FF33CC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de-DE" sz="28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25TeileNr351</a:t>
            </a:r>
          </a:p>
          <a:p>
            <a:r>
              <a:rPr lang="de-DE" sz="2800" b="1">
                <a:solidFill>
                  <a:srgbClr val="33CC33"/>
                </a:solidFill>
                <a:latin typeface="Times New Roman" pitchFamily="18" charset="0"/>
                <a:sym typeface="Symbol" pitchFamily="18" charset="2"/>
              </a:rPr>
              <a:t></a:t>
            </a:r>
          </a:p>
          <a:p>
            <a:r>
              <a:rPr lang="de-DE" sz="2800" b="1">
                <a:solidFill>
                  <a:srgbClr val="33CC33"/>
                </a:solidFill>
                <a:latin typeface="Times New Roman" pitchFamily="18" charset="0"/>
                <a:sym typeface="Symbol" pitchFamily="18" charset="2"/>
              </a:rPr>
              <a:t></a:t>
            </a:r>
            <a:endParaRPr lang="de-DE" sz="2800" baseline="-25000">
              <a:solidFill>
                <a:srgbClr val="33CC33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90167" name="AutoShape 23"/>
          <p:cNvSpPr>
            <a:spLocks noChangeArrowheads="1"/>
          </p:cNvSpPr>
          <p:nvPr/>
        </p:nvSpPr>
        <p:spPr bwMode="auto">
          <a:xfrm>
            <a:off x="304800" y="1447800"/>
            <a:ext cx="2667000" cy="1676400"/>
          </a:xfrm>
          <a:prstGeom prst="wedgeRoundRectCallout">
            <a:avLst>
              <a:gd name="adj1" fmla="val -5597"/>
              <a:gd name="adj2" fmla="val 91194"/>
              <a:gd name="adj3" fmla="val 16667"/>
            </a:avLst>
          </a:prstGeom>
          <a:solidFill>
            <a:srgbClr val="FFFFCC"/>
          </a:solidFill>
          <a:ln w="381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solidFill>
                  <a:srgbClr val="FF33CC"/>
                </a:solidFill>
                <a:latin typeface="Times New Roman" pitchFamily="18" charset="0"/>
              </a:rPr>
              <a:t>0&lt;=TeileNr&lt;300 </a:t>
            </a:r>
            <a:r>
              <a:rPr lang="de-DE" sz="2800">
                <a:solidFill>
                  <a:srgbClr val="FF33CC"/>
                </a:solidFill>
                <a:latin typeface="Times New Roman" pitchFamily="18" charset="0"/>
                <a:sym typeface="Symbol" pitchFamily="18" charset="2"/>
              </a:rPr>
              <a:t></a:t>
            </a:r>
          </a:p>
          <a:p>
            <a:r>
              <a:rPr lang="de-DE" sz="28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25TeileNr351</a:t>
            </a:r>
          </a:p>
          <a:p>
            <a:r>
              <a:rPr lang="de-DE" sz="2800" b="1">
                <a:solidFill>
                  <a:srgbClr val="33CC33"/>
                </a:solidFill>
                <a:latin typeface="Times New Roman" pitchFamily="18" charset="0"/>
                <a:sym typeface="Symbol" pitchFamily="18" charset="2"/>
              </a:rPr>
              <a:t></a:t>
            </a:r>
          </a:p>
          <a:p>
            <a:r>
              <a:rPr lang="de-DE" sz="2800">
                <a:solidFill>
                  <a:srgbClr val="33CC33"/>
                </a:solidFill>
                <a:latin typeface="Times New Roman" pitchFamily="18" charset="0"/>
                <a:sym typeface="Symbol" pitchFamily="18" charset="2"/>
              </a:rPr>
              <a:t>25TeileNr300</a:t>
            </a:r>
            <a:endParaRPr lang="de-DE" sz="280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90168" name="AutoShape 24"/>
          <p:cNvSpPr>
            <a:spLocks noChangeArrowheads="1"/>
          </p:cNvSpPr>
          <p:nvPr/>
        </p:nvSpPr>
        <p:spPr bwMode="auto">
          <a:xfrm>
            <a:off x="3352800" y="3581400"/>
            <a:ext cx="2667000" cy="762000"/>
          </a:xfrm>
          <a:prstGeom prst="wedgeRoundRectCallout">
            <a:avLst>
              <a:gd name="adj1" fmla="val 13454"/>
              <a:gd name="adj2" fmla="val 117292"/>
              <a:gd name="adj3" fmla="val 16667"/>
            </a:avLst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solidFill>
                  <a:srgbClr val="33CC33"/>
                </a:solidFill>
                <a:latin typeface="Times New Roman" pitchFamily="18" charset="0"/>
                <a:sym typeface="Symbol" pitchFamily="18" charset="2"/>
              </a:rPr>
              <a:t>300TeileNr351</a:t>
            </a:r>
            <a:endParaRPr lang="de-DE" sz="280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66" grpId="0" animBg="1" autoUpdateAnimBg="0"/>
      <p:bldP spid="390167" grpId="0" animBg="1" autoUpdateAnimBg="0"/>
      <p:bldP spid="390168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0063-C09D-4270-9EEC-FAB98A37B5BF}" type="slidenum">
              <a:rPr lang="en-US"/>
              <a:pPr/>
              <a:t>32</a:t>
            </a:fld>
            <a:endParaRPr lang="en-US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4FA4-0ECF-42F6-B75E-8A7B46B123BF}" type="slidenum">
              <a:rPr lang="en-US"/>
              <a:pPr/>
              <a:t>33</a:t>
            </a:fld>
            <a:endParaRPr lang="en-US"/>
          </a:p>
        </p:txBody>
      </p:sp>
      <p:pic>
        <p:nvPicPr>
          <p:cNvPr id="408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F9B7-6289-4863-B2C5-E7208A512C11}" type="slidenum">
              <a:rPr lang="en-US"/>
              <a:pPr/>
              <a:t>34</a:t>
            </a:fld>
            <a:endParaRPr lang="en-US"/>
          </a:p>
        </p:txBody>
      </p:sp>
      <p:pic>
        <p:nvPicPr>
          <p:cNvPr id="411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F5F4-528D-44C8-86EC-9B4AEA6717D6}" type="slidenum">
              <a:rPr lang="en-US"/>
              <a:pPr/>
              <a:t>35</a:t>
            </a:fld>
            <a:endParaRPr lang="en-US"/>
          </a:p>
        </p:txBody>
      </p:sp>
      <p:pic>
        <p:nvPicPr>
          <p:cNvPr id="412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6909-C9B3-4D83-ADE4-C90DD547B6B5}" type="slidenum">
              <a:rPr lang="en-US"/>
              <a:pPr/>
              <a:t>36</a:t>
            </a:fld>
            <a:endParaRPr lang="en-US"/>
          </a:p>
        </p:txBody>
      </p:sp>
      <p:pic>
        <p:nvPicPr>
          <p:cNvPr id="413698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00FF-3FF8-4E42-A0DC-36659A26C8AF}" type="slidenum">
              <a:rPr lang="en-US"/>
              <a:pPr/>
              <a:t>37</a:t>
            </a:fld>
            <a:endParaRPr lang="en-US"/>
          </a:p>
        </p:txBody>
      </p:sp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BC0E-DF7E-4C8D-B952-28B74062C2A7}" type="slidenum">
              <a:rPr lang="en-US"/>
              <a:pPr/>
              <a:t>38</a:t>
            </a:fld>
            <a:endParaRPr lang="en-US"/>
          </a:p>
        </p:txBody>
      </p:sp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E5B3-1B91-480E-B7A0-8F581A4A448E}" type="slidenum">
              <a:rPr lang="en-US"/>
              <a:pPr/>
              <a:t>39</a:t>
            </a:fld>
            <a:endParaRPr lang="en-US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Parallelausführung einer verteilten Anfrage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4171950"/>
          </a:xfrm>
        </p:spPr>
        <p:txBody>
          <a:bodyPr/>
          <a:lstStyle/>
          <a:p>
            <a:r>
              <a:rPr lang="de-DE"/>
              <a:t>Voraussetzung: Asynchrone Kommunikation</a:t>
            </a:r>
          </a:p>
          <a:p>
            <a:pPr lvl="1"/>
            <a:r>
              <a:rPr lang="de-DE"/>
              <a:t>send/receive-Operatoren mit entsprechend großem Puffer</a:t>
            </a:r>
          </a:p>
        </p:txBody>
      </p:sp>
      <p:grpSp>
        <p:nvGrpSpPr>
          <p:cNvPr id="391172" name="Group 4"/>
          <p:cNvGrpSpPr>
            <a:grpSpLocks/>
          </p:cNvGrpSpPr>
          <p:nvPr/>
        </p:nvGrpSpPr>
        <p:grpSpPr bwMode="auto">
          <a:xfrm>
            <a:off x="1062038" y="2552700"/>
            <a:ext cx="8081962" cy="4305300"/>
            <a:chOff x="518" y="1490"/>
            <a:chExt cx="5149" cy="2686"/>
          </a:xfrm>
        </p:grpSpPr>
        <p:sp>
          <p:nvSpPr>
            <p:cNvPr id="391173" name="Text Box 5"/>
            <p:cNvSpPr txBox="1">
              <a:spLocks noChangeArrowheads="1"/>
            </p:cNvSpPr>
            <p:nvPr/>
          </p:nvSpPr>
          <p:spPr bwMode="auto">
            <a:xfrm>
              <a:off x="3021" y="1490"/>
              <a:ext cx="509" cy="4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3600">
                  <a:latin typeface="Times New Roman" pitchFamily="18" charset="0"/>
                  <a:sym typeface="Wingdings" pitchFamily="2" charset="2"/>
                </a:rPr>
                <a:t>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391174" name="Text Box 6"/>
            <p:cNvSpPr txBox="1">
              <a:spLocks noChangeArrowheads="1"/>
            </p:cNvSpPr>
            <p:nvPr/>
          </p:nvSpPr>
          <p:spPr bwMode="auto">
            <a:xfrm>
              <a:off x="1669" y="2594"/>
              <a:ext cx="117" cy="28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>
                <a:latin typeface="Times New Roman" pitchFamily="18" charset="0"/>
              </a:endParaRPr>
            </a:p>
          </p:txBody>
        </p:sp>
        <p:sp>
          <p:nvSpPr>
            <p:cNvPr id="391175" name="Text Box 7"/>
            <p:cNvSpPr txBox="1">
              <a:spLocks noChangeArrowheads="1"/>
            </p:cNvSpPr>
            <p:nvPr/>
          </p:nvSpPr>
          <p:spPr bwMode="auto">
            <a:xfrm>
              <a:off x="2447" y="1729"/>
              <a:ext cx="316" cy="36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3200">
                  <a:latin typeface="Times New Roman" pitchFamily="18" charset="0"/>
                  <a:sym typeface="Symbol" pitchFamily="18" charset="2"/>
                </a:rPr>
                <a:t></a:t>
              </a:r>
            </a:p>
          </p:txBody>
        </p:sp>
        <p:sp>
          <p:nvSpPr>
            <p:cNvPr id="391176" name="Text Box 8"/>
            <p:cNvSpPr txBox="1">
              <a:spLocks noChangeArrowheads="1"/>
            </p:cNvSpPr>
            <p:nvPr/>
          </p:nvSpPr>
          <p:spPr bwMode="auto">
            <a:xfrm>
              <a:off x="1052" y="3697"/>
              <a:ext cx="752" cy="28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TEILE1</a:t>
              </a:r>
            </a:p>
          </p:txBody>
        </p:sp>
        <p:sp>
          <p:nvSpPr>
            <p:cNvPr id="391177" name="Text Box 9"/>
            <p:cNvSpPr txBox="1">
              <a:spLocks noChangeArrowheads="1"/>
            </p:cNvSpPr>
            <p:nvPr/>
          </p:nvSpPr>
          <p:spPr bwMode="auto">
            <a:xfrm>
              <a:off x="2684" y="3745"/>
              <a:ext cx="753" cy="28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TEILE2</a:t>
              </a:r>
            </a:p>
          </p:txBody>
        </p:sp>
        <p:sp>
          <p:nvSpPr>
            <p:cNvPr id="391178" name="Text Box 10"/>
            <p:cNvSpPr txBox="1">
              <a:spLocks noChangeArrowheads="1"/>
            </p:cNvSpPr>
            <p:nvPr/>
          </p:nvSpPr>
          <p:spPr bwMode="auto">
            <a:xfrm>
              <a:off x="4892" y="3842"/>
              <a:ext cx="753" cy="28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TEILE3</a:t>
              </a:r>
            </a:p>
          </p:txBody>
        </p:sp>
        <p:sp>
          <p:nvSpPr>
            <p:cNvPr id="391179" name="Text Box 11"/>
            <p:cNvSpPr txBox="1">
              <a:spLocks noChangeArrowheads="1"/>
            </p:cNvSpPr>
            <p:nvPr/>
          </p:nvSpPr>
          <p:spPr bwMode="auto">
            <a:xfrm>
              <a:off x="2734" y="2210"/>
              <a:ext cx="317" cy="36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3200">
                  <a:latin typeface="Times New Roman" pitchFamily="18" charset="0"/>
                  <a:sym typeface="Symbol" pitchFamily="18" charset="2"/>
                </a:rPr>
                <a:t></a:t>
              </a:r>
            </a:p>
          </p:txBody>
        </p:sp>
        <p:cxnSp>
          <p:nvCxnSpPr>
            <p:cNvPr id="391180" name="AutoShape 12"/>
            <p:cNvCxnSpPr>
              <a:cxnSpLocks noChangeShapeType="1"/>
              <a:stCxn id="391176" idx="0"/>
              <a:endCxn id="391186" idx="2"/>
            </p:cNvCxnSpPr>
            <p:nvPr/>
          </p:nvCxnSpPr>
          <p:spPr bwMode="auto">
            <a:xfrm rot="5400000" flipH="1">
              <a:off x="1254" y="3522"/>
              <a:ext cx="297" cy="51"/>
            </a:xfrm>
            <a:prstGeom prst="curvedConnector3">
              <a:avLst>
                <a:gd name="adj1" fmla="val 49833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1181" name="AutoShape 13"/>
            <p:cNvCxnSpPr>
              <a:cxnSpLocks noChangeShapeType="1"/>
              <a:stCxn id="391177" idx="0"/>
              <a:endCxn id="391184" idx="2"/>
            </p:cNvCxnSpPr>
            <p:nvPr/>
          </p:nvCxnSpPr>
          <p:spPr bwMode="auto">
            <a:xfrm rot="16200000">
              <a:off x="2958" y="3597"/>
              <a:ext cx="249" cy="45"/>
            </a:xfrm>
            <a:prstGeom prst="curvedConnector3">
              <a:avLst>
                <a:gd name="adj1" fmla="val 49801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1182" name="AutoShape 14"/>
            <p:cNvCxnSpPr>
              <a:cxnSpLocks noChangeShapeType="1"/>
              <a:stCxn id="391178" idx="0"/>
              <a:endCxn id="391185" idx="2"/>
            </p:cNvCxnSpPr>
            <p:nvPr/>
          </p:nvCxnSpPr>
          <p:spPr bwMode="auto">
            <a:xfrm rot="5400000" flipH="1">
              <a:off x="4974" y="3546"/>
              <a:ext cx="297" cy="291"/>
            </a:xfrm>
            <a:prstGeom prst="curvedConnector3">
              <a:avLst>
                <a:gd name="adj1" fmla="val 49833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1183" name="AutoShape 15"/>
            <p:cNvCxnSpPr>
              <a:cxnSpLocks noChangeShapeType="1"/>
              <a:stCxn id="391179" idx="1"/>
              <a:endCxn id="391175" idx="2"/>
            </p:cNvCxnSpPr>
            <p:nvPr/>
          </p:nvCxnSpPr>
          <p:spPr bwMode="auto">
            <a:xfrm rot="10800000">
              <a:off x="2605" y="2093"/>
              <a:ext cx="131" cy="298"/>
            </a:xfrm>
            <a:prstGeom prst="curvedConnector2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91184" name="Text Box 16"/>
            <p:cNvSpPr txBox="1">
              <a:spLocks noChangeArrowheads="1"/>
            </p:cNvSpPr>
            <p:nvPr/>
          </p:nvSpPr>
          <p:spPr bwMode="auto">
            <a:xfrm>
              <a:off x="2448" y="3169"/>
              <a:ext cx="1313" cy="32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de-DE" sz="280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de-DE" sz="2800" baseline="-2500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25TeileNr351</a:t>
              </a:r>
              <a:endParaRPr lang="de-DE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91185" name="Text Box 17"/>
            <p:cNvSpPr txBox="1">
              <a:spLocks noChangeArrowheads="1"/>
            </p:cNvSpPr>
            <p:nvPr/>
          </p:nvSpPr>
          <p:spPr bwMode="auto">
            <a:xfrm>
              <a:off x="4320" y="3217"/>
              <a:ext cx="1313" cy="32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de-DE" sz="280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de-DE" sz="2800" baseline="-2500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25TeileNr351</a:t>
              </a:r>
              <a:endParaRPr lang="de-DE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91186" name="Text Box 18"/>
            <p:cNvSpPr txBox="1">
              <a:spLocks noChangeArrowheads="1"/>
            </p:cNvSpPr>
            <p:nvPr/>
          </p:nvSpPr>
          <p:spPr bwMode="auto">
            <a:xfrm>
              <a:off x="720" y="3074"/>
              <a:ext cx="1313" cy="32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de-DE" sz="280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de-DE" sz="2800" baseline="-2500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25TeileNr351</a:t>
              </a:r>
              <a:endParaRPr lang="de-DE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391187" name="AutoShape 19"/>
            <p:cNvCxnSpPr>
              <a:cxnSpLocks noChangeShapeType="1"/>
              <a:stCxn id="391184" idx="0"/>
              <a:endCxn id="391179" idx="2"/>
            </p:cNvCxnSpPr>
            <p:nvPr/>
          </p:nvCxnSpPr>
          <p:spPr bwMode="auto">
            <a:xfrm rot="5400000" flipH="1">
              <a:off x="2701" y="2765"/>
              <a:ext cx="595" cy="212"/>
            </a:xfrm>
            <a:prstGeom prst="curvedConnector3">
              <a:avLst>
                <a:gd name="adj1" fmla="val 49917"/>
              </a:avLst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1188" name="AutoShape 20"/>
            <p:cNvCxnSpPr>
              <a:cxnSpLocks noChangeShapeType="1"/>
              <a:stCxn id="391185" idx="0"/>
              <a:endCxn id="391179" idx="3"/>
            </p:cNvCxnSpPr>
            <p:nvPr/>
          </p:nvCxnSpPr>
          <p:spPr bwMode="auto">
            <a:xfrm rot="5400000" flipH="1">
              <a:off x="3600" y="1840"/>
              <a:ext cx="825" cy="1928"/>
            </a:xfrm>
            <a:prstGeom prst="curvedConnector2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1189" name="AutoShape 21"/>
            <p:cNvCxnSpPr>
              <a:cxnSpLocks noChangeShapeType="1"/>
              <a:endCxn id="391175" idx="1"/>
            </p:cNvCxnSpPr>
            <p:nvPr/>
          </p:nvCxnSpPr>
          <p:spPr bwMode="auto">
            <a:xfrm rot="16200000">
              <a:off x="1330" y="1973"/>
              <a:ext cx="1180" cy="1056"/>
            </a:xfrm>
            <a:prstGeom prst="curvedConnector2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91190" name="Rectangle 22"/>
            <p:cNvSpPr>
              <a:spLocks noChangeArrowheads="1"/>
            </p:cNvSpPr>
            <p:nvPr/>
          </p:nvSpPr>
          <p:spPr bwMode="auto">
            <a:xfrm>
              <a:off x="528" y="2880"/>
              <a:ext cx="1632" cy="12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1191" name="Rectangle 23"/>
            <p:cNvSpPr>
              <a:spLocks noChangeArrowheads="1"/>
            </p:cNvSpPr>
            <p:nvPr/>
          </p:nvSpPr>
          <p:spPr bwMode="auto">
            <a:xfrm>
              <a:off x="2400" y="2976"/>
              <a:ext cx="1632" cy="12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1192" name="Rectangle 24"/>
            <p:cNvSpPr>
              <a:spLocks noChangeArrowheads="1"/>
            </p:cNvSpPr>
            <p:nvPr/>
          </p:nvSpPr>
          <p:spPr bwMode="auto">
            <a:xfrm>
              <a:off x="4224" y="2976"/>
              <a:ext cx="1440" cy="12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1193" name="Rectangle 25"/>
            <p:cNvSpPr>
              <a:spLocks noChangeArrowheads="1"/>
            </p:cNvSpPr>
            <p:nvPr/>
          </p:nvSpPr>
          <p:spPr bwMode="auto">
            <a:xfrm>
              <a:off x="2016" y="1584"/>
              <a:ext cx="1632" cy="1152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1194" name="Text Box 26"/>
            <p:cNvSpPr txBox="1">
              <a:spLocks noChangeArrowheads="1"/>
            </p:cNvSpPr>
            <p:nvPr/>
          </p:nvSpPr>
          <p:spPr bwMode="auto">
            <a:xfrm>
              <a:off x="518" y="2641"/>
              <a:ext cx="878" cy="28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de-DE">
                  <a:latin typeface="Times New Roman" pitchFamily="18" charset="0"/>
                </a:rPr>
                <a:t>Knoten A</a:t>
              </a:r>
            </a:p>
          </p:txBody>
        </p:sp>
        <p:sp>
          <p:nvSpPr>
            <p:cNvPr id="391195" name="Text Box 27"/>
            <p:cNvSpPr txBox="1">
              <a:spLocks noChangeArrowheads="1"/>
            </p:cNvSpPr>
            <p:nvPr/>
          </p:nvSpPr>
          <p:spPr bwMode="auto">
            <a:xfrm>
              <a:off x="528" y="2641"/>
              <a:ext cx="878" cy="28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de-DE">
                  <a:latin typeface="Times New Roman" pitchFamily="18" charset="0"/>
                </a:rPr>
                <a:t>Knoten A</a:t>
              </a:r>
            </a:p>
          </p:txBody>
        </p:sp>
        <p:sp>
          <p:nvSpPr>
            <p:cNvPr id="391196" name="Text Box 28"/>
            <p:cNvSpPr txBox="1">
              <a:spLocks noChangeArrowheads="1"/>
            </p:cNvSpPr>
            <p:nvPr/>
          </p:nvSpPr>
          <p:spPr bwMode="auto">
            <a:xfrm>
              <a:off x="3168" y="2689"/>
              <a:ext cx="867" cy="28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de-DE">
                  <a:latin typeface="Times New Roman" pitchFamily="18" charset="0"/>
                </a:rPr>
                <a:t>Knoten B</a:t>
              </a:r>
            </a:p>
          </p:txBody>
        </p:sp>
        <p:sp>
          <p:nvSpPr>
            <p:cNvPr id="391197" name="Text Box 29"/>
            <p:cNvSpPr txBox="1">
              <a:spLocks noChangeArrowheads="1"/>
            </p:cNvSpPr>
            <p:nvPr/>
          </p:nvSpPr>
          <p:spPr bwMode="auto">
            <a:xfrm>
              <a:off x="4800" y="2641"/>
              <a:ext cx="867" cy="28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de-DE">
                  <a:latin typeface="Times New Roman" pitchFamily="18" charset="0"/>
                </a:rPr>
                <a:t>Knoten C</a:t>
              </a:r>
            </a:p>
          </p:txBody>
        </p:sp>
        <p:sp>
          <p:nvSpPr>
            <p:cNvPr id="391198" name="Text Box 30"/>
            <p:cNvSpPr txBox="1">
              <a:spLocks noChangeArrowheads="1"/>
            </p:cNvSpPr>
            <p:nvPr/>
          </p:nvSpPr>
          <p:spPr bwMode="auto">
            <a:xfrm>
              <a:off x="3648" y="1683"/>
              <a:ext cx="878" cy="5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de-DE">
                  <a:latin typeface="Times New Roman" pitchFamily="18" charset="0"/>
                </a:rPr>
                <a:t>Knoten D</a:t>
              </a:r>
            </a:p>
            <a:p>
              <a:pPr algn="l"/>
              <a:r>
                <a:rPr lang="de-DE">
                  <a:latin typeface="Times New Roman" pitchFamily="18" charset="0"/>
                </a:rPr>
                <a:t>(Client)</a:t>
              </a:r>
            </a:p>
          </p:txBody>
        </p:sp>
        <p:sp>
          <p:nvSpPr>
            <p:cNvPr id="391199" name="Text Box 31"/>
            <p:cNvSpPr txBox="1">
              <a:spLocks noChangeArrowheads="1"/>
            </p:cNvSpPr>
            <p:nvPr/>
          </p:nvSpPr>
          <p:spPr bwMode="auto">
            <a:xfrm>
              <a:off x="1178" y="2949"/>
              <a:ext cx="432" cy="24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000" b="1">
                  <a:solidFill>
                    <a:srgbClr val="33CC33"/>
                  </a:solidFill>
                  <a:latin typeface="Times New Roman" pitchFamily="18" charset="0"/>
                </a:rPr>
                <a:t>send</a:t>
              </a:r>
              <a:endParaRPr lang="de-DE" sz="2000" b="1">
                <a:latin typeface="Times New Roman" pitchFamily="18" charset="0"/>
              </a:endParaRPr>
            </a:p>
          </p:txBody>
        </p:sp>
        <p:sp>
          <p:nvSpPr>
            <p:cNvPr id="391200" name="Text Box 32"/>
            <p:cNvSpPr txBox="1">
              <a:spLocks noChangeArrowheads="1"/>
            </p:cNvSpPr>
            <p:nvPr/>
          </p:nvSpPr>
          <p:spPr bwMode="auto">
            <a:xfrm rot="4244411">
              <a:off x="2131" y="1755"/>
              <a:ext cx="589" cy="25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000" b="1">
                  <a:solidFill>
                    <a:srgbClr val="33CC33"/>
                  </a:solidFill>
                  <a:latin typeface="Times New Roman" pitchFamily="18" charset="0"/>
                </a:rPr>
                <a:t>receive</a:t>
              </a:r>
              <a:endParaRPr lang="de-DE" sz="2000" b="1">
                <a:latin typeface="Times New Roman" pitchFamily="18" charset="0"/>
              </a:endParaRPr>
            </a:p>
          </p:txBody>
        </p:sp>
        <p:sp>
          <p:nvSpPr>
            <p:cNvPr id="391201" name="Text Box 33"/>
            <p:cNvSpPr txBox="1">
              <a:spLocks noChangeArrowheads="1"/>
            </p:cNvSpPr>
            <p:nvPr/>
          </p:nvSpPr>
          <p:spPr bwMode="auto">
            <a:xfrm>
              <a:off x="2878" y="3073"/>
              <a:ext cx="431" cy="24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000" b="1">
                  <a:solidFill>
                    <a:srgbClr val="33CC33"/>
                  </a:solidFill>
                  <a:latin typeface="Times New Roman" pitchFamily="18" charset="0"/>
                </a:rPr>
                <a:t>send</a:t>
              </a:r>
              <a:endParaRPr lang="de-DE" sz="2000" b="1">
                <a:latin typeface="Times New Roman" pitchFamily="18" charset="0"/>
              </a:endParaRPr>
            </a:p>
          </p:txBody>
        </p:sp>
        <p:sp>
          <p:nvSpPr>
            <p:cNvPr id="391202" name="Text Box 34"/>
            <p:cNvSpPr txBox="1">
              <a:spLocks noChangeArrowheads="1"/>
            </p:cNvSpPr>
            <p:nvPr/>
          </p:nvSpPr>
          <p:spPr bwMode="auto">
            <a:xfrm>
              <a:off x="4750" y="3121"/>
              <a:ext cx="432" cy="24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000" b="1">
                  <a:solidFill>
                    <a:srgbClr val="33CC33"/>
                  </a:solidFill>
                  <a:latin typeface="Times New Roman" pitchFamily="18" charset="0"/>
                </a:rPr>
                <a:t>send</a:t>
              </a:r>
              <a:endParaRPr lang="de-DE" sz="2000" b="1">
                <a:latin typeface="Times New Roman" pitchFamily="18" charset="0"/>
              </a:endParaRPr>
            </a:p>
          </p:txBody>
        </p:sp>
        <p:sp>
          <p:nvSpPr>
            <p:cNvPr id="391203" name="Text Box 35"/>
            <p:cNvSpPr txBox="1">
              <a:spLocks noChangeArrowheads="1"/>
            </p:cNvSpPr>
            <p:nvPr/>
          </p:nvSpPr>
          <p:spPr bwMode="auto">
            <a:xfrm rot="21565406">
              <a:off x="2589" y="2496"/>
              <a:ext cx="602" cy="24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000" b="1">
                  <a:solidFill>
                    <a:srgbClr val="33CC33"/>
                  </a:solidFill>
                  <a:latin typeface="Times New Roman" pitchFamily="18" charset="0"/>
                </a:rPr>
                <a:t>receive</a:t>
              </a:r>
              <a:endParaRPr lang="de-DE" sz="2000" b="1">
                <a:latin typeface="Times New Roman" pitchFamily="18" charset="0"/>
              </a:endParaRPr>
            </a:p>
          </p:txBody>
        </p:sp>
        <p:sp>
          <p:nvSpPr>
            <p:cNvPr id="391204" name="Text Box 36"/>
            <p:cNvSpPr txBox="1">
              <a:spLocks noChangeArrowheads="1"/>
            </p:cNvSpPr>
            <p:nvPr/>
          </p:nvSpPr>
          <p:spPr bwMode="auto">
            <a:xfrm rot="4244411">
              <a:off x="2755" y="2283"/>
              <a:ext cx="589" cy="25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2000" b="1">
                  <a:solidFill>
                    <a:srgbClr val="33CC33"/>
                  </a:solidFill>
                  <a:latin typeface="Times New Roman" pitchFamily="18" charset="0"/>
                </a:rPr>
                <a:t>receive</a:t>
              </a:r>
              <a:endParaRPr lang="de-DE" sz="2000" b="1">
                <a:latin typeface="Times New Roman" pitchFamily="18" charset="0"/>
              </a:endParaRPr>
            </a:p>
          </p:txBody>
        </p:sp>
        <p:sp>
          <p:nvSpPr>
            <p:cNvPr id="391205" name="Line 37"/>
            <p:cNvSpPr>
              <a:spLocks noChangeShapeType="1"/>
            </p:cNvSpPr>
            <p:nvPr/>
          </p:nvSpPr>
          <p:spPr bwMode="auto">
            <a:xfrm flipV="1">
              <a:off x="2736" y="1776"/>
              <a:ext cx="288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422D-8A23-415C-84E8-A3DAE4D65529}" type="slidenum">
              <a:rPr lang="en-US"/>
              <a:pPr/>
              <a:t>4</a:t>
            </a:fld>
            <a:endParaRPr lang="en-US"/>
          </a:p>
        </p:txBody>
      </p:sp>
      <p:pic>
        <p:nvPicPr>
          <p:cNvPr id="365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8146-9288-45DD-8770-459FDA4C8DEA}" type="slidenum">
              <a:rPr lang="en-US"/>
              <a:pPr/>
              <a:t>40</a:t>
            </a:fld>
            <a:endParaRPr lang="en-US"/>
          </a:p>
        </p:txBody>
      </p:sp>
      <p:pic>
        <p:nvPicPr>
          <p:cNvPr id="459778" name="Picture 2"/>
          <p:cNvPicPr>
            <a:picLocks noChangeAspect="1" noChangeArrowheads="1"/>
          </p:cNvPicPr>
          <p:nvPr/>
        </p:nvPicPr>
        <p:blipFill>
          <a:blip r:embed="rId3" cstate="print"/>
          <a:srcRect l="9375" t="8333" r="10938" b="6250"/>
          <a:stretch>
            <a:fillRect/>
          </a:stretch>
        </p:blipFill>
        <p:spPr bwMode="auto">
          <a:xfrm>
            <a:off x="609600" y="0"/>
            <a:ext cx="7772400" cy="6248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EAA0-E7C1-4BAB-8074-0D2EBB90C77C}" type="slidenum">
              <a:rPr lang="en-US"/>
              <a:pPr/>
              <a:t>41</a:t>
            </a:fld>
            <a:endParaRPr lang="en-US"/>
          </a:p>
        </p:txBody>
      </p:sp>
      <p:pic>
        <p:nvPicPr>
          <p:cNvPr id="460802" name="Picture 2"/>
          <p:cNvPicPr>
            <a:picLocks noChangeAspect="1" noChangeArrowheads="1"/>
          </p:cNvPicPr>
          <p:nvPr/>
        </p:nvPicPr>
        <p:blipFill>
          <a:blip r:embed="rId3" cstate="print"/>
          <a:srcRect l="9375" t="8333" r="10938" b="6250"/>
          <a:stretch>
            <a:fillRect/>
          </a:stretch>
        </p:blipFill>
        <p:spPr bwMode="auto">
          <a:xfrm>
            <a:off x="1295400" y="1143000"/>
            <a:ext cx="6324600" cy="5084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460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Pull-based Query Evaluation</a:t>
            </a:r>
          </a:p>
        </p:txBody>
      </p:sp>
      <p:sp>
        <p:nvSpPr>
          <p:cNvPr id="460804" name="Line 4"/>
          <p:cNvSpPr>
            <a:spLocks noChangeShapeType="1"/>
          </p:cNvSpPr>
          <p:nvPr/>
        </p:nvSpPr>
        <p:spPr bwMode="auto">
          <a:xfrm flipH="1">
            <a:off x="3352800" y="2057400"/>
            <a:ext cx="3810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3422650" y="2286000"/>
            <a:ext cx="7762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chemeClr val="accent1"/>
                </a:solidFill>
                <a:latin typeface="Times New Roman" pitchFamily="18" charset="0"/>
              </a:rPr>
              <a:t>open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60807" name="Line 7"/>
          <p:cNvSpPr>
            <a:spLocks noChangeShapeType="1"/>
          </p:cNvSpPr>
          <p:nvPr/>
        </p:nvSpPr>
        <p:spPr bwMode="auto">
          <a:xfrm flipH="1">
            <a:off x="2362200" y="3657600"/>
            <a:ext cx="381000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08" name="Line 8"/>
          <p:cNvSpPr>
            <a:spLocks noChangeShapeType="1"/>
          </p:cNvSpPr>
          <p:nvPr/>
        </p:nvSpPr>
        <p:spPr bwMode="auto">
          <a:xfrm>
            <a:off x="3048000" y="3581400"/>
            <a:ext cx="3810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09" name="Line 9"/>
          <p:cNvSpPr>
            <a:spLocks noChangeShapeType="1"/>
          </p:cNvSpPr>
          <p:nvPr/>
        </p:nvSpPr>
        <p:spPr bwMode="auto">
          <a:xfrm>
            <a:off x="5105400" y="2057400"/>
            <a:ext cx="457200" cy="838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10" name="Line 10"/>
          <p:cNvSpPr>
            <a:spLocks noChangeShapeType="1"/>
          </p:cNvSpPr>
          <p:nvPr/>
        </p:nvSpPr>
        <p:spPr bwMode="auto">
          <a:xfrm>
            <a:off x="6019800" y="3657600"/>
            <a:ext cx="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11" name="Line 11"/>
          <p:cNvSpPr>
            <a:spLocks noChangeShapeType="1"/>
          </p:cNvSpPr>
          <p:nvPr/>
        </p:nvSpPr>
        <p:spPr bwMode="auto">
          <a:xfrm flipH="1">
            <a:off x="5562600" y="5029200"/>
            <a:ext cx="3810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12" name="Line 12"/>
          <p:cNvSpPr>
            <a:spLocks noChangeShapeType="1"/>
          </p:cNvSpPr>
          <p:nvPr/>
        </p:nvSpPr>
        <p:spPr bwMode="auto">
          <a:xfrm>
            <a:off x="6248400" y="5029200"/>
            <a:ext cx="381000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13" name="Line 13"/>
          <p:cNvSpPr>
            <a:spLocks noChangeShapeType="1"/>
          </p:cNvSpPr>
          <p:nvPr/>
        </p:nvSpPr>
        <p:spPr bwMode="auto">
          <a:xfrm flipH="1">
            <a:off x="3276600" y="2057400"/>
            <a:ext cx="381000" cy="685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14" name="Text Box 14"/>
          <p:cNvSpPr txBox="1">
            <a:spLocks noChangeArrowheads="1"/>
          </p:cNvSpPr>
          <p:nvPr/>
        </p:nvSpPr>
        <p:spPr bwMode="auto">
          <a:xfrm>
            <a:off x="2736850" y="2133600"/>
            <a:ext cx="7080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de-DE">
                <a:solidFill>
                  <a:srgbClr val="33CC33"/>
                </a:solidFill>
                <a:latin typeface="Times New Roman" pitchFamily="18" charset="0"/>
              </a:rPr>
              <a:t>next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60824" name="Line 24"/>
          <p:cNvSpPr>
            <a:spLocks noChangeShapeType="1"/>
          </p:cNvSpPr>
          <p:nvPr/>
        </p:nvSpPr>
        <p:spPr bwMode="auto">
          <a:xfrm flipH="1">
            <a:off x="2362200" y="3657600"/>
            <a:ext cx="76200" cy="6096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25" name="Freeform 25"/>
          <p:cNvSpPr>
            <a:spLocks/>
          </p:cNvSpPr>
          <p:nvPr/>
        </p:nvSpPr>
        <p:spPr bwMode="auto">
          <a:xfrm>
            <a:off x="2120900" y="3657600"/>
            <a:ext cx="165100" cy="609600"/>
          </a:xfrm>
          <a:custGeom>
            <a:avLst/>
            <a:gdLst/>
            <a:ahLst/>
            <a:cxnLst>
              <a:cxn ang="0">
                <a:pos x="56" y="384"/>
              </a:cxn>
              <a:cxn ang="0">
                <a:pos x="8" y="240"/>
              </a:cxn>
              <a:cxn ang="0">
                <a:pos x="104" y="0"/>
              </a:cxn>
            </a:cxnLst>
            <a:rect l="0" t="0" r="r" b="b"/>
            <a:pathLst>
              <a:path w="104" h="384">
                <a:moveTo>
                  <a:pt x="56" y="384"/>
                </a:moveTo>
                <a:cubicBezTo>
                  <a:pt x="28" y="344"/>
                  <a:pt x="0" y="304"/>
                  <a:pt x="8" y="240"/>
                </a:cubicBezTo>
                <a:cubicBezTo>
                  <a:pt x="16" y="176"/>
                  <a:pt x="60" y="88"/>
                  <a:pt x="104" y="0"/>
                </a:cubicBezTo>
              </a:path>
            </a:pathLst>
          </a:custGeom>
          <a:noFill/>
          <a:ln w="38100" cap="flat" cmpd="sng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26" name="Freeform 26"/>
          <p:cNvSpPr>
            <a:spLocks/>
          </p:cNvSpPr>
          <p:nvPr/>
        </p:nvSpPr>
        <p:spPr bwMode="auto">
          <a:xfrm>
            <a:off x="3276600" y="3657600"/>
            <a:ext cx="26670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192"/>
              </a:cxn>
              <a:cxn ang="0">
                <a:pos x="144" y="384"/>
              </a:cxn>
            </a:cxnLst>
            <a:rect l="0" t="0" r="r" b="b"/>
            <a:pathLst>
              <a:path w="168" h="384">
                <a:moveTo>
                  <a:pt x="0" y="0"/>
                </a:moveTo>
                <a:cubicBezTo>
                  <a:pt x="60" y="64"/>
                  <a:pt x="120" y="128"/>
                  <a:pt x="144" y="192"/>
                </a:cubicBezTo>
                <a:cubicBezTo>
                  <a:pt x="168" y="256"/>
                  <a:pt x="156" y="320"/>
                  <a:pt x="144" y="384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27" name="Freeform 27"/>
          <p:cNvSpPr>
            <a:spLocks/>
          </p:cNvSpPr>
          <p:nvPr/>
        </p:nvSpPr>
        <p:spPr bwMode="auto">
          <a:xfrm>
            <a:off x="3505200" y="3657600"/>
            <a:ext cx="254000" cy="685800"/>
          </a:xfrm>
          <a:custGeom>
            <a:avLst/>
            <a:gdLst/>
            <a:ahLst/>
            <a:cxnLst>
              <a:cxn ang="0">
                <a:pos x="96" y="432"/>
              </a:cxn>
              <a:cxn ang="0">
                <a:pos x="144" y="240"/>
              </a:cxn>
              <a:cxn ang="0">
                <a:pos x="0" y="0"/>
              </a:cxn>
            </a:cxnLst>
            <a:rect l="0" t="0" r="r" b="b"/>
            <a:pathLst>
              <a:path w="160" h="432">
                <a:moveTo>
                  <a:pt x="96" y="432"/>
                </a:moveTo>
                <a:cubicBezTo>
                  <a:pt x="128" y="372"/>
                  <a:pt x="160" y="312"/>
                  <a:pt x="144" y="240"/>
                </a:cubicBezTo>
                <a:cubicBezTo>
                  <a:pt x="128" y="168"/>
                  <a:pt x="64" y="84"/>
                  <a:pt x="0" y="0"/>
                </a:cubicBezTo>
              </a:path>
            </a:pathLst>
          </a:custGeom>
          <a:noFill/>
          <a:ln w="38100" cap="flat" cmpd="sng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28" name="Freeform 28"/>
          <p:cNvSpPr>
            <a:spLocks/>
          </p:cNvSpPr>
          <p:nvPr/>
        </p:nvSpPr>
        <p:spPr bwMode="auto">
          <a:xfrm>
            <a:off x="3733800" y="3657600"/>
            <a:ext cx="2286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240"/>
              </a:cxn>
              <a:cxn ang="0">
                <a:pos x="0" y="480"/>
              </a:cxn>
            </a:cxnLst>
            <a:rect l="0" t="0" r="r" b="b"/>
            <a:pathLst>
              <a:path w="144" h="480">
                <a:moveTo>
                  <a:pt x="0" y="0"/>
                </a:moveTo>
                <a:cubicBezTo>
                  <a:pt x="72" y="80"/>
                  <a:pt x="144" y="160"/>
                  <a:pt x="144" y="240"/>
                </a:cubicBezTo>
                <a:cubicBezTo>
                  <a:pt x="144" y="320"/>
                  <a:pt x="72" y="400"/>
                  <a:pt x="0" y="480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29" name="Freeform 29"/>
          <p:cNvSpPr>
            <a:spLocks/>
          </p:cNvSpPr>
          <p:nvPr/>
        </p:nvSpPr>
        <p:spPr bwMode="auto">
          <a:xfrm>
            <a:off x="3733800" y="3657600"/>
            <a:ext cx="419100" cy="9144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240" y="480"/>
              </a:cxn>
              <a:cxn ang="0">
                <a:pos x="144" y="0"/>
              </a:cxn>
            </a:cxnLst>
            <a:rect l="0" t="0" r="r" b="b"/>
            <a:pathLst>
              <a:path w="264" h="576">
                <a:moveTo>
                  <a:pt x="0" y="576"/>
                </a:moveTo>
                <a:cubicBezTo>
                  <a:pt x="108" y="576"/>
                  <a:pt x="216" y="576"/>
                  <a:pt x="240" y="480"/>
                </a:cubicBezTo>
                <a:cubicBezTo>
                  <a:pt x="264" y="384"/>
                  <a:pt x="204" y="192"/>
                  <a:pt x="144" y="0"/>
                </a:cubicBezTo>
              </a:path>
            </a:pathLst>
          </a:custGeom>
          <a:noFill/>
          <a:ln w="38100" cap="flat" cmpd="sng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30" name="Freeform 30"/>
          <p:cNvSpPr>
            <a:spLocks/>
          </p:cNvSpPr>
          <p:nvPr/>
        </p:nvSpPr>
        <p:spPr bwMode="auto">
          <a:xfrm>
            <a:off x="3124200" y="2133600"/>
            <a:ext cx="304800" cy="6096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48" y="144"/>
              </a:cxn>
              <a:cxn ang="0">
                <a:pos x="192" y="0"/>
              </a:cxn>
            </a:cxnLst>
            <a:rect l="0" t="0" r="r" b="b"/>
            <a:pathLst>
              <a:path w="192" h="384">
                <a:moveTo>
                  <a:pt x="0" y="384"/>
                </a:moveTo>
                <a:cubicBezTo>
                  <a:pt x="8" y="296"/>
                  <a:pt x="16" y="208"/>
                  <a:pt x="48" y="144"/>
                </a:cubicBezTo>
                <a:cubicBezTo>
                  <a:pt x="80" y="80"/>
                  <a:pt x="136" y="40"/>
                  <a:pt x="192" y="0"/>
                </a:cubicBezTo>
              </a:path>
            </a:pathLst>
          </a:custGeom>
          <a:noFill/>
          <a:ln w="38100" cap="flat" cmpd="sng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33" name="Line 33"/>
          <p:cNvSpPr>
            <a:spLocks noChangeShapeType="1"/>
          </p:cNvSpPr>
          <p:nvPr/>
        </p:nvSpPr>
        <p:spPr bwMode="auto">
          <a:xfrm>
            <a:off x="5410200" y="2057400"/>
            <a:ext cx="381000" cy="685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34" name="Line 34"/>
          <p:cNvSpPr>
            <a:spLocks noChangeShapeType="1"/>
          </p:cNvSpPr>
          <p:nvPr/>
        </p:nvSpPr>
        <p:spPr bwMode="auto">
          <a:xfrm>
            <a:off x="6172200" y="3657600"/>
            <a:ext cx="0" cy="5334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35" name="Line 35"/>
          <p:cNvSpPr>
            <a:spLocks noChangeShapeType="1"/>
          </p:cNvSpPr>
          <p:nvPr/>
        </p:nvSpPr>
        <p:spPr bwMode="auto">
          <a:xfrm flipH="1">
            <a:off x="5486400" y="5105400"/>
            <a:ext cx="304800" cy="5334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36" name="Freeform 36"/>
          <p:cNvSpPr>
            <a:spLocks/>
          </p:cNvSpPr>
          <p:nvPr/>
        </p:nvSpPr>
        <p:spPr bwMode="auto">
          <a:xfrm>
            <a:off x="5334000" y="5105400"/>
            <a:ext cx="304800" cy="6096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48" y="144"/>
              </a:cxn>
              <a:cxn ang="0">
                <a:pos x="192" y="0"/>
              </a:cxn>
            </a:cxnLst>
            <a:rect l="0" t="0" r="r" b="b"/>
            <a:pathLst>
              <a:path w="192" h="384">
                <a:moveTo>
                  <a:pt x="0" y="384"/>
                </a:moveTo>
                <a:cubicBezTo>
                  <a:pt x="8" y="296"/>
                  <a:pt x="16" y="208"/>
                  <a:pt x="48" y="144"/>
                </a:cubicBezTo>
                <a:cubicBezTo>
                  <a:pt x="80" y="80"/>
                  <a:pt x="136" y="40"/>
                  <a:pt x="192" y="0"/>
                </a:cubicBezTo>
              </a:path>
            </a:pathLst>
          </a:custGeom>
          <a:noFill/>
          <a:ln w="38100" cap="flat" cmpd="sng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37" name="Line 37"/>
          <p:cNvSpPr>
            <a:spLocks noChangeShapeType="1"/>
          </p:cNvSpPr>
          <p:nvPr/>
        </p:nvSpPr>
        <p:spPr bwMode="auto">
          <a:xfrm>
            <a:off x="6477000" y="5105400"/>
            <a:ext cx="228600" cy="5334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38" name="Freeform 38"/>
          <p:cNvSpPr>
            <a:spLocks/>
          </p:cNvSpPr>
          <p:nvPr/>
        </p:nvSpPr>
        <p:spPr bwMode="auto">
          <a:xfrm>
            <a:off x="6629400" y="5105400"/>
            <a:ext cx="266700" cy="609600"/>
          </a:xfrm>
          <a:custGeom>
            <a:avLst/>
            <a:gdLst/>
            <a:ahLst/>
            <a:cxnLst>
              <a:cxn ang="0">
                <a:pos x="144" y="384"/>
              </a:cxn>
              <a:cxn ang="0">
                <a:pos x="144" y="192"/>
              </a:cxn>
              <a:cxn ang="0">
                <a:pos x="0" y="0"/>
              </a:cxn>
            </a:cxnLst>
            <a:rect l="0" t="0" r="r" b="b"/>
            <a:pathLst>
              <a:path w="168" h="384">
                <a:moveTo>
                  <a:pt x="144" y="384"/>
                </a:moveTo>
                <a:cubicBezTo>
                  <a:pt x="156" y="320"/>
                  <a:pt x="168" y="256"/>
                  <a:pt x="144" y="192"/>
                </a:cubicBezTo>
                <a:cubicBezTo>
                  <a:pt x="120" y="128"/>
                  <a:pt x="60" y="64"/>
                  <a:pt x="0" y="0"/>
                </a:cubicBezTo>
              </a:path>
            </a:pathLst>
          </a:custGeom>
          <a:noFill/>
          <a:ln w="38100" cap="flat" cmpd="sng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40" name="Line 40"/>
          <p:cNvSpPr>
            <a:spLocks noChangeShapeType="1"/>
          </p:cNvSpPr>
          <p:nvPr/>
        </p:nvSpPr>
        <p:spPr bwMode="auto">
          <a:xfrm flipV="1">
            <a:off x="6324600" y="3657600"/>
            <a:ext cx="0" cy="5334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42" name="Line 42"/>
          <p:cNvSpPr>
            <a:spLocks noChangeShapeType="1"/>
          </p:cNvSpPr>
          <p:nvPr/>
        </p:nvSpPr>
        <p:spPr bwMode="auto">
          <a:xfrm flipH="1" flipV="1">
            <a:off x="5715000" y="2133600"/>
            <a:ext cx="304800" cy="6096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43" name="Line 43"/>
          <p:cNvSpPr>
            <a:spLocks noChangeShapeType="1"/>
          </p:cNvSpPr>
          <p:nvPr/>
        </p:nvSpPr>
        <p:spPr bwMode="auto">
          <a:xfrm flipV="1">
            <a:off x="4572000" y="381000"/>
            <a:ext cx="0" cy="9144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44" name="Text Box 44"/>
          <p:cNvSpPr txBox="1">
            <a:spLocks noChangeArrowheads="1"/>
          </p:cNvSpPr>
          <p:nvPr/>
        </p:nvSpPr>
        <p:spPr bwMode="auto">
          <a:xfrm>
            <a:off x="806450" y="3813175"/>
            <a:ext cx="1266825" cy="603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de-DE">
                <a:solidFill>
                  <a:srgbClr val="FF33CC"/>
                </a:solidFill>
                <a:latin typeface="Times New Roman" pitchFamily="18" charset="0"/>
              </a:rPr>
              <a:t>Return</a:t>
            </a:r>
          </a:p>
          <a:p>
            <a:pPr algn="r">
              <a:lnSpc>
                <a:spcPct val="70000"/>
              </a:lnSpc>
            </a:pPr>
            <a:r>
              <a:rPr lang="de-DE">
                <a:solidFill>
                  <a:srgbClr val="FF33CC"/>
                </a:solidFill>
                <a:latin typeface="Times New Roman" pitchFamily="18" charset="0"/>
              </a:rPr>
              <a:t>Ergebnis</a:t>
            </a:r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6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6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6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6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6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6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460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60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46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46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46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46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46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46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46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46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46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46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46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46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46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500"/>
                                        <p:tgtEl>
                                          <p:spTgt spid="46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500"/>
                                        <p:tgtEl>
                                          <p:spTgt spid="46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46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500"/>
                                        <p:tgtEl>
                                          <p:spTgt spid="46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4" grpId="0" animBg="1"/>
      <p:bldP spid="460805" grpId="0" autoUpdateAnimBg="0"/>
      <p:bldP spid="460807" grpId="0" animBg="1"/>
      <p:bldP spid="460808" grpId="0" animBg="1"/>
      <p:bldP spid="460809" grpId="0" animBg="1"/>
      <p:bldP spid="460810" grpId="0" animBg="1"/>
      <p:bldP spid="460811" grpId="0" animBg="1"/>
      <p:bldP spid="460812" grpId="0" animBg="1"/>
      <p:bldP spid="460813" grpId="0" animBg="1"/>
      <p:bldP spid="460814" grpId="0" autoUpdateAnimBg="0"/>
      <p:bldP spid="460824" grpId="0" animBg="1"/>
      <p:bldP spid="460825" grpId="0" animBg="1"/>
      <p:bldP spid="460826" grpId="0" animBg="1"/>
      <p:bldP spid="460827" grpId="0" animBg="1"/>
      <p:bldP spid="460828" grpId="0" animBg="1"/>
      <p:bldP spid="460829" grpId="0" animBg="1"/>
      <p:bldP spid="460830" grpId="0" animBg="1"/>
      <p:bldP spid="460833" grpId="0" animBg="1"/>
      <p:bldP spid="460834" grpId="0" animBg="1"/>
      <p:bldP spid="460835" grpId="0" animBg="1"/>
      <p:bldP spid="460836" grpId="0" animBg="1"/>
      <p:bldP spid="460837" grpId="0" animBg="1"/>
      <p:bldP spid="460838" grpId="0" animBg="1"/>
      <p:bldP spid="460840" grpId="0" animBg="1"/>
      <p:bldP spid="460842" grpId="0" animBg="1"/>
      <p:bldP spid="460843" grpId="0" animBg="1"/>
      <p:bldP spid="46084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7FFE-892C-4747-ADAC-BDA8A617B90B}" type="slidenum">
              <a:rPr lang="en-US"/>
              <a:pPr/>
              <a:t>42</a:t>
            </a:fld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Send/Receive-Iteratoren</a:t>
            </a:r>
            <a:br>
              <a:rPr lang="de-DE"/>
            </a:br>
            <a:endParaRPr lang="de-DE"/>
          </a:p>
        </p:txBody>
      </p:sp>
      <p:sp>
        <p:nvSpPr>
          <p:cNvPr id="462859" name="Line 11"/>
          <p:cNvSpPr>
            <a:spLocks noChangeShapeType="1"/>
          </p:cNvSpPr>
          <p:nvPr/>
        </p:nvSpPr>
        <p:spPr bwMode="auto">
          <a:xfrm>
            <a:off x="6248400" y="5029200"/>
            <a:ext cx="381000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2873" name="Line 25"/>
          <p:cNvSpPr>
            <a:spLocks noChangeShapeType="1"/>
          </p:cNvSpPr>
          <p:nvPr/>
        </p:nvSpPr>
        <p:spPr bwMode="auto">
          <a:xfrm>
            <a:off x="6477000" y="5105400"/>
            <a:ext cx="228600" cy="5334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2874" name="Freeform 26"/>
          <p:cNvSpPr>
            <a:spLocks/>
          </p:cNvSpPr>
          <p:nvPr/>
        </p:nvSpPr>
        <p:spPr bwMode="auto">
          <a:xfrm>
            <a:off x="6629400" y="5105400"/>
            <a:ext cx="266700" cy="609600"/>
          </a:xfrm>
          <a:custGeom>
            <a:avLst/>
            <a:gdLst/>
            <a:ahLst/>
            <a:cxnLst>
              <a:cxn ang="0">
                <a:pos x="144" y="384"/>
              </a:cxn>
              <a:cxn ang="0">
                <a:pos x="144" y="192"/>
              </a:cxn>
              <a:cxn ang="0">
                <a:pos x="0" y="0"/>
              </a:cxn>
            </a:cxnLst>
            <a:rect l="0" t="0" r="r" b="b"/>
            <a:pathLst>
              <a:path w="168" h="384">
                <a:moveTo>
                  <a:pt x="144" y="384"/>
                </a:moveTo>
                <a:cubicBezTo>
                  <a:pt x="156" y="320"/>
                  <a:pt x="168" y="256"/>
                  <a:pt x="144" y="192"/>
                </a:cubicBezTo>
                <a:cubicBezTo>
                  <a:pt x="120" y="128"/>
                  <a:pt x="60" y="64"/>
                  <a:pt x="0" y="0"/>
                </a:cubicBezTo>
              </a:path>
            </a:pathLst>
          </a:custGeom>
          <a:noFill/>
          <a:ln w="38100" cap="flat" cmpd="sng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462879" name="Picture 31"/>
          <p:cNvPicPr>
            <a:picLocks noChangeAspect="1" noChangeArrowheads="1"/>
          </p:cNvPicPr>
          <p:nvPr/>
        </p:nvPicPr>
        <p:blipFill>
          <a:blip r:embed="rId3" cstate="print"/>
          <a:srcRect l="51619" t="57909" r="10938" b="6250"/>
          <a:stretch>
            <a:fillRect/>
          </a:stretch>
        </p:blipFill>
        <p:spPr bwMode="auto">
          <a:xfrm>
            <a:off x="6172200" y="4724400"/>
            <a:ext cx="2971800" cy="2133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462880" name="Picture 32"/>
          <p:cNvPicPr>
            <a:picLocks noChangeAspect="1" noChangeArrowheads="1"/>
          </p:cNvPicPr>
          <p:nvPr/>
        </p:nvPicPr>
        <p:blipFill>
          <a:blip r:embed="rId3" cstate="print"/>
          <a:srcRect l="13281" t="34375" r="52344" b="28125"/>
          <a:stretch>
            <a:fillRect/>
          </a:stretch>
        </p:blipFill>
        <p:spPr bwMode="auto">
          <a:xfrm>
            <a:off x="1371600" y="4675188"/>
            <a:ext cx="2667000" cy="21828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462881" name="Picture 33"/>
          <p:cNvPicPr>
            <a:picLocks noChangeAspect="1" noChangeArrowheads="1"/>
          </p:cNvPicPr>
          <p:nvPr/>
        </p:nvPicPr>
        <p:blipFill>
          <a:blip r:embed="rId3" cstate="print"/>
          <a:srcRect l="25000" t="9375" r="25781" b="69791"/>
          <a:stretch>
            <a:fillRect/>
          </a:stretch>
        </p:blipFill>
        <p:spPr bwMode="auto">
          <a:xfrm>
            <a:off x="2286000" y="609600"/>
            <a:ext cx="4800600" cy="1524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462884" name="Group 36"/>
          <p:cNvGrpSpPr>
            <a:grpSpLocks/>
          </p:cNvGrpSpPr>
          <p:nvPr/>
        </p:nvGrpSpPr>
        <p:grpSpPr bwMode="auto">
          <a:xfrm>
            <a:off x="2438400" y="2133600"/>
            <a:ext cx="2057400" cy="685800"/>
            <a:chOff x="1392" y="1344"/>
            <a:chExt cx="1296" cy="432"/>
          </a:xfrm>
        </p:grpSpPr>
        <p:sp>
          <p:nvSpPr>
            <p:cNvPr id="462882" name="Rectangle 34"/>
            <p:cNvSpPr>
              <a:spLocks noChangeArrowheads="1"/>
            </p:cNvSpPr>
            <p:nvPr/>
          </p:nvSpPr>
          <p:spPr bwMode="auto">
            <a:xfrm>
              <a:off x="1392" y="1344"/>
              <a:ext cx="129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           receive</a:t>
              </a:r>
            </a:p>
          </p:txBody>
        </p:sp>
        <p:sp>
          <p:nvSpPr>
            <p:cNvPr id="462883" name="AutoShape 35"/>
            <p:cNvSpPr>
              <a:spLocks noChangeArrowheads="1"/>
            </p:cNvSpPr>
            <p:nvPr/>
          </p:nvSpPr>
          <p:spPr bwMode="auto">
            <a:xfrm>
              <a:off x="1536" y="1392"/>
              <a:ext cx="432" cy="336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62885" name="Group 37"/>
          <p:cNvGrpSpPr>
            <a:grpSpLocks/>
          </p:cNvGrpSpPr>
          <p:nvPr/>
        </p:nvGrpSpPr>
        <p:grpSpPr bwMode="auto">
          <a:xfrm>
            <a:off x="4876800" y="2133600"/>
            <a:ext cx="2057400" cy="685800"/>
            <a:chOff x="1392" y="1344"/>
            <a:chExt cx="1296" cy="432"/>
          </a:xfrm>
        </p:grpSpPr>
        <p:sp>
          <p:nvSpPr>
            <p:cNvPr id="462886" name="Rectangle 38"/>
            <p:cNvSpPr>
              <a:spLocks noChangeArrowheads="1"/>
            </p:cNvSpPr>
            <p:nvPr/>
          </p:nvSpPr>
          <p:spPr bwMode="auto">
            <a:xfrm>
              <a:off x="1392" y="1344"/>
              <a:ext cx="129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           receive</a:t>
              </a:r>
            </a:p>
          </p:txBody>
        </p:sp>
        <p:sp>
          <p:nvSpPr>
            <p:cNvPr id="462887" name="AutoShape 39"/>
            <p:cNvSpPr>
              <a:spLocks noChangeArrowheads="1"/>
            </p:cNvSpPr>
            <p:nvPr/>
          </p:nvSpPr>
          <p:spPr bwMode="auto">
            <a:xfrm>
              <a:off x="1536" y="1392"/>
              <a:ext cx="432" cy="336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62888" name="Group 40"/>
          <p:cNvGrpSpPr>
            <a:grpSpLocks/>
          </p:cNvGrpSpPr>
          <p:nvPr/>
        </p:nvGrpSpPr>
        <p:grpSpPr bwMode="auto">
          <a:xfrm>
            <a:off x="1600200" y="3657600"/>
            <a:ext cx="2057400" cy="685800"/>
            <a:chOff x="1392" y="1344"/>
            <a:chExt cx="1296" cy="432"/>
          </a:xfrm>
        </p:grpSpPr>
        <p:sp>
          <p:nvSpPr>
            <p:cNvPr id="462889" name="Rectangle 41"/>
            <p:cNvSpPr>
              <a:spLocks noChangeArrowheads="1"/>
            </p:cNvSpPr>
            <p:nvPr/>
          </p:nvSpPr>
          <p:spPr bwMode="auto">
            <a:xfrm>
              <a:off x="1392" y="1344"/>
              <a:ext cx="129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           send</a:t>
              </a:r>
            </a:p>
          </p:txBody>
        </p:sp>
        <p:sp>
          <p:nvSpPr>
            <p:cNvPr id="462890" name="AutoShape 42"/>
            <p:cNvSpPr>
              <a:spLocks noChangeArrowheads="1"/>
            </p:cNvSpPr>
            <p:nvPr/>
          </p:nvSpPr>
          <p:spPr bwMode="auto">
            <a:xfrm>
              <a:off x="1536" y="1392"/>
              <a:ext cx="432" cy="336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62891" name="Group 43"/>
          <p:cNvGrpSpPr>
            <a:grpSpLocks/>
          </p:cNvGrpSpPr>
          <p:nvPr/>
        </p:nvGrpSpPr>
        <p:grpSpPr bwMode="auto">
          <a:xfrm>
            <a:off x="6553200" y="3657600"/>
            <a:ext cx="2057400" cy="685800"/>
            <a:chOff x="1392" y="1344"/>
            <a:chExt cx="1296" cy="432"/>
          </a:xfrm>
        </p:grpSpPr>
        <p:sp>
          <p:nvSpPr>
            <p:cNvPr id="462892" name="Rectangle 44"/>
            <p:cNvSpPr>
              <a:spLocks noChangeArrowheads="1"/>
            </p:cNvSpPr>
            <p:nvPr/>
          </p:nvSpPr>
          <p:spPr bwMode="auto">
            <a:xfrm>
              <a:off x="1392" y="1344"/>
              <a:ext cx="129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           send</a:t>
              </a:r>
            </a:p>
          </p:txBody>
        </p:sp>
        <p:sp>
          <p:nvSpPr>
            <p:cNvPr id="462893" name="AutoShape 45"/>
            <p:cNvSpPr>
              <a:spLocks noChangeArrowheads="1"/>
            </p:cNvSpPr>
            <p:nvPr/>
          </p:nvSpPr>
          <p:spPr bwMode="auto">
            <a:xfrm>
              <a:off x="1536" y="1392"/>
              <a:ext cx="432" cy="336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462894" name="AutoShape 46"/>
          <p:cNvCxnSpPr>
            <a:cxnSpLocks noChangeShapeType="1"/>
            <a:stCxn id="462892" idx="0"/>
            <a:endCxn id="462886" idx="2"/>
          </p:cNvCxnSpPr>
          <p:nvPr/>
        </p:nvCxnSpPr>
        <p:spPr bwMode="auto">
          <a:xfrm rot="5400000" flipH="1">
            <a:off x="6343650" y="2400300"/>
            <a:ext cx="800100" cy="1676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462895" name="AutoShape 47"/>
          <p:cNvCxnSpPr>
            <a:cxnSpLocks noChangeShapeType="1"/>
            <a:stCxn id="462889" idx="0"/>
            <a:endCxn id="462882" idx="2"/>
          </p:cNvCxnSpPr>
          <p:nvPr/>
        </p:nvCxnSpPr>
        <p:spPr bwMode="auto">
          <a:xfrm rot="16200000">
            <a:off x="2647950" y="2819400"/>
            <a:ext cx="800100" cy="8382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sp>
        <p:nvSpPr>
          <p:cNvPr id="462896" name="Line 48"/>
          <p:cNvSpPr>
            <a:spLocks noChangeShapeType="1"/>
          </p:cNvSpPr>
          <p:nvPr/>
        </p:nvSpPr>
        <p:spPr bwMode="auto">
          <a:xfrm>
            <a:off x="2590800" y="4343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2897" name="Rectangle 49"/>
          <p:cNvSpPr>
            <a:spLocks noChangeArrowheads="1"/>
          </p:cNvSpPr>
          <p:nvPr/>
        </p:nvSpPr>
        <p:spPr bwMode="auto">
          <a:xfrm>
            <a:off x="990600" y="3581400"/>
            <a:ext cx="3276600" cy="3276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2898" name="Rectangle 50"/>
          <p:cNvSpPr>
            <a:spLocks noChangeArrowheads="1"/>
          </p:cNvSpPr>
          <p:nvPr/>
        </p:nvSpPr>
        <p:spPr bwMode="auto">
          <a:xfrm>
            <a:off x="5867400" y="3581400"/>
            <a:ext cx="3276600" cy="3276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2899" name="Rectangle 51"/>
          <p:cNvSpPr>
            <a:spLocks noChangeArrowheads="1"/>
          </p:cNvSpPr>
          <p:nvPr/>
        </p:nvSpPr>
        <p:spPr bwMode="auto">
          <a:xfrm>
            <a:off x="2057400" y="457200"/>
            <a:ext cx="5257800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2900" name="Line 52"/>
          <p:cNvSpPr>
            <a:spLocks noChangeShapeType="1"/>
          </p:cNvSpPr>
          <p:nvPr/>
        </p:nvSpPr>
        <p:spPr bwMode="auto">
          <a:xfrm flipV="1">
            <a:off x="7620000" y="4343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2901" name="Line 53"/>
          <p:cNvSpPr>
            <a:spLocks noChangeShapeType="1"/>
          </p:cNvSpPr>
          <p:nvPr/>
        </p:nvSpPr>
        <p:spPr bwMode="auto">
          <a:xfrm flipH="1">
            <a:off x="3657600" y="1676400"/>
            <a:ext cx="2286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2902" name="Freeform 54"/>
          <p:cNvSpPr>
            <a:spLocks/>
          </p:cNvSpPr>
          <p:nvPr/>
        </p:nvSpPr>
        <p:spPr bwMode="auto">
          <a:xfrm>
            <a:off x="2743200" y="2819400"/>
            <a:ext cx="914400" cy="838200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432" y="240"/>
              </a:cxn>
              <a:cxn ang="0">
                <a:pos x="144" y="336"/>
              </a:cxn>
              <a:cxn ang="0">
                <a:pos x="0" y="528"/>
              </a:cxn>
            </a:cxnLst>
            <a:rect l="0" t="0" r="r" b="b"/>
            <a:pathLst>
              <a:path w="576" h="528">
                <a:moveTo>
                  <a:pt x="576" y="0"/>
                </a:moveTo>
                <a:cubicBezTo>
                  <a:pt x="540" y="92"/>
                  <a:pt x="504" y="184"/>
                  <a:pt x="432" y="240"/>
                </a:cubicBezTo>
                <a:cubicBezTo>
                  <a:pt x="360" y="296"/>
                  <a:pt x="216" y="288"/>
                  <a:pt x="144" y="336"/>
                </a:cubicBezTo>
                <a:cubicBezTo>
                  <a:pt x="72" y="384"/>
                  <a:pt x="36" y="456"/>
                  <a:pt x="0" y="528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2903" name="Line 55"/>
          <p:cNvSpPr>
            <a:spLocks noChangeShapeType="1"/>
          </p:cNvSpPr>
          <p:nvPr/>
        </p:nvSpPr>
        <p:spPr bwMode="auto">
          <a:xfrm>
            <a:off x="2667000" y="4343400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2904" name="Line 56"/>
          <p:cNvSpPr>
            <a:spLocks noChangeShapeType="1"/>
          </p:cNvSpPr>
          <p:nvPr/>
        </p:nvSpPr>
        <p:spPr bwMode="auto">
          <a:xfrm flipH="1">
            <a:off x="2133600" y="5638800"/>
            <a:ext cx="304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2905" name="Line 57"/>
          <p:cNvSpPr>
            <a:spLocks noChangeShapeType="1"/>
          </p:cNvSpPr>
          <p:nvPr/>
        </p:nvSpPr>
        <p:spPr bwMode="auto">
          <a:xfrm>
            <a:off x="2819400" y="5638800"/>
            <a:ext cx="304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2906" name="Line 58"/>
          <p:cNvSpPr>
            <a:spLocks noChangeShapeType="1"/>
          </p:cNvSpPr>
          <p:nvPr/>
        </p:nvSpPr>
        <p:spPr bwMode="auto">
          <a:xfrm>
            <a:off x="5638800" y="1676400"/>
            <a:ext cx="2286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2907" name="Freeform 59"/>
          <p:cNvSpPr>
            <a:spLocks/>
          </p:cNvSpPr>
          <p:nvPr/>
        </p:nvSpPr>
        <p:spPr bwMode="auto">
          <a:xfrm>
            <a:off x="6019800" y="2819400"/>
            <a:ext cx="16764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192"/>
              </a:cxn>
              <a:cxn ang="0">
                <a:pos x="720" y="240"/>
              </a:cxn>
              <a:cxn ang="0">
                <a:pos x="912" y="336"/>
              </a:cxn>
              <a:cxn ang="0">
                <a:pos x="1056" y="528"/>
              </a:cxn>
            </a:cxnLst>
            <a:rect l="0" t="0" r="r" b="b"/>
            <a:pathLst>
              <a:path w="1056" h="528">
                <a:moveTo>
                  <a:pt x="0" y="0"/>
                </a:moveTo>
                <a:cubicBezTo>
                  <a:pt x="84" y="76"/>
                  <a:pt x="168" y="152"/>
                  <a:pt x="288" y="192"/>
                </a:cubicBezTo>
                <a:cubicBezTo>
                  <a:pt x="408" y="232"/>
                  <a:pt x="616" y="216"/>
                  <a:pt x="720" y="240"/>
                </a:cubicBezTo>
                <a:cubicBezTo>
                  <a:pt x="824" y="264"/>
                  <a:pt x="856" y="288"/>
                  <a:pt x="912" y="336"/>
                </a:cubicBezTo>
                <a:cubicBezTo>
                  <a:pt x="968" y="384"/>
                  <a:pt x="1012" y="456"/>
                  <a:pt x="1056" y="528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2908" name="Line 60"/>
          <p:cNvSpPr>
            <a:spLocks noChangeShapeType="1"/>
          </p:cNvSpPr>
          <p:nvPr/>
        </p:nvSpPr>
        <p:spPr bwMode="auto">
          <a:xfrm>
            <a:off x="7696200" y="4343400"/>
            <a:ext cx="762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2909" name="Line 61"/>
          <p:cNvSpPr>
            <a:spLocks noChangeShapeType="1"/>
          </p:cNvSpPr>
          <p:nvPr/>
        </p:nvSpPr>
        <p:spPr bwMode="auto">
          <a:xfrm flipH="1">
            <a:off x="7239000" y="5715000"/>
            <a:ext cx="304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2910" name="Line 62"/>
          <p:cNvSpPr>
            <a:spLocks noChangeShapeType="1"/>
          </p:cNvSpPr>
          <p:nvPr/>
        </p:nvSpPr>
        <p:spPr bwMode="auto">
          <a:xfrm>
            <a:off x="7848600" y="5715000"/>
            <a:ext cx="304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6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6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6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6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6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6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6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46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46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901" grpId="0" animBg="1"/>
      <p:bldP spid="462902" grpId="0" animBg="1"/>
      <p:bldP spid="462903" grpId="0" animBg="1"/>
      <p:bldP spid="462904" grpId="0" animBg="1"/>
      <p:bldP spid="462905" grpId="0" animBg="1"/>
      <p:bldP spid="462906" grpId="0" animBg="1"/>
      <p:bldP spid="462907" grpId="0" animBg="1"/>
      <p:bldP spid="462908" grpId="0" animBg="1"/>
      <p:bldP spid="462909" grpId="0" animBg="1"/>
      <p:bldP spid="4629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BB1-0548-41C3-9071-93489DA4A8AF}" type="slidenum">
              <a:rPr lang="en-US"/>
              <a:pPr/>
              <a:t>43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Send/Receive-Iteratoren</a:t>
            </a:r>
            <a:br>
              <a:rPr lang="de-DE"/>
            </a:br>
            <a:endParaRPr lang="de-DE"/>
          </a:p>
        </p:txBody>
      </p:sp>
      <p:sp>
        <p:nvSpPr>
          <p:cNvPr id="464899" name="Line 3"/>
          <p:cNvSpPr>
            <a:spLocks noChangeShapeType="1"/>
          </p:cNvSpPr>
          <p:nvPr/>
        </p:nvSpPr>
        <p:spPr bwMode="auto">
          <a:xfrm>
            <a:off x="6248400" y="5029200"/>
            <a:ext cx="381000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00" name="Line 4"/>
          <p:cNvSpPr>
            <a:spLocks noChangeShapeType="1"/>
          </p:cNvSpPr>
          <p:nvPr/>
        </p:nvSpPr>
        <p:spPr bwMode="auto">
          <a:xfrm>
            <a:off x="6477000" y="5105400"/>
            <a:ext cx="228600" cy="5334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01" name="Freeform 5"/>
          <p:cNvSpPr>
            <a:spLocks/>
          </p:cNvSpPr>
          <p:nvPr/>
        </p:nvSpPr>
        <p:spPr bwMode="auto">
          <a:xfrm>
            <a:off x="6629400" y="5105400"/>
            <a:ext cx="266700" cy="609600"/>
          </a:xfrm>
          <a:custGeom>
            <a:avLst/>
            <a:gdLst/>
            <a:ahLst/>
            <a:cxnLst>
              <a:cxn ang="0">
                <a:pos x="144" y="384"/>
              </a:cxn>
              <a:cxn ang="0">
                <a:pos x="144" y="192"/>
              </a:cxn>
              <a:cxn ang="0">
                <a:pos x="0" y="0"/>
              </a:cxn>
            </a:cxnLst>
            <a:rect l="0" t="0" r="r" b="b"/>
            <a:pathLst>
              <a:path w="168" h="384">
                <a:moveTo>
                  <a:pt x="144" y="384"/>
                </a:moveTo>
                <a:cubicBezTo>
                  <a:pt x="156" y="320"/>
                  <a:pt x="168" y="256"/>
                  <a:pt x="144" y="192"/>
                </a:cubicBezTo>
                <a:cubicBezTo>
                  <a:pt x="120" y="128"/>
                  <a:pt x="60" y="64"/>
                  <a:pt x="0" y="0"/>
                </a:cubicBezTo>
              </a:path>
            </a:pathLst>
          </a:custGeom>
          <a:noFill/>
          <a:ln w="38100" cap="flat" cmpd="sng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464902" name="Picture 6"/>
          <p:cNvPicPr>
            <a:picLocks noChangeAspect="1" noChangeArrowheads="1"/>
          </p:cNvPicPr>
          <p:nvPr/>
        </p:nvPicPr>
        <p:blipFill>
          <a:blip r:embed="rId3" cstate="print"/>
          <a:srcRect l="51619" t="57909" r="10938" b="6250"/>
          <a:stretch>
            <a:fillRect/>
          </a:stretch>
        </p:blipFill>
        <p:spPr bwMode="auto">
          <a:xfrm>
            <a:off x="6172200" y="4724400"/>
            <a:ext cx="2971800" cy="2133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464903" name="Picture 7"/>
          <p:cNvPicPr>
            <a:picLocks noChangeAspect="1" noChangeArrowheads="1"/>
          </p:cNvPicPr>
          <p:nvPr/>
        </p:nvPicPr>
        <p:blipFill>
          <a:blip r:embed="rId3" cstate="print"/>
          <a:srcRect l="13281" t="34375" r="52344" b="28125"/>
          <a:stretch>
            <a:fillRect/>
          </a:stretch>
        </p:blipFill>
        <p:spPr bwMode="auto">
          <a:xfrm>
            <a:off x="1371600" y="4675188"/>
            <a:ext cx="2667000" cy="21828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464904" name="Picture 8"/>
          <p:cNvPicPr>
            <a:picLocks noChangeAspect="1" noChangeArrowheads="1"/>
          </p:cNvPicPr>
          <p:nvPr/>
        </p:nvPicPr>
        <p:blipFill>
          <a:blip r:embed="rId3" cstate="print"/>
          <a:srcRect l="25000" t="9375" r="25781" b="69791"/>
          <a:stretch>
            <a:fillRect/>
          </a:stretch>
        </p:blipFill>
        <p:spPr bwMode="auto">
          <a:xfrm>
            <a:off x="2286000" y="609600"/>
            <a:ext cx="4800600" cy="1524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464905" name="Group 9"/>
          <p:cNvGrpSpPr>
            <a:grpSpLocks/>
          </p:cNvGrpSpPr>
          <p:nvPr/>
        </p:nvGrpSpPr>
        <p:grpSpPr bwMode="auto">
          <a:xfrm>
            <a:off x="2438400" y="2133600"/>
            <a:ext cx="2057400" cy="685800"/>
            <a:chOff x="1392" y="1344"/>
            <a:chExt cx="1296" cy="432"/>
          </a:xfrm>
        </p:grpSpPr>
        <p:sp>
          <p:nvSpPr>
            <p:cNvPr id="464906" name="Rectangle 10"/>
            <p:cNvSpPr>
              <a:spLocks noChangeArrowheads="1"/>
            </p:cNvSpPr>
            <p:nvPr/>
          </p:nvSpPr>
          <p:spPr bwMode="auto">
            <a:xfrm>
              <a:off x="1392" y="1344"/>
              <a:ext cx="129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           receive</a:t>
              </a:r>
            </a:p>
          </p:txBody>
        </p:sp>
        <p:sp>
          <p:nvSpPr>
            <p:cNvPr id="464907" name="AutoShape 11"/>
            <p:cNvSpPr>
              <a:spLocks noChangeArrowheads="1"/>
            </p:cNvSpPr>
            <p:nvPr/>
          </p:nvSpPr>
          <p:spPr bwMode="auto">
            <a:xfrm>
              <a:off x="1536" y="1392"/>
              <a:ext cx="432" cy="336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64908" name="Group 12"/>
          <p:cNvGrpSpPr>
            <a:grpSpLocks/>
          </p:cNvGrpSpPr>
          <p:nvPr/>
        </p:nvGrpSpPr>
        <p:grpSpPr bwMode="auto">
          <a:xfrm>
            <a:off x="4876800" y="2133600"/>
            <a:ext cx="2057400" cy="685800"/>
            <a:chOff x="1392" y="1344"/>
            <a:chExt cx="1296" cy="432"/>
          </a:xfrm>
        </p:grpSpPr>
        <p:sp>
          <p:nvSpPr>
            <p:cNvPr id="464909" name="Rectangle 13"/>
            <p:cNvSpPr>
              <a:spLocks noChangeArrowheads="1"/>
            </p:cNvSpPr>
            <p:nvPr/>
          </p:nvSpPr>
          <p:spPr bwMode="auto">
            <a:xfrm>
              <a:off x="1392" y="1344"/>
              <a:ext cx="129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           receive</a:t>
              </a:r>
            </a:p>
          </p:txBody>
        </p:sp>
        <p:sp>
          <p:nvSpPr>
            <p:cNvPr id="464910" name="AutoShape 14"/>
            <p:cNvSpPr>
              <a:spLocks noChangeArrowheads="1"/>
            </p:cNvSpPr>
            <p:nvPr/>
          </p:nvSpPr>
          <p:spPr bwMode="auto">
            <a:xfrm>
              <a:off x="1536" y="1392"/>
              <a:ext cx="432" cy="336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64911" name="Group 15"/>
          <p:cNvGrpSpPr>
            <a:grpSpLocks/>
          </p:cNvGrpSpPr>
          <p:nvPr/>
        </p:nvGrpSpPr>
        <p:grpSpPr bwMode="auto">
          <a:xfrm>
            <a:off x="1600200" y="3657600"/>
            <a:ext cx="2057400" cy="685800"/>
            <a:chOff x="1392" y="1344"/>
            <a:chExt cx="1296" cy="432"/>
          </a:xfrm>
        </p:grpSpPr>
        <p:sp>
          <p:nvSpPr>
            <p:cNvPr id="464912" name="Rectangle 16"/>
            <p:cNvSpPr>
              <a:spLocks noChangeArrowheads="1"/>
            </p:cNvSpPr>
            <p:nvPr/>
          </p:nvSpPr>
          <p:spPr bwMode="auto">
            <a:xfrm>
              <a:off x="1392" y="1344"/>
              <a:ext cx="129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           send</a:t>
              </a:r>
            </a:p>
          </p:txBody>
        </p:sp>
        <p:sp>
          <p:nvSpPr>
            <p:cNvPr id="464913" name="AutoShape 17"/>
            <p:cNvSpPr>
              <a:spLocks noChangeArrowheads="1"/>
            </p:cNvSpPr>
            <p:nvPr/>
          </p:nvSpPr>
          <p:spPr bwMode="auto">
            <a:xfrm>
              <a:off x="1536" y="1392"/>
              <a:ext cx="432" cy="336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64914" name="Group 18"/>
          <p:cNvGrpSpPr>
            <a:grpSpLocks/>
          </p:cNvGrpSpPr>
          <p:nvPr/>
        </p:nvGrpSpPr>
        <p:grpSpPr bwMode="auto">
          <a:xfrm>
            <a:off x="6553200" y="3657600"/>
            <a:ext cx="2057400" cy="685800"/>
            <a:chOff x="1392" y="1344"/>
            <a:chExt cx="1296" cy="432"/>
          </a:xfrm>
        </p:grpSpPr>
        <p:sp>
          <p:nvSpPr>
            <p:cNvPr id="464915" name="Rectangle 19"/>
            <p:cNvSpPr>
              <a:spLocks noChangeArrowheads="1"/>
            </p:cNvSpPr>
            <p:nvPr/>
          </p:nvSpPr>
          <p:spPr bwMode="auto">
            <a:xfrm>
              <a:off x="1392" y="1344"/>
              <a:ext cx="129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           send</a:t>
              </a:r>
            </a:p>
          </p:txBody>
        </p:sp>
        <p:sp>
          <p:nvSpPr>
            <p:cNvPr id="464916" name="AutoShape 20"/>
            <p:cNvSpPr>
              <a:spLocks noChangeArrowheads="1"/>
            </p:cNvSpPr>
            <p:nvPr/>
          </p:nvSpPr>
          <p:spPr bwMode="auto">
            <a:xfrm>
              <a:off x="1536" y="1392"/>
              <a:ext cx="432" cy="336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464917" name="AutoShape 21"/>
          <p:cNvCxnSpPr>
            <a:cxnSpLocks noChangeShapeType="1"/>
            <a:stCxn id="464915" idx="0"/>
            <a:endCxn id="464909" idx="2"/>
          </p:cNvCxnSpPr>
          <p:nvPr/>
        </p:nvCxnSpPr>
        <p:spPr bwMode="auto">
          <a:xfrm rot="5400000" flipH="1">
            <a:off x="6343650" y="2400300"/>
            <a:ext cx="800100" cy="1676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64918" name="AutoShape 22"/>
          <p:cNvCxnSpPr>
            <a:cxnSpLocks noChangeShapeType="1"/>
            <a:stCxn id="464912" idx="0"/>
            <a:endCxn id="464906" idx="2"/>
          </p:cNvCxnSpPr>
          <p:nvPr/>
        </p:nvCxnSpPr>
        <p:spPr bwMode="auto">
          <a:xfrm rot="16200000">
            <a:off x="2647950" y="2819400"/>
            <a:ext cx="800100" cy="8382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64919" name="Line 23"/>
          <p:cNvSpPr>
            <a:spLocks noChangeShapeType="1"/>
          </p:cNvSpPr>
          <p:nvPr/>
        </p:nvSpPr>
        <p:spPr bwMode="auto">
          <a:xfrm>
            <a:off x="2590800" y="4343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20" name="Rectangle 24"/>
          <p:cNvSpPr>
            <a:spLocks noChangeArrowheads="1"/>
          </p:cNvSpPr>
          <p:nvPr/>
        </p:nvSpPr>
        <p:spPr bwMode="auto">
          <a:xfrm>
            <a:off x="990600" y="3581400"/>
            <a:ext cx="3276600" cy="3276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21" name="Rectangle 25"/>
          <p:cNvSpPr>
            <a:spLocks noChangeArrowheads="1"/>
          </p:cNvSpPr>
          <p:nvPr/>
        </p:nvSpPr>
        <p:spPr bwMode="auto">
          <a:xfrm>
            <a:off x="5867400" y="3581400"/>
            <a:ext cx="3276600" cy="3276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22" name="Rectangle 26"/>
          <p:cNvSpPr>
            <a:spLocks noChangeArrowheads="1"/>
          </p:cNvSpPr>
          <p:nvPr/>
        </p:nvSpPr>
        <p:spPr bwMode="auto">
          <a:xfrm>
            <a:off x="2057400" y="457200"/>
            <a:ext cx="5257800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23" name="Line 27"/>
          <p:cNvSpPr>
            <a:spLocks noChangeShapeType="1"/>
          </p:cNvSpPr>
          <p:nvPr/>
        </p:nvSpPr>
        <p:spPr bwMode="auto">
          <a:xfrm flipV="1">
            <a:off x="7620000" y="4343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35" name="Line 39"/>
          <p:cNvSpPr>
            <a:spLocks noChangeShapeType="1"/>
          </p:cNvSpPr>
          <p:nvPr/>
        </p:nvSpPr>
        <p:spPr bwMode="auto">
          <a:xfrm flipH="1">
            <a:off x="3657600" y="1676400"/>
            <a:ext cx="228600" cy="4572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36" name="Line 40"/>
          <p:cNvSpPr>
            <a:spLocks noChangeShapeType="1"/>
          </p:cNvSpPr>
          <p:nvPr/>
        </p:nvSpPr>
        <p:spPr bwMode="auto">
          <a:xfrm>
            <a:off x="7696200" y="4343400"/>
            <a:ext cx="0" cy="4572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37" name="Line 41"/>
          <p:cNvSpPr>
            <a:spLocks noChangeShapeType="1"/>
          </p:cNvSpPr>
          <p:nvPr/>
        </p:nvSpPr>
        <p:spPr bwMode="auto">
          <a:xfrm flipH="1">
            <a:off x="7086600" y="5715000"/>
            <a:ext cx="304800" cy="6096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38" name="Freeform 42"/>
          <p:cNvSpPr>
            <a:spLocks/>
          </p:cNvSpPr>
          <p:nvPr/>
        </p:nvSpPr>
        <p:spPr bwMode="auto">
          <a:xfrm>
            <a:off x="6896100" y="5715000"/>
            <a:ext cx="266700" cy="609600"/>
          </a:xfrm>
          <a:custGeom>
            <a:avLst/>
            <a:gdLst/>
            <a:ahLst/>
            <a:cxnLst>
              <a:cxn ang="0">
                <a:pos x="24" y="384"/>
              </a:cxn>
              <a:cxn ang="0">
                <a:pos x="24" y="192"/>
              </a:cxn>
              <a:cxn ang="0">
                <a:pos x="168" y="0"/>
              </a:cxn>
            </a:cxnLst>
            <a:rect l="0" t="0" r="r" b="b"/>
            <a:pathLst>
              <a:path w="168" h="384">
                <a:moveTo>
                  <a:pt x="24" y="384"/>
                </a:moveTo>
                <a:cubicBezTo>
                  <a:pt x="12" y="320"/>
                  <a:pt x="0" y="256"/>
                  <a:pt x="24" y="192"/>
                </a:cubicBezTo>
                <a:cubicBezTo>
                  <a:pt x="48" y="128"/>
                  <a:pt x="108" y="64"/>
                  <a:pt x="168" y="0"/>
                </a:cubicBezTo>
              </a:path>
            </a:pathLst>
          </a:custGeom>
          <a:noFill/>
          <a:ln w="38100" cap="flat" cmpd="sng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39" name="Line 43"/>
          <p:cNvSpPr>
            <a:spLocks noChangeShapeType="1"/>
          </p:cNvSpPr>
          <p:nvPr/>
        </p:nvSpPr>
        <p:spPr bwMode="auto">
          <a:xfrm>
            <a:off x="2743200" y="4343400"/>
            <a:ext cx="0" cy="4572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40" name="Line 44"/>
          <p:cNvSpPr>
            <a:spLocks noChangeShapeType="1"/>
          </p:cNvSpPr>
          <p:nvPr/>
        </p:nvSpPr>
        <p:spPr bwMode="auto">
          <a:xfrm flipH="1">
            <a:off x="2133600" y="5638800"/>
            <a:ext cx="304800" cy="6096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41" name="Line 45"/>
          <p:cNvSpPr>
            <a:spLocks noChangeShapeType="1"/>
          </p:cNvSpPr>
          <p:nvPr/>
        </p:nvSpPr>
        <p:spPr bwMode="auto">
          <a:xfrm>
            <a:off x="7848600" y="5715000"/>
            <a:ext cx="304800" cy="6096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42" name="Freeform 46"/>
          <p:cNvSpPr>
            <a:spLocks/>
          </p:cNvSpPr>
          <p:nvPr/>
        </p:nvSpPr>
        <p:spPr bwMode="auto">
          <a:xfrm>
            <a:off x="1930400" y="5588000"/>
            <a:ext cx="393700" cy="584200"/>
          </a:xfrm>
          <a:custGeom>
            <a:avLst/>
            <a:gdLst/>
            <a:ahLst/>
            <a:cxnLst>
              <a:cxn ang="0">
                <a:pos x="32" y="368"/>
              </a:cxn>
              <a:cxn ang="0">
                <a:pos x="32" y="224"/>
              </a:cxn>
              <a:cxn ang="0">
                <a:pos x="224" y="32"/>
              </a:cxn>
              <a:cxn ang="0">
                <a:pos x="176" y="32"/>
              </a:cxn>
              <a:cxn ang="0">
                <a:pos x="224" y="32"/>
              </a:cxn>
            </a:cxnLst>
            <a:rect l="0" t="0" r="r" b="b"/>
            <a:pathLst>
              <a:path w="248" h="368">
                <a:moveTo>
                  <a:pt x="32" y="368"/>
                </a:moveTo>
                <a:cubicBezTo>
                  <a:pt x="16" y="324"/>
                  <a:pt x="0" y="280"/>
                  <a:pt x="32" y="224"/>
                </a:cubicBezTo>
                <a:cubicBezTo>
                  <a:pt x="64" y="168"/>
                  <a:pt x="200" y="64"/>
                  <a:pt x="224" y="32"/>
                </a:cubicBezTo>
                <a:cubicBezTo>
                  <a:pt x="248" y="0"/>
                  <a:pt x="176" y="32"/>
                  <a:pt x="176" y="32"/>
                </a:cubicBezTo>
                <a:cubicBezTo>
                  <a:pt x="176" y="32"/>
                  <a:pt x="200" y="32"/>
                  <a:pt x="224" y="32"/>
                </a:cubicBezTo>
              </a:path>
            </a:pathLst>
          </a:custGeom>
          <a:noFill/>
          <a:ln w="38100" cap="flat" cmpd="sng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43" name="Freeform 47"/>
          <p:cNvSpPr>
            <a:spLocks/>
          </p:cNvSpPr>
          <p:nvPr/>
        </p:nvSpPr>
        <p:spPr bwMode="auto">
          <a:xfrm>
            <a:off x="8001000" y="5715000"/>
            <a:ext cx="355600" cy="609600"/>
          </a:xfrm>
          <a:custGeom>
            <a:avLst/>
            <a:gdLst/>
            <a:ahLst/>
            <a:cxnLst>
              <a:cxn ang="0">
                <a:pos x="192" y="384"/>
              </a:cxn>
              <a:cxn ang="0">
                <a:pos x="192" y="192"/>
              </a:cxn>
              <a:cxn ang="0">
                <a:pos x="0" y="0"/>
              </a:cxn>
            </a:cxnLst>
            <a:rect l="0" t="0" r="r" b="b"/>
            <a:pathLst>
              <a:path w="224" h="384">
                <a:moveTo>
                  <a:pt x="192" y="384"/>
                </a:moveTo>
                <a:cubicBezTo>
                  <a:pt x="208" y="320"/>
                  <a:pt x="224" y="256"/>
                  <a:pt x="192" y="192"/>
                </a:cubicBezTo>
                <a:cubicBezTo>
                  <a:pt x="160" y="128"/>
                  <a:pt x="80" y="64"/>
                  <a:pt x="0" y="0"/>
                </a:cubicBezTo>
              </a:path>
            </a:pathLst>
          </a:custGeom>
          <a:noFill/>
          <a:ln w="38100" cap="flat" cmpd="sng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44" name="Line 48"/>
          <p:cNvSpPr>
            <a:spLocks noChangeShapeType="1"/>
          </p:cNvSpPr>
          <p:nvPr/>
        </p:nvSpPr>
        <p:spPr bwMode="auto">
          <a:xfrm>
            <a:off x="2895600" y="5638800"/>
            <a:ext cx="304800" cy="6096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45" name="Line 49"/>
          <p:cNvSpPr>
            <a:spLocks noChangeShapeType="1"/>
          </p:cNvSpPr>
          <p:nvPr/>
        </p:nvSpPr>
        <p:spPr bwMode="auto">
          <a:xfrm flipV="1">
            <a:off x="7848600" y="4343400"/>
            <a:ext cx="0" cy="4572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46" name="Freeform 50"/>
          <p:cNvSpPr>
            <a:spLocks/>
          </p:cNvSpPr>
          <p:nvPr/>
        </p:nvSpPr>
        <p:spPr bwMode="auto">
          <a:xfrm>
            <a:off x="5638800" y="2590800"/>
            <a:ext cx="1828800" cy="1066800"/>
          </a:xfrm>
          <a:custGeom>
            <a:avLst/>
            <a:gdLst/>
            <a:ahLst/>
            <a:cxnLst>
              <a:cxn ang="0">
                <a:pos x="1152" y="672"/>
              </a:cxn>
              <a:cxn ang="0">
                <a:pos x="960" y="528"/>
              </a:cxn>
              <a:cxn ang="0">
                <a:pos x="576" y="432"/>
              </a:cxn>
              <a:cxn ang="0">
                <a:pos x="144" y="336"/>
              </a:cxn>
              <a:cxn ang="0">
                <a:pos x="0" y="0"/>
              </a:cxn>
            </a:cxnLst>
            <a:rect l="0" t="0" r="r" b="b"/>
            <a:pathLst>
              <a:path w="1152" h="672">
                <a:moveTo>
                  <a:pt x="1152" y="672"/>
                </a:moveTo>
                <a:cubicBezTo>
                  <a:pt x="1104" y="620"/>
                  <a:pt x="1056" y="568"/>
                  <a:pt x="960" y="528"/>
                </a:cubicBezTo>
                <a:cubicBezTo>
                  <a:pt x="864" y="488"/>
                  <a:pt x="712" y="464"/>
                  <a:pt x="576" y="432"/>
                </a:cubicBezTo>
                <a:cubicBezTo>
                  <a:pt x="440" y="400"/>
                  <a:pt x="240" y="408"/>
                  <a:pt x="144" y="336"/>
                </a:cubicBezTo>
                <a:cubicBezTo>
                  <a:pt x="48" y="264"/>
                  <a:pt x="24" y="132"/>
                  <a:pt x="0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47" name="Freeform 51"/>
          <p:cNvSpPr>
            <a:spLocks/>
          </p:cNvSpPr>
          <p:nvPr/>
        </p:nvSpPr>
        <p:spPr bwMode="auto">
          <a:xfrm>
            <a:off x="3048000" y="5638800"/>
            <a:ext cx="266700" cy="609600"/>
          </a:xfrm>
          <a:custGeom>
            <a:avLst/>
            <a:gdLst/>
            <a:ahLst/>
            <a:cxnLst>
              <a:cxn ang="0">
                <a:pos x="144" y="384"/>
              </a:cxn>
              <a:cxn ang="0">
                <a:pos x="144" y="240"/>
              </a:cxn>
              <a:cxn ang="0">
                <a:pos x="0" y="0"/>
              </a:cxn>
            </a:cxnLst>
            <a:rect l="0" t="0" r="r" b="b"/>
            <a:pathLst>
              <a:path w="168" h="384">
                <a:moveTo>
                  <a:pt x="144" y="384"/>
                </a:moveTo>
                <a:cubicBezTo>
                  <a:pt x="156" y="344"/>
                  <a:pt x="168" y="304"/>
                  <a:pt x="144" y="240"/>
                </a:cubicBezTo>
                <a:cubicBezTo>
                  <a:pt x="120" y="176"/>
                  <a:pt x="60" y="88"/>
                  <a:pt x="0" y="0"/>
                </a:cubicBezTo>
              </a:path>
            </a:pathLst>
          </a:custGeom>
          <a:noFill/>
          <a:ln w="38100" cap="flat" cmpd="sng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48" name="Line 52"/>
          <p:cNvSpPr>
            <a:spLocks noChangeShapeType="1"/>
          </p:cNvSpPr>
          <p:nvPr/>
        </p:nvSpPr>
        <p:spPr bwMode="auto">
          <a:xfrm flipV="1">
            <a:off x="2895600" y="4343400"/>
            <a:ext cx="0" cy="3810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49" name="Line 53"/>
          <p:cNvSpPr>
            <a:spLocks noChangeShapeType="1"/>
          </p:cNvSpPr>
          <p:nvPr/>
        </p:nvSpPr>
        <p:spPr bwMode="auto">
          <a:xfrm>
            <a:off x="8001000" y="4343400"/>
            <a:ext cx="0" cy="4572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50" name="Line 54"/>
          <p:cNvSpPr>
            <a:spLocks noChangeShapeType="1"/>
          </p:cNvSpPr>
          <p:nvPr/>
        </p:nvSpPr>
        <p:spPr bwMode="auto">
          <a:xfrm flipH="1">
            <a:off x="7239000" y="5715000"/>
            <a:ext cx="381000" cy="762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51" name="Freeform 55"/>
          <p:cNvSpPr>
            <a:spLocks/>
          </p:cNvSpPr>
          <p:nvPr/>
        </p:nvSpPr>
        <p:spPr bwMode="auto">
          <a:xfrm>
            <a:off x="2438400" y="2819400"/>
            <a:ext cx="8382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44" y="288"/>
              </a:cxn>
              <a:cxn ang="0">
                <a:pos x="336" y="192"/>
              </a:cxn>
              <a:cxn ang="0">
                <a:pos x="528" y="0"/>
              </a:cxn>
            </a:cxnLst>
            <a:rect l="0" t="0" r="r" b="b"/>
            <a:pathLst>
              <a:path w="528" h="528">
                <a:moveTo>
                  <a:pt x="0" y="528"/>
                </a:moveTo>
                <a:cubicBezTo>
                  <a:pt x="44" y="436"/>
                  <a:pt x="88" y="344"/>
                  <a:pt x="144" y="288"/>
                </a:cubicBezTo>
                <a:cubicBezTo>
                  <a:pt x="200" y="232"/>
                  <a:pt x="272" y="240"/>
                  <a:pt x="336" y="192"/>
                </a:cubicBezTo>
                <a:cubicBezTo>
                  <a:pt x="400" y="144"/>
                  <a:pt x="464" y="72"/>
                  <a:pt x="528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54" name="Line 58"/>
          <p:cNvSpPr>
            <a:spLocks noChangeShapeType="1"/>
          </p:cNvSpPr>
          <p:nvPr/>
        </p:nvSpPr>
        <p:spPr bwMode="auto">
          <a:xfrm flipV="1">
            <a:off x="3810000" y="1676400"/>
            <a:ext cx="228600" cy="4572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55" name="Line 59"/>
          <p:cNvSpPr>
            <a:spLocks noChangeShapeType="1"/>
          </p:cNvSpPr>
          <p:nvPr/>
        </p:nvSpPr>
        <p:spPr bwMode="auto">
          <a:xfrm>
            <a:off x="5715000" y="1676400"/>
            <a:ext cx="228600" cy="4572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56" name="Line 60"/>
          <p:cNvSpPr>
            <a:spLocks noChangeShapeType="1"/>
          </p:cNvSpPr>
          <p:nvPr/>
        </p:nvSpPr>
        <p:spPr bwMode="auto">
          <a:xfrm flipH="1" flipV="1">
            <a:off x="5410200" y="1676400"/>
            <a:ext cx="228600" cy="7620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4957" name="Text Box 61"/>
          <p:cNvSpPr txBox="1">
            <a:spLocks noChangeArrowheads="1"/>
          </p:cNvSpPr>
          <p:nvPr/>
        </p:nvSpPr>
        <p:spPr bwMode="auto">
          <a:xfrm>
            <a:off x="815975" y="3051175"/>
            <a:ext cx="1714500" cy="603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Sende Tupel</a:t>
            </a:r>
          </a:p>
          <a:p>
            <a:pPr algn="r">
              <a:lnSpc>
                <a:spcPct val="70000"/>
              </a:lnSpc>
            </a:pP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asynchron</a:t>
            </a:r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6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6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6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6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6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6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6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46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46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46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46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46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46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46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46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46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46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46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46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35" grpId="0" animBg="1"/>
      <p:bldP spid="464936" grpId="0" animBg="1"/>
      <p:bldP spid="464937" grpId="0" animBg="1"/>
      <p:bldP spid="464938" grpId="0" animBg="1"/>
      <p:bldP spid="464939" grpId="0" animBg="1"/>
      <p:bldP spid="464940" grpId="0" animBg="1"/>
      <p:bldP spid="464941" grpId="0" animBg="1"/>
      <p:bldP spid="464942" grpId="0" animBg="1"/>
      <p:bldP spid="464943" grpId="0" animBg="1"/>
      <p:bldP spid="464944" grpId="0" animBg="1"/>
      <p:bldP spid="464945" grpId="0" animBg="1"/>
      <p:bldP spid="464946" grpId="0" animBg="1"/>
      <p:bldP spid="464947" grpId="0" animBg="1"/>
      <p:bldP spid="464948" grpId="0" animBg="1"/>
      <p:bldP spid="464949" grpId="0" animBg="1"/>
      <p:bldP spid="464950" grpId="0" animBg="1"/>
      <p:bldP spid="464951" grpId="0" animBg="1"/>
      <p:bldP spid="464954" grpId="0" animBg="1"/>
      <p:bldP spid="464955" grpId="0" animBg="1"/>
      <p:bldP spid="464956" grpId="0" animBg="1"/>
      <p:bldP spid="46495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8A0E-74DF-4CEB-B994-78B4FEB5A96B}" type="slidenum">
              <a:rPr lang="en-US"/>
              <a:pPr/>
              <a:t>44</a:t>
            </a:fld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de-DE"/>
              <a:t>Parallelausführung bei horizontaler Partitionierung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171950"/>
          </a:xfrm>
        </p:spPr>
        <p:txBody>
          <a:bodyPr/>
          <a:lstStyle/>
          <a:p>
            <a:r>
              <a:rPr lang="de-DE"/>
              <a:t>R = R1</a:t>
            </a:r>
            <a:r>
              <a:rPr lang="de-DE">
                <a:sym typeface="Symbol" pitchFamily="18" charset="2"/>
              </a:rPr>
              <a:t>R2R3R4</a:t>
            </a:r>
          </a:p>
          <a:p>
            <a:r>
              <a:rPr lang="de-DE">
                <a:sym typeface="Symbol" pitchFamily="18" charset="2"/>
              </a:rPr>
              <a:t></a:t>
            </a:r>
            <a:r>
              <a:rPr lang="de-DE" baseline="-25000">
                <a:sym typeface="Symbol" pitchFamily="18" charset="2"/>
              </a:rPr>
              <a:t>F </a:t>
            </a:r>
            <a:r>
              <a:rPr lang="de-DE">
                <a:sym typeface="Symbol" pitchFamily="18" charset="2"/>
              </a:rPr>
              <a:t>R= </a:t>
            </a:r>
            <a:r>
              <a:rPr lang="de-DE" baseline="-25000">
                <a:sym typeface="Symbol" pitchFamily="18" charset="2"/>
              </a:rPr>
              <a:t>F </a:t>
            </a:r>
            <a:r>
              <a:rPr lang="de-DE">
                <a:sym typeface="Symbol" pitchFamily="18" charset="2"/>
              </a:rPr>
              <a:t>R1  </a:t>
            </a:r>
            <a:r>
              <a:rPr lang="de-DE" baseline="-25000">
                <a:sym typeface="Symbol" pitchFamily="18" charset="2"/>
              </a:rPr>
              <a:t>F </a:t>
            </a:r>
            <a:r>
              <a:rPr lang="de-DE">
                <a:sym typeface="Symbol" pitchFamily="18" charset="2"/>
              </a:rPr>
              <a:t>R2  </a:t>
            </a:r>
            <a:r>
              <a:rPr lang="de-DE" baseline="-25000">
                <a:sym typeface="Symbol" pitchFamily="18" charset="2"/>
              </a:rPr>
              <a:t>F </a:t>
            </a:r>
            <a:r>
              <a:rPr lang="de-DE">
                <a:sym typeface="Symbol" pitchFamily="18" charset="2"/>
              </a:rPr>
              <a:t>R3  </a:t>
            </a:r>
            <a:r>
              <a:rPr lang="de-DE" baseline="-25000">
                <a:sym typeface="Symbol" pitchFamily="18" charset="2"/>
              </a:rPr>
              <a:t>F </a:t>
            </a:r>
            <a:r>
              <a:rPr lang="de-DE">
                <a:sym typeface="Symbol" pitchFamily="18" charset="2"/>
              </a:rPr>
              <a:t>R4 </a:t>
            </a:r>
          </a:p>
        </p:txBody>
      </p:sp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762000" y="4419600"/>
            <a:ext cx="1600200" cy="1905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  <a:sym typeface="Symbol" pitchFamily="18" charset="2"/>
              </a:rPr>
              <a:t>Send</a:t>
            </a:r>
          </a:p>
          <a:p>
            <a:endParaRPr lang="de-DE">
              <a:latin typeface="Times New Roman" pitchFamily="18" charset="0"/>
              <a:sym typeface="Symbol" pitchFamily="18" charset="2"/>
            </a:endParaRPr>
          </a:p>
          <a:p>
            <a:r>
              <a:rPr lang="de-DE"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baseline="-25000">
                <a:latin typeface="Times New Roman" pitchFamily="18" charset="0"/>
                <a:sym typeface="Symbol" pitchFamily="18" charset="2"/>
              </a:rPr>
              <a:t>F</a:t>
            </a:r>
          </a:p>
          <a:p>
            <a:endParaRPr lang="de-DE" baseline="-25000">
              <a:latin typeface="Times New Roman" pitchFamily="18" charset="0"/>
              <a:sym typeface="Symbol" pitchFamily="18" charset="2"/>
            </a:endParaRPr>
          </a:p>
          <a:p>
            <a:endParaRPr lang="de-DE" baseline="-25000">
              <a:latin typeface="Times New Roman" pitchFamily="18" charset="0"/>
              <a:sym typeface="Symbol" pitchFamily="18" charset="2"/>
            </a:endParaRPr>
          </a:p>
          <a:p>
            <a:r>
              <a:rPr lang="de-DE">
                <a:latin typeface="Times New Roman" pitchFamily="18" charset="0"/>
                <a:sym typeface="Symbol" pitchFamily="18" charset="2"/>
              </a:rPr>
              <a:t>R1</a:t>
            </a:r>
            <a:endParaRPr lang="de-DE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93225" name="Rectangle 9"/>
          <p:cNvSpPr>
            <a:spLocks noChangeArrowheads="1"/>
          </p:cNvSpPr>
          <p:nvPr/>
        </p:nvSpPr>
        <p:spPr bwMode="auto">
          <a:xfrm>
            <a:off x="2743200" y="4419600"/>
            <a:ext cx="1600200" cy="1905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  <a:sym typeface="Symbol" pitchFamily="18" charset="2"/>
              </a:rPr>
              <a:t>Send</a:t>
            </a:r>
          </a:p>
          <a:p>
            <a:endParaRPr lang="de-DE">
              <a:latin typeface="Times New Roman" pitchFamily="18" charset="0"/>
              <a:sym typeface="Symbol" pitchFamily="18" charset="2"/>
            </a:endParaRPr>
          </a:p>
          <a:p>
            <a:r>
              <a:rPr lang="de-DE"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baseline="-25000">
                <a:latin typeface="Times New Roman" pitchFamily="18" charset="0"/>
                <a:sym typeface="Symbol" pitchFamily="18" charset="2"/>
              </a:rPr>
              <a:t>F</a:t>
            </a:r>
          </a:p>
          <a:p>
            <a:endParaRPr lang="de-DE" baseline="-25000">
              <a:latin typeface="Times New Roman" pitchFamily="18" charset="0"/>
              <a:sym typeface="Symbol" pitchFamily="18" charset="2"/>
            </a:endParaRPr>
          </a:p>
          <a:p>
            <a:endParaRPr lang="de-DE" baseline="-25000">
              <a:latin typeface="Times New Roman" pitchFamily="18" charset="0"/>
              <a:sym typeface="Symbol" pitchFamily="18" charset="2"/>
            </a:endParaRPr>
          </a:p>
          <a:p>
            <a:r>
              <a:rPr lang="de-DE">
                <a:latin typeface="Times New Roman" pitchFamily="18" charset="0"/>
                <a:sym typeface="Symbol" pitchFamily="18" charset="2"/>
              </a:rPr>
              <a:t>R2</a:t>
            </a:r>
            <a:endParaRPr lang="de-DE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93226" name="Rectangle 10"/>
          <p:cNvSpPr>
            <a:spLocks noChangeArrowheads="1"/>
          </p:cNvSpPr>
          <p:nvPr/>
        </p:nvSpPr>
        <p:spPr bwMode="auto">
          <a:xfrm>
            <a:off x="4724400" y="4419600"/>
            <a:ext cx="1600200" cy="1905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  <a:sym typeface="Symbol" pitchFamily="18" charset="2"/>
              </a:rPr>
              <a:t>Send</a:t>
            </a:r>
          </a:p>
          <a:p>
            <a:endParaRPr lang="de-DE">
              <a:latin typeface="Times New Roman" pitchFamily="18" charset="0"/>
              <a:sym typeface="Symbol" pitchFamily="18" charset="2"/>
            </a:endParaRPr>
          </a:p>
          <a:p>
            <a:r>
              <a:rPr lang="de-DE"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baseline="-25000">
                <a:latin typeface="Times New Roman" pitchFamily="18" charset="0"/>
                <a:sym typeface="Symbol" pitchFamily="18" charset="2"/>
              </a:rPr>
              <a:t>F</a:t>
            </a:r>
          </a:p>
          <a:p>
            <a:endParaRPr lang="de-DE" baseline="-25000">
              <a:latin typeface="Times New Roman" pitchFamily="18" charset="0"/>
              <a:sym typeface="Symbol" pitchFamily="18" charset="2"/>
            </a:endParaRPr>
          </a:p>
          <a:p>
            <a:endParaRPr lang="de-DE" baseline="-25000">
              <a:latin typeface="Times New Roman" pitchFamily="18" charset="0"/>
              <a:sym typeface="Symbol" pitchFamily="18" charset="2"/>
            </a:endParaRPr>
          </a:p>
          <a:p>
            <a:r>
              <a:rPr lang="de-DE">
                <a:latin typeface="Times New Roman" pitchFamily="18" charset="0"/>
                <a:sym typeface="Symbol" pitchFamily="18" charset="2"/>
              </a:rPr>
              <a:t>R3</a:t>
            </a:r>
            <a:endParaRPr lang="de-DE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93227" name="Rectangle 11"/>
          <p:cNvSpPr>
            <a:spLocks noChangeArrowheads="1"/>
          </p:cNvSpPr>
          <p:nvPr/>
        </p:nvSpPr>
        <p:spPr bwMode="auto">
          <a:xfrm>
            <a:off x="6705600" y="4419600"/>
            <a:ext cx="1600200" cy="1905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  <a:sym typeface="Symbol" pitchFamily="18" charset="2"/>
              </a:rPr>
              <a:t>Send</a:t>
            </a:r>
          </a:p>
          <a:p>
            <a:endParaRPr lang="de-DE">
              <a:latin typeface="Times New Roman" pitchFamily="18" charset="0"/>
              <a:sym typeface="Symbol" pitchFamily="18" charset="2"/>
            </a:endParaRPr>
          </a:p>
          <a:p>
            <a:r>
              <a:rPr lang="de-DE"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baseline="-25000">
                <a:latin typeface="Times New Roman" pitchFamily="18" charset="0"/>
                <a:sym typeface="Symbol" pitchFamily="18" charset="2"/>
              </a:rPr>
              <a:t>F</a:t>
            </a:r>
          </a:p>
          <a:p>
            <a:endParaRPr lang="de-DE" baseline="-25000">
              <a:latin typeface="Times New Roman" pitchFamily="18" charset="0"/>
              <a:sym typeface="Symbol" pitchFamily="18" charset="2"/>
            </a:endParaRPr>
          </a:p>
          <a:p>
            <a:endParaRPr lang="de-DE" baseline="-25000">
              <a:latin typeface="Times New Roman" pitchFamily="18" charset="0"/>
              <a:sym typeface="Symbol" pitchFamily="18" charset="2"/>
            </a:endParaRPr>
          </a:p>
          <a:p>
            <a:r>
              <a:rPr lang="de-DE">
                <a:latin typeface="Times New Roman" pitchFamily="18" charset="0"/>
                <a:sym typeface="Symbol" pitchFamily="18" charset="2"/>
              </a:rPr>
              <a:t>R4</a:t>
            </a:r>
            <a:endParaRPr lang="de-DE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93228" name="Line 12"/>
          <p:cNvSpPr>
            <a:spLocks noChangeShapeType="1"/>
          </p:cNvSpPr>
          <p:nvPr/>
        </p:nvSpPr>
        <p:spPr bwMode="auto">
          <a:xfrm flipV="1">
            <a:off x="1600200" y="5562600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3229" name="Line 13"/>
          <p:cNvSpPr>
            <a:spLocks noChangeShapeType="1"/>
          </p:cNvSpPr>
          <p:nvPr/>
        </p:nvSpPr>
        <p:spPr bwMode="auto">
          <a:xfrm flipV="1">
            <a:off x="1600200" y="4724400"/>
            <a:ext cx="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3230" name="Line 14"/>
          <p:cNvSpPr>
            <a:spLocks noChangeShapeType="1"/>
          </p:cNvSpPr>
          <p:nvPr/>
        </p:nvSpPr>
        <p:spPr bwMode="auto">
          <a:xfrm flipV="1">
            <a:off x="3581400" y="4724400"/>
            <a:ext cx="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3231" name="Line 15"/>
          <p:cNvSpPr>
            <a:spLocks noChangeShapeType="1"/>
          </p:cNvSpPr>
          <p:nvPr/>
        </p:nvSpPr>
        <p:spPr bwMode="auto">
          <a:xfrm flipV="1">
            <a:off x="5562600" y="4724400"/>
            <a:ext cx="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3232" name="Line 16"/>
          <p:cNvSpPr>
            <a:spLocks noChangeShapeType="1"/>
          </p:cNvSpPr>
          <p:nvPr/>
        </p:nvSpPr>
        <p:spPr bwMode="auto">
          <a:xfrm flipV="1">
            <a:off x="7543800" y="4724400"/>
            <a:ext cx="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3233" name="Line 17"/>
          <p:cNvSpPr>
            <a:spLocks noChangeShapeType="1"/>
          </p:cNvSpPr>
          <p:nvPr/>
        </p:nvSpPr>
        <p:spPr bwMode="auto">
          <a:xfrm flipV="1">
            <a:off x="3581400" y="5562600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3234" name="Line 18"/>
          <p:cNvSpPr>
            <a:spLocks noChangeShapeType="1"/>
          </p:cNvSpPr>
          <p:nvPr/>
        </p:nvSpPr>
        <p:spPr bwMode="auto">
          <a:xfrm flipV="1">
            <a:off x="5562600" y="5562600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3235" name="Line 19"/>
          <p:cNvSpPr>
            <a:spLocks noChangeShapeType="1"/>
          </p:cNvSpPr>
          <p:nvPr/>
        </p:nvSpPr>
        <p:spPr bwMode="auto">
          <a:xfrm flipV="1">
            <a:off x="7543800" y="5562600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3236" name="Rectangle 20"/>
          <p:cNvSpPr>
            <a:spLocks noChangeArrowheads="1"/>
          </p:cNvSpPr>
          <p:nvPr/>
        </p:nvSpPr>
        <p:spPr bwMode="auto">
          <a:xfrm>
            <a:off x="2667000" y="2514600"/>
            <a:ext cx="4876800" cy="1143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union</a:t>
            </a:r>
            <a:endParaRPr lang="de-DE">
              <a:latin typeface="Times New Roman" pitchFamily="18" charset="0"/>
            </a:endParaRPr>
          </a:p>
          <a:p>
            <a:endParaRPr lang="de-DE">
              <a:latin typeface="Times New Roman" pitchFamily="18" charset="0"/>
            </a:endParaRPr>
          </a:p>
          <a:p>
            <a:r>
              <a:rPr lang="de-DE">
                <a:latin typeface="Times New Roman" pitchFamily="18" charset="0"/>
              </a:rPr>
              <a:t>receive     receive      receive      receive</a:t>
            </a:r>
          </a:p>
        </p:txBody>
      </p:sp>
      <p:sp>
        <p:nvSpPr>
          <p:cNvPr id="393237" name="Line 21"/>
          <p:cNvSpPr>
            <a:spLocks noChangeShapeType="1"/>
          </p:cNvSpPr>
          <p:nvPr/>
        </p:nvSpPr>
        <p:spPr bwMode="auto">
          <a:xfrm flipV="1">
            <a:off x="1524000" y="3581400"/>
            <a:ext cx="1600200" cy="8382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3238" name="Line 22"/>
          <p:cNvSpPr>
            <a:spLocks noChangeShapeType="1"/>
          </p:cNvSpPr>
          <p:nvPr/>
        </p:nvSpPr>
        <p:spPr bwMode="auto">
          <a:xfrm flipV="1">
            <a:off x="3581400" y="3581400"/>
            <a:ext cx="762000" cy="8382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3239" name="Line 23"/>
          <p:cNvSpPr>
            <a:spLocks noChangeShapeType="1"/>
          </p:cNvSpPr>
          <p:nvPr/>
        </p:nvSpPr>
        <p:spPr bwMode="auto">
          <a:xfrm flipV="1">
            <a:off x="5562600" y="3581400"/>
            <a:ext cx="76200" cy="9144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3240" name="Line 24"/>
          <p:cNvSpPr>
            <a:spLocks noChangeShapeType="1"/>
          </p:cNvSpPr>
          <p:nvPr/>
        </p:nvSpPr>
        <p:spPr bwMode="auto">
          <a:xfrm flipH="1" flipV="1">
            <a:off x="7086600" y="3581400"/>
            <a:ext cx="381000" cy="9144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3241" name="Line 25"/>
          <p:cNvSpPr>
            <a:spLocks noChangeShapeType="1"/>
          </p:cNvSpPr>
          <p:nvPr/>
        </p:nvSpPr>
        <p:spPr bwMode="auto">
          <a:xfrm flipV="1">
            <a:off x="3352800" y="2895600"/>
            <a:ext cx="16002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3242" name="Line 26"/>
          <p:cNvSpPr>
            <a:spLocks noChangeShapeType="1"/>
          </p:cNvSpPr>
          <p:nvPr/>
        </p:nvSpPr>
        <p:spPr bwMode="auto">
          <a:xfrm flipV="1">
            <a:off x="4800600" y="2895600"/>
            <a:ext cx="2286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3243" name="Line 27"/>
          <p:cNvSpPr>
            <a:spLocks noChangeShapeType="1"/>
          </p:cNvSpPr>
          <p:nvPr/>
        </p:nvSpPr>
        <p:spPr bwMode="auto">
          <a:xfrm flipH="1" flipV="1">
            <a:off x="5257800" y="2895600"/>
            <a:ext cx="5334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3244" name="Line 28"/>
          <p:cNvSpPr>
            <a:spLocks noChangeShapeType="1"/>
          </p:cNvSpPr>
          <p:nvPr/>
        </p:nvSpPr>
        <p:spPr bwMode="auto">
          <a:xfrm flipH="1" flipV="1">
            <a:off x="5486400" y="2819400"/>
            <a:ext cx="16002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9370-90B3-4A0E-87FD-1192DE497CBE}" type="slidenum">
              <a:rPr lang="en-US"/>
              <a:pPr/>
              <a:t>45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8737600" cy="1143000"/>
          </a:xfrm>
        </p:spPr>
        <p:txBody>
          <a:bodyPr/>
          <a:lstStyle/>
          <a:p>
            <a:r>
              <a:rPr lang="de-DE" sz="2800"/>
              <a:t>Parallelausführung bei abgeleiteter horizontaler Partitionierung</a:t>
            </a:r>
            <a:endParaRPr lang="de-DE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171950"/>
          </a:xfrm>
        </p:spPr>
        <p:txBody>
          <a:bodyPr/>
          <a:lstStyle/>
          <a:p>
            <a:r>
              <a:rPr lang="de-DE"/>
              <a:t>R = R1</a:t>
            </a:r>
            <a:r>
              <a:rPr lang="de-DE">
                <a:sym typeface="Symbol" pitchFamily="18" charset="2"/>
              </a:rPr>
              <a:t>R2R3R4; </a:t>
            </a:r>
            <a:r>
              <a:rPr lang="de-DE"/>
              <a:t>S = S1</a:t>
            </a:r>
            <a:r>
              <a:rPr lang="de-DE">
                <a:sym typeface="Symbol" pitchFamily="18" charset="2"/>
              </a:rPr>
              <a:t>S2S3S4</a:t>
            </a:r>
          </a:p>
          <a:p>
            <a:r>
              <a:rPr lang="de-DE">
                <a:sym typeface="Symbol" pitchFamily="18" charset="2"/>
              </a:rPr>
              <a:t>Si = S </a:t>
            </a:r>
            <a:r>
              <a:rPr lang="de-DE" baseline="30000">
                <a:sym typeface="Symbol" pitchFamily="18" charset="2"/>
              </a:rPr>
              <a:t>lsj</a:t>
            </a:r>
            <a:r>
              <a:rPr lang="de-DE" baseline="-25000">
                <a:sym typeface="Symbol" pitchFamily="18" charset="2"/>
              </a:rPr>
              <a:t>F</a:t>
            </a:r>
            <a:r>
              <a:rPr lang="de-DE">
                <a:sym typeface="Symbol" pitchFamily="18" charset="2"/>
              </a:rPr>
              <a:t> Ri</a:t>
            </a:r>
          </a:p>
          <a:p>
            <a:r>
              <a:rPr lang="de-DE">
                <a:solidFill>
                  <a:srgbClr val="0000FF"/>
                </a:solidFill>
                <a:sym typeface="Symbol" pitchFamily="18" charset="2"/>
              </a:rPr>
              <a:t>R </a:t>
            </a:r>
            <a:r>
              <a:rPr lang="de-DE" baseline="-25000">
                <a:solidFill>
                  <a:srgbClr val="0000FF"/>
                </a:solidFill>
                <a:sym typeface="Symbol" pitchFamily="18" charset="2"/>
              </a:rPr>
              <a:t>F</a:t>
            </a:r>
            <a:r>
              <a:rPr lang="de-DE">
                <a:solidFill>
                  <a:srgbClr val="0000FF"/>
                </a:solidFill>
                <a:sym typeface="Symbol" pitchFamily="18" charset="2"/>
              </a:rPr>
              <a:t> S</a:t>
            </a:r>
            <a:endParaRPr lang="de-DE">
              <a:sym typeface="Symbol" pitchFamily="18" charset="2"/>
            </a:endParaRPr>
          </a:p>
        </p:txBody>
      </p:sp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762000" y="4419600"/>
            <a:ext cx="1600200" cy="1905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  <a:sym typeface="Symbol" pitchFamily="18" charset="2"/>
              </a:rPr>
              <a:t>Send</a:t>
            </a:r>
          </a:p>
          <a:p>
            <a:endParaRPr lang="de-DE">
              <a:latin typeface="Times New Roman" pitchFamily="18" charset="0"/>
              <a:sym typeface="Symbol" pitchFamily="18" charset="2"/>
            </a:endParaRPr>
          </a:p>
          <a:p>
            <a:r>
              <a:rPr lang="de-DE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</a:t>
            </a:r>
            <a:r>
              <a:rPr lang="de-DE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F</a:t>
            </a:r>
          </a:p>
          <a:p>
            <a:endParaRPr lang="de-DE" baseline="-2500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  <a:p>
            <a:endParaRPr lang="de-DE" baseline="-25000">
              <a:latin typeface="Times New Roman" pitchFamily="18" charset="0"/>
              <a:sym typeface="Symbol" pitchFamily="18" charset="2"/>
            </a:endParaRPr>
          </a:p>
          <a:p>
            <a:r>
              <a:rPr lang="de-DE">
                <a:latin typeface="Times New Roman" pitchFamily="18" charset="0"/>
                <a:sym typeface="Symbol" pitchFamily="18" charset="2"/>
              </a:rPr>
              <a:t>R1       S1</a:t>
            </a:r>
          </a:p>
        </p:txBody>
      </p:sp>
      <p:sp>
        <p:nvSpPr>
          <p:cNvPr id="394245" name="Rectangle 5"/>
          <p:cNvSpPr>
            <a:spLocks noChangeArrowheads="1"/>
          </p:cNvSpPr>
          <p:nvPr/>
        </p:nvSpPr>
        <p:spPr bwMode="auto">
          <a:xfrm>
            <a:off x="2743200" y="4419600"/>
            <a:ext cx="1600200" cy="1905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  <a:sym typeface="Symbol" pitchFamily="18" charset="2"/>
              </a:rPr>
              <a:t>Send</a:t>
            </a:r>
          </a:p>
          <a:p>
            <a:endParaRPr lang="de-DE">
              <a:latin typeface="Times New Roman" pitchFamily="18" charset="0"/>
              <a:sym typeface="Symbol" pitchFamily="18" charset="2"/>
            </a:endParaRPr>
          </a:p>
          <a:p>
            <a:r>
              <a:rPr lang="de-DE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</a:t>
            </a:r>
            <a:r>
              <a:rPr lang="de-DE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F</a:t>
            </a:r>
            <a:endParaRPr lang="de-DE" baseline="-25000">
              <a:latin typeface="Times New Roman" pitchFamily="18" charset="0"/>
              <a:sym typeface="Symbol" pitchFamily="18" charset="2"/>
            </a:endParaRPr>
          </a:p>
          <a:p>
            <a:endParaRPr lang="de-DE" baseline="-25000">
              <a:latin typeface="Times New Roman" pitchFamily="18" charset="0"/>
              <a:sym typeface="Symbol" pitchFamily="18" charset="2"/>
            </a:endParaRPr>
          </a:p>
          <a:p>
            <a:endParaRPr lang="de-DE" baseline="-25000">
              <a:latin typeface="Times New Roman" pitchFamily="18" charset="0"/>
              <a:sym typeface="Symbol" pitchFamily="18" charset="2"/>
            </a:endParaRPr>
          </a:p>
          <a:p>
            <a:r>
              <a:rPr lang="de-DE">
                <a:latin typeface="Times New Roman" pitchFamily="18" charset="0"/>
                <a:sym typeface="Symbol" pitchFamily="18" charset="2"/>
              </a:rPr>
              <a:t>R2       S2</a:t>
            </a:r>
          </a:p>
        </p:txBody>
      </p:sp>
      <p:sp>
        <p:nvSpPr>
          <p:cNvPr id="394246" name="Rectangle 6"/>
          <p:cNvSpPr>
            <a:spLocks noChangeArrowheads="1"/>
          </p:cNvSpPr>
          <p:nvPr/>
        </p:nvSpPr>
        <p:spPr bwMode="auto">
          <a:xfrm>
            <a:off x="4724400" y="4419600"/>
            <a:ext cx="1600200" cy="1905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  <a:sym typeface="Symbol" pitchFamily="18" charset="2"/>
              </a:rPr>
              <a:t>Send</a:t>
            </a:r>
          </a:p>
          <a:p>
            <a:endParaRPr lang="de-DE">
              <a:latin typeface="Times New Roman" pitchFamily="18" charset="0"/>
              <a:sym typeface="Symbol" pitchFamily="18" charset="2"/>
            </a:endParaRPr>
          </a:p>
          <a:p>
            <a:r>
              <a:rPr lang="de-DE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</a:t>
            </a:r>
            <a:r>
              <a:rPr lang="de-DE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F</a:t>
            </a:r>
            <a:endParaRPr lang="de-DE" baseline="-25000">
              <a:latin typeface="Times New Roman" pitchFamily="18" charset="0"/>
              <a:sym typeface="Symbol" pitchFamily="18" charset="2"/>
            </a:endParaRPr>
          </a:p>
          <a:p>
            <a:endParaRPr lang="de-DE" baseline="-25000">
              <a:latin typeface="Times New Roman" pitchFamily="18" charset="0"/>
              <a:sym typeface="Symbol" pitchFamily="18" charset="2"/>
            </a:endParaRPr>
          </a:p>
          <a:p>
            <a:endParaRPr lang="de-DE" baseline="-25000">
              <a:latin typeface="Times New Roman" pitchFamily="18" charset="0"/>
              <a:sym typeface="Symbol" pitchFamily="18" charset="2"/>
            </a:endParaRPr>
          </a:p>
          <a:p>
            <a:r>
              <a:rPr lang="de-DE">
                <a:latin typeface="Times New Roman" pitchFamily="18" charset="0"/>
                <a:sym typeface="Symbol" pitchFamily="18" charset="2"/>
              </a:rPr>
              <a:t>R3        S3</a:t>
            </a:r>
          </a:p>
        </p:txBody>
      </p:sp>
      <p:sp>
        <p:nvSpPr>
          <p:cNvPr id="394247" name="Rectangle 7"/>
          <p:cNvSpPr>
            <a:spLocks noChangeArrowheads="1"/>
          </p:cNvSpPr>
          <p:nvPr/>
        </p:nvSpPr>
        <p:spPr bwMode="auto">
          <a:xfrm>
            <a:off x="6705600" y="4419600"/>
            <a:ext cx="1600200" cy="1905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  <a:sym typeface="Symbol" pitchFamily="18" charset="2"/>
              </a:rPr>
              <a:t>Send</a:t>
            </a:r>
          </a:p>
          <a:p>
            <a:endParaRPr lang="de-DE">
              <a:latin typeface="Times New Roman" pitchFamily="18" charset="0"/>
              <a:sym typeface="Symbol" pitchFamily="18" charset="2"/>
            </a:endParaRPr>
          </a:p>
          <a:p>
            <a:r>
              <a:rPr lang="de-DE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</a:t>
            </a:r>
            <a:r>
              <a:rPr lang="de-DE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F</a:t>
            </a:r>
            <a:endParaRPr lang="de-DE" baseline="-25000">
              <a:latin typeface="Times New Roman" pitchFamily="18" charset="0"/>
              <a:sym typeface="Symbol" pitchFamily="18" charset="2"/>
            </a:endParaRPr>
          </a:p>
          <a:p>
            <a:endParaRPr lang="de-DE" baseline="-25000">
              <a:latin typeface="Times New Roman" pitchFamily="18" charset="0"/>
              <a:sym typeface="Symbol" pitchFamily="18" charset="2"/>
            </a:endParaRPr>
          </a:p>
          <a:p>
            <a:endParaRPr lang="de-DE" baseline="-25000">
              <a:latin typeface="Times New Roman" pitchFamily="18" charset="0"/>
              <a:sym typeface="Symbol" pitchFamily="18" charset="2"/>
            </a:endParaRPr>
          </a:p>
          <a:p>
            <a:r>
              <a:rPr lang="de-DE">
                <a:latin typeface="Times New Roman" pitchFamily="18" charset="0"/>
                <a:sym typeface="Symbol" pitchFamily="18" charset="2"/>
              </a:rPr>
              <a:t>R4          S4</a:t>
            </a:r>
          </a:p>
        </p:txBody>
      </p:sp>
      <p:sp>
        <p:nvSpPr>
          <p:cNvPr id="394250" name="Line 10"/>
          <p:cNvSpPr>
            <a:spLocks noChangeShapeType="1"/>
          </p:cNvSpPr>
          <p:nvPr/>
        </p:nvSpPr>
        <p:spPr bwMode="auto">
          <a:xfrm flipV="1">
            <a:off x="1524000" y="4724400"/>
            <a:ext cx="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4251" name="Line 11"/>
          <p:cNvSpPr>
            <a:spLocks noChangeShapeType="1"/>
          </p:cNvSpPr>
          <p:nvPr/>
        </p:nvSpPr>
        <p:spPr bwMode="auto">
          <a:xfrm flipV="1">
            <a:off x="5562600" y="4724400"/>
            <a:ext cx="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4252" name="Line 12"/>
          <p:cNvSpPr>
            <a:spLocks noChangeShapeType="1"/>
          </p:cNvSpPr>
          <p:nvPr/>
        </p:nvSpPr>
        <p:spPr bwMode="auto">
          <a:xfrm flipV="1">
            <a:off x="7543800" y="4724400"/>
            <a:ext cx="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4256" name="Rectangle 16"/>
          <p:cNvSpPr>
            <a:spLocks noChangeArrowheads="1"/>
          </p:cNvSpPr>
          <p:nvPr/>
        </p:nvSpPr>
        <p:spPr bwMode="auto">
          <a:xfrm>
            <a:off x="2667000" y="2514600"/>
            <a:ext cx="4876800" cy="1143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union</a:t>
            </a:r>
            <a:endParaRPr lang="de-DE">
              <a:latin typeface="Times New Roman" pitchFamily="18" charset="0"/>
            </a:endParaRPr>
          </a:p>
          <a:p>
            <a:endParaRPr lang="de-DE">
              <a:latin typeface="Times New Roman" pitchFamily="18" charset="0"/>
            </a:endParaRPr>
          </a:p>
          <a:p>
            <a:r>
              <a:rPr lang="de-DE">
                <a:latin typeface="Times New Roman" pitchFamily="18" charset="0"/>
              </a:rPr>
              <a:t>receive     receive      receive      receive</a:t>
            </a:r>
          </a:p>
        </p:txBody>
      </p:sp>
      <p:sp>
        <p:nvSpPr>
          <p:cNvPr id="394257" name="Line 17"/>
          <p:cNvSpPr>
            <a:spLocks noChangeShapeType="1"/>
          </p:cNvSpPr>
          <p:nvPr/>
        </p:nvSpPr>
        <p:spPr bwMode="auto">
          <a:xfrm flipV="1">
            <a:off x="1524000" y="3581400"/>
            <a:ext cx="1600200" cy="8382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4258" name="Line 18"/>
          <p:cNvSpPr>
            <a:spLocks noChangeShapeType="1"/>
          </p:cNvSpPr>
          <p:nvPr/>
        </p:nvSpPr>
        <p:spPr bwMode="auto">
          <a:xfrm flipV="1">
            <a:off x="3581400" y="3581400"/>
            <a:ext cx="762000" cy="8382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4259" name="Line 19"/>
          <p:cNvSpPr>
            <a:spLocks noChangeShapeType="1"/>
          </p:cNvSpPr>
          <p:nvPr/>
        </p:nvSpPr>
        <p:spPr bwMode="auto">
          <a:xfrm flipV="1">
            <a:off x="5562600" y="3581400"/>
            <a:ext cx="76200" cy="9144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4260" name="Line 20"/>
          <p:cNvSpPr>
            <a:spLocks noChangeShapeType="1"/>
          </p:cNvSpPr>
          <p:nvPr/>
        </p:nvSpPr>
        <p:spPr bwMode="auto">
          <a:xfrm flipH="1" flipV="1">
            <a:off x="7086600" y="3581400"/>
            <a:ext cx="381000" cy="9144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4261" name="Line 21"/>
          <p:cNvSpPr>
            <a:spLocks noChangeShapeType="1"/>
          </p:cNvSpPr>
          <p:nvPr/>
        </p:nvSpPr>
        <p:spPr bwMode="auto">
          <a:xfrm flipV="1">
            <a:off x="3352800" y="2895600"/>
            <a:ext cx="16002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4262" name="Line 22"/>
          <p:cNvSpPr>
            <a:spLocks noChangeShapeType="1"/>
          </p:cNvSpPr>
          <p:nvPr/>
        </p:nvSpPr>
        <p:spPr bwMode="auto">
          <a:xfrm flipV="1">
            <a:off x="4800600" y="2895600"/>
            <a:ext cx="2286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4263" name="Line 23"/>
          <p:cNvSpPr>
            <a:spLocks noChangeShapeType="1"/>
          </p:cNvSpPr>
          <p:nvPr/>
        </p:nvSpPr>
        <p:spPr bwMode="auto">
          <a:xfrm flipH="1" flipV="1">
            <a:off x="5257800" y="2895600"/>
            <a:ext cx="5334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4264" name="Line 24"/>
          <p:cNvSpPr>
            <a:spLocks noChangeShapeType="1"/>
          </p:cNvSpPr>
          <p:nvPr/>
        </p:nvSpPr>
        <p:spPr bwMode="auto">
          <a:xfrm flipH="1" flipV="1">
            <a:off x="5486400" y="2819400"/>
            <a:ext cx="16002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4265" name="Line 25"/>
          <p:cNvSpPr>
            <a:spLocks noChangeShapeType="1"/>
          </p:cNvSpPr>
          <p:nvPr/>
        </p:nvSpPr>
        <p:spPr bwMode="auto">
          <a:xfrm flipV="1">
            <a:off x="1066800" y="5486400"/>
            <a:ext cx="3810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4266" name="Line 26"/>
          <p:cNvSpPr>
            <a:spLocks noChangeShapeType="1"/>
          </p:cNvSpPr>
          <p:nvPr/>
        </p:nvSpPr>
        <p:spPr bwMode="auto">
          <a:xfrm flipV="1">
            <a:off x="3124200" y="5486400"/>
            <a:ext cx="3810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4267" name="Line 27"/>
          <p:cNvSpPr>
            <a:spLocks noChangeShapeType="1"/>
          </p:cNvSpPr>
          <p:nvPr/>
        </p:nvSpPr>
        <p:spPr bwMode="auto">
          <a:xfrm flipV="1">
            <a:off x="5181600" y="5486400"/>
            <a:ext cx="3810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4268" name="Line 28"/>
          <p:cNvSpPr>
            <a:spLocks noChangeShapeType="1"/>
          </p:cNvSpPr>
          <p:nvPr/>
        </p:nvSpPr>
        <p:spPr bwMode="auto">
          <a:xfrm flipV="1">
            <a:off x="7010400" y="5486400"/>
            <a:ext cx="3810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4269" name="Line 29"/>
          <p:cNvSpPr>
            <a:spLocks noChangeShapeType="1"/>
          </p:cNvSpPr>
          <p:nvPr/>
        </p:nvSpPr>
        <p:spPr bwMode="auto">
          <a:xfrm flipH="1" flipV="1">
            <a:off x="1524000" y="5486400"/>
            <a:ext cx="4572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4270" name="Line 30"/>
          <p:cNvSpPr>
            <a:spLocks noChangeShapeType="1"/>
          </p:cNvSpPr>
          <p:nvPr/>
        </p:nvSpPr>
        <p:spPr bwMode="auto">
          <a:xfrm flipH="1" flipV="1">
            <a:off x="3505200" y="5486400"/>
            <a:ext cx="4572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4271" name="Line 31"/>
          <p:cNvSpPr>
            <a:spLocks noChangeShapeType="1"/>
          </p:cNvSpPr>
          <p:nvPr/>
        </p:nvSpPr>
        <p:spPr bwMode="auto">
          <a:xfrm flipH="1" flipV="1">
            <a:off x="5562600" y="5486400"/>
            <a:ext cx="4572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4272" name="Line 32"/>
          <p:cNvSpPr>
            <a:spLocks noChangeShapeType="1"/>
          </p:cNvSpPr>
          <p:nvPr/>
        </p:nvSpPr>
        <p:spPr bwMode="auto">
          <a:xfrm flipH="1" flipV="1">
            <a:off x="7543800" y="5486400"/>
            <a:ext cx="4572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4273" name="Line 33"/>
          <p:cNvSpPr>
            <a:spLocks noChangeShapeType="1"/>
          </p:cNvSpPr>
          <p:nvPr/>
        </p:nvSpPr>
        <p:spPr bwMode="auto">
          <a:xfrm flipV="1">
            <a:off x="3505200" y="4648200"/>
            <a:ext cx="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C6D5-2E6B-4B66-A31A-8D327269FEB9}" type="slidenum">
              <a:rPr lang="en-US"/>
              <a:pPr/>
              <a:t>46</a:t>
            </a:fld>
            <a:endParaRPr lang="en-US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Prallelausführung von Aggregat-Operationen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171950"/>
          </a:xfrm>
        </p:spPr>
        <p:txBody>
          <a:bodyPr/>
          <a:lstStyle/>
          <a:p>
            <a:r>
              <a:rPr lang="de-DE" sz="2000" b="1"/>
              <a:t>Min: </a:t>
            </a:r>
            <a:r>
              <a:rPr lang="de-DE" sz="2000"/>
              <a:t>Min(R.A) = Min ( Min(R1.A), ... , Min(Rn.A) )</a:t>
            </a:r>
          </a:p>
          <a:p>
            <a:r>
              <a:rPr lang="de-DE" sz="2000" b="1"/>
              <a:t>Max: </a:t>
            </a:r>
            <a:r>
              <a:rPr lang="de-DE" sz="2000"/>
              <a:t>analog</a:t>
            </a:r>
          </a:p>
          <a:p>
            <a:r>
              <a:rPr lang="de-DE" sz="2000" b="1"/>
              <a:t>Sum: </a:t>
            </a:r>
            <a:r>
              <a:rPr lang="de-DE" sz="2000"/>
              <a:t>Sum(R.A) = Sum ( Sum(R1.a), ..., Sum(Rn.A) )</a:t>
            </a:r>
          </a:p>
          <a:p>
            <a:r>
              <a:rPr lang="de-DE" sz="2000" b="1"/>
              <a:t>Count: </a:t>
            </a:r>
            <a:r>
              <a:rPr lang="de-DE" sz="2000"/>
              <a:t>analog</a:t>
            </a:r>
          </a:p>
          <a:p>
            <a:r>
              <a:rPr lang="de-DE" sz="2000" b="1"/>
              <a:t>Avg: </a:t>
            </a:r>
            <a:r>
              <a:rPr lang="de-DE" sz="2000"/>
              <a:t>man muß die</a:t>
            </a:r>
            <a:r>
              <a:rPr lang="de-DE" sz="2000" b="1"/>
              <a:t> </a:t>
            </a:r>
            <a:r>
              <a:rPr lang="de-DE" sz="2000"/>
              <a:t>Summe und die Kardinalitäten</a:t>
            </a:r>
            <a:r>
              <a:rPr lang="de-DE" sz="2000" b="1"/>
              <a:t> </a:t>
            </a:r>
            <a:r>
              <a:rPr lang="de-DE" sz="2000"/>
              <a:t>der Teilrelationen kennen; aber vorsicht bei Null-Werten! </a:t>
            </a:r>
          </a:p>
          <a:p>
            <a:r>
              <a:rPr lang="de-DE" sz="2000">
                <a:solidFill>
                  <a:srgbClr val="0000FF"/>
                </a:solidFill>
              </a:rPr>
              <a:t>Avg(R.A) = Sum(R.A) / Count(R)</a:t>
            </a:r>
            <a:r>
              <a:rPr lang="de-DE" sz="2000"/>
              <a:t> gilt nur wenn A keine Nullwerte enthält.</a:t>
            </a:r>
            <a:endParaRPr lang="de-DE" sz="2000" b="1"/>
          </a:p>
        </p:txBody>
      </p:sp>
    </p:spTree>
  </p:cSld>
  <p:clrMapOvr>
    <a:masterClrMapping/>
  </p:clrMapOvr>
  <p:transition xmlns:p14="http://schemas.microsoft.com/office/powerpoint/2010/main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E167-38BA-4926-A653-83907685D993}" type="slidenum">
              <a:rPr lang="en-US"/>
              <a:pPr/>
              <a:t>47</a:t>
            </a:fld>
            <a:endParaRPr lang="en-US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hlink"/>
                </a:solidFill>
              </a:rPr>
              <a:t>Pipelining</a:t>
            </a:r>
            <a:r>
              <a:rPr lang="de-DE"/>
              <a:t> vs. Pipeline-Breaker</a:t>
            </a:r>
          </a:p>
        </p:txBody>
      </p:sp>
      <p:sp>
        <p:nvSpPr>
          <p:cNvPr id="401416" name="Oval 8"/>
          <p:cNvSpPr>
            <a:spLocks noChangeArrowheads="1"/>
          </p:cNvSpPr>
          <p:nvPr/>
        </p:nvSpPr>
        <p:spPr bwMode="auto">
          <a:xfrm>
            <a:off x="762000" y="58674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</a:t>
            </a:r>
          </a:p>
        </p:txBody>
      </p:sp>
      <p:sp>
        <p:nvSpPr>
          <p:cNvPr id="401417" name="Oval 9"/>
          <p:cNvSpPr>
            <a:spLocks noChangeArrowheads="1"/>
          </p:cNvSpPr>
          <p:nvPr/>
        </p:nvSpPr>
        <p:spPr bwMode="auto">
          <a:xfrm>
            <a:off x="4495800" y="58674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</a:t>
            </a:r>
          </a:p>
        </p:txBody>
      </p:sp>
      <p:sp>
        <p:nvSpPr>
          <p:cNvPr id="401418" name="Oval 10"/>
          <p:cNvSpPr>
            <a:spLocks noChangeArrowheads="1"/>
          </p:cNvSpPr>
          <p:nvPr/>
        </p:nvSpPr>
        <p:spPr bwMode="auto">
          <a:xfrm>
            <a:off x="990600" y="45720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401419" name="Oval 11"/>
          <p:cNvSpPr>
            <a:spLocks noChangeArrowheads="1"/>
          </p:cNvSpPr>
          <p:nvPr/>
        </p:nvSpPr>
        <p:spPr bwMode="auto">
          <a:xfrm>
            <a:off x="2819400" y="34290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401420" name="Oval 12"/>
          <p:cNvSpPr>
            <a:spLocks noChangeArrowheads="1"/>
          </p:cNvSpPr>
          <p:nvPr/>
        </p:nvSpPr>
        <p:spPr bwMode="auto">
          <a:xfrm>
            <a:off x="4343400" y="45720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401421" name="Oval 13"/>
          <p:cNvSpPr>
            <a:spLocks noChangeArrowheads="1"/>
          </p:cNvSpPr>
          <p:nvPr/>
        </p:nvSpPr>
        <p:spPr bwMode="auto">
          <a:xfrm>
            <a:off x="7772400" y="58674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T</a:t>
            </a:r>
          </a:p>
        </p:txBody>
      </p:sp>
      <p:sp>
        <p:nvSpPr>
          <p:cNvPr id="401422" name="Oval 14"/>
          <p:cNvSpPr>
            <a:spLocks noChangeArrowheads="1"/>
          </p:cNvSpPr>
          <p:nvPr/>
        </p:nvSpPr>
        <p:spPr bwMode="auto">
          <a:xfrm>
            <a:off x="7848600" y="45720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401423" name="Oval 15"/>
          <p:cNvSpPr>
            <a:spLocks noChangeArrowheads="1"/>
          </p:cNvSpPr>
          <p:nvPr/>
        </p:nvSpPr>
        <p:spPr bwMode="auto">
          <a:xfrm>
            <a:off x="6096000" y="24384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401424" name="Oval 16"/>
          <p:cNvSpPr>
            <a:spLocks noChangeArrowheads="1"/>
          </p:cNvSpPr>
          <p:nvPr/>
        </p:nvSpPr>
        <p:spPr bwMode="auto">
          <a:xfrm>
            <a:off x="5105400" y="9144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cxnSp>
        <p:nvCxnSpPr>
          <p:cNvPr id="401425" name="AutoShape 17"/>
          <p:cNvCxnSpPr>
            <a:cxnSpLocks noChangeShapeType="1"/>
            <a:stCxn id="401416" idx="0"/>
            <a:endCxn id="401418" idx="4"/>
          </p:cNvCxnSpPr>
          <p:nvPr/>
        </p:nvCxnSpPr>
        <p:spPr bwMode="auto">
          <a:xfrm flipV="1">
            <a:off x="1066800" y="5200650"/>
            <a:ext cx="228600" cy="6477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401426" name="AutoShape 18"/>
          <p:cNvCxnSpPr>
            <a:cxnSpLocks noChangeShapeType="1"/>
            <a:stCxn id="401417" idx="0"/>
            <a:endCxn id="401420" idx="4"/>
          </p:cNvCxnSpPr>
          <p:nvPr/>
        </p:nvCxnSpPr>
        <p:spPr bwMode="auto">
          <a:xfrm flipH="1" flipV="1">
            <a:off x="4648200" y="5200650"/>
            <a:ext cx="152400" cy="6477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401427" name="AutoShape 19"/>
          <p:cNvCxnSpPr>
            <a:cxnSpLocks noChangeShapeType="1"/>
            <a:stCxn id="401421" idx="0"/>
            <a:endCxn id="401422" idx="4"/>
          </p:cNvCxnSpPr>
          <p:nvPr/>
        </p:nvCxnSpPr>
        <p:spPr bwMode="auto">
          <a:xfrm flipV="1">
            <a:off x="8077200" y="5200650"/>
            <a:ext cx="76200" cy="6477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401428" name="AutoShape 20"/>
          <p:cNvCxnSpPr>
            <a:cxnSpLocks noChangeShapeType="1"/>
            <a:stCxn id="401418" idx="7"/>
            <a:endCxn id="401419" idx="3"/>
          </p:cNvCxnSpPr>
          <p:nvPr/>
        </p:nvCxnSpPr>
        <p:spPr bwMode="auto">
          <a:xfrm flipV="1">
            <a:off x="1511300" y="3968750"/>
            <a:ext cx="1397000" cy="6731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401429" name="AutoShape 21"/>
          <p:cNvCxnSpPr>
            <a:cxnSpLocks noChangeShapeType="1"/>
            <a:stCxn id="401420" idx="1"/>
            <a:endCxn id="401419" idx="5"/>
          </p:cNvCxnSpPr>
          <p:nvPr/>
        </p:nvCxnSpPr>
        <p:spPr bwMode="auto">
          <a:xfrm flipH="1" flipV="1">
            <a:off x="3340100" y="3968750"/>
            <a:ext cx="1092200" cy="6731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401430" name="AutoShape 22"/>
          <p:cNvCxnSpPr>
            <a:cxnSpLocks noChangeShapeType="1"/>
            <a:stCxn id="401422" idx="0"/>
            <a:endCxn id="401423" idx="5"/>
          </p:cNvCxnSpPr>
          <p:nvPr/>
        </p:nvCxnSpPr>
        <p:spPr bwMode="auto">
          <a:xfrm flipH="1" flipV="1">
            <a:off x="6616700" y="2978150"/>
            <a:ext cx="1536700" cy="15748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401431" name="AutoShape 23"/>
          <p:cNvCxnSpPr>
            <a:cxnSpLocks noChangeShapeType="1"/>
            <a:stCxn id="401419" idx="7"/>
            <a:endCxn id="401423" idx="2"/>
          </p:cNvCxnSpPr>
          <p:nvPr/>
        </p:nvCxnSpPr>
        <p:spPr bwMode="auto">
          <a:xfrm flipV="1">
            <a:off x="3340100" y="2743200"/>
            <a:ext cx="2736850" cy="75565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401432" name="AutoShape 24"/>
          <p:cNvCxnSpPr>
            <a:cxnSpLocks noChangeShapeType="1"/>
            <a:stCxn id="401423" idx="0"/>
            <a:endCxn id="401424" idx="5"/>
          </p:cNvCxnSpPr>
          <p:nvPr/>
        </p:nvCxnSpPr>
        <p:spPr bwMode="auto">
          <a:xfrm flipH="1" flipV="1">
            <a:off x="5626100" y="1454150"/>
            <a:ext cx="774700" cy="9652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sp>
        <p:nvSpPr>
          <p:cNvPr id="401433" name="Oval 25"/>
          <p:cNvSpPr>
            <a:spLocks noChangeArrowheads="1"/>
          </p:cNvSpPr>
          <p:nvPr/>
        </p:nvSpPr>
        <p:spPr bwMode="auto">
          <a:xfrm>
            <a:off x="1066800" y="5562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1434" name="Oval 26"/>
          <p:cNvSpPr>
            <a:spLocks noChangeArrowheads="1"/>
          </p:cNvSpPr>
          <p:nvPr/>
        </p:nvSpPr>
        <p:spPr bwMode="auto">
          <a:xfrm>
            <a:off x="1219200" y="50292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1435" name="Oval 27"/>
          <p:cNvSpPr>
            <a:spLocks noChangeArrowheads="1"/>
          </p:cNvSpPr>
          <p:nvPr/>
        </p:nvSpPr>
        <p:spPr bwMode="auto">
          <a:xfrm>
            <a:off x="4648200" y="56388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1436" name="Oval 28"/>
          <p:cNvSpPr>
            <a:spLocks noChangeArrowheads="1"/>
          </p:cNvSpPr>
          <p:nvPr/>
        </p:nvSpPr>
        <p:spPr bwMode="auto">
          <a:xfrm>
            <a:off x="8001000" y="57912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1437" name="Oval 29"/>
          <p:cNvSpPr>
            <a:spLocks noChangeArrowheads="1"/>
          </p:cNvSpPr>
          <p:nvPr/>
        </p:nvSpPr>
        <p:spPr bwMode="auto">
          <a:xfrm>
            <a:off x="8077200" y="5181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1438" name="Oval 30"/>
          <p:cNvSpPr>
            <a:spLocks noChangeArrowheads="1"/>
          </p:cNvSpPr>
          <p:nvPr/>
        </p:nvSpPr>
        <p:spPr bwMode="auto">
          <a:xfrm>
            <a:off x="8077200" y="5181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1439" name="Oval 31"/>
          <p:cNvSpPr>
            <a:spLocks noChangeArrowheads="1"/>
          </p:cNvSpPr>
          <p:nvPr/>
        </p:nvSpPr>
        <p:spPr bwMode="auto">
          <a:xfrm>
            <a:off x="7848600" y="41910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1440" name="Oval 32"/>
          <p:cNvSpPr>
            <a:spLocks noChangeArrowheads="1"/>
          </p:cNvSpPr>
          <p:nvPr/>
        </p:nvSpPr>
        <p:spPr bwMode="auto">
          <a:xfrm>
            <a:off x="7010400" y="33528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1441" name="Oval 33"/>
          <p:cNvSpPr>
            <a:spLocks noChangeArrowheads="1"/>
          </p:cNvSpPr>
          <p:nvPr/>
        </p:nvSpPr>
        <p:spPr bwMode="auto">
          <a:xfrm>
            <a:off x="4191000" y="4419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1442" name="Oval 34"/>
          <p:cNvSpPr>
            <a:spLocks noChangeArrowheads="1"/>
          </p:cNvSpPr>
          <p:nvPr/>
        </p:nvSpPr>
        <p:spPr bwMode="auto">
          <a:xfrm>
            <a:off x="1752600" y="43434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1443" name="Oval 35"/>
          <p:cNvSpPr>
            <a:spLocks noChangeArrowheads="1"/>
          </p:cNvSpPr>
          <p:nvPr/>
        </p:nvSpPr>
        <p:spPr bwMode="auto">
          <a:xfrm>
            <a:off x="2743200" y="38862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1444" name="Oval 36"/>
          <p:cNvSpPr>
            <a:spLocks noChangeArrowheads="1"/>
          </p:cNvSpPr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01445" name="Oval 37"/>
          <p:cNvSpPr>
            <a:spLocks noChangeArrowheads="1"/>
          </p:cNvSpPr>
          <p:nvPr/>
        </p:nvSpPr>
        <p:spPr bwMode="auto">
          <a:xfrm>
            <a:off x="4876800" y="29718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01446" name="Oval 38"/>
          <p:cNvSpPr>
            <a:spLocks noChangeArrowheads="1"/>
          </p:cNvSpPr>
          <p:nvPr/>
        </p:nvSpPr>
        <p:spPr bwMode="auto">
          <a:xfrm>
            <a:off x="5791200" y="26670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01447" name="Oval 39"/>
          <p:cNvSpPr>
            <a:spLocks noChangeArrowheads="1"/>
          </p:cNvSpPr>
          <p:nvPr/>
        </p:nvSpPr>
        <p:spPr bwMode="auto">
          <a:xfrm>
            <a:off x="6477000" y="26670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01448" name="Oval 40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01449" name="Oval 41"/>
          <p:cNvSpPr>
            <a:spLocks noChangeArrowheads="1"/>
          </p:cNvSpPr>
          <p:nvPr/>
        </p:nvSpPr>
        <p:spPr bwMode="auto">
          <a:xfrm>
            <a:off x="5791200" y="16764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01450" name="Oval 42"/>
          <p:cNvSpPr>
            <a:spLocks noChangeArrowheads="1"/>
          </p:cNvSpPr>
          <p:nvPr/>
        </p:nvSpPr>
        <p:spPr bwMode="auto">
          <a:xfrm>
            <a:off x="5410200" y="12954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01451" name="Oval 43"/>
          <p:cNvSpPr>
            <a:spLocks noChangeArrowheads="1"/>
          </p:cNvSpPr>
          <p:nvPr/>
        </p:nvSpPr>
        <p:spPr bwMode="auto">
          <a:xfrm>
            <a:off x="5257800" y="6858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0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0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0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0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0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0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0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40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40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0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40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40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40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40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40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40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40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40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33" grpId="0" animBg="1"/>
      <p:bldP spid="401434" grpId="0" animBg="1"/>
      <p:bldP spid="401435" grpId="0" animBg="1"/>
      <p:bldP spid="401436" grpId="0" animBg="1"/>
      <p:bldP spid="401437" grpId="0" animBg="1"/>
      <p:bldP spid="401438" grpId="0" animBg="1"/>
      <p:bldP spid="401439" grpId="0" animBg="1"/>
      <p:bldP spid="401440" grpId="0" animBg="1"/>
      <p:bldP spid="401441" grpId="0" animBg="1"/>
      <p:bldP spid="401442" grpId="0" animBg="1"/>
      <p:bldP spid="401443" grpId="0" animBg="1"/>
      <p:bldP spid="401444" grpId="0" animBg="1" autoUpdateAnimBg="0"/>
      <p:bldP spid="401445" grpId="0" animBg="1" autoUpdateAnimBg="0"/>
      <p:bldP spid="401446" grpId="0" animBg="1" autoUpdateAnimBg="0"/>
      <p:bldP spid="401447" grpId="0" animBg="1" autoUpdateAnimBg="0"/>
      <p:bldP spid="401448" grpId="0" animBg="1" autoUpdateAnimBg="0"/>
      <p:bldP spid="401449" grpId="0" animBg="1" autoUpdateAnimBg="0"/>
      <p:bldP spid="401450" grpId="0" animBg="1" autoUpdateAnimBg="0"/>
      <p:bldP spid="401451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2F15-14A2-4744-889F-17637BEB461D}" type="slidenum">
              <a:rPr lang="en-US"/>
              <a:pPr/>
              <a:t>48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hlink"/>
                </a:solidFill>
              </a:rPr>
              <a:t>Pipelining</a:t>
            </a:r>
            <a:r>
              <a:rPr lang="de-DE"/>
              <a:t> vs. </a:t>
            </a:r>
            <a:r>
              <a:rPr lang="de-DE" u="sng"/>
              <a:t>Pipeline-Breaker</a:t>
            </a:r>
            <a:endParaRPr lang="de-DE"/>
          </a:p>
        </p:txBody>
      </p:sp>
      <p:sp>
        <p:nvSpPr>
          <p:cNvPr id="402435" name="Oval 3"/>
          <p:cNvSpPr>
            <a:spLocks noChangeArrowheads="1"/>
          </p:cNvSpPr>
          <p:nvPr/>
        </p:nvSpPr>
        <p:spPr bwMode="auto">
          <a:xfrm>
            <a:off x="762000" y="58674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</a:t>
            </a:r>
          </a:p>
        </p:txBody>
      </p:sp>
      <p:sp>
        <p:nvSpPr>
          <p:cNvPr id="402436" name="Oval 4"/>
          <p:cNvSpPr>
            <a:spLocks noChangeArrowheads="1"/>
          </p:cNvSpPr>
          <p:nvPr/>
        </p:nvSpPr>
        <p:spPr bwMode="auto">
          <a:xfrm>
            <a:off x="4495800" y="58674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</a:t>
            </a:r>
          </a:p>
        </p:txBody>
      </p:sp>
      <p:sp>
        <p:nvSpPr>
          <p:cNvPr id="402437" name="Oval 5"/>
          <p:cNvSpPr>
            <a:spLocks noChangeArrowheads="1"/>
          </p:cNvSpPr>
          <p:nvPr/>
        </p:nvSpPr>
        <p:spPr bwMode="auto">
          <a:xfrm>
            <a:off x="990600" y="45720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402438" name="Oval 6"/>
          <p:cNvSpPr>
            <a:spLocks noChangeArrowheads="1"/>
          </p:cNvSpPr>
          <p:nvPr/>
        </p:nvSpPr>
        <p:spPr bwMode="auto">
          <a:xfrm>
            <a:off x="2819400" y="34290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402439" name="Oval 7"/>
          <p:cNvSpPr>
            <a:spLocks noChangeArrowheads="1"/>
          </p:cNvSpPr>
          <p:nvPr/>
        </p:nvSpPr>
        <p:spPr bwMode="auto">
          <a:xfrm>
            <a:off x="4343400" y="45720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402440" name="Oval 8"/>
          <p:cNvSpPr>
            <a:spLocks noChangeArrowheads="1"/>
          </p:cNvSpPr>
          <p:nvPr/>
        </p:nvSpPr>
        <p:spPr bwMode="auto">
          <a:xfrm>
            <a:off x="7772400" y="58674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T</a:t>
            </a:r>
          </a:p>
        </p:txBody>
      </p:sp>
      <p:sp>
        <p:nvSpPr>
          <p:cNvPr id="402441" name="Oval 9"/>
          <p:cNvSpPr>
            <a:spLocks noChangeArrowheads="1"/>
          </p:cNvSpPr>
          <p:nvPr/>
        </p:nvSpPr>
        <p:spPr bwMode="auto">
          <a:xfrm>
            <a:off x="7848600" y="45720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402442" name="Oval 10"/>
          <p:cNvSpPr>
            <a:spLocks noChangeArrowheads="1"/>
          </p:cNvSpPr>
          <p:nvPr/>
        </p:nvSpPr>
        <p:spPr bwMode="auto">
          <a:xfrm>
            <a:off x="6096000" y="24384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402443" name="Oval 11"/>
          <p:cNvSpPr>
            <a:spLocks noChangeArrowheads="1"/>
          </p:cNvSpPr>
          <p:nvPr/>
        </p:nvSpPr>
        <p:spPr bwMode="auto">
          <a:xfrm>
            <a:off x="5105400" y="914400"/>
            <a:ext cx="609600" cy="609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cxnSp>
        <p:nvCxnSpPr>
          <p:cNvPr id="402444" name="AutoShape 12"/>
          <p:cNvCxnSpPr>
            <a:cxnSpLocks noChangeShapeType="1"/>
            <a:stCxn id="402435" idx="0"/>
            <a:endCxn id="402437" idx="4"/>
          </p:cNvCxnSpPr>
          <p:nvPr/>
        </p:nvCxnSpPr>
        <p:spPr bwMode="auto">
          <a:xfrm flipV="1">
            <a:off x="1066800" y="5200650"/>
            <a:ext cx="228600" cy="6477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402445" name="AutoShape 13"/>
          <p:cNvCxnSpPr>
            <a:cxnSpLocks noChangeShapeType="1"/>
            <a:stCxn id="402436" idx="0"/>
            <a:endCxn id="402439" idx="4"/>
          </p:cNvCxnSpPr>
          <p:nvPr/>
        </p:nvCxnSpPr>
        <p:spPr bwMode="auto">
          <a:xfrm flipH="1" flipV="1">
            <a:off x="4648200" y="5200650"/>
            <a:ext cx="152400" cy="6477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402446" name="AutoShape 14"/>
          <p:cNvCxnSpPr>
            <a:cxnSpLocks noChangeShapeType="1"/>
            <a:stCxn id="402440" idx="0"/>
            <a:endCxn id="402441" idx="4"/>
          </p:cNvCxnSpPr>
          <p:nvPr/>
        </p:nvCxnSpPr>
        <p:spPr bwMode="auto">
          <a:xfrm flipV="1">
            <a:off x="8077200" y="5200650"/>
            <a:ext cx="76200" cy="6477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402447" name="AutoShape 15"/>
          <p:cNvCxnSpPr>
            <a:cxnSpLocks noChangeShapeType="1"/>
            <a:stCxn id="402437" idx="7"/>
            <a:endCxn id="402438" idx="3"/>
          </p:cNvCxnSpPr>
          <p:nvPr/>
        </p:nvCxnSpPr>
        <p:spPr bwMode="auto">
          <a:xfrm flipV="1">
            <a:off x="1511300" y="3968750"/>
            <a:ext cx="1397000" cy="6731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402448" name="AutoShape 16"/>
          <p:cNvCxnSpPr>
            <a:cxnSpLocks noChangeShapeType="1"/>
            <a:stCxn id="402439" idx="1"/>
            <a:endCxn id="402438" idx="5"/>
          </p:cNvCxnSpPr>
          <p:nvPr/>
        </p:nvCxnSpPr>
        <p:spPr bwMode="auto">
          <a:xfrm flipH="1" flipV="1">
            <a:off x="3340100" y="3968750"/>
            <a:ext cx="1092200" cy="6731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402449" name="AutoShape 17"/>
          <p:cNvCxnSpPr>
            <a:cxnSpLocks noChangeShapeType="1"/>
            <a:stCxn id="402441" idx="0"/>
            <a:endCxn id="402442" idx="5"/>
          </p:cNvCxnSpPr>
          <p:nvPr/>
        </p:nvCxnSpPr>
        <p:spPr bwMode="auto">
          <a:xfrm flipH="1" flipV="1">
            <a:off x="6616700" y="2978150"/>
            <a:ext cx="1536700" cy="15748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402450" name="AutoShape 18"/>
          <p:cNvCxnSpPr>
            <a:cxnSpLocks noChangeShapeType="1"/>
            <a:stCxn id="402438" idx="7"/>
            <a:endCxn id="402442" idx="2"/>
          </p:cNvCxnSpPr>
          <p:nvPr/>
        </p:nvCxnSpPr>
        <p:spPr bwMode="auto">
          <a:xfrm flipV="1">
            <a:off x="3340100" y="2743200"/>
            <a:ext cx="2736850" cy="75565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402451" name="AutoShape 19"/>
          <p:cNvCxnSpPr>
            <a:cxnSpLocks noChangeShapeType="1"/>
            <a:stCxn id="402442" idx="0"/>
            <a:endCxn id="402443" idx="5"/>
          </p:cNvCxnSpPr>
          <p:nvPr/>
        </p:nvCxnSpPr>
        <p:spPr bwMode="auto">
          <a:xfrm flipH="1" flipV="1">
            <a:off x="5626100" y="1454150"/>
            <a:ext cx="774700" cy="965200"/>
          </a:xfrm>
          <a:prstGeom prst="straightConnector1">
            <a:avLst/>
          </a:prstGeom>
          <a:noFill/>
          <a:ln w="889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sp>
        <p:nvSpPr>
          <p:cNvPr id="402452" name="Oval 20"/>
          <p:cNvSpPr>
            <a:spLocks noChangeArrowheads="1"/>
          </p:cNvSpPr>
          <p:nvPr/>
        </p:nvSpPr>
        <p:spPr bwMode="auto">
          <a:xfrm>
            <a:off x="1066800" y="5562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2453" name="Oval 21"/>
          <p:cNvSpPr>
            <a:spLocks noChangeArrowheads="1"/>
          </p:cNvSpPr>
          <p:nvPr/>
        </p:nvSpPr>
        <p:spPr bwMode="auto">
          <a:xfrm>
            <a:off x="1219200" y="50292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2454" name="Oval 22"/>
          <p:cNvSpPr>
            <a:spLocks noChangeArrowheads="1"/>
          </p:cNvSpPr>
          <p:nvPr/>
        </p:nvSpPr>
        <p:spPr bwMode="auto">
          <a:xfrm>
            <a:off x="4648200" y="56388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2455" name="Oval 23"/>
          <p:cNvSpPr>
            <a:spLocks noChangeArrowheads="1"/>
          </p:cNvSpPr>
          <p:nvPr/>
        </p:nvSpPr>
        <p:spPr bwMode="auto">
          <a:xfrm>
            <a:off x="8001000" y="57912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2456" name="Oval 24"/>
          <p:cNvSpPr>
            <a:spLocks noChangeArrowheads="1"/>
          </p:cNvSpPr>
          <p:nvPr/>
        </p:nvSpPr>
        <p:spPr bwMode="auto">
          <a:xfrm>
            <a:off x="8077200" y="5181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2457" name="Oval 25"/>
          <p:cNvSpPr>
            <a:spLocks noChangeArrowheads="1"/>
          </p:cNvSpPr>
          <p:nvPr/>
        </p:nvSpPr>
        <p:spPr bwMode="auto">
          <a:xfrm>
            <a:off x="8077200" y="5181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2458" name="Oval 26"/>
          <p:cNvSpPr>
            <a:spLocks noChangeArrowheads="1"/>
          </p:cNvSpPr>
          <p:nvPr/>
        </p:nvSpPr>
        <p:spPr bwMode="auto">
          <a:xfrm>
            <a:off x="7848600" y="41910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2459" name="Oval 27"/>
          <p:cNvSpPr>
            <a:spLocks noChangeArrowheads="1"/>
          </p:cNvSpPr>
          <p:nvPr/>
        </p:nvSpPr>
        <p:spPr bwMode="auto">
          <a:xfrm>
            <a:off x="7010400" y="33528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2460" name="Oval 28"/>
          <p:cNvSpPr>
            <a:spLocks noChangeArrowheads="1"/>
          </p:cNvSpPr>
          <p:nvPr/>
        </p:nvSpPr>
        <p:spPr bwMode="auto">
          <a:xfrm>
            <a:off x="4191000" y="4419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2461" name="Oval 29"/>
          <p:cNvSpPr>
            <a:spLocks noChangeArrowheads="1"/>
          </p:cNvSpPr>
          <p:nvPr/>
        </p:nvSpPr>
        <p:spPr bwMode="auto">
          <a:xfrm>
            <a:off x="1752600" y="43434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2462" name="Oval 30"/>
          <p:cNvSpPr>
            <a:spLocks noChangeArrowheads="1"/>
          </p:cNvSpPr>
          <p:nvPr/>
        </p:nvSpPr>
        <p:spPr bwMode="auto">
          <a:xfrm>
            <a:off x="2743200" y="38862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2463" name="Oval 31"/>
          <p:cNvSpPr>
            <a:spLocks noChangeArrowheads="1"/>
          </p:cNvSpPr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02464" name="Oval 32"/>
          <p:cNvSpPr>
            <a:spLocks noChangeArrowheads="1"/>
          </p:cNvSpPr>
          <p:nvPr/>
        </p:nvSpPr>
        <p:spPr bwMode="auto">
          <a:xfrm>
            <a:off x="4495800" y="30480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02465" name="Oval 33"/>
          <p:cNvSpPr>
            <a:spLocks noChangeArrowheads="1"/>
          </p:cNvSpPr>
          <p:nvPr/>
        </p:nvSpPr>
        <p:spPr bwMode="auto">
          <a:xfrm>
            <a:off x="5410200" y="28194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02466" name="Oval 34"/>
          <p:cNvSpPr>
            <a:spLocks noChangeArrowheads="1"/>
          </p:cNvSpPr>
          <p:nvPr/>
        </p:nvSpPr>
        <p:spPr bwMode="auto">
          <a:xfrm>
            <a:off x="6324600" y="37338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02467" name="Oval 35"/>
          <p:cNvSpPr>
            <a:spLocks noChangeArrowheads="1"/>
          </p:cNvSpPr>
          <p:nvPr/>
        </p:nvSpPr>
        <p:spPr bwMode="auto">
          <a:xfrm>
            <a:off x="6477000" y="35052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02468" name="Oval 36"/>
          <p:cNvSpPr>
            <a:spLocks noChangeArrowheads="1"/>
          </p:cNvSpPr>
          <p:nvPr/>
        </p:nvSpPr>
        <p:spPr bwMode="auto">
          <a:xfrm>
            <a:off x="6477000" y="3276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02469" name="Oval 37"/>
          <p:cNvSpPr>
            <a:spLocks noChangeArrowheads="1"/>
          </p:cNvSpPr>
          <p:nvPr/>
        </p:nvSpPr>
        <p:spPr bwMode="auto">
          <a:xfrm>
            <a:off x="6172200" y="35052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02470" name="Oval 38"/>
          <p:cNvSpPr>
            <a:spLocks noChangeArrowheads="1"/>
          </p:cNvSpPr>
          <p:nvPr/>
        </p:nvSpPr>
        <p:spPr bwMode="auto">
          <a:xfrm>
            <a:off x="6172200" y="3276600"/>
            <a:ext cx="152400" cy="152400"/>
          </a:xfrm>
          <a:prstGeom prst="ellipse">
            <a:avLst/>
          </a:prstGeom>
          <a:solidFill>
            <a:schemeClr val="tx2"/>
          </a:solidFill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02471" name="AutoShape 39"/>
          <p:cNvSpPr>
            <a:spLocks noChangeArrowheads="1"/>
          </p:cNvSpPr>
          <p:nvPr/>
        </p:nvSpPr>
        <p:spPr bwMode="auto">
          <a:xfrm>
            <a:off x="6096000" y="2971800"/>
            <a:ext cx="609600" cy="990600"/>
          </a:xfrm>
          <a:prstGeom prst="can">
            <a:avLst>
              <a:gd name="adj" fmla="val 4062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0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0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0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0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0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0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40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40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0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40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40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40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40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40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40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40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40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52" grpId="0" animBg="1"/>
      <p:bldP spid="402453" grpId="0" animBg="1"/>
      <p:bldP spid="402454" grpId="0" animBg="1"/>
      <p:bldP spid="402455" grpId="0" animBg="1"/>
      <p:bldP spid="402456" grpId="0" animBg="1"/>
      <p:bldP spid="402457" grpId="0" animBg="1"/>
      <p:bldP spid="402458" grpId="0" animBg="1"/>
      <p:bldP spid="402459" grpId="0" animBg="1"/>
      <p:bldP spid="402460" grpId="0" animBg="1"/>
      <p:bldP spid="402461" grpId="0" animBg="1"/>
      <p:bldP spid="402462" grpId="0" animBg="1"/>
      <p:bldP spid="402463" grpId="0" animBg="1" autoUpdateAnimBg="0"/>
      <p:bldP spid="402464" grpId="0" animBg="1" autoUpdateAnimBg="0"/>
      <p:bldP spid="402465" grpId="0" animBg="1" autoUpdateAnimBg="0"/>
      <p:bldP spid="402466" grpId="0" animBg="1" autoUpdateAnimBg="0"/>
      <p:bldP spid="402467" grpId="0" animBg="1" autoUpdateAnimBg="0"/>
      <p:bldP spid="402468" grpId="0" animBg="1" autoUpdateAnimBg="0"/>
      <p:bldP spid="402469" grpId="0" animBg="1" autoUpdateAnimBg="0"/>
      <p:bldP spid="402470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143F-35A3-4A2E-9536-241478C2D295}" type="slidenum">
              <a:rPr lang="en-US"/>
              <a:pPr/>
              <a:t>49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Pipeline-Breaker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1138"/>
            <a:ext cx="9144000" cy="4786312"/>
          </a:xfrm>
        </p:spPr>
        <p:txBody>
          <a:bodyPr/>
          <a:lstStyle/>
          <a:p>
            <a:r>
              <a:rPr lang="de-DE"/>
              <a:t>Unäre Operationen</a:t>
            </a:r>
          </a:p>
          <a:p>
            <a:pPr lvl="1"/>
            <a:r>
              <a:rPr lang="de-DE"/>
              <a:t>sort</a:t>
            </a:r>
          </a:p>
          <a:p>
            <a:pPr lvl="1"/>
            <a:r>
              <a:rPr lang="de-DE"/>
              <a:t>Duplikatelimination (unique,distinct)</a:t>
            </a:r>
          </a:p>
          <a:p>
            <a:pPr lvl="1"/>
            <a:r>
              <a:rPr lang="de-DE"/>
              <a:t>Aggregatoperationen (min,max,sum,...)</a:t>
            </a:r>
          </a:p>
          <a:p>
            <a:r>
              <a:rPr lang="de-DE"/>
              <a:t>Binäre Operationen</a:t>
            </a:r>
          </a:p>
          <a:p>
            <a:pPr lvl="1"/>
            <a:r>
              <a:rPr lang="de-DE"/>
              <a:t>Mengendifferenz</a:t>
            </a:r>
          </a:p>
          <a:p>
            <a:r>
              <a:rPr lang="de-DE"/>
              <a:t>Je nach Implementierung</a:t>
            </a:r>
          </a:p>
          <a:p>
            <a:pPr lvl="1"/>
            <a:r>
              <a:rPr lang="de-DE"/>
              <a:t>Join</a:t>
            </a:r>
          </a:p>
          <a:p>
            <a:pPr lvl="1"/>
            <a:r>
              <a:rPr lang="de-DE"/>
              <a:t>Union</a:t>
            </a:r>
          </a:p>
          <a:p>
            <a:pPr lvl="1"/>
            <a:endParaRPr lang="de-DE"/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7E58-EEA7-4252-A1AB-36CFAA5D1FD0}" type="slidenum">
              <a:rPr lang="en-US"/>
              <a:pPr/>
              <a:t>5</a:t>
            </a:fld>
            <a:endParaRPr lang="en-US"/>
          </a:p>
        </p:txBody>
      </p:sp>
      <p:pic>
        <p:nvPicPr>
          <p:cNvPr id="367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F760-F5E7-42C9-85C8-9B6FD0472CB3}" type="slidenum">
              <a:rPr lang="en-US"/>
              <a:pPr/>
              <a:t>50</a:t>
            </a:fld>
            <a:endParaRPr lang="en-US"/>
          </a:p>
        </p:txBody>
      </p:sp>
      <p:pic>
        <p:nvPicPr>
          <p:cNvPr id="448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1DEC-5F1F-42F7-A9B4-7C6648A7E7A0}" type="slidenum">
              <a:rPr lang="en-US"/>
              <a:pPr/>
              <a:t>51</a:t>
            </a:fld>
            <a:endParaRPr lang="en-US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Nested Loop Join in Verteilten Datenbanken</a:t>
            </a:r>
          </a:p>
        </p:txBody>
      </p:sp>
      <p:pic>
        <p:nvPicPr>
          <p:cNvPr id="453635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32291" r="60156" b="16667"/>
          <a:stretch>
            <a:fillRect/>
          </a:stretch>
        </p:blipFill>
        <p:spPr bwMode="auto">
          <a:xfrm>
            <a:off x="0" y="1828800"/>
            <a:ext cx="3581400" cy="373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453636" name="Picture 4"/>
          <p:cNvPicPr>
            <a:picLocks noChangeAspect="1" noChangeArrowheads="1"/>
          </p:cNvPicPr>
          <p:nvPr/>
        </p:nvPicPr>
        <p:blipFill>
          <a:blip r:embed="rId3" cstate="print"/>
          <a:srcRect l="61719" t="32291" r="21094" b="16667"/>
          <a:stretch>
            <a:fillRect/>
          </a:stretch>
        </p:blipFill>
        <p:spPr bwMode="auto">
          <a:xfrm>
            <a:off x="6629400" y="1828800"/>
            <a:ext cx="1676400" cy="373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453637" name="Rectangle 5"/>
          <p:cNvSpPr>
            <a:spLocks noChangeArrowheads="1"/>
          </p:cNvSpPr>
          <p:nvPr/>
        </p:nvSpPr>
        <p:spPr bwMode="auto">
          <a:xfrm>
            <a:off x="1371600" y="1752600"/>
            <a:ext cx="2819400" cy="4038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3638" name="Rectangle 6"/>
          <p:cNvSpPr>
            <a:spLocks noChangeArrowheads="1"/>
          </p:cNvSpPr>
          <p:nvPr/>
        </p:nvSpPr>
        <p:spPr bwMode="auto">
          <a:xfrm>
            <a:off x="6172200" y="1752600"/>
            <a:ext cx="2819400" cy="4038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>
            <a:off x="3276600" y="3200400"/>
            <a:ext cx="2895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3640" name="Rectangle 8"/>
          <p:cNvSpPr>
            <a:spLocks noChangeArrowheads="1"/>
          </p:cNvSpPr>
          <p:nvPr/>
        </p:nvSpPr>
        <p:spPr bwMode="auto">
          <a:xfrm>
            <a:off x="6705600" y="4191000"/>
            <a:ext cx="2133600" cy="685800"/>
          </a:xfrm>
          <a:prstGeom prst="rect">
            <a:avLst/>
          </a:prstGeom>
          <a:noFill/>
          <a:ln w="2857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H="1" flipV="1">
            <a:off x="4191000" y="3276600"/>
            <a:ext cx="2514600" cy="12192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3642" name="Line 10"/>
          <p:cNvSpPr>
            <a:spLocks noChangeShapeType="1"/>
          </p:cNvSpPr>
          <p:nvPr/>
        </p:nvSpPr>
        <p:spPr bwMode="auto">
          <a:xfrm>
            <a:off x="3276600" y="3581400"/>
            <a:ext cx="2895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Line 11"/>
          <p:cNvSpPr>
            <a:spLocks noChangeShapeType="1"/>
          </p:cNvSpPr>
          <p:nvPr/>
        </p:nvSpPr>
        <p:spPr bwMode="auto">
          <a:xfrm flipH="1" flipV="1">
            <a:off x="4191000" y="3657600"/>
            <a:ext cx="2667000" cy="3048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3644" name="Line 12"/>
          <p:cNvSpPr>
            <a:spLocks noChangeShapeType="1"/>
          </p:cNvSpPr>
          <p:nvPr/>
        </p:nvSpPr>
        <p:spPr bwMode="auto">
          <a:xfrm>
            <a:off x="3276600" y="3962400"/>
            <a:ext cx="2895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3645" name="Rectangle 13"/>
          <p:cNvSpPr>
            <a:spLocks noChangeArrowheads="1"/>
          </p:cNvSpPr>
          <p:nvPr/>
        </p:nvSpPr>
        <p:spPr bwMode="auto">
          <a:xfrm>
            <a:off x="6705600" y="4191000"/>
            <a:ext cx="2133600" cy="685800"/>
          </a:xfrm>
          <a:prstGeom prst="rect">
            <a:avLst/>
          </a:prstGeom>
          <a:noFill/>
          <a:ln w="2857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3646" name="Line 14"/>
          <p:cNvSpPr>
            <a:spLocks noChangeShapeType="1"/>
          </p:cNvSpPr>
          <p:nvPr/>
        </p:nvSpPr>
        <p:spPr bwMode="auto">
          <a:xfrm flipH="1" flipV="1">
            <a:off x="4191000" y="4038600"/>
            <a:ext cx="2514600" cy="6096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3647" name="Line 15"/>
          <p:cNvSpPr>
            <a:spLocks noChangeShapeType="1"/>
          </p:cNvSpPr>
          <p:nvPr/>
        </p:nvSpPr>
        <p:spPr bwMode="auto">
          <a:xfrm>
            <a:off x="3276600" y="4343400"/>
            <a:ext cx="2895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3648" name="Line 16"/>
          <p:cNvSpPr>
            <a:spLocks noChangeShapeType="1"/>
          </p:cNvSpPr>
          <p:nvPr/>
        </p:nvSpPr>
        <p:spPr bwMode="auto">
          <a:xfrm flipH="1" flipV="1">
            <a:off x="4191000" y="4419600"/>
            <a:ext cx="1981200" cy="1524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3649" name="Text Box 17"/>
          <p:cNvSpPr txBox="1">
            <a:spLocks noChangeArrowheads="1"/>
          </p:cNvSpPr>
          <p:nvPr/>
        </p:nvSpPr>
        <p:spPr bwMode="auto">
          <a:xfrm>
            <a:off x="4876800" y="4419600"/>
            <a:ext cx="4349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  <a:sym typeface="Symbol" pitchFamily="18" charset="2"/>
              </a:rPr>
              <a:t></a:t>
            </a:r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5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5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5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5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5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5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45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45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5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9" grpId="0" animBg="1"/>
      <p:bldP spid="453640" grpId="0" animBg="1"/>
      <p:bldP spid="453641" grpId="0" animBg="1"/>
      <p:bldP spid="453642" grpId="0" animBg="1"/>
      <p:bldP spid="453643" grpId="0" animBg="1"/>
      <p:bldP spid="453644" grpId="0" animBg="1"/>
      <p:bldP spid="453645" grpId="0" animBg="1"/>
      <p:bldP spid="453646" grpId="0" animBg="1"/>
      <p:bldP spid="453647" grpId="0" animBg="1"/>
      <p:bldP spid="453648" grpId="0" animBg="1"/>
      <p:bldP spid="453649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19D7-53DF-474A-94EE-62CF0E93DF0E}" type="slidenum">
              <a:rPr lang="en-US"/>
              <a:pPr/>
              <a:t>52</a:t>
            </a:fld>
            <a:endParaRPr lang="en-US"/>
          </a:p>
        </p:txBody>
      </p:sp>
      <p:pic>
        <p:nvPicPr>
          <p:cNvPr id="449538" name="Picture 2"/>
          <p:cNvPicPr>
            <a:picLocks noChangeAspect="1" noChangeArrowheads="1"/>
          </p:cNvPicPr>
          <p:nvPr/>
        </p:nvPicPr>
        <p:blipFill>
          <a:blip r:embed="rId3" cstate="print"/>
          <a:srcRect l="6250" t="13542" r="10156" b="10417"/>
          <a:stretch>
            <a:fillRect/>
          </a:stretch>
        </p:blipFill>
        <p:spPr bwMode="auto">
          <a:xfrm>
            <a:off x="381000" y="914400"/>
            <a:ext cx="8153400" cy="5562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449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Block Nested Loop Join:</a:t>
            </a:r>
            <a:br>
              <a:rPr lang="de-DE"/>
            </a:br>
            <a:r>
              <a:rPr lang="de-DE"/>
              <a:t>zentrale Datenbank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D8C7-1F39-48B9-876A-53851B428AB0}" type="slidenum">
              <a:rPr lang="en-US"/>
              <a:pPr/>
              <a:t>53</a:t>
            </a:fld>
            <a:endParaRPr lang="en-US"/>
          </a:p>
        </p:txBody>
      </p:sp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 cstate="print"/>
          <a:srcRect l="6250" t="54167" r="10156" b="10417"/>
          <a:stretch>
            <a:fillRect/>
          </a:stretch>
        </p:blipFill>
        <p:spPr bwMode="auto">
          <a:xfrm>
            <a:off x="381000" y="3657600"/>
            <a:ext cx="8153400" cy="2590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455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Block Nested Loop Join:</a:t>
            </a:r>
            <a:br>
              <a:rPr lang="de-DE"/>
            </a:br>
            <a:r>
              <a:rPr lang="de-DE"/>
              <a:t>verteilte Datenbank</a:t>
            </a:r>
          </a:p>
        </p:txBody>
      </p:sp>
      <p:sp>
        <p:nvSpPr>
          <p:cNvPr id="4556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R wird an die Heimatstation von S geschickt</a:t>
            </a:r>
          </a:p>
          <a:p>
            <a:r>
              <a:rPr lang="de-DE"/>
              <a:t>Sobald ein „hinreichend“ großer Block von R-Tupeln angekommen ist, wird durch S iteriert</a:t>
            </a:r>
          </a:p>
          <a:p>
            <a:r>
              <a:rPr lang="de-DE"/>
              <a:t>Der Block von R-Tupeln sollte tunlichst in eine Hash-Tabelle geladen werden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2CAB-A8C4-4338-945B-52814FE3C11B}" type="slidenum">
              <a:rPr lang="en-US"/>
              <a:pPr/>
              <a:t>54</a:t>
            </a:fld>
            <a:endParaRPr lang="en-US"/>
          </a:p>
        </p:txBody>
      </p:sp>
      <p:pic>
        <p:nvPicPr>
          <p:cNvPr id="450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450563" name="Line 3"/>
          <p:cNvSpPr>
            <a:spLocks noChangeShapeType="1"/>
          </p:cNvSpPr>
          <p:nvPr/>
        </p:nvSpPr>
        <p:spPr bwMode="auto">
          <a:xfrm flipH="1">
            <a:off x="3657600" y="4419600"/>
            <a:ext cx="609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564" name="Line 4"/>
          <p:cNvSpPr>
            <a:spLocks noChangeShapeType="1"/>
          </p:cNvSpPr>
          <p:nvPr/>
        </p:nvSpPr>
        <p:spPr bwMode="auto">
          <a:xfrm>
            <a:off x="4724400" y="4419600"/>
            <a:ext cx="6096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590" name="Line 30"/>
          <p:cNvSpPr>
            <a:spLocks noChangeShapeType="1"/>
          </p:cNvSpPr>
          <p:nvPr/>
        </p:nvSpPr>
        <p:spPr bwMode="auto">
          <a:xfrm flipH="1">
            <a:off x="3657600" y="4419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591" name="Line 31"/>
          <p:cNvSpPr>
            <a:spLocks noChangeShapeType="1"/>
          </p:cNvSpPr>
          <p:nvPr/>
        </p:nvSpPr>
        <p:spPr bwMode="auto">
          <a:xfrm flipH="1">
            <a:off x="3657600" y="4876800"/>
            <a:ext cx="609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592" name="Line 32"/>
          <p:cNvSpPr>
            <a:spLocks noChangeShapeType="1"/>
          </p:cNvSpPr>
          <p:nvPr/>
        </p:nvSpPr>
        <p:spPr bwMode="auto">
          <a:xfrm>
            <a:off x="4724400" y="4419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593" name="Line 33"/>
          <p:cNvSpPr>
            <a:spLocks noChangeShapeType="1"/>
          </p:cNvSpPr>
          <p:nvPr/>
        </p:nvSpPr>
        <p:spPr bwMode="auto">
          <a:xfrm>
            <a:off x="4724400" y="4800600"/>
            <a:ext cx="6096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594" name="Line 34"/>
          <p:cNvSpPr>
            <a:spLocks noChangeShapeType="1"/>
          </p:cNvSpPr>
          <p:nvPr/>
        </p:nvSpPr>
        <p:spPr bwMode="auto">
          <a:xfrm>
            <a:off x="4724400" y="4800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595" name="Line 35"/>
          <p:cNvSpPr>
            <a:spLocks noChangeShapeType="1"/>
          </p:cNvSpPr>
          <p:nvPr/>
        </p:nvSpPr>
        <p:spPr bwMode="auto">
          <a:xfrm>
            <a:off x="4724400" y="5181600"/>
            <a:ext cx="6096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596" name="Line 36"/>
          <p:cNvSpPr>
            <a:spLocks noChangeShapeType="1"/>
          </p:cNvSpPr>
          <p:nvPr/>
        </p:nvSpPr>
        <p:spPr bwMode="auto">
          <a:xfrm flipH="1">
            <a:off x="3657600" y="48768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597" name="Line 37"/>
          <p:cNvSpPr>
            <a:spLocks noChangeShapeType="1"/>
          </p:cNvSpPr>
          <p:nvPr/>
        </p:nvSpPr>
        <p:spPr bwMode="auto">
          <a:xfrm flipH="1">
            <a:off x="3657600" y="5257800"/>
            <a:ext cx="609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599" name="Line 39"/>
          <p:cNvSpPr>
            <a:spLocks noChangeShapeType="1"/>
          </p:cNvSpPr>
          <p:nvPr/>
        </p:nvSpPr>
        <p:spPr bwMode="auto">
          <a:xfrm flipH="1">
            <a:off x="3657600" y="52578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00" name="Line 40"/>
          <p:cNvSpPr>
            <a:spLocks noChangeShapeType="1"/>
          </p:cNvSpPr>
          <p:nvPr/>
        </p:nvSpPr>
        <p:spPr bwMode="auto">
          <a:xfrm flipH="1">
            <a:off x="3657600" y="5562600"/>
            <a:ext cx="609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02" name="Line 42"/>
          <p:cNvSpPr>
            <a:spLocks noChangeShapeType="1"/>
          </p:cNvSpPr>
          <p:nvPr/>
        </p:nvSpPr>
        <p:spPr bwMode="auto">
          <a:xfrm>
            <a:off x="4724400" y="5181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03" name="Line 43"/>
          <p:cNvSpPr>
            <a:spLocks noChangeShapeType="1"/>
          </p:cNvSpPr>
          <p:nvPr/>
        </p:nvSpPr>
        <p:spPr bwMode="auto">
          <a:xfrm>
            <a:off x="4724400" y="5562600"/>
            <a:ext cx="6096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04" name="Line 44"/>
          <p:cNvSpPr>
            <a:spLocks noChangeShapeType="1"/>
          </p:cNvSpPr>
          <p:nvPr/>
        </p:nvSpPr>
        <p:spPr bwMode="auto">
          <a:xfrm flipH="1">
            <a:off x="3657600" y="5562600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05" name="Line 45"/>
          <p:cNvSpPr>
            <a:spLocks noChangeShapeType="1"/>
          </p:cNvSpPr>
          <p:nvPr/>
        </p:nvSpPr>
        <p:spPr bwMode="auto">
          <a:xfrm flipH="1">
            <a:off x="3657600" y="5943600"/>
            <a:ext cx="609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06" name="Line 46"/>
          <p:cNvSpPr>
            <a:spLocks noChangeShapeType="1"/>
          </p:cNvSpPr>
          <p:nvPr/>
        </p:nvSpPr>
        <p:spPr bwMode="auto">
          <a:xfrm flipH="1">
            <a:off x="3657600" y="5943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07" name="Line 47"/>
          <p:cNvSpPr>
            <a:spLocks noChangeShapeType="1"/>
          </p:cNvSpPr>
          <p:nvPr/>
        </p:nvSpPr>
        <p:spPr bwMode="auto">
          <a:xfrm flipH="1">
            <a:off x="3657600" y="6324600"/>
            <a:ext cx="609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08" name="Line 48"/>
          <p:cNvSpPr>
            <a:spLocks noChangeShapeType="1"/>
          </p:cNvSpPr>
          <p:nvPr/>
        </p:nvSpPr>
        <p:spPr bwMode="auto">
          <a:xfrm>
            <a:off x="4724400" y="5562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09" name="Line 49"/>
          <p:cNvSpPr>
            <a:spLocks noChangeShapeType="1"/>
          </p:cNvSpPr>
          <p:nvPr/>
        </p:nvSpPr>
        <p:spPr bwMode="auto">
          <a:xfrm>
            <a:off x="4724400" y="5943600"/>
            <a:ext cx="6096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10" name="Line 50"/>
          <p:cNvSpPr>
            <a:spLocks noChangeShapeType="1"/>
          </p:cNvSpPr>
          <p:nvPr/>
        </p:nvSpPr>
        <p:spPr bwMode="auto">
          <a:xfrm flipH="1">
            <a:off x="3657600" y="6324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11" name="Line 51"/>
          <p:cNvSpPr>
            <a:spLocks noChangeShapeType="1"/>
          </p:cNvSpPr>
          <p:nvPr/>
        </p:nvSpPr>
        <p:spPr bwMode="auto">
          <a:xfrm flipH="1">
            <a:off x="3657600" y="5562600"/>
            <a:ext cx="609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12" name="Line 52"/>
          <p:cNvSpPr>
            <a:spLocks noChangeShapeType="1"/>
          </p:cNvSpPr>
          <p:nvPr/>
        </p:nvSpPr>
        <p:spPr bwMode="auto">
          <a:xfrm flipH="1">
            <a:off x="3657600" y="5562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13" name="Line 53"/>
          <p:cNvSpPr>
            <a:spLocks noChangeShapeType="1"/>
          </p:cNvSpPr>
          <p:nvPr/>
        </p:nvSpPr>
        <p:spPr bwMode="auto">
          <a:xfrm flipH="1">
            <a:off x="3657600" y="5943600"/>
            <a:ext cx="609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14" name="Line 54"/>
          <p:cNvSpPr>
            <a:spLocks noChangeShapeType="1"/>
          </p:cNvSpPr>
          <p:nvPr/>
        </p:nvSpPr>
        <p:spPr bwMode="auto">
          <a:xfrm flipH="1">
            <a:off x="3657600" y="5943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15" name="Line 55"/>
          <p:cNvSpPr>
            <a:spLocks noChangeShapeType="1"/>
          </p:cNvSpPr>
          <p:nvPr/>
        </p:nvSpPr>
        <p:spPr bwMode="auto">
          <a:xfrm flipH="1">
            <a:off x="3657600" y="6324600"/>
            <a:ext cx="609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16" name="Line 56"/>
          <p:cNvSpPr>
            <a:spLocks noChangeShapeType="1"/>
          </p:cNvSpPr>
          <p:nvPr/>
        </p:nvSpPr>
        <p:spPr bwMode="auto">
          <a:xfrm>
            <a:off x="4724400" y="5943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17" name="Line 57"/>
          <p:cNvSpPr>
            <a:spLocks noChangeShapeType="1"/>
          </p:cNvSpPr>
          <p:nvPr/>
        </p:nvSpPr>
        <p:spPr bwMode="auto">
          <a:xfrm>
            <a:off x="4724400" y="6324600"/>
            <a:ext cx="6096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18" name="Line 58"/>
          <p:cNvSpPr>
            <a:spLocks noChangeShapeType="1"/>
          </p:cNvSpPr>
          <p:nvPr/>
        </p:nvSpPr>
        <p:spPr bwMode="auto">
          <a:xfrm flipH="1">
            <a:off x="3657600" y="63246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19" name="Line 59"/>
          <p:cNvSpPr>
            <a:spLocks noChangeShapeType="1"/>
          </p:cNvSpPr>
          <p:nvPr/>
        </p:nvSpPr>
        <p:spPr bwMode="auto">
          <a:xfrm flipH="1">
            <a:off x="3733800" y="6629400"/>
            <a:ext cx="609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20" name="Line 60"/>
          <p:cNvSpPr>
            <a:spLocks noChangeShapeType="1"/>
          </p:cNvSpPr>
          <p:nvPr/>
        </p:nvSpPr>
        <p:spPr bwMode="auto">
          <a:xfrm>
            <a:off x="3429000" y="4800600"/>
            <a:ext cx="2133600" cy="38100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21" name="Line 61"/>
          <p:cNvSpPr>
            <a:spLocks noChangeShapeType="1"/>
          </p:cNvSpPr>
          <p:nvPr/>
        </p:nvSpPr>
        <p:spPr bwMode="auto">
          <a:xfrm>
            <a:off x="3505200" y="5181600"/>
            <a:ext cx="2057400" cy="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22" name="Line 62"/>
          <p:cNvSpPr>
            <a:spLocks noChangeShapeType="1"/>
          </p:cNvSpPr>
          <p:nvPr/>
        </p:nvSpPr>
        <p:spPr bwMode="auto">
          <a:xfrm>
            <a:off x="3505200" y="5562600"/>
            <a:ext cx="2057400" cy="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23" name="Line 63"/>
          <p:cNvSpPr>
            <a:spLocks noChangeShapeType="1"/>
          </p:cNvSpPr>
          <p:nvPr/>
        </p:nvSpPr>
        <p:spPr bwMode="auto">
          <a:xfrm flipV="1">
            <a:off x="3505200" y="5562600"/>
            <a:ext cx="2057400" cy="3810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24" name="Line 64"/>
          <p:cNvSpPr>
            <a:spLocks noChangeShapeType="1"/>
          </p:cNvSpPr>
          <p:nvPr/>
        </p:nvSpPr>
        <p:spPr bwMode="auto">
          <a:xfrm>
            <a:off x="3505200" y="5562600"/>
            <a:ext cx="1981200" cy="38100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25" name="Line 65"/>
          <p:cNvSpPr>
            <a:spLocks noChangeShapeType="1"/>
          </p:cNvSpPr>
          <p:nvPr/>
        </p:nvSpPr>
        <p:spPr bwMode="auto">
          <a:xfrm>
            <a:off x="3505200" y="5943600"/>
            <a:ext cx="1981200" cy="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5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5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5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5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5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5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0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0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45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45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0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0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45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45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45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45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0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0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45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45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0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0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45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500"/>
                                        <p:tgtEl>
                                          <p:spTgt spid="45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500"/>
                                        <p:tgtEl>
                                          <p:spTgt spid="45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45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45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45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50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50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0" dur="500"/>
                                        <p:tgtEl>
                                          <p:spTgt spid="45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4" dur="500"/>
                                        <p:tgtEl>
                                          <p:spTgt spid="45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8" dur="500"/>
                                        <p:tgtEl>
                                          <p:spTgt spid="45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50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50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8" dur="500"/>
                                        <p:tgtEl>
                                          <p:spTgt spid="45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2" dur="500"/>
                                        <p:tgtEl>
                                          <p:spTgt spid="45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6" dur="500"/>
                                        <p:tgtEl>
                                          <p:spTgt spid="45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0" dur="500"/>
                                        <p:tgtEl>
                                          <p:spTgt spid="45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4" dur="500"/>
                                        <p:tgtEl>
                                          <p:spTgt spid="45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animBg="1"/>
      <p:bldP spid="450564" grpId="0" animBg="1"/>
      <p:bldP spid="450590" grpId="0" animBg="1"/>
      <p:bldP spid="450591" grpId="0" animBg="1"/>
      <p:bldP spid="450592" grpId="0" animBg="1"/>
      <p:bldP spid="450593" grpId="0" animBg="1"/>
      <p:bldP spid="450594" grpId="0" animBg="1"/>
      <p:bldP spid="450595" grpId="0" animBg="1"/>
      <p:bldP spid="450596" grpId="0" animBg="1"/>
      <p:bldP spid="450597" grpId="0" animBg="1"/>
      <p:bldP spid="450599" grpId="0" animBg="1"/>
      <p:bldP spid="450600" grpId="0" animBg="1"/>
      <p:bldP spid="450602" grpId="0" animBg="1"/>
      <p:bldP spid="450603" grpId="0" animBg="1"/>
      <p:bldP spid="450604" grpId="0" animBg="1"/>
      <p:bldP spid="450605" grpId="0" animBg="1"/>
      <p:bldP spid="450606" grpId="0" animBg="1"/>
      <p:bldP spid="450607" grpId="0" animBg="1"/>
      <p:bldP spid="450608" grpId="0" animBg="1"/>
      <p:bldP spid="450609" grpId="0" animBg="1"/>
      <p:bldP spid="450610" grpId="0" animBg="1"/>
      <p:bldP spid="450611" grpId="0" animBg="1"/>
      <p:bldP spid="450612" grpId="0" animBg="1"/>
      <p:bldP spid="450613" grpId="0" animBg="1"/>
      <p:bldP spid="450614" grpId="0" animBg="1"/>
      <p:bldP spid="450615" grpId="0" animBg="1"/>
      <p:bldP spid="450616" grpId="0" animBg="1"/>
      <p:bldP spid="450617" grpId="0" animBg="1"/>
      <p:bldP spid="450618" grpId="0" animBg="1"/>
      <p:bldP spid="450619" grpId="0" animBg="1"/>
      <p:bldP spid="450620" grpId="0" animBg="1"/>
      <p:bldP spid="450621" grpId="0" animBg="1"/>
      <p:bldP spid="450622" grpId="0" animBg="1"/>
      <p:bldP spid="450623" grpId="0" animBg="1"/>
      <p:bldP spid="450624" grpId="0" animBg="1"/>
      <p:bldP spid="45062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6729-1462-4E1D-9BFA-8A9724F7BEA1}" type="slidenum">
              <a:rPr lang="en-US"/>
              <a:pPr/>
              <a:t>55</a:t>
            </a:fld>
            <a:endParaRPr lang="en-US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Merge Join in Verteilten Datenbanken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R und S sollten möglichst an ihren Heimatknoten sortiert werden</a:t>
            </a:r>
          </a:p>
          <a:p>
            <a:pPr lvl="1"/>
            <a:r>
              <a:rPr lang="de-DE"/>
              <a:t>in (unkooperativen) Multi-Datenbanken nicht immer möglich</a:t>
            </a:r>
          </a:p>
          <a:p>
            <a:r>
              <a:rPr lang="de-DE"/>
              <a:t>Noch besser, die Heimatknoten lesen R und S sortiert „von der Platte“ (Pipelining)</a:t>
            </a:r>
          </a:p>
          <a:p>
            <a:pPr lvl="1"/>
            <a:r>
              <a:rPr lang="de-DE"/>
              <a:t>Cluster-Index</a:t>
            </a:r>
          </a:p>
          <a:p>
            <a:pPr lvl="1"/>
            <a:r>
              <a:rPr lang="de-DE"/>
              <a:t>Sekundär-Index</a:t>
            </a:r>
          </a:p>
          <a:p>
            <a:r>
              <a:rPr lang="de-DE"/>
              <a:t>Merge-Join wird dann z.B. dort ausgeführt, wo das Ergebnis gebraucht wird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E58-BEFD-4E36-8138-354E0CB7F59C}" type="slidenum">
              <a:rPr lang="en-US"/>
              <a:pPr/>
              <a:t>56</a:t>
            </a:fld>
            <a:endParaRPr lang="en-US"/>
          </a:p>
        </p:txBody>
      </p:sp>
      <p:pic>
        <p:nvPicPr>
          <p:cNvPr id="451586" name="Picture 2"/>
          <p:cNvPicPr>
            <a:picLocks noChangeAspect="1" noChangeArrowheads="1"/>
          </p:cNvPicPr>
          <p:nvPr/>
        </p:nvPicPr>
        <p:blipFill>
          <a:blip r:embed="rId3" cstate="print"/>
          <a:srcRect l="3125" t="11458" r="3125" b="16667"/>
          <a:stretch>
            <a:fillRect/>
          </a:stretch>
        </p:blipFill>
        <p:spPr bwMode="auto">
          <a:xfrm>
            <a:off x="0" y="304800"/>
            <a:ext cx="9144000" cy="5257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7CCB-8885-4996-B1FD-681EFB28BEE1}" type="slidenum">
              <a:rPr lang="en-US"/>
              <a:pPr/>
              <a:t>57</a:t>
            </a:fld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Index Join in Verteilten Datenbanken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Sollte dort dort ausgeführt werden, wo der Index liegt</a:t>
            </a:r>
          </a:p>
          <a:p>
            <a:pPr lvl="1"/>
            <a:r>
              <a:rPr lang="de-DE"/>
              <a:t>hier Heimatstation von S</a:t>
            </a:r>
          </a:p>
          <a:p>
            <a:pPr lvl="1"/>
            <a:r>
              <a:rPr lang="de-DE"/>
              <a:t>R muss dorthin transferiert werden</a:t>
            </a:r>
          </a:p>
          <a:p>
            <a:r>
              <a:rPr lang="de-DE"/>
              <a:t>Alternative: einen temporären Index aufbauen</a:t>
            </a:r>
          </a:p>
          <a:p>
            <a:pPr lvl="1"/>
            <a:r>
              <a:rPr lang="de-DE"/>
              <a:t>Hash Join</a:t>
            </a:r>
          </a:p>
          <a:p>
            <a:pPr lvl="1"/>
            <a:endParaRPr lang="de-DE"/>
          </a:p>
        </p:txBody>
      </p:sp>
    </p:spTree>
  </p:cSld>
  <p:clrMapOvr>
    <a:masterClrMapping/>
  </p:clrMapOvr>
  <p:transition xmlns:p14="http://schemas.microsoft.com/office/powerpoint/2010/main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711E-438A-4595-8BBB-7196FC348AC8}" type="slidenum">
              <a:rPr lang="en-US"/>
              <a:pPr/>
              <a:t>58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„Normaler“ blockierender Hash-Join: </a:t>
            </a:r>
            <a:r>
              <a:rPr lang="de-DE" sz="2800">
                <a:solidFill>
                  <a:srgbClr val="0000FF"/>
                </a:solidFill>
              </a:rPr>
              <a:t>Build-Phase</a:t>
            </a:r>
            <a:endParaRPr lang="de-DE"/>
          </a:p>
        </p:txBody>
      </p:sp>
      <p:grpSp>
        <p:nvGrpSpPr>
          <p:cNvPr id="396305" name="Group 17"/>
          <p:cNvGrpSpPr>
            <a:grpSpLocks/>
          </p:cNvGrpSpPr>
          <p:nvPr/>
        </p:nvGrpSpPr>
        <p:grpSpPr bwMode="auto">
          <a:xfrm>
            <a:off x="1447800" y="1428750"/>
            <a:ext cx="6781800" cy="4972050"/>
            <a:chOff x="912" y="611"/>
            <a:chExt cx="4272" cy="3421"/>
          </a:xfrm>
        </p:grpSpPr>
        <p:sp>
          <p:nvSpPr>
            <p:cNvPr id="396291" name="Rectangle 3"/>
            <p:cNvSpPr>
              <a:spLocks noChangeArrowheads="1"/>
            </p:cNvSpPr>
            <p:nvPr/>
          </p:nvSpPr>
          <p:spPr bwMode="auto">
            <a:xfrm>
              <a:off x="912" y="3312"/>
              <a:ext cx="1248" cy="72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Send</a:t>
              </a:r>
            </a:p>
            <a:p>
              <a:endParaRPr lang="de-DE">
                <a:latin typeface="Times New Roman" pitchFamily="18" charset="0"/>
              </a:endParaRPr>
            </a:p>
            <a:p>
              <a:r>
                <a:rPr lang="de-DE"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396292" name="Rectangle 4"/>
            <p:cNvSpPr>
              <a:spLocks noChangeArrowheads="1"/>
            </p:cNvSpPr>
            <p:nvPr/>
          </p:nvSpPr>
          <p:spPr bwMode="auto">
            <a:xfrm>
              <a:off x="3936" y="3312"/>
              <a:ext cx="1248" cy="72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Send</a:t>
              </a:r>
            </a:p>
            <a:p>
              <a:endParaRPr lang="de-DE">
                <a:latin typeface="Times New Roman" pitchFamily="18" charset="0"/>
              </a:endParaRPr>
            </a:p>
            <a:p>
              <a:r>
                <a:rPr lang="de-DE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396293" name="Line 5"/>
            <p:cNvSpPr>
              <a:spLocks noChangeShapeType="1"/>
            </p:cNvSpPr>
            <p:nvPr/>
          </p:nvSpPr>
          <p:spPr bwMode="auto">
            <a:xfrm flipV="1">
              <a:off x="1536" y="3552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6294" name="Line 6"/>
            <p:cNvSpPr>
              <a:spLocks noChangeShapeType="1"/>
            </p:cNvSpPr>
            <p:nvPr/>
          </p:nvSpPr>
          <p:spPr bwMode="auto">
            <a:xfrm flipV="1">
              <a:off x="4560" y="3552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6295" name="Rectangle 7" descr="Horizontal hell"/>
            <p:cNvSpPr>
              <a:spLocks noChangeArrowheads="1"/>
            </p:cNvSpPr>
            <p:nvPr/>
          </p:nvSpPr>
          <p:spPr bwMode="auto">
            <a:xfrm>
              <a:off x="3408" y="864"/>
              <a:ext cx="624" cy="1008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6296" name="Rectangle 8"/>
            <p:cNvSpPr>
              <a:spLocks noChangeArrowheads="1"/>
            </p:cNvSpPr>
            <p:nvPr/>
          </p:nvSpPr>
          <p:spPr bwMode="auto">
            <a:xfrm>
              <a:off x="1296" y="672"/>
              <a:ext cx="2976" cy="187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6297" name="Text Box 9"/>
            <p:cNvSpPr txBox="1">
              <a:spLocks noChangeArrowheads="1"/>
            </p:cNvSpPr>
            <p:nvPr/>
          </p:nvSpPr>
          <p:spPr bwMode="auto">
            <a:xfrm>
              <a:off x="1296" y="2243"/>
              <a:ext cx="669" cy="31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receive</a:t>
              </a:r>
            </a:p>
          </p:txBody>
        </p:sp>
        <p:sp>
          <p:nvSpPr>
            <p:cNvPr id="396298" name="Text Box 10"/>
            <p:cNvSpPr txBox="1">
              <a:spLocks noChangeArrowheads="1"/>
            </p:cNvSpPr>
            <p:nvPr/>
          </p:nvSpPr>
          <p:spPr bwMode="auto">
            <a:xfrm>
              <a:off x="3600" y="2243"/>
              <a:ext cx="669" cy="31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receive</a:t>
              </a:r>
            </a:p>
          </p:txBody>
        </p:sp>
        <p:sp>
          <p:nvSpPr>
            <p:cNvPr id="396299" name="AutoShape 11"/>
            <p:cNvSpPr>
              <a:spLocks noChangeArrowheads="1"/>
            </p:cNvSpPr>
            <p:nvPr/>
          </p:nvSpPr>
          <p:spPr bwMode="auto">
            <a:xfrm>
              <a:off x="1440" y="768"/>
              <a:ext cx="576" cy="1104"/>
            </a:xfrm>
            <a:prstGeom prst="can">
              <a:avLst>
                <a:gd name="adj" fmla="val 47917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Puffer</a:t>
              </a:r>
            </a:p>
          </p:txBody>
        </p:sp>
        <p:sp>
          <p:nvSpPr>
            <p:cNvPr id="396300" name="Text Box 12"/>
            <p:cNvSpPr txBox="1">
              <a:spLocks noChangeArrowheads="1"/>
            </p:cNvSpPr>
            <p:nvPr/>
          </p:nvSpPr>
          <p:spPr bwMode="auto">
            <a:xfrm>
              <a:off x="3168" y="611"/>
              <a:ext cx="1021" cy="31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Hashtabelle</a:t>
              </a:r>
            </a:p>
          </p:txBody>
        </p:sp>
        <p:sp>
          <p:nvSpPr>
            <p:cNvPr id="396301" name="Line 13"/>
            <p:cNvSpPr>
              <a:spLocks noChangeShapeType="1"/>
            </p:cNvSpPr>
            <p:nvPr/>
          </p:nvSpPr>
          <p:spPr bwMode="auto">
            <a:xfrm flipV="1">
              <a:off x="1536" y="2496"/>
              <a:ext cx="48" cy="86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6302" name="Line 14"/>
            <p:cNvSpPr>
              <a:spLocks noChangeShapeType="1"/>
            </p:cNvSpPr>
            <p:nvPr/>
          </p:nvSpPr>
          <p:spPr bwMode="auto">
            <a:xfrm flipH="1" flipV="1">
              <a:off x="3936" y="2496"/>
              <a:ext cx="624" cy="86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6303" name="Line 15"/>
            <p:cNvSpPr>
              <a:spLocks noChangeShapeType="1"/>
            </p:cNvSpPr>
            <p:nvPr/>
          </p:nvSpPr>
          <p:spPr bwMode="auto">
            <a:xfrm flipH="1" flipV="1">
              <a:off x="3792" y="1632"/>
              <a:ext cx="96" cy="72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6304" name="Line 16"/>
            <p:cNvSpPr>
              <a:spLocks noChangeShapeType="1"/>
            </p:cNvSpPr>
            <p:nvPr/>
          </p:nvSpPr>
          <p:spPr bwMode="auto">
            <a:xfrm flipV="1">
              <a:off x="1584" y="1584"/>
              <a:ext cx="96" cy="768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96307" name="Oval 19"/>
          <p:cNvSpPr>
            <a:spLocks noChangeArrowheads="1"/>
          </p:cNvSpPr>
          <p:nvPr/>
        </p:nvSpPr>
        <p:spPr bwMode="auto">
          <a:xfrm>
            <a:off x="6934200" y="50292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08" name="Oval 20"/>
          <p:cNvSpPr>
            <a:spLocks noChangeArrowheads="1"/>
          </p:cNvSpPr>
          <p:nvPr/>
        </p:nvSpPr>
        <p:spPr bwMode="auto">
          <a:xfrm>
            <a:off x="6400800" y="43434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09" name="Oval 21"/>
          <p:cNvSpPr>
            <a:spLocks noChangeArrowheads="1"/>
          </p:cNvSpPr>
          <p:nvPr/>
        </p:nvSpPr>
        <p:spPr bwMode="auto">
          <a:xfrm>
            <a:off x="6096000" y="36576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11" name="Oval 23"/>
          <p:cNvSpPr>
            <a:spLocks noChangeArrowheads="1"/>
          </p:cNvSpPr>
          <p:nvPr/>
        </p:nvSpPr>
        <p:spPr bwMode="auto">
          <a:xfrm>
            <a:off x="5867400" y="18288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12" name="Oval 24"/>
          <p:cNvSpPr>
            <a:spLocks noChangeArrowheads="1"/>
          </p:cNvSpPr>
          <p:nvPr/>
        </p:nvSpPr>
        <p:spPr bwMode="auto">
          <a:xfrm>
            <a:off x="5867400" y="21336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13" name="Oval 25"/>
          <p:cNvSpPr>
            <a:spLocks noChangeArrowheads="1"/>
          </p:cNvSpPr>
          <p:nvPr/>
        </p:nvSpPr>
        <p:spPr bwMode="auto">
          <a:xfrm>
            <a:off x="5867400" y="27432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17" name="Oval 29"/>
          <p:cNvSpPr>
            <a:spLocks noChangeArrowheads="1"/>
          </p:cNvSpPr>
          <p:nvPr/>
        </p:nvSpPr>
        <p:spPr bwMode="auto">
          <a:xfrm>
            <a:off x="2362200" y="4876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18" name="Oval 30"/>
          <p:cNvSpPr>
            <a:spLocks noChangeArrowheads="1"/>
          </p:cNvSpPr>
          <p:nvPr/>
        </p:nvSpPr>
        <p:spPr bwMode="auto">
          <a:xfrm>
            <a:off x="2362200" y="45720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19" name="Oval 31"/>
          <p:cNvSpPr>
            <a:spLocks noChangeArrowheads="1"/>
          </p:cNvSpPr>
          <p:nvPr/>
        </p:nvSpPr>
        <p:spPr bwMode="auto">
          <a:xfrm>
            <a:off x="2362200" y="42672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20" name="Oval 32"/>
          <p:cNvSpPr>
            <a:spLocks noChangeArrowheads="1"/>
          </p:cNvSpPr>
          <p:nvPr/>
        </p:nvSpPr>
        <p:spPr bwMode="auto">
          <a:xfrm>
            <a:off x="2362200" y="39624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21" name="Oval 33"/>
          <p:cNvSpPr>
            <a:spLocks noChangeArrowheads="1"/>
          </p:cNvSpPr>
          <p:nvPr/>
        </p:nvSpPr>
        <p:spPr bwMode="auto">
          <a:xfrm>
            <a:off x="2362200" y="3657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22" name="Oval 34"/>
          <p:cNvSpPr>
            <a:spLocks noChangeArrowheads="1"/>
          </p:cNvSpPr>
          <p:nvPr/>
        </p:nvSpPr>
        <p:spPr bwMode="auto">
          <a:xfrm>
            <a:off x="2362200" y="3352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23" name="Oval 35"/>
          <p:cNvSpPr>
            <a:spLocks noChangeArrowheads="1"/>
          </p:cNvSpPr>
          <p:nvPr/>
        </p:nvSpPr>
        <p:spPr bwMode="auto">
          <a:xfrm>
            <a:off x="2362200" y="30480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24" name="Oval 36"/>
          <p:cNvSpPr>
            <a:spLocks noChangeArrowheads="1"/>
          </p:cNvSpPr>
          <p:nvPr/>
        </p:nvSpPr>
        <p:spPr bwMode="auto">
          <a:xfrm>
            <a:off x="2362200" y="27432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25" name="Oval 37"/>
          <p:cNvSpPr>
            <a:spLocks noChangeArrowheads="1"/>
          </p:cNvSpPr>
          <p:nvPr/>
        </p:nvSpPr>
        <p:spPr bwMode="auto">
          <a:xfrm>
            <a:off x="2362200" y="24384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26" name="Oval 38"/>
          <p:cNvSpPr>
            <a:spLocks noChangeArrowheads="1"/>
          </p:cNvSpPr>
          <p:nvPr/>
        </p:nvSpPr>
        <p:spPr bwMode="auto">
          <a:xfrm>
            <a:off x="2362200" y="2133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27" name="Oval 39"/>
          <p:cNvSpPr>
            <a:spLocks noChangeArrowheads="1"/>
          </p:cNvSpPr>
          <p:nvPr/>
        </p:nvSpPr>
        <p:spPr bwMode="auto">
          <a:xfrm>
            <a:off x="2362200" y="1828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28" name="Oval 40"/>
          <p:cNvSpPr>
            <a:spLocks noChangeArrowheads="1"/>
          </p:cNvSpPr>
          <p:nvPr/>
        </p:nvSpPr>
        <p:spPr bwMode="auto">
          <a:xfrm>
            <a:off x="2362200" y="1828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29" name="Oval 41"/>
          <p:cNvSpPr>
            <a:spLocks noChangeArrowheads="1"/>
          </p:cNvSpPr>
          <p:nvPr/>
        </p:nvSpPr>
        <p:spPr bwMode="auto">
          <a:xfrm>
            <a:off x="2667000" y="1828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30" name="Oval 42"/>
          <p:cNvSpPr>
            <a:spLocks noChangeArrowheads="1"/>
          </p:cNvSpPr>
          <p:nvPr/>
        </p:nvSpPr>
        <p:spPr bwMode="auto">
          <a:xfrm>
            <a:off x="2971800" y="1828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31" name="Oval 43"/>
          <p:cNvSpPr>
            <a:spLocks noChangeArrowheads="1"/>
          </p:cNvSpPr>
          <p:nvPr/>
        </p:nvSpPr>
        <p:spPr bwMode="auto">
          <a:xfrm>
            <a:off x="2971800" y="1828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32" name="Oval 44"/>
          <p:cNvSpPr>
            <a:spLocks noChangeArrowheads="1"/>
          </p:cNvSpPr>
          <p:nvPr/>
        </p:nvSpPr>
        <p:spPr bwMode="auto">
          <a:xfrm>
            <a:off x="2971800" y="20574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33" name="Oval 45"/>
          <p:cNvSpPr>
            <a:spLocks noChangeArrowheads="1"/>
          </p:cNvSpPr>
          <p:nvPr/>
        </p:nvSpPr>
        <p:spPr bwMode="auto">
          <a:xfrm>
            <a:off x="2971800" y="22860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34" name="Oval 46"/>
          <p:cNvSpPr>
            <a:spLocks noChangeArrowheads="1"/>
          </p:cNvSpPr>
          <p:nvPr/>
        </p:nvSpPr>
        <p:spPr bwMode="auto">
          <a:xfrm>
            <a:off x="2971800" y="2514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35" name="Oval 47"/>
          <p:cNvSpPr>
            <a:spLocks noChangeArrowheads="1"/>
          </p:cNvSpPr>
          <p:nvPr/>
        </p:nvSpPr>
        <p:spPr bwMode="auto">
          <a:xfrm>
            <a:off x="2971800" y="27432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6336" name="Oval 48"/>
          <p:cNvSpPr>
            <a:spLocks noChangeArrowheads="1"/>
          </p:cNvSpPr>
          <p:nvPr/>
        </p:nvSpPr>
        <p:spPr bwMode="auto">
          <a:xfrm>
            <a:off x="2895600" y="2971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96337" name="Oval 49"/>
          <p:cNvSpPr>
            <a:spLocks noChangeArrowheads="1"/>
          </p:cNvSpPr>
          <p:nvPr/>
        </p:nvSpPr>
        <p:spPr bwMode="auto">
          <a:xfrm>
            <a:off x="2667000" y="30480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96338" name="Oval 50"/>
          <p:cNvSpPr>
            <a:spLocks noChangeArrowheads="1"/>
          </p:cNvSpPr>
          <p:nvPr/>
        </p:nvSpPr>
        <p:spPr bwMode="auto">
          <a:xfrm>
            <a:off x="2743200" y="27432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96339" name="Oval 51"/>
          <p:cNvSpPr>
            <a:spLocks noChangeArrowheads="1"/>
          </p:cNvSpPr>
          <p:nvPr/>
        </p:nvSpPr>
        <p:spPr bwMode="auto">
          <a:xfrm>
            <a:off x="2590800" y="2209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96340" name="AutoShape 52"/>
          <p:cNvSpPr>
            <a:spLocks noChangeArrowheads="1"/>
          </p:cNvSpPr>
          <p:nvPr/>
        </p:nvSpPr>
        <p:spPr bwMode="auto">
          <a:xfrm>
            <a:off x="4572000" y="685800"/>
            <a:ext cx="2743200" cy="685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Keine Ergebnisse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9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9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9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9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9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9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9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39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39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9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39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39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39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39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39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39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39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39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39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39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39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39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39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500"/>
                                        <p:tgtEl>
                                          <p:spTgt spid="39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500"/>
                                        <p:tgtEl>
                                          <p:spTgt spid="39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39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500"/>
                                        <p:tgtEl>
                                          <p:spTgt spid="39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500"/>
                                        <p:tgtEl>
                                          <p:spTgt spid="39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9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9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307" grpId="0" animBg="1"/>
      <p:bldP spid="396308" grpId="0" animBg="1"/>
      <p:bldP spid="396309" grpId="0" animBg="1"/>
      <p:bldP spid="396311" grpId="0" animBg="1"/>
      <p:bldP spid="396312" grpId="0" animBg="1"/>
      <p:bldP spid="396313" grpId="0" animBg="1"/>
      <p:bldP spid="396317" grpId="0" animBg="1"/>
      <p:bldP spid="396318" grpId="0" animBg="1"/>
      <p:bldP spid="396319" grpId="0" animBg="1"/>
      <p:bldP spid="396320" grpId="0" animBg="1"/>
      <p:bldP spid="396321" grpId="0" animBg="1"/>
      <p:bldP spid="396322" grpId="0" animBg="1"/>
      <p:bldP spid="396323" grpId="0" animBg="1"/>
      <p:bldP spid="396324" grpId="0" animBg="1"/>
      <p:bldP spid="396325" grpId="0" animBg="1"/>
      <p:bldP spid="396326" grpId="0" animBg="1"/>
      <p:bldP spid="396327" grpId="0" animBg="1"/>
      <p:bldP spid="396328" grpId="0" animBg="1"/>
      <p:bldP spid="396329" grpId="0" animBg="1"/>
      <p:bldP spid="396330" grpId="0" animBg="1"/>
      <p:bldP spid="396331" grpId="0" animBg="1"/>
      <p:bldP spid="396332" grpId="0" animBg="1"/>
      <p:bldP spid="396333" grpId="0" animBg="1"/>
      <p:bldP spid="396334" grpId="0" animBg="1"/>
      <p:bldP spid="396335" grpId="0" animBg="1"/>
      <p:bldP spid="396336" grpId="0" animBg="1" autoUpdateAnimBg="0"/>
      <p:bldP spid="396337" grpId="0" animBg="1" autoUpdateAnimBg="0"/>
      <p:bldP spid="396338" grpId="0" animBg="1" autoUpdateAnimBg="0"/>
      <p:bldP spid="396339" grpId="0" animBg="1" autoUpdateAnimBg="0"/>
      <p:bldP spid="396340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4F1A-2AF9-4664-8375-71E384DBAB4F}" type="slidenum">
              <a:rPr lang="en-US"/>
              <a:pPr/>
              <a:t>59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de-DE"/>
              <a:t>„Normaler“ blockierender Hash-Join: </a:t>
            </a:r>
            <a:r>
              <a:rPr lang="de-DE">
                <a:solidFill>
                  <a:srgbClr val="0000FF"/>
                </a:solidFill>
              </a:rPr>
              <a:t>Probe</a:t>
            </a:r>
            <a:r>
              <a:rPr lang="de-DE" sz="3200">
                <a:solidFill>
                  <a:srgbClr val="0000FF"/>
                </a:solidFill>
              </a:rPr>
              <a:t>-Phase</a:t>
            </a:r>
            <a:endParaRPr lang="de-DE"/>
          </a:p>
        </p:txBody>
      </p:sp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14478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Send</a:t>
            </a:r>
          </a:p>
          <a:p>
            <a:endParaRPr lang="de-DE">
              <a:latin typeface="Times New Roman" pitchFamily="18" charset="0"/>
            </a:endParaRPr>
          </a:p>
          <a:p>
            <a:r>
              <a:rPr lang="de-DE">
                <a:latin typeface="Times New Roman" pitchFamily="18" charset="0"/>
              </a:rPr>
              <a:t>R</a:t>
            </a:r>
          </a:p>
        </p:txBody>
      </p:sp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62484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Send</a:t>
            </a:r>
          </a:p>
          <a:p>
            <a:endParaRPr lang="de-DE">
              <a:latin typeface="Times New Roman" pitchFamily="18" charset="0"/>
            </a:endParaRPr>
          </a:p>
          <a:p>
            <a:r>
              <a:rPr lang="de-DE">
                <a:latin typeface="Times New Roman" pitchFamily="18" charset="0"/>
              </a:rPr>
              <a:t>S</a:t>
            </a:r>
          </a:p>
        </p:txBody>
      </p:sp>
      <p:sp>
        <p:nvSpPr>
          <p:cNvPr id="398342" name="Line 6"/>
          <p:cNvSpPr>
            <a:spLocks noChangeShapeType="1"/>
          </p:cNvSpPr>
          <p:nvPr/>
        </p:nvSpPr>
        <p:spPr bwMode="auto">
          <a:xfrm flipV="1">
            <a:off x="2438400" y="5703888"/>
            <a:ext cx="0" cy="3476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43" name="Line 7"/>
          <p:cNvSpPr>
            <a:spLocks noChangeShapeType="1"/>
          </p:cNvSpPr>
          <p:nvPr/>
        </p:nvSpPr>
        <p:spPr bwMode="auto">
          <a:xfrm flipV="1">
            <a:off x="7239000" y="5703888"/>
            <a:ext cx="0" cy="3476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45" name="Rectangle 9"/>
          <p:cNvSpPr>
            <a:spLocks noChangeArrowheads="1"/>
          </p:cNvSpPr>
          <p:nvPr/>
        </p:nvSpPr>
        <p:spPr bwMode="auto">
          <a:xfrm>
            <a:off x="2057400" y="1517650"/>
            <a:ext cx="4724400" cy="272097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46" name="Text Box 10"/>
          <p:cNvSpPr txBox="1">
            <a:spLocks noChangeArrowheads="1"/>
          </p:cNvSpPr>
          <p:nvPr/>
        </p:nvSpPr>
        <p:spPr bwMode="auto">
          <a:xfrm>
            <a:off x="2057400" y="3800475"/>
            <a:ext cx="10620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receive</a:t>
            </a:r>
          </a:p>
        </p:txBody>
      </p:sp>
      <p:sp>
        <p:nvSpPr>
          <p:cNvPr id="398347" name="Text Box 11"/>
          <p:cNvSpPr txBox="1">
            <a:spLocks noChangeArrowheads="1"/>
          </p:cNvSpPr>
          <p:nvPr/>
        </p:nvSpPr>
        <p:spPr bwMode="auto">
          <a:xfrm>
            <a:off x="5715000" y="3800475"/>
            <a:ext cx="10620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receive</a:t>
            </a:r>
          </a:p>
        </p:txBody>
      </p:sp>
      <p:sp>
        <p:nvSpPr>
          <p:cNvPr id="398348" name="AutoShape 12"/>
          <p:cNvSpPr>
            <a:spLocks noChangeArrowheads="1"/>
          </p:cNvSpPr>
          <p:nvPr/>
        </p:nvSpPr>
        <p:spPr bwMode="auto">
          <a:xfrm>
            <a:off x="2286000" y="1657350"/>
            <a:ext cx="914400" cy="1603375"/>
          </a:xfrm>
          <a:prstGeom prst="can">
            <a:avLst>
              <a:gd name="adj" fmla="val 43837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Puffer</a:t>
            </a:r>
          </a:p>
        </p:txBody>
      </p:sp>
      <p:sp>
        <p:nvSpPr>
          <p:cNvPr id="398350" name="Line 14"/>
          <p:cNvSpPr>
            <a:spLocks noChangeShapeType="1"/>
          </p:cNvSpPr>
          <p:nvPr/>
        </p:nvSpPr>
        <p:spPr bwMode="auto">
          <a:xfrm flipV="1">
            <a:off x="2438400" y="4168775"/>
            <a:ext cx="76200" cy="125571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51" name="Line 15"/>
          <p:cNvSpPr>
            <a:spLocks noChangeShapeType="1"/>
          </p:cNvSpPr>
          <p:nvPr/>
        </p:nvSpPr>
        <p:spPr bwMode="auto">
          <a:xfrm flipH="1" flipV="1">
            <a:off x="6248400" y="4168775"/>
            <a:ext cx="990600" cy="125571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52" name="Line 16"/>
          <p:cNvSpPr>
            <a:spLocks noChangeShapeType="1"/>
          </p:cNvSpPr>
          <p:nvPr/>
        </p:nvSpPr>
        <p:spPr bwMode="auto">
          <a:xfrm flipH="1" flipV="1">
            <a:off x="6019800" y="2913063"/>
            <a:ext cx="152400" cy="1046162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53" name="Line 17"/>
          <p:cNvSpPr>
            <a:spLocks noChangeShapeType="1"/>
          </p:cNvSpPr>
          <p:nvPr/>
        </p:nvSpPr>
        <p:spPr bwMode="auto">
          <a:xfrm flipV="1">
            <a:off x="2514600" y="2843213"/>
            <a:ext cx="152400" cy="1116012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60" name="Oval 24"/>
          <p:cNvSpPr>
            <a:spLocks noChangeArrowheads="1"/>
          </p:cNvSpPr>
          <p:nvPr/>
        </p:nvSpPr>
        <p:spPr bwMode="auto">
          <a:xfrm>
            <a:off x="2362200" y="4876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61" name="Oval 25"/>
          <p:cNvSpPr>
            <a:spLocks noChangeArrowheads="1"/>
          </p:cNvSpPr>
          <p:nvPr/>
        </p:nvSpPr>
        <p:spPr bwMode="auto">
          <a:xfrm>
            <a:off x="2362200" y="45720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62" name="Oval 26"/>
          <p:cNvSpPr>
            <a:spLocks noChangeArrowheads="1"/>
          </p:cNvSpPr>
          <p:nvPr/>
        </p:nvSpPr>
        <p:spPr bwMode="auto">
          <a:xfrm>
            <a:off x="2362200" y="42672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63" name="Oval 27"/>
          <p:cNvSpPr>
            <a:spLocks noChangeArrowheads="1"/>
          </p:cNvSpPr>
          <p:nvPr/>
        </p:nvSpPr>
        <p:spPr bwMode="auto">
          <a:xfrm>
            <a:off x="2362200" y="39624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64" name="Oval 28"/>
          <p:cNvSpPr>
            <a:spLocks noChangeArrowheads="1"/>
          </p:cNvSpPr>
          <p:nvPr/>
        </p:nvSpPr>
        <p:spPr bwMode="auto">
          <a:xfrm>
            <a:off x="2362200" y="3657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65" name="Oval 29"/>
          <p:cNvSpPr>
            <a:spLocks noChangeArrowheads="1"/>
          </p:cNvSpPr>
          <p:nvPr/>
        </p:nvSpPr>
        <p:spPr bwMode="auto">
          <a:xfrm>
            <a:off x="2362200" y="3352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66" name="Oval 30"/>
          <p:cNvSpPr>
            <a:spLocks noChangeArrowheads="1"/>
          </p:cNvSpPr>
          <p:nvPr/>
        </p:nvSpPr>
        <p:spPr bwMode="auto">
          <a:xfrm>
            <a:off x="2362200" y="30480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67" name="Oval 31"/>
          <p:cNvSpPr>
            <a:spLocks noChangeArrowheads="1"/>
          </p:cNvSpPr>
          <p:nvPr/>
        </p:nvSpPr>
        <p:spPr bwMode="auto">
          <a:xfrm>
            <a:off x="2362200" y="27432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68" name="Oval 32"/>
          <p:cNvSpPr>
            <a:spLocks noChangeArrowheads="1"/>
          </p:cNvSpPr>
          <p:nvPr/>
        </p:nvSpPr>
        <p:spPr bwMode="auto">
          <a:xfrm>
            <a:off x="2362200" y="24384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69" name="Oval 33"/>
          <p:cNvSpPr>
            <a:spLocks noChangeArrowheads="1"/>
          </p:cNvSpPr>
          <p:nvPr/>
        </p:nvSpPr>
        <p:spPr bwMode="auto">
          <a:xfrm>
            <a:off x="2362200" y="2133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70" name="Oval 34"/>
          <p:cNvSpPr>
            <a:spLocks noChangeArrowheads="1"/>
          </p:cNvSpPr>
          <p:nvPr/>
        </p:nvSpPr>
        <p:spPr bwMode="auto">
          <a:xfrm>
            <a:off x="2362200" y="1828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71" name="Oval 35"/>
          <p:cNvSpPr>
            <a:spLocks noChangeArrowheads="1"/>
          </p:cNvSpPr>
          <p:nvPr/>
        </p:nvSpPr>
        <p:spPr bwMode="auto">
          <a:xfrm>
            <a:off x="2362200" y="1828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72" name="Oval 36"/>
          <p:cNvSpPr>
            <a:spLocks noChangeArrowheads="1"/>
          </p:cNvSpPr>
          <p:nvPr/>
        </p:nvSpPr>
        <p:spPr bwMode="auto">
          <a:xfrm>
            <a:off x="2667000" y="1828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73" name="Oval 37"/>
          <p:cNvSpPr>
            <a:spLocks noChangeArrowheads="1"/>
          </p:cNvSpPr>
          <p:nvPr/>
        </p:nvSpPr>
        <p:spPr bwMode="auto">
          <a:xfrm>
            <a:off x="2971800" y="1828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74" name="Oval 38"/>
          <p:cNvSpPr>
            <a:spLocks noChangeArrowheads="1"/>
          </p:cNvSpPr>
          <p:nvPr/>
        </p:nvSpPr>
        <p:spPr bwMode="auto">
          <a:xfrm>
            <a:off x="2971800" y="1828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75" name="Oval 39"/>
          <p:cNvSpPr>
            <a:spLocks noChangeArrowheads="1"/>
          </p:cNvSpPr>
          <p:nvPr/>
        </p:nvSpPr>
        <p:spPr bwMode="auto">
          <a:xfrm>
            <a:off x="2971800" y="20574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76" name="Oval 40"/>
          <p:cNvSpPr>
            <a:spLocks noChangeArrowheads="1"/>
          </p:cNvSpPr>
          <p:nvPr/>
        </p:nvSpPr>
        <p:spPr bwMode="auto">
          <a:xfrm>
            <a:off x="2971800" y="22860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77" name="Oval 41"/>
          <p:cNvSpPr>
            <a:spLocks noChangeArrowheads="1"/>
          </p:cNvSpPr>
          <p:nvPr/>
        </p:nvSpPr>
        <p:spPr bwMode="auto">
          <a:xfrm>
            <a:off x="2971800" y="2514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78" name="Oval 42"/>
          <p:cNvSpPr>
            <a:spLocks noChangeArrowheads="1"/>
          </p:cNvSpPr>
          <p:nvPr/>
        </p:nvSpPr>
        <p:spPr bwMode="auto">
          <a:xfrm>
            <a:off x="2971800" y="27432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8379" name="Oval 43"/>
          <p:cNvSpPr>
            <a:spLocks noChangeArrowheads="1"/>
          </p:cNvSpPr>
          <p:nvPr/>
        </p:nvSpPr>
        <p:spPr bwMode="auto">
          <a:xfrm>
            <a:off x="2895600" y="2971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98380" name="Oval 44"/>
          <p:cNvSpPr>
            <a:spLocks noChangeArrowheads="1"/>
          </p:cNvSpPr>
          <p:nvPr/>
        </p:nvSpPr>
        <p:spPr bwMode="auto">
          <a:xfrm>
            <a:off x="2667000" y="30480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98381" name="Oval 45"/>
          <p:cNvSpPr>
            <a:spLocks noChangeArrowheads="1"/>
          </p:cNvSpPr>
          <p:nvPr/>
        </p:nvSpPr>
        <p:spPr bwMode="auto">
          <a:xfrm>
            <a:off x="2743200" y="27432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98382" name="Oval 46"/>
          <p:cNvSpPr>
            <a:spLocks noChangeArrowheads="1"/>
          </p:cNvSpPr>
          <p:nvPr/>
        </p:nvSpPr>
        <p:spPr bwMode="auto">
          <a:xfrm>
            <a:off x="2590800" y="2209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98384" name="Text Box 48"/>
          <p:cNvSpPr txBox="1">
            <a:spLocks noChangeArrowheads="1"/>
          </p:cNvSpPr>
          <p:nvPr/>
        </p:nvSpPr>
        <p:spPr bwMode="auto">
          <a:xfrm>
            <a:off x="6543675" y="4541838"/>
            <a:ext cx="477838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 b="1">
                <a:latin typeface="Times New Roman" pitchFamily="18" charset="0"/>
                <a:sym typeface="Symbol" pitchFamily="18" charset="2"/>
              </a:rPr>
              <a:t></a:t>
            </a:r>
            <a:endParaRPr lang="de-DE">
              <a:latin typeface="Times New Roman" pitchFamily="18" charset="0"/>
            </a:endParaRPr>
          </a:p>
        </p:txBody>
      </p:sp>
      <p:cxnSp>
        <p:nvCxnSpPr>
          <p:cNvPr id="398385" name="AutoShape 49"/>
          <p:cNvCxnSpPr>
            <a:cxnSpLocks noChangeShapeType="1"/>
            <a:stCxn id="398374" idx="6"/>
            <a:endCxn id="398359" idx="2"/>
          </p:cNvCxnSpPr>
          <p:nvPr/>
        </p:nvCxnSpPr>
        <p:spPr bwMode="auto">
          <a:xfrm>
            <a:off x="3200400" y="1943100"/>
            <a:ext cx="2647950" cy="876300"/>
          </a:xfrm>
          <a:prstGeom prst="curvedConnector3">
            <a:avLst>
              <a:gd name="adj1" fmla="val 50361"/>
            </a:avLst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sp>
        <p:nvSpPr>
          <p:cNvPr id="398386" name="Text Box 50"/>
          <p:cNvSpPr txBox="1">
            <a:spLocks noChangeArrowheads="1"/>
          </p:cNvSpPr>
          <p:nvPr/>
        </p:nvSpPr>
        <p:spPr bwMode="auto">
          <a:xfrm>
            <a:off x="3883025" y="1828800"/>
            <a:ext cx="7683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h(...)</a:t>
            </a:r>
          </a:p>
        </p:txBody>
      </p:sp>
      <p:cxnSp>
        <p:nvCxnSpPr>
          <p:cNvPr id="398387" name="AutoShape 51"/>
          <p:cNvCxnSpPr>
            <a:cxnSpLocks noChangeShapeType="1"/>
            <a:stCxn id="398375" idx="6"/>
            <a:endCxn id="398357" idx="2"/>
          </p:cNvCxnSpPr>
          <p:nvPr/>
        </p:nvCxnSpPr>
        <p:spPr bwMode="auto">
          <a:xfrm flipV="1">
            <a:off x="3200400" y="1905000"/>
            <a:ext cx="2647950" cy="266700"/>
          </a:xfrm>
          <a:prstGeom prst="curvedConnector3">
            <a:avLst>
              <a:gd name="adj1" fmla="val 50361"/>
            </a:avLst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398391" name="Group 55"/>
          <p:cNvGrpSpPr>
            <a:grpSpLocks/>
          </p:cNvGrpSpPr>
          <p:nvPr/>
        </p:nvGrpSpPr>
        <p:grpSpPr bwMode="auto">
          <a:xfrm>
            <a:off x="5029200" y="1428750"/>
            <a:ext cx="2667000" cy="1831975"/>
            <a:chOff x="3168" y="900"/>
            <a:chExt cx="1680" cy="1154"/>
          </a:xfrm>
        </p:grpSpPr>
        <p:sp>
          <p:nvSpPr>
            <p:cNvPr id="398344" name="Rectangle 8" descr="Horizontal hell"/>
            <p:cNvSpPr>
              <a:spLocks noChangeArrowheads="1"/>
            </p:cNvSpPr>
            <p:nvPr/>
          </p:nvSpPr>
          <p:spPr bwMode="auto">
            <a:xfrm>
              <a:off x="3408" y="1132"/>
              <a:ext cx="624" cy="922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8349" name="Text Box 13"/>
            <p:cNvSpPr txBox="1">
              <a:spLocks noChangeArrowheads="1"/>
            </p:cNvSpPr>
            <p:nvPr/>
          </p:nvSpPr>
          <p:spPr bwMode="auto">
            <a:xfrm>
              <a:off x="3168" y="900"/>
              <a:ext cx="1021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Hashtabelle</a:t>
              </a:r>
            </a:p>
          </p:txBody>
        </p:sp>
        <p:sp>
          <p:nvSpPr>
            <p:cNvPr id="398354" name="Oval 18"/>
            <p:cNvSpPr>
              <a:spLocks noChangeArrowheads="1"/>
            </p:cNvSpPr>
            <p:nvPr/>
          </p:nvSpPr>
          <p:spPr bwMode="auto">
            <a:xfrm>
              <a:off x="3696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8355" name="Oval 19"/>
            <p:cNvSpPr>
              <a:spLocks noChangeArrowheads="1"/>
            </p:cNvSpPr>
            <p:nvPr/>
          </p:nvSpPr>
          <p:spPr bwMode="auto">
            <a:xfrm>
              <a:off x="3696" y="1440"/>
              <a:ext cx="96" cy="9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8356" name="Oval 20"/>
            <p:cNvSpPr>
              <a:spLocks noChangeArrowheads="1"/>
            </p:cNvSpPr>
            <p:nvPr/>
          </p:nvSpPr>
          <p:spPr bwMode="auto">
            <a:xfrm>
              <a:off x="3696" y="1584"/>
              <a:ext cx="96" cy="9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8357" name="Oval 21"/>
            <p:cNvSpPr>
              <a:spLocks noChangeArrowheads="1"/>
            </p:cNvSpPr>
            <p:nvPr/>
          </p:nvSpPr>
          <p:spPr bwMode="auto">
            <a:xfrm>
              <a:off x="3696" y="1152"/>
              <a:ext cx="96" cy="9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8358" name="Oval 22"/>
            <p:cNvSpPr>
              <a:spLocks noChangeArrowheads="1"/>
            </p:cNvSpPr>
            <p:nvPr/>
          </p:nvSpPr>
          <p:spPr bwMode="auto">
            <a:xfrm>
              <a:off x="3696" y="1296"/>
              <a:ext cx="96" cy="9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8359" name="Oval 23"/>
            <p:cNvSpPr>
              <a:spLocks noChangeArrowheads="1"/>
            </p:cNvSpPr>
            <p:nvPr/>
          </p:nvSpPr>
          <p:spPr bwMode="auto">
            <a:xfrm>
              <a:off x="3696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8388" name="Line 52"/>
            <p:cNvSpPr>
              <a:spLocks noChangeShapeType="1"/>
            </p:cNvSpPr>
            <p:nvPr/>
          </p:nvSpPr>
          <p:spPr bwMode="auto">
            <a:xfrm flipV="1">
              <a:off x="3792" y="1344"/>
              <a:ext cx="960" cy="43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8389" name="Oval 53"/>
            <p:cNvSpPr>
              <a:spLocks noChangeArrowheads="1"/>
            </p:cNvSpPr>
            <p:nvPr/>
          </p:nvSpPr>
          <p:spPr bwMode="auto">
            <a:xfrm>
              <a:off x="4656" y="1200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8390" name="Oval 54"/>
            <p:cNvSpPr>
              <a:spLocks noChangeArrowheads="1"/>
            </p:cNvSpPr>
            <p:nvPr/>
          </p:nvSpPr>
          <p:spPr bwMode="auto">
            <a:xfrm>
              <a:off x="4752" y="1200"/>
              <a:ext cx="96" cy="9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9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9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84" grpId="0" autoUpdateAnimBg="0"/>
      <p:bldP spid="39838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FE56-D0CE-48EE-B490-F8AA95019827}" type="slidenum">
              <a:rPr lang="en-US"/>
              <a:pPr/>
              <a:t>6</a:t>
            </a:fld>
            <a:endParaRPr lang="en-US"/>
          </a:p>
        </p:txBody>
      </p:sp>
      <p:pic>
        <p:nvPicPr>
          <p:cNvPr id="368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131A-9C1E-4E44-8309-3F552FA76100}" type="slidenum">
              <a:rPr lang="en-US"/>
              <a:pPr/>
              <a:t>60</a:t>
            </a:fld>
            <a:endParaRPr lang="en-US"/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title"/>
          </p:nvPr>
        </p:nvSpPr>
        <p:spPr>
          <a:xfrm>
            <a:off x="-152400" y="228600"/>
            <a:ext cx="9296400" cy="1143000"/>
          </a:xfrm>
        </p:spPr>
        <p:txBody>
          <a:bodyPr/>
          <a:lstStyle/>
          <a:p>
            <a:r>
              <a:rPr lang="de-DE"/>
              <a:t>„Normaler“ blockierender Hash-Join mit Überlauf: </a:t>
            </a:r>
            <a:r>
              <a:rPr lang="de-DE">
                <a:solidFill>
                  <a:srgbClr val="0000FF"/>
                </a:solidFill>
              </a:rPr>
              <a:t>Partitionieren</a:t>
            </a:r>
            <a:endParaRPr lang="de-DE"/>
          </a:p>
        </p:txBody>
      </p:sp>
      <p:sp>
        <p:nvSpPr>
          <p:cNvPr id="428037" name="Rectangle 5"/>
          <p:cNvSpPr>
            <a:spLocks noChangeArrowheads="1"/>
          </p:cNvSpPr>
          <p:nvPr/>
        </p:nvSpPr>
        <p:spPr bwMode="auto">
          <a:xfrm>
            <a:off x="14478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Send</a:t>
            </a:r>
          </a:p>
          <a:p>
            <a:endParaRPr lang="de-DE">
              <a:latin typeface="Times New Roman" pitchFamily="18" charset="0"/>
            </a:endParaRPr>
          </a:p>
          <a:p>
            <a:r>
              <a:rPr lang="de-DE">
                <a:latin typeface="Times New Roman" pitchFamily="18" charset="0"/>
              </a:rPr>
              <a:t>R</a:t>
            </a:r>
          </a:p>
        </p:txBody>
      </p:sp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62484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Send</a:t>
            </a:r>
          </a:p>
          <a:p>
            <a:endParaRPr lang="de-DE">
              <a:latin typeface="Times New Roman" pitchFamily="18" charset="0"/>
            </a:endParaRPr>
          </a:p>
          <a:p>
            <a:r>
              <a:rPr lang="de-DE">
                <a:latin typeface="Times New Roman" pitchFamily="18" charset="0"/>
              </a:rPr>
              <a:t>S</a:t>
            </a:r>
          </a:p>
        </p:txBody>
      </p:sp>
      <p:sp>
        <p:nvSpPr>
          <p:cNvPr id="428039" name="Line 7"/>
          <p:cNvSpPr>
            <a:spLocks noChangeShapeType="1"/>
          </p:cNvSpPr>
          <p:nvPr/>
        </p:nvSpPr>
        <p:spPr bwMode="auto">
          <a:xfrm flipV="1">
            <a:off x="2438400" y="5703888"/>
            <a:ext cx="0" cy="3476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040" name="Line 8"/>
          <p:cNvSpPr>
            <a:spLocks noChangeShapeType="1"/>
          </p:cNvSpPr>
          <p:nvPr/>
        </p:nvSpPr>
        <p:spPr bwMode="auto">
          <a:xfrm flipV="1">
            <a:off x="7239000" y="5703888"/>
            <a:ext cx="0" cy="3476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041" name="Rectangle 9"/>
          <p:cNvSpPr>
            <a:spLocks noChangeArrowheads="1"/>
          </p:cNvSpPr>
          <p:nvPr/>
        </p:nvSpPr>
        <p:spPr bwMode="auto">
          <a:xfrm>
            <a:off x="990600" y="1524000"/>
            <a:ext cx="7086600" cy="272097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042" name="Line 10"/>
          <p:cNvSpPr>
            <a:spLocks noChangeShapeType="1"/>
          </p:cNvSpPr>
          <p:nvPr/>
        </p:nvSpPr>
        <p:spPr bwMode="auto">
          <a:xfrm flipV="1">
            <a:off x="2438400" y="4191000"/>
            <a:ext cx="228600" cy="1233488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043" name="Line 11"/>
          <p:cNvSpPr>
            <a:spLocks noChangeShapeType="1"/>
          </p:cNvSpPr>
          <p:nvPr/>
        </p:nvSpPr>
        <p:spPr bwMode="auto">
          <a:xfrm flipH="1" flipV="1">
            <a:off x="5943600" y="4191000"/>
            <a:ext cx="1143000" cy="1157288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044" name="Oval 12"/>
          <p:cNvSpPr>
            <a:spLocks noChangeArrowheads="1"/>
          </p:cNvSpPr>
          <p:nvPr/>
        </p:nvSpPr>
        <p:spPr bwMode="auto">
          <a:xfrm>
            <a:off x="2438400" y="4800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045" name="Oval 13"/>
          <p:cNvSpPr>
            <a:spLocks noChangeArrowheads="1"/>
          </p:cNvSpPr>
          <p:nvPr/>
        </p:nvSpPr>
        <p:spPr bwMode="auto">
          <a:xfrm>
            <a:off x="2514600" y="4419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046" name="Text Box 14"/>
          <p:cNvSpPr txBox="1">
            <a:spLocks noChangeArrowheads="1"/>
          </p:cNvSpPr>
          <p:nvPr/>
        </p:nvSpPr>
        <p:spPr bwMode="auto">
          <a:xfrm>
            <a:off x="2286000" y="3810000"/>
            <a:ext cx="10620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receive</a:t>
            </a:r>
          </a:p>
        </p:txBody>
      </p:sp>
      <p:sp>
        <p:nvSpPr>
          <p:cNvPr id="428048" name="Oval 16"/>
          <p:cNvSpPr>
            <a:spLocks noChangeArrowheads="1"/>
          </p:cNvSpPr>
          <p:nvPr/>
        </p:nvSpPr>
        <p:spPr bwMode="auto">
          <a:xfrm>
            <a:off x="2971800" y="35814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049" name="Oval 17"/>
          <p:cNvSpPr>
            <a:spLocks noChangeArrowheads="1"/>
          </p:cNvSpPr>
          <p:nvPr/>
        </p:nvSpPr>
        <p:spPr bwMode="auto">
          <a:xfrm>
            <a:off x="1828800" y="2971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050" name="Oval 18"/>
          <p:cNvSpPr>
            <a:spLocks noChangeArrowheads="1"/>
          </p:cNvSpPr>
          <p:nvPr/>
        </p:nvSpPr>
        <p:spPr bwMode="auto">
          <a:xfrm>
            <a:off x="1143000" y="2209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051" name="Oval 19"/>
          <p:cNvSpPr>
            <a:spLocks noChangeArrowheads="1"/>
          </p:cNvSpPr>
          <p:nvPr/>
        </p:nvSpPr>
        <p:spPr bwMode="auto">
          <a:xfrm>
            <a:off x="1828800" y="1828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052" name="Oval 20"/>
          <p:cNvSpPr>
            <a:spLocks noChangeArrowheads="1"/>
          </p:cNvSpPr>
          <p:nvPr/>
        </p:nvSpPr>
        <p:spPr bwMode="auto">
          <a:xfrm>
            <a:off x="1143000" y="1828800"/>
            <a:ext cx="228600" cy="2286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053" name="Oval 21"/>
          <p:cNvSpPr>
            <a:spLocks noChangeArrowheads="1"/>
          </p:cNvSpPr>
          <p:nvPr/>
        </p:nvSpPr>
        <p:spPr bwMode="auto">
          <a:xfrm>
            <a:off x="1981200" y="2133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054" name="Oval 22"/>
          <p:cNvSpPr>
            <a:spLocks noChangeArrowheads="1"/>
          </p:cNvSpPr>
          <p:nvPr/>
        </p:nvSpPr>
        <p:spPr bwMode="auto">
          <a:xfrm>
            <a:off x="1143000" y="1828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055" name="Oval 23"/>
          <p:cNvSpPr>
            <a:spLocks noChangeArrowheads="1"/>
          </p:cNvSpPr>
          <p:nvPr/>
        </p:nvSpPr>
        <p:spPr bwMode="auto">
          <a:xfrm>
            <a:off x="1524000" y="2209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28056" name="AutoShape 24"/>
          <p:cNvSpPr>
            <a:spLocks noChangeArrowheads="1"/>
          </p:cNvSpPr>
          <p:nvPr/>
        </p:nvSpPr>
        <p:spPr bwMode="auto">
          <a:xfrm>
            <a:off x="1066800" y="1600200"/>
            <a:ext cx="1143000" cy="838200"/>
          </a:xfrm>
          <a:prstGeom prst="can">
            <a:avLst>
              <a:gd name="adj" fmla="val 25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P1</a:t>
            </a:r>
          </a:p>
        </p:txBody>
      </p:sp>
      <p:grpSp>
        <p:nvGrpSpPr>
          <p:cNvPr id="428057" name="Group 25"/>
          <p:cNvGrpSpPr>
            <a:grpSpLocks/>
          </p:cNvGrpSpPr>
          <p:nvPr/>
        </p:nvGrpSpPr>
        <p:grpSpPr bwMode="auto">
          <a:xfrm>
            <a:off x="1066800" y="2438400"/>
            <a:ext cx="1143000" cy="838200"/>
            <a:chOff x="672" y="1008"/>
            <a:chExt cx="720" cy="528"/>
          </a:xfrm>
        </p:grpSpPr>
        <p:sp>
          <p:nvSpPr>
            <p:cNvPr id="428058" name="Oval 26"/>
            <p:cNvSpPr>
              <a:spLocks noChangeArrowheads="1"/>
            </p:cNvSpPr>
            <p:nvPr/>
          </p:nvSpPr>
          <p:spPr bwMode="auto">
            <a:xfrm>
              <a:off x="720" y="139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59" name="Oval 27"/>
            <p:cNvSpPr>
              <a:spLocks noChangeArrowheads="1"/>
            </p:cNvSpPr>
            <p:nvPr/>
          </p:nvSpPr>
          <p:spPr bwMode="auto">
            <a:xfrm>
              <a:off x="1200" y="115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60" name="Oval 28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61" name="Oval 29"/>
            <p:cNvSpPr>
              <a:spLocks noChangeArrowheads="1"/>
            </p:cNvSpPr>
            <p:nvPr/>
          </p:nvSpPr>
          <p:spPr bwMode="auto">
            <a:xfrm>
              <a:off x="1248" y="1344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62" name="Oval 30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63" name="Oval 31"/>
            <p:cNvSpPr>
              <a:spLocks noChangeArrowheads="1"/>
            </p:cNvSpPr>
            <p:nvPr/>
          </p:nvSpPr>
          <p:spPr bwMode="auto">
            <a:xfrm>
              <a:off x="1056" y="139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</p:txBody>
        </p:sp>
        <p:sp>
          <p:nvSpPr>
            <p:cNvPr id="428064" name="AutoShape 32"/>
            <p:cNvSpPr>
              <a:spLocks noChangeArrowheads="1"/>
            </p:cNvSpPr>
            <p:nvPr/>
          </p:nvSpPr>
          <p:spPr bwMode="auto">
            <a:xfrm>
              <a:off x="672" y="1008"/>
              <a:ext cx="720" cy="528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P2</a:t>
              </a:r>
            </a:p>
          </p:txBody>
        </p:sp>
      </p:grpSp>
      <p:grpSp>
        <p:nvGrpSpPr>
          <p:cNvPr id="428065" name="Group 33"/>
          <p:cNvGrpSpPr>
            <a:grpSpLocks/>
          </p:cNvGrpSpPr>
          <p:nvPr/>
        </p:nvGrpSpPr>
        <p:grpSpPr bwMode="auto">
          <a:xfrm>
            <a:off x="1066800" y="3352800"/>
            <a:ext cx="1143000" cy="838200"/>
            <a:chOff x="672" y="1008"/>
            <a:chExt cx="720" cy="528"/>
          </a:xfrm>
        </p:grpSpPr>
        <p:sp>
          <p:nvSpPr>
            <p:cNvPr id="428066" name="Oval 34"/>
            <p:cNvSpPr>
              <a:spLocks noChangeArrowheads="1"/>
            </p:cNvSpPr>
            <p:nvPr/>
          </p:nvSpPr>
          <p:spPr bwMode="auto">
            <a:xfrm>
              <a:off x="720" y="139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67" name="Oval 35"/>
            <p:cNvSpPr>
              <a:spLocks noChangeArrowheads="1"/>
            </p:cNvSpPr>
            <p:nvPr/>
          </p:nvSpPr>
          <p:spPr bwMode="auto">
            <a:xfrm>
              <a:off x="1200" y="115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68" name="Oval 36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69" name="Oval 37"/>
            <p:cNvSpPr>
              <a:spLocks noChangeArrowheads="1"/>
            </p:cNvSpPr>
            <p:nvPr/>
          </p:nvSpPr>
          <p:spPr bwMode="auto">
            <a:xfrm>
              <a:off x="1248" y="1344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70" name="Oval 38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71" name="Oval 39"/>
            <p:cNvSpPr>
              <a:spLocks noChangeArrowheads="1"/>
            </p:cNvSpPr>
            <p:nvPr/>
          </p:nvSpPr>
          <p:spPr bwMode="auto">
            <a:xfrm>
              <a:off x="1056" y="139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</p:txBody>
        </p:sp>
        <p:sp>
          <p:nvSpPr>
            <p:cNvPr id="428072" name="AutoShape 40"/>
            <p:cNvSpPr>
              <a:spLocks noChangeArrowheads="1"/>
            </p:cNvSpPr>
            <p:nvPr/>
          </p:nvSpPr>
          <p:spPr bwMode="auto">
            <a:xfrm>
              <a:off x="672" y="1008"/>
              <a:ext cx="720" cy="528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P3</a:t>
              </a:r>
            </a:p>
          </p:txBody>
        </p:sp>
      </p:grpSp>
      <p:sp>
        <p:nvSpPr>
          <p:cNvPr id="428075" name="Text Box 43"/>
          <p:cNvSpPr txBox="1">
            <a:spLocks noChangeArrowheads="1"/>
          </p:cNvSpPr>
          <p:nvPr/>
        </p:nvSpPr>
        <p:spPr bwMode="auto">
          <a:xfrm>
            <a:off x="2903538" y="2636838"/>
            <a:ext cx="12319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Partition</a:t>
            </a:r>
          </a:p>
          <a:p>
            <a:r>
              <a:rPr lang="de-DE">
                <a:latin typeface="Times New Roman" pitchFamily="18" charset="0"/>
              </a:rPr>
              <a:t>h(R.A)</a:t>
            </a:r>
          </a:p>
        </p:txBody>
      </p:sp>
      <p:sp>
        <p:nvSpPr>
          <p:cNvPr id="428076" name="Line 44"/>
          <p:cNvSpPr>
            <a:spLocks noChangeShapeType="1"/>
          </p:cNvSpPr>
          <p:nvPr/>
        </p:nvSpPr>
        <p:spPr bwMode="auto">
          <a:xfrm flipV="1">
            <a:off x="2819400" y="3429000"/>
            <a:ext cx="533400" cy="5334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28126" name="Group 94"/>
          <p:cNvGrpSpPr>
            <a:grpSpLocks/>
          </p:cNvGrpSpPr>
          <p:nvPr/>
        </p:nvGrpSpPr>
        <p:grpSpPr bwMode="auto">
          <a:xfrm>
            <a:off x="6781800" y="1905000"/>
            <a:ext cx="1066800" cy="685800"/>
            <a:chOff x="3408" y="1056"/>
            <a:chExt cx="672" cy="432"/>
          </a:xfrm>
        </p:grpSpPr>
        <p:sp>
          <p:nvSpPr>
            <p:cNvPr id="428078" name="Oval 46"/>
            <p:cNvSpPr>
              <a:spLocks noChangeArrowheads="1"/>
            </p:cNvSpPr>
            <p:nvPr/>
          </p:nvSpPr>
          <p:spPr bwMode="auto">
            <a:xfrm>
              <a:off x="3648" y="1056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79" name="Oval 47"/>
            <p:cNvSpPr>
              <a:spLocks noChangeArrowheads="1"/>
            </p:cNvSpPr>
            <p:nvPr/>
          </p:nvSpPr>
          <p:spPr bwMode="auto">
            <a:xfrm>
              <a:off x="350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80" name="Oval 48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81" name="Oval 49"/>
            <p:cNvSpPr>
              <a:spLocks noChangeArrowheads="1"/>
            </p:cNvSpPr>
            <p:nvPr/>
          </p:nvSpPr>
          <p:spPr bwMode="auto">
            <a:xfrm>
              <a:off x="3408" y="1104"/>
              <a:ext cx="144" cy="144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82" name="Oval 50"/>
            <p:cNvSpPr>
              <a:spLocks noChangeArrowheads="1"/>
            </p:cNvSpPr>
            <p:nvPr/>
          </p:nvSpPr>
          <p:spPr bwMode="auto">
            <a:xfrm>
              <a:off x="3936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83" name="Oval 51"/>
            <p:cNvSpPr>
              <a:spLocks noChangeArrowheads="1"/>
            </p:cNvSpPr>
            <p:nvPr/>
          </p:nvSpPr>
          <p:spPr bwMode="auto">
            <a:xfrm>
              <a:off x="3456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84" name="Oval 52"/>
            <p:cNvSpPr>
              <a:spLocks noChangeArrowheads="1"/>
            </p:cNvSpPr>
            <p:nvPr/>
          </p:nvSpPr>
          <p:spPr bwMode="auto">
            <a:xfrm>
              <a:off x="374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</p:txBody>
        </p:sp>
        <p:sp>
          <p:nvSpPr>
            <p:cNvPr id="428085" name="AutoShape 53"/>
            <p:cNvSpPr>
              <a:spLocks noChangeArrowheads="1"/>
            </p:cNvSpPr>
            <p:nvPr/>
          </p:nvSpPr>
          <p:spPr bwMode="auto">
            <a:xfrm>
              <a:off x="3456" y="1056"/>
              <a:ext cx="624" cy="432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P1</a:t>
              </a:r>
            </a:p>
          </p:txBody>
        </p:sp>
      </p:grpSp>
      <p:sp>
        <p:nvSpPr>
          <p:cNvPr id="428086" name="Oval 54"/>
          <p:cNvSpPr>
            <a:spLocks noChangeArrowheads="1"/>
          </p:cNvSpPr>
          <p:nvPr/>
        </p:nvSpPr>
        <p:spPr bwMode="auto">
          <a:xfrm>
            <a:off x="7010400" y="28956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087" name="Oval 55"/>
          <p:cNvSpPr>
            <a:spLocks noChangeArrowheads="1"/>
          </p:cNvSpPr>
          <p:nvPr/>
        </p:nvSpPr>
        <p:spPr bwMode="auto">
          <a:xfrm>
            <a:off x="7620000" y="28956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088" name="Oval 56"/>
          <p:cNvSpPr>
            <a:spLocks noChangeArrowheads="1"/>
          </p:cNvSpPr>
          <p:nvPr/>
        </p:nvSpPr>
        <p:spPr bwMode="auto">
          <a:xfrm>
            <a:off x="6553200" y="1752600"/>
            <a:ext cx="228600" cy="2286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089" name="Oval 57"/>
          <p:cNvSpPr>
            <a:spLocks noChangeArrowheads="1"/>
          </p:cNvSpPr>
          <p:nvPr/>
        </p:nvSpPr>
        <p:spPr bwMode="auto">
          <a:xfrm>
            <a:off x="7620000" y="31242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090" name="Oval 58"/>
          <p:cNvSpPr>
            <a:spLocks noChangeArrowheads="1"/>
          </p:cNvSpPr>
          <p:nvPr/>
        </p:nvSpPr>
        <p:spPr bwMode="auto">
          <a:xfrm>
            <a:off x="7315200" y="27432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091" name="Oval 59"/>
          <p:cNvSpPr>
            <a:spLocks noChangeArrowheads="1"/>
          </p:cNvSpPr>
          <p:nvPr/>
        </p:nvSpPr>
        <p:spPr bwMode="auto">
          <a:xfrm>
            <a:off x="7010400" y="32004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28092" name="AutoShape 60"/>
          <p:cNvSpPr>
            <a:spLocks noChangeArrowheads="1"/>
          </p:cNvSpPr>
          <p:nvPr/>
        </p:nvSpPr>
        <p:spPr bwMode="auto">
          <a:xfrm>
            <a:off x="6934200" y="2743200"/>
            <a:ext cx="990600" cy="685800"/>
          </a:xfrm>
          <a:prstGeom prst="can">
            <a:avLst>
              <a:gd name="adj" fmla="val 25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P2</a:t>
            </a:r>
          </a:p>
        </p:txBody>
      </p:sp>
      <p:grpSp>
        <p:nvGrpSpPr>
          <p:cNvPr id="428125" name="Group 93"/>
          <p:cNvGrpSpPr>
            <a:grpSpLocks/>
          </p:cNvGrpSpPr>
          <p:nvPr/>
        </p:nvGrpSpPr>
        <p:grpSpPr bwMode="auto">
          <a:xfrm>
            <a:off x="6934200" y="3505200"/>
            <a:ext cx="1066800" cy="685800"/>
            <a:chOff x="4848" y="1056"/>
            <a:chExt cx="672" cy="432"/>
          </a:xfrm>
        </p:grpSpPr>
        <p:sp>
          <p:nvSpPr>
            <p:cNvPr id="428077" name="Oval 45"/>
            <p:cNvSpPr>
              <a:spLocks noChangeArrowheads="1"/>
            </p:cNvSpPr>
            <p:nvPr/>
          </p:nvSpPr>
          <p:spPr bwMode="auto">
            <a:xfrm>
              <a:off x="5136" y="1056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93" name="Oval 61"/>
            <p:cNvSpPr>
              <a:spLocks noChangeArrowheads="1"/>
            </p:cNvSpPr>
            <p:nvPr/>
          </p:nvSpPr>
          <p:spPr bwMode="auto">
            <a:xfrm>
              <a:off x="4992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94" name="Oval 62"/>
            <p:cNvSpPr>
              <a:spLocks noChangeArrowheads="1"/>
            </p:cNvSpPr>
            <p:nvPr/>
          </p:nvSpPr>
          <p:spPr bwMode="auto">
            <a:xfrm>
              <a:off x="5328" y="1104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95" name="Oval 63"/>
            <p:cNvSpPr>
              <a:spLocks noChangeArrowheads="1"/>
            </p:cNvSpPr>
            <p:nvPr/>
          </p:nvSpPr>
          <p:spPr bwMode="auto">
            <a:xfrm>
              <a:off x="4848" y="1104"/>
              <a:ext cx="144" cy="144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96" name="Oval 64"/>
            <p:cNvSpPr>
              <a:spLocks noChangeArrowheads="1"/>
            </p:cNvSpPr>
            <p:nvPr/>
          </p:nvSpPr>
          <p:spPr bwMode="auto">
            <a:xfrm>
              <a:off x="5376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97" name="Oval 65"/>
            <p:cNvSpPr>
              <a:spLocks noChangeArrowheads="1"/>
            </p:cNvSpPr>
            <p:nvPr/>
          </p:nvSpPr>
          <p:spPr bwMode="auto">
            <a:xfrm>
              <a:off x="4896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98" name="Oval 66"/>
            <p:cNvSpPr>
              <a:spLocks noChangeArrowheads="1"/>
            </p:cNvSpPr>
            <p:nvPr/>
          </p:nvSpPr>
          <p:spPr bwMode="auto">
            <a:xfrm>
              <a:off x="518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</p:txBody>
        </p:sp>
        <p:sp>
          <p:nvSpPr>
            <p:cNvPr id="428099" name="AutoShape 67"/>
            <p:cNvSpPr>
              <a:spLocks noChangeArrowheads="1"/>
            </p:cNvSpPr>
            <p:nvPr/>
          </p:nvSpPr>
          <p:spPr bwMode="auto">
            <a:xfrm>
              <a:off x="4896" y="1056"/>
              <a:ext cx="624" cy="432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P3</a:t>
              </a:r>
            </a:p>
          </p:txBody>
        </p:sp>
      </p:grpSp>
      <p:cxnSp>
        <p:nvCxnSpPr>
          <p:cNvPr id="428122" name="AutoShape 90"/>
          <p:cNvCxnSpPr>
            <a:cxnSpLocks noChangeShapeType="1"/>
            <a:stCxn id="428075" idx="1"/>
            <a:endCxn id="428056" idx="4"/>
          </p:cNvCxnSpPr>
          <p:nvPr/>
        </p:nvCxnSpPr>
        <p:spPr bwMode="auto">
          <a:xfrm rot="10800000">
            <a:off x="2224088" y="2019300"/>
            <a:ext cx="679450" cy="1028700"/>
          </a:xfrm>
          <a:prstGeom prst="curvedConnector3">
            <a:avLst>
              <a:gd name="adj1" fmla="val 50935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428123" name="AutoShape 91"/>
          <p:cNvCxnSpPr>
            <a:cxnSpLocks noChangeShapeType="1"/>
            <a:stCxn id="428075" idx="1"/>
            <a:endCxn id="428064" idx="4"/>
          </p:cNvCxnSpPr>
          <p:nvPr/>
        </p:nvCxnSpPr>
        <p:spPr bwMode="auto">
          <a:xfrm rot="10800000">
            <a:off x="2224088" y="2857500"/>
            <a:ext cx="679450" cy="190500"/>
          </a:xfrm>
          <a:prstGeom prst="curvedConnector3">
            <a:avLst>
              <a:gd name="adj1" fmla="val 50935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428124" name="AutoShape 92"/>
          <p:cNvCxnSpPr>
            <a:cxnSpLocks noChangeShapeType="1"/>
            <a:stCxn id="428075" idx="1"/>
            <a:endCxn id="428072" idx="4"/>
          </p:cNvCxnSpPr>
          <p:nvPr/>
        </p:nvCxnSpPr>
        <p:spPr bwMode="auto">
          <a:xfrm rot="10800000" flipV="1">
            <a:off x="2224088" y="3048000"/>
            <a:ext cx="679450" cy="723900"/>
          </a:xfrm>
          <a:prstGeom prst="curvedConnector3">
            <a:avLst>
              <a:gd name="adj1" fmla="val 50935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428127" name="Text Box 95"/>
          <p:cNvSpPr txBox="1">
            <a:spLocks noChangeArrowheads="1"/>
          </p:cNvSpPr>
          <p:nvPr/>
        </p:nvSpPr>
        <p:spPr bwMode="auto">
          <a:xfrm>
            <a:off x="4724400" y="2667000"/>
            <a:ext cx="12319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Partition</a:t>
            </a:r>
          </a:p>
          <a:p>
            <a:r>
              <a:rPr lang="de-DE">
                <a:latin typeface="Times New Roman" pitchFamily="18" charset="0"/>
              </a:rPr>
              <a:t>h(S.A)</a:t>
            </a:r>
          </a:p>
        </p:txBody>
      </p:sp>
      <p:sp>
        <p:nvSpPr>
          <p:cNvPr id="428128" name="Text Box 96"/>
          <p:cNvSpPr txBox="1">
            <a:spLocks noChangeArrowheads="1"/>
          </p:cNvSpPr>
          <p:nvPr/>
        </p:nvSpPr>
        <p:spPr bwMode="auto">
          <a:xfrm>
            <a:off x="5334000" y="3810000"/>
            <a:ext cx="10620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receive</a:t>
            </a:r>
          </a:p>
        </p:txBody>
      </p:sp>
      <p:sp>
        <p:nvSpPr>
          <p:cNvPr id="428129" name="Line 97"/>
          <p:cNvSpPr>
            <a:spLocks noChangeShapeType="1"/>
          </p:cNvSpPr>
          <p:nvPr/>
        </p:nvSpPr>
        <p:spPr bwMode="auto">
          <a:xfrm flipH="1" flipV="1">
            <a:off x="5410200" y="3429000"/>
            <a:ext cx="381000" cy="5334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28130" name="AutoShape 98"/>
          <p:cNvCxnSpPr>
            <a:cxnSpLocks noChangeShapeType="1"/>
            <a:stCxn id="428127" idx="3"/>
            <a:endCxn id="428085" idx="2"/>
          </p:cNvCxnSpPr>
          <p:nvPr/>
        </p:nvCxnSpPr>
        <p:spPr bwMode="auto">
          <a:xfrm flipV="1">
            <a:off x="5956300" y="2247900"/>
            <a:ext cx="887413" cy="830263"/>
          </a:xfrm>
          <a:prstGeom prst="curvedConnector3">
            <a:avLst>
              <a:gd name="adj1" fmla="val 50806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428131" name="AutoShape 99"/>
          <p:cNvCxnSpPr>
            <a:cxnSpLocks noChangeShapeType="1"/>
            <a:stCxn id="428127" idx="3"/>
            <a:endCxn id="428092" idx="2"/>
          </p:cNvCxnSpPr>
          <p:nvPr/>
        </p:nvCxnSpPr>
        <p:spPr bwMode="auto">
          <a:xfrm>
            <a:off x="5956300" y="3078163"/>
            <a:ext cx="963613" cy="7937"/>
          </a:xfrm>
          <a:prstGeom prst="curvedConnector3">
            <a:avLst>
              <a:gd name="adj1" fmla="val 50741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428132" name="AutoShape 100"/>
          <p:cNvCxnSpPr>
            <a:cxnSpLocks noChangeShapeType="1"/>
            <a:stCxn id="428127" idx="3"/>
            <a:endCxn id="428099" idx="2"/>
          </p:cNvCxnSpPr>
          <p:nvPr/>
        </p:nvCxnSpPr>
        <p:spPr bwMode="auto">
          <a:xfrm>
            <a:off x="5956300" y="3078163"/>
            <a:ext cx="1039813" cy="769937"/>
          </a:xfrm>
          <a:prstGeom prst="curvedConnector3">
            <a:avLst>
              <a:gd name="adj1" fmla="val 50685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428133" name="Oval 101"/>
          <p:cNvSpPr>
            <a:spLocks noChangeArrowheads="1"/>
          </p:cNvSpPr>
          <p:nvPr/>
        </p:nvSpPr>
        <p:spPr bwMode="auto">
          <a:xfrm>
            <a:off x="2438400" y="23622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134" name="Oval 102"/>
          <p:cNvSpPr>
            <a:spLocks noChangeArrowheads="1"/>
          </p:cNvSpPr>
          <p:nvPr/>
        </p:nvSpPr>
        <p:spPr bwMode="auto">
          <a:xfrm>
            <a:off x="6629400" y="48768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135" name="Oval 103"/>
          <p:cNvSpPr>
            <a:spLocks noChangeArrowheads="1"/>
          </p:cNvSpPr>
          <p:nvPr/>
        </p:nvSpPr>
        <p:spPr bwMode="auto">
          <a:xfrm>
            <a:off x="6096000" y="43434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136" name="Oval 104"/>
          <p:cNvSpPr>
            <a:spLocks noChangeArrowheads="1"/>
          </p:cNvSpPr>
          <p:nvPr/>
        </p:nvSpPr>
        <p:spPr bwMode="auto">
          <a:xfrm>
            <a:off x="6096000" y="43434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137" name="Oval 105"/>
          <p:cNvSpPr>
            <a:spLocks noChangeArrowheads="1"/>
          </p:cNvSpPr>
          <p:nvPr/>
        </p:nvSpPr>
        <p:spPr bwMode="auto">
          <a:xfrm>
            <a:off x="5486400" y="35814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138" name="Oval 106"/>
          <p:cNvSpPr>
            <a:spLocks noChangeArrowheads="1"/>
          </p:cNvSpPr>
          <p:nvPr/>
        </p:nvSpPr>
        <p:spPr bwMode="auto">
          <a:xfrm>
            <a:off x="5486400" y="35814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8139" name="Oval 107"/>
          <p:cNvSpPr>
            <a:spLocks noChangeArrowheads="1"/>
          </p:cNvSpPr>
          <p:nvPr/>
        </p:nvSpPr>
        <p:spPr bwMode="auto">
          <a:xfrm>
            <a:off x="6400800" y="29718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28140" name="Group 108"/>
          <p:cNvGrpSpPr>
            <a:grpSpLocks/>
          </p:cNvGrpSpPr>
          <p:nvPr/>
        </p:nvGrpSpPr>
        <p:grpSpPr bwMode="auto">
          <a:xfrm>
            <a:off x="2895600" y="1600200"/>
            <a:ext cx="4191000" cy="485775"/>
            <a:chOff x="1824" y="1008"/>
            <a:chExt cx="2640" cy="306"/>
          </a:xfrm>
        </p:grpSpPr>
        <p:sp>
          <p:nvSpPr>
            <p:cNvPr id="428141" name="Oval 109"/>
            <p:cNvSpPr>
              <a:spLocks noChangeArrowheads="1"/>
            </p:cNvSpPr>
            <p:nvPr/>
          </p:nvSpPr>
          <p:spPr bwMode="auto">
            <a:xfrm>
              <a:off x="4128" y="1104"/>
              <a:ext cx="144" cy="144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142" name="AutoShape 110"/>
            <p:cNvSpPr>
              <a:spLocks/>
            </p:cNvSpPr>
            <p:nvPr/>
          </p:nvSpPr>
          <p:spPr bwMode="auto">
            <a:xfrm>
              <a:off x="1824" y="1008"/>
              <a:ext cx="1896" cy="306"/>
            </a:xfrm>
            <a:prstGeom prst="borderCallout1">
              <a:avLst>
                <a:gd name="adj1" fmla="val 23528"/>
                <a:gd name="adj2" fmla="val -2532"/>
                <a:gd name="adj3" fmla="val 78759"/>
                <a:gd name="adj4" fmla="val -26264"/>
              </a:avLst>
            </a:prstGeom>
            <a:solidFill>
              <a:srgbClr val="FFFFFF"/>
            </a:solidFill>
            <a:ln w="28575">
              <a:solidFill>
                <a:srgbClr val="66CC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Potenzielle Joinpartner</a:t>
              </a:r>
            </a:p>
          </p:txBody>
        </p:sp>
        <p:sp>
          <p:nvSpPr>
            <p:cNvPr id="428143" name="Line 111"/>
            <p:cNvSpPr>
              <a:spLocks noChangeShapeType="1"/>
            </p:cNvSpPr>
            <p:nvPr/>
          </p:nvSpPr>
          <p:spPr bwMode="auto">
            <a:xfrm>
              <a:off x="3744" y="1104"/>
              <a:ext cx="720" cy="192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E64A-E553-4D14-B653-62AF6EAAF210}" type="slidenum">
              <a:rPr lang="en-US"/>
              <a:pPr/>
              <a:t>61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de-DE"/>
              <a:t>„Normaler“ blockierender Hash-Join mit Überlauf: </a:t>
            </a:r>
            <a:r>
              <a:rPr lang="de-DE">
                <a:solidFill>
                  <a:srgbClr val="0000FF"/>
                </a:solidFill>
              </a:rPr>
              <a:t>Partitionieren</a:t>
            </a:r>
            <a:endParaRPr lang="de-DE"/>
          </a:p>
        </p:txBody>
      </p:sp>
      <p:sp>
        <p:nvSpPr>
          <p:cNvPr id="430083" name="Rectangle 3"/>
          <p:cNvSpPr>
            <a:spLocks noChangeArrowheads="1"/>
          </p:cNvSpPr>
          <p:nvPr/>
        </p:nvSpPr>
        <p:spPr bwMode="auto">
          <a:xfrm>
            <a:off x="14478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Send</a:t>
            </a:r>
          </a:p>
          <a:p>
            <a:endParaRPr lang="de-DE">
              <a:latin typeface="Times New Roman" pitchFamily="18" charset="0"/>
            </a:endParaRPr>
          </a:p>
          <a:p>
            <a:r>
              <a:rPr lang="de-DE">
                <a:latin typeface="Times New Roman" pitchFamily="18" charset="0"/>
              </a:rPr>
              <a:t>R</a:t>
            </a:r>
          </a:p>
        </p:txBody>
      </p:sp>
      <p:sp>
        <p:nvSpPr>
          <p:cNvPr id="430084" name="Rectangle 4"/>
          <p:cNvSpPr>
            <a:spLocks noChangeArrowheads="1"/>
          </p:cNvSpPr>
          <p:nvPr/>
        </p:nvSpPr>
        <p:spPr bwMode="auto">
          <a:xfrm>
            <a:off x="62484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Send</a:t>
            </a:r>
          </a:p>
          <a:p>
            <a:endParaRPr lang="de-DE">
              <a:latin typeface="Times New Roman" pitchFamily="18" charset="0"/>
            </a:endParaRPr>
          </a:p>
          <a:p>
            <a:r>
              <a:rPr lang="de-DE">
                <a:latin typeface="Times New Roman" pitchFamily="18" charset="0"/>
              </a:rPr>
              <a:t>S</a:t>
            </a:r>
          </a:p>
        </p:txBody>
      </p:sp>
      <p:sp>
        <p:nvSpPr>
          <p:cNvPr id="430085" name="Line 5"/>
          <p:cNvSpPr>
            <a:spLocks noChangeShapeType="1"/>
          </p:cNvSpPr>
          <p:nvPr/>
        </p:nvSpPr>
        <p:spPr bwMode="auto">
          <a:xfrm flipV="1">
            <a:off x="2438400" y="5703888"/>
            <a:ext cx="0" cy="3476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086" name="Line 6"/>
          <p:cNvSpPr>
            <a:spLocks noChangeShapeType="1"/>
          </p:cNvSpPr>
          <p:nvPr/>
        </p:nvSpPr>
        <p:spPr bwMode="auto">
          <a:xfrm flipV="1">
            <a:off x="7239000" y="5703888"/>
            <a:ext cx="0" cy="3476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087" name="Rectangle 7"/>
          <p:cNvSpPr>
            <a:spLocks noChangeArrowheads="1"/>
          </p:cNvSpPr>
          <p:nvPr/>
        </p:nvSpPr>
        <p:spPr bwMode="auto">
          <a:xfrm>
            <a:off x="990600" y="1524000"/>
            <a:ext cx="7086600" cy="272097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088" name="Line 8"/>
          <p:cNvSpPr>
            <a:spLocks noChangeShapeType="1"/>
          </p:cNvSpPr>
          <p:nvPr/>
        </p:nvSpPr>
        <p:spPr bwMode="auto">
          <a:xfrm flipV="1">
            <a:off x="2438400" y="4191000"/>
            <a:ext cx="228600" cy="1233488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089" name="Line 9"/>
          <p:cNvSpPr>
            <a:spLocks noChangeShapeType="1"/>
          </p:cNvSpPr>
          <p:nvPr/>
        </p:nvSpPr>
        <p:spPr bwMode="auto">
          <a:xfrm flipH="1" flipV="1">
            <a:off x="5943600" y="4191000"/>
            <a:ext cx="1143000" cy="1157288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090" name="Oval 10"/>
          <p:cNvSpPr>
            <a:spLocks noChangeArrowheads="1"/>
          </p:cNvSpPr>
          <p:nvPr/>
        </p:nvSpPr>
        <p:spPr bwMode="auto">
          <a:xfrm>
            <a:off x="2438400" y="4800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091" name="Oval 11"/>
          <p:cNvSpPr>
            <a:spLocks noChangeArrowheads="1"/>
          </p:cNvSpPr>
          <p:nvPr/>
        </p:nvSpPr>
        <p:spPr bwMode="auto">
          <a:xfrm>
            <a:off x="2514600" y="4419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092" name="Text Box 12"/>
          <p:cNvSpPr txBox="1">
            <a:spLocks noChangeArrowheads="1"/>
          </p:cNvSpPr>
          <p:nvPr/>
        </p:nvSpPr>
        <p:spPr bwMode="auto">
          <a:xfrm>
            <a:off x="2286000" y="3810000"/>
            <a:ext cx="10620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receive</a:t>
            </a:r>
          </a:p>
        </p:txBody>
      </p:sp>
      <p:sp>
        <p:nvSpPr>
          <p:cNvPr id="430093" name="Oval 13"/>
          <p:cNvSpPr>
            <a:spLocks noChangeArrowheads="1"/>
          </p:cNvSpPr>
          <p:nvPr/>
        </p:nvSpPr>
        <p:spPr bwMode="auto">
          <a:xfrm>
            <a:off x="2971800" y="35814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094" name="Oval 14"/>
          <p:cNvSpPr>
            <a:spLocks noChangeArrowheads="1"/>
          </p:cNvSpPr>
          <p:nvPr/>
        </p:nvSpPr>
        <p:spPr bwMode="auto">
          <a:xfrm>
            <a:off x="1828800" y="2971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095" name="Oval 15"/>
          <p:cNvSpPr>
            <a:spLocks noChangeArrowheads="1"/>
          </p:cNvSpPr>
          <p:nvPr/>
        </p:nvSpPr>
        <p:spPr bwMode="auto">
          <a:xfrm>
            <a:off x="1143000" y="2209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096" name="Oval 16"/>
          <p:cNvSpPr>
            <a:spLocks noChangeArrowheads="1"/>
          </p:cNvSpPr>
          <p:nvPr/>
        </p:nvSpPr>
        <p:spPr bwMode="auto">
          <a:xfrm>
            <a:off x="1828800" y="1828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097" name="Oval 17"/>
          <p:cNvSpPr>
            <a:spLocks noChangeArrowheads="1"/>
          </p:cNvSpPr>
          <p:nvPr/>
        </p:nvSpPr>
        <p:spPr bwMode="auto">
          <a:xfrm>
            <a:off x="1143000" y="1828800"/>
            <a:ext cx="228600" cy="2286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098" name="Oval 18"/>
          <p:cNvSpPr>
            <a:spLocks noChangeArrowheads="1"/>
          </p:cNvSpPr>
          <p:nvPr/>
        </p:nvSpPr>
        <p:spPr bwMode="auto">
          <a:xfrm>
            <a:off x="1981200" y="2133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099" name="Oval 19"/>
          <p:cNvSpPr>
            <a:spLocks noChangeArrowheads="1"/>
          </p:cNvSpPr>
          <p:nvPr/>
        </p:nvSpPr>
        <p:spPr bwMode="auto">
          <a:xfrm>
            <a:off x="1143000" y="1828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100" name="Oval 20"/>
          <p:cNvSpPr>
            <a:spLocks noChangeArrowheads="1"/>
          </p:cNvSpPr>
          <p:nvPr/>
        </p:nvSpPr>
        <p:spPr bwMode="auto">
          <a:xfrm>
            <a:off x="1524000" y="2209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30101" name="AutoShape 21"/>
          <p:cNvSpPr>
            <a:spLocks noChangeArrowheads="1"/>
          </p:cNvSpPr>
          <p:nvPr/>
        </p:nvSpPr>
        <p:spPr bwMode="auto">
          <a:xfrm>
            <a:off x="1066800" y="1600200"/>
            <a:ext cx="1143000" cy="838200"/>
          </a:xfrm>
          <a:prstGeom prst="can">
            <a:avLst>
              <a:gd name="adj" fmla="val 25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P1</a:t>
            </a:r>
          </a:p>
        </p:txBody>
      </p:sp>
      <p:grpSp>
        <p:nvGrpSpPr>
          <p:cNvPr id="430102" name="Group 22"/>
          <p:cNvGrpSpPr>
            <a:grpSpLocks/>
          </p:cNvGrpSpPr>
          <p:nvPr/>
        </p:nvGrpSpPr>
        <p:grpSpPr bwMode="auto">
          <a:xfrm>
            <a:off x="1066800" y="2438400"/>
            <a:ext cx="1143000" cy="838200"/>
            <a:chOff x="672" y="1008"/>
            <a:chExt cx="720" cy="528"/>
          </a:xfrm>
        </p:grpSpPr>
        <p:sp>
          <p:nvSpPr>
            <p:cNvPr id="430103" name="Oval 23"/>
            <p:cNvSpPr>
              <a:spLocks noChangeArrowheads="1"/>
            </p:cNvSpPr>
            <p:nvPr/>
          </p:nvSpPr>
          <p:spPr bwMode="auto">
            <a:xfrm>
              <a:off x="720" y="139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04" name="Oval 24"/>
            <p:cNvSpPr>
              <a:spLocks noChangeArrowheads="1"/>
            </p:cNvSpPr>
            <p:nvPr/>
          </p:nvSpPr>
          <p:spPr bwMode="auto">
            <a:xfrm>
              <a:off x="1200" y="115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05" name="Oval 25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06" name="Oval 26"/>
            <p:cNvSpPr>
              <a:spLocks noChangeArrowheads="1"/>
            </p:cNvSpPr>
            <p:nvPr/>
          </p:nvSpPr>
          <p:spPr bwMode="auto">
            <a:xfrm>
              <a:off x="1248" y="1344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07" name="Oval 27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08" name="Oval 28"/>
            <p:cNvSpPr>
              <a:spLocks noChangeArrowheads="1"/>
            </p:cNvSpPr>
            <p:nvPr/>
          </p:nvSpPr>
          <p:spPr bwMode="auto">
            <a:xfrm>
              <a:off x="1056" y="139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</p:txBody>
        </p:sp>
        <p:sp>
          <p:nvSpPr>
            <p:cNvPr id="430109" name="AutoShape 29"/>
            <p:cNvSpPr>
              <a:spLocks noChangeArrowheads="1"/>
            </p:cNvSpPr>
            <p:nvPr/>
          </p:nvSpPr>
          <p:spPr bwMode="auto">
            <a:xfrm>
              <a:off x="672" y="1008"/>
              <a:ext cx="720" cy="528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P2</a:t>
              </a:r>
            </a:p>
          </p:txBody>
        </p:sp>
      </p:grpSp>
      <p:grpSp>
        <p:nvGrpSpPr>
          <p:cNvPr id="430110" name="Group 30"/>
          <p:cNvGrpSpPr>
            <a:grpSpLocks/>
          </p:cNvGrpSpPr>
          <p:nvPr/>
        </p:nvGrpSpPr>
        <p:grpSpPr bwMode="auto">
          <a:xfrm>
            <a:off x="1066800" y="3352800"/>
            <a:ext cx="1143000" cy="838200"/>
            <a:chOff x="672" y="1008"/>
            <a:chExt cx="720" cy="528"/>
          </a:xfrm>
        </p:grpSpPr>
        <p:sp>
          <p:nvSpPr>
            <p:cNvPr id="430111" name="Oval 31"/>
            <p:cNvSpPr>
              <a:spLocks noChangeArrowheads="1"/>
            </p:cNvSpPr>
            <p:nvPr/>
          </p:nvSpPr>
          <p:spPr bwMode="auto">
            <a:xfrm>
              <a:off x="720" y="139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12" name="Oval 32"/>
            <p:cNvSpPr>
              <a:spLocks noChangeArrowheads="1"/>
            </p:cNvSpPr>
            <p:nvPr/>
          </p:nvSpPr>
          <p:spPr bwMode="auto">
            <a:xfrm>
              <a:off x="1200" y="115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13" name="Oval 33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14" name="Oval 34"/>
            <p:cNvSpPr>
              <a:spLocks noChangeArrowheads="1"/>
            </p:cNvSpPr>
            <p:nvPr/>
          </p:nvSpPr>
          <p:spPr bwMode="auto">
            <a:xfrm>
              <a:off x="1248" y="1344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15" name="Oval 35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16" name="Oval 36"/>
            <p:cNvSpPr>
              <a:spLocks noChangeArrowheads="1"/>
            </p:cNvSpPr>
            <p:nvPr/>
          </p:nvSpPr>
          <p:spPr bwMode="auto">
            <a:xfrm>
              <a:off x="1056" y="139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</p:txBody>
        </p:sp>
        <p:sp>
          <p:nvSpPr>
            <p:cNvPr id="430117" name="AutoShape 37"/>
            <p:cNvSpPr>
              <a:spLocks noChangeArrowheads="1"/>
            </p:cNvSpPr>
            <p:nvPr/>
          </p:nvSpPr>
          <p:spPr bwMode="auto">
            <a:xfrm>
              <a:off x="672" y="1008"/>
              <a:ext cx="720" cy="528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P3</a:t>
              </a:r>
            </a:p>
          </p:txBody>
        </p:sp>
      </p:grpSp>
      <p:sp>
        <p:nvSpPr>
          <p:cNvPr id="430118" name="Text Box 38"/>
          <p:cNvSpPr txBox="1">
            <a:spLocks noChangeArrowheads="1"/>
          </p:cNvSpPr>
          <p:nvPr/>
        </p:nvSpPr>
        <p:spPr bwMode="auto">
          <a:xfrm>
            <a:off x="2903538" y="2636838"/>
            <a:ext cx="12319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Partition</a:t>
            </a:r>
          </a:p>
          <a:p>
            <a:r>
              <a:rPr lang="de-DE">
                <a:latin typeface="Times New Roman" pitchFamily="18" charset="0"/>
              </a:rPr>
              <a:t>h(R.A)</a:t>
            </a:r>
          </a:p>
        </p:txBody>
      </p:sp>
      <p:sp>
        <p:nvSpPr>
          <p:cNvPr id="430119" name="Line 39"/>
          <p:cNvSpPr>
            <a:spLocks noChangeShapeType="1"/>
          </p:cNvSpPr>
          <p:nvPr/>
        </p:nvSpPr>
        <p:spPr bwMode="auto">
          <a:xfrm flipV="1">
            <a:off x="2819400" y="3429000"/>
            <a:ext cx="533400" cy="5334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30120" name="Group 40"/>
          <p:cNvGrpSpPr>
            <a:grpSpLocks/>
          </p:cNvGrpSpPr>
          <p:nvPr/>
        </p:nvGrpSpPr>
        <p:grpSpPr bwMode="auto">
          <a:xfrm>
            <a:off x="6781800" y="1905000"/>
            <a:ext cx="1066800" cy="685800"/>
            <a:chOff x="3408" y="1056"/>
            <a:chExt cx="672" cy="432"/>
          </a:xfrm>
        </p:grpSpPr>
        <p:sp>
          <p:nvSpPr>
            <p:cNvPr id="430121" name="Oval 41"/>
            <p:cNvSpPr>
              <a:spLocks noChangeArrowheads="1"/>
            </p:cNvSpPr>
            <p:nvPr/>
          </p:nvSpPr>
          <p:spPr bwMode="auto">
            <a:xfrm>
              <a:off x="3648" y="1056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22" name="Oval 42"/>
            <p:cNvSpPr>
              <a:spLocks noChangeArrowheads="1"/>
            </p:cNvSpPr>
            <p:nvPr/>
          </p:nvSpPr>
          <p:spPr bwMode="auto">
            <a:xfrm>
              <a:off x="350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23" name="Oval 43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24" name="Oval 44"/>
            <p:cNvSpPr>
              <a:spLocks noChangeArrowheads="1"/>
            </p:cNvSpPr>
            <p:nvPr/>
          </p:nvSpPr>
          <p:spPr bwMode="auto">
            <a:xfrm>
              <a:off x="3408" y="1104"/>
              <a:ext cx="144" cy="144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25" name="Oval 45"/>
            <p:cNvSpPr>
              <a:spLocks noChangeArrowheads="1"/>
            </p:cNvSpPr>
            <p:nvPr/>
          </p:nvSpPr>
          <p:spPr bwMode="auto">
            <a:xfrm>
              <a:off x="3936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26" name="Oval 46"/>
            <p:cNvSpPr>
              <a:spLocks noChangeArrowheads="1"/>
            </p:cNvSpPr>
            <p:nvPr/>
          </p:nvSpPr>
          <p:spPr bwMode="auto">
            <a:xfrm>
              <a:off x="3456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27" name="Oval 47"/>
            <p:cNvSpPr>
              <a:spLocks noChangeArrowheads="1"/>
            </p:cNvSpPr>
            <p:nvPr/>
          </p:nvSpPr>
          <p:spPr bwMode="auto">
            <a:xfrm>
              <a:off x="374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</p:txBody>
        </p:sp>
        <p:sp>
          <p:nvSpPr>
            <p:cNvPr id="430128" name="AutoShape 48"/>
            <p:cNvSpPr>
              <a:spLocks noChangeArrowheads="1"/>
            </p:cNvSpPr>
            <p:nvPr/>
          </p:nvSpPr>
          <p:spPr bwMode="auto">
            <a:xfrm>
              <a:off x="3456" y="1056"/>
              <a:ext cx="624" cy="432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P1</a:t>
              </a:r>
            </a:p>
          </p:txBody>
        </p:sp>
      </p:grpSp>
      <p:sp>
        <p:nvSpPr>
          <p:cNvPr id="430129" name="Oval 49"/>
          <p:cNvSpPr>
            <a:spLocks noChangeArrowheads="1"/>
          </p:cNvSpPr>
          <p:nvPr/>
        </p:nvSpPr>
        <p:spPr bwMode="auto">
          <a:xfrm>
            <a:off x="7010400" y="28956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130" name="Oval 50"/>
          <p:cNvSpPr>
            <a:spLocks noChangeArrowheads="1"/>
          </p:cNvSpPr>
          <p:nvPr/>
        </p:nvSpPr>
        <p:spPr bwMode="auto">
          <a:xfrm>
            <a:off x="7620000" y="28956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132" name="Oval 52"/>
          <p:cNvSpPr>
            <a:spLocks noChangeArrowheads="1"/>
          </p:cNvSpPr>
          <p:nvPr/>
        </p:nvSpPr>
        <p:spPr bwMode="auto">
          <a:xfrm>
            <a:off x="7620000" y="31242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133" name="Oval 53"/>
          <p:cNvSpPr>
            <a:spLocks noChangeArrowheads="1"/>
          </p:cNvSpPr>
          <p:nvPr/>
        </p:nvSpPr>
        <p:spPr bwMode="auto">
          <a:xfrm>
            <a:off x="7315200" y="27432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134" name="Oval 54"/>
          <p:cNvSpPr>
            <a:spLocks noChangeArrowheads="1"/>
          </p:cNvSpPr>
          <p:nvPr/>
        </p:nvSpPr>
        <p:spPr bwMode="auto">
          <a:xfrm>
            <a:off x="7010400" y="32004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30135" name="AutoShape 55"/>
          <p:cNvSpPr>
            <a:spLocks noChangeArrowheads="1"/>
          </p:cNvSpPr>
          <p:nvPr/>
        </p:nvSpPr>
        <p:spPr bwMode="auto">
          <a:xfrm>
            <a:off x="6934200" y="2743200"/>
            <a:ext cx="990600" cy="685800"/>
          </a:xfrm>
          <a:prstGeom prst="can">
            <a:avLst>
              <a:gd name="adj" fmla="val 25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P2</a:t>
            </a:r>
          </a:p>
        </p:txBody>
      </p:sp>
      <p:grpSp>
        <p:nvGrpSpPr>
          <p:cNvPr id="430136" name="Group 56"/>
          <p:cNvGrpSpPr>
            <a:grpSpLocks/>
          </p:cNvGrpSpPr>
          <p:nvPr/>
        </p:nvGrpSpPr>
        <p:grpSpPr bwMode="auto">
          <a:xfrm>
            <a:off x="6934200" y="3505200"/>
            <a:ext cx="1066800" cy="685800"/>
            <a:chOff x="4848" y="1056"/>
            <a:chExt cx="672" cy="432"/>
          </a:xfrm>
        </p:grpSpPr>
        <p:sp>
          <p:nvSpPr>
            <p:cNvPr id="430137" name="Oval 57"/>
            <p:cNvSpPr>
              <a:spLocks noChangeArrowheads="1"/>
            </p:cNvSpPr>
            <p:nvPr/>
          </p:nvSpPr>
          <p:spPr bwMode="auto">
            <a:xfrm>
              <a:off x="5136" y="1056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38" name="Oval 58"/>
            <p:cNvSpPr>
              <a:spLocks noChangeArrowheads="1"/>
            </p:cNvSpPr>
            <p:nvPr/>
          </p:nvSpPr>
          <p:spPr bwMode="auto">
            <a:xfrm>
              <a:off x="4992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39" name="Oval 59"/>
            <p:cNvSpPr>
              <a:spLocks noChangeArrowheads="1"/>
            </p:cNvSpPr>
            <p:nvPr/>
          </p:nvSpPr>
          <p:spPr bwMode="auto">
            <a:xfrm>
              <a:off x="5328" y="1104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40" name="Oval 60"/>
            <p:cNvSpPr>
              <a:spLocks noChangeArrowheads="1"/>
            </p:cNvSpPr>
            <p:nvPr/>
          </p:nvSpPr>
          <p:spPr bwMode="auto">
            <a:xfrm>
              <a:off x="4848" y="1104"/>
              <a:ext cx="144" cy="144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41" name="Oval 61"/>
            <p:cNvSpPr>
              <a:spLocks noChangeArrowheads="1"/>
            </p:cNvSpPr>
            <p:nvPr/>
          </p:nvSpPr>
          <p:spPr bwMode="auto">
            <a:xfrm>
              <a:off x="5376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42" name="Oval 62"/>
            <p:cNvSpPr>
              <a:spLocks noChangeArrowheads="1"/>
            </p:cNvSpPr>
            <p:nvPr/>
          </p:nvSpPr>
          <p:spPr bwMode="auto">
            <a:xfrm>
              <a:off x="4896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43" name="Oval 63"/>
            <p:cNvSpPr>
              <a:spLocks noChangeArrowheads="1"/>
            </p:cNvSpPr>
            <p:nvPr/>
          </p:nvSpPr>
          <p:spPr bwMode="auto">
            <a:xfrm>
              <a:off x="518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</p:txBody>
        </p:sp>
        <p:sp>
          <p:nvSpPr>
            <p:cNvPr id="430144" name="AutoShape 64"/>
            <p:cNvSpPr>
              <a:spLocks noChangeArrowheads="1"/>
            </p:cNvSpPr>
            <p:nvPr/>
          </p:nvSpPr>
          <p:spPr bwMode="auto">
            <a:xfrm>
              <a:off x="4896" y="1056"/>
              <a:ext cx="624" cy="432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P3</a:t>
              </a:r>
            </a:p>
          </p:txBody>
        </p:sp>
      </p:grpSp>
      <p:cxnSp>
        <p:nvCxnSpPr>
          <p:cNvPr id="430145" name="AutoShape 65"/>
          <p:cNvCxnSpPr>
            <a:cxnSpLocks noChangeShapeType="1"/>
            <a:stCxn id="430118" idx="1"/>
            <a:endCxn id="430101" idx="4"/>
          </p:cNvCxnSpPr>
          <p:nvPr/>
        </p:nvCxnSpPr>
        <p:spPr bwMode="auto">
          <a:xfrm rot="10800000">
            <a:off x="2224088" y="2019300"/>
            <a:ext cx="679450" cy="1028700"/>
          </a:xfrm>
          <a:prstGeom prst="curvedConnector3">
            <a:avLst>
              <a:gd name="adj1" fmla="val 50935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0146" name="AutoShape 66"/>
          <p:cNvCxnSpPr>
            <a:cxnSpLocks noChangeShapeType="1"/>
            <a:stCxn id="430118" idx="1"/>
            <a:endCxn id="430109" idx="4"/>
          </p:cNvCxnSpPr>
          <p:nvPr/>
        </p:nvCxnSpPr>
        <p:spPr bwMode="auto">
          <a:xfrm rot="10800000">
            <a:off x="2224088" y="2857500"/>
            <a:ext cx="679450" cy="190500"/>
          </a:xfrm>
          <a:prstGeom prst="curvedConnector3">
            <a:avLst>
              <a:gd name="adj1" fmla="val 50935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0147" name="AutoShape 67"/>
          <p:cNvCxnSpPr>
            <a:cxnSpLocks noChangeShapeType="1"/>
            <a:stCxn id="430118" idx="1"/>
            <a:endCxn id="430117" idx="4"/>
          </p:cNvCxnSpPr>
          <p:nvPr/>
        </p:nvCxnSpPr>
        <p:spPr bwMode="auto">
          <a:xfrm rot="10800000" flipV="1">
            <a:off x="2224088" y="3048000"/>
            <a:ext cx="679450" cy="723900"/>
          </a:xfrm>
          <a:prstGeom prst="curvedConnector3">
            <a:avLst>
              <a:gd name="adj1" fmla="val 50935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430148" name="Text Box 68"/>
          <p:cNvSpPr txBox="1">
            <a:spLocks noChangeArrowheads="1"/>
          </p:cNvSpPr>
          <p:nvPr/>
        </p:nvSpPr>
        <p:spPr bwMode="auto">
          <a:xfrm>
            <a:off x="4724400" y="2667000"/>
            <a:ext cx="12319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Partition</a:t>
            </a:r>
          </a:p>
          <a:p>
            <a:r>
              <a:rPr lang="de-DE">
                <a:latin typeface="Times New Roman" pitchFamily="18" charset="0"/>
              </a:rPr>
              <a:t>h(S.A)</a:t>
            </a:r>
          </a:p>
        </p:txBody>
      </p:sp>
      <p:sp>
        <p:nvSpPr>
          <p:cNvPr id="430149" name="Text Box 69"/>
          <p:cNvSpPr txBox="1">
            <a:spLocks noChangeArrowheads="1"/>
          </p:cNvSpPr>
          <p:nvPr/>
        </p:nvSpPr>
        <p:spPr bwMode="auto">
          <a:xfrm>
            <a:off x="5334000" y="3810000"/>
            <a:ext cx="10620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receive</a:t>
            </a:r>
          </a:p>
        </p:txBody>
      </p:sp>
      <p:sp>
        <p:nvSpPr>
          <p:cNvPr id="430150" name="Line 70"/>
          <p:cNvSpPr>
            <a:spLocks noChangeShapeType="1"/>
          </p:cNvSpPr>
          <p:nvPr/>
        </p:nvSpPr>
        <p:spPr bwMode="auto">
          <a:xfrm flipH="1" flipV="1">
            <a:off x="5410200" y="3429000"/>
            <a:ext cx="381000" cy="5334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30151" name="AutoShape 71"/>
          <p:cNvCxnSpPr>
            <a:cxnSpLocks noChangeShapeType="1"/>
            <a:stCxn id="430148" idx="3"/>
            <a:endCxn id="430128" idx="2"/>
          </p:cNvCxnSpPr>
          <p:nvPr/>
        </p:nvCxnSpPr>
        <p:spPr bwMode="auto">
          <a:xfrm flipV="1">
            <a:off x="5956300" y="2247900"/>
            <a:ext cx="887413" cy="830263"/>
          </a:xfrm>
          <a:prstGeom prst="curvedConnector3">
            <a:avLst>
              <a:gd name="adj1" fmla="val 50806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0152" name="AutoShape 72"/>
          <p:cNvCxnSpPr>
            <a:cxnSpLocks noChangeShapeType="1"/>
            <a:stCxn id="430148" idx="3"/>
            <a:endCxn id="430135" idx="2"/>
          </p:cNvCxnSpPr>
          <p:nvPr/>
        </p:nvCxnSpPr>
        <p:spPr bwMode="auto">
          <a:xfrm>
            <a:off x="5956300" y="3078163"/>
            <a:ext cx="963613" cy="7937"/>
          </a:xfrm>
          <a:prstGeom prst="curvedConnector3">
            <a:avLst>
              <a:gd name="adj1" fmla="val 50741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0153" name="AutoShape 73"/>
          <p:cNvCxnSpPr>
            <a:cxnSpLocks noChangeShapeType="1"/>
            <a:stCxn id="430148" idx="3"/>
            <a:endCxn id="430144" idx="2"/>
          </p:cNvCxnSpPr>
          <p:nvPr/>
        </p:nvCxnSpPr>
        <p:spPr bwMode="auto">
          <a:xfrm>
            <a:off x="5956300" y="3078163"/>
            <a:ext cx="1039813" cy="769937"/>
          </a:xfrm>
          <a:prstGeom prst="curvedConnector3">
            <a:avLst>
              <a:gd name="adj1" fmla="val 50685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430154" name="Oval 74"/>
          <p:cNvSpPr>
            <a:spLocks noChangeArrowheads="1"/>
          </p:cNvSpPr>
          <p:nvPr/>
        </p:nvSpPr>
        <p:spPr bwMode="auto">
          <a:xfrm>
            <a:off x="2438400" y="23622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155" name="Oval 75"/>
          <p:cNvSpPr>
            <a:spLocks noChangeArrowheads="1"/>
          </p:cNvSpPr>
          <p:nvPr/>
        </p:nvSpPr>
        <p:spPr bwMode="auto">
          <a:xfrm>
            <a:off x="7010400" y="39624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156" name="Oval 76"/>
          <p:cNvSpPr>
            <a:spLocks noChangeArrowheads="1"/>
          </p:cNvSpPr>
          <p:nvPr/>
        </p:nvSpPr>
        <p:spPr bwMode="auto">
          <a:xfrm>
            <a:off x="7162800" y="35814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157" name="Oval 77"/>
          <p:cNvSpPr>
            <a:spLocks noChangeArrowheads="1"/>
          </p:cNvSpPr>
          <p:nvPr/>
        </p:nvSpPr>
        <p:spPr bwMode="auto">
          <a:xfrm>
            <a:off x="6934200" y="30480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159" name="Oval 79"/>
          <p:cNvSpPr>
            <a:spLocks noChangeArrowheads="1"/>
          </p:cNvSpPr>
          <p:nvPr/>
        </p:nvSpPr>
        <p:spPr bwMode="auto">
          <a:xfrm>
            <a:off x="7620000" y="37338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160" name="Oval 80"/>
          <p:cNvSpPr>
            <a:spLocks noChangeArrowheads="1"/>
          </p:cNvSpPr>
          <p:nvPr/>
        </p:nvSpPr>
        <p:spPr bwMode="auto">
          <a:xfrm>
            <a:off x="7391400" y="32004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161" name="Text Box 81"/>
          <p:cNvSpPr txBox="1">
            <a:spLocks noChangeArrowheads="1"/>
          </p:cNvSpPr>
          <p:nvPr/>
        </p:nvSpPr>
        <p:spPr bwMode="auto">
          <a:xfrm>
            <a:off x="6172200" y="4419600"/>
            <a:ext cx="47783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 b="1">
                <a:latin typeface="Times New Roman" pitchFamily="18" charset="0"/>
                <a:sym typeface="Symbol" pitchFamily="18" charset="2"/>
              </a:rPr>
              <a:t></a:t>
            </a:r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1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22D8-2235-412F-BE10-EEFFE1EF7919}" type="slidenum">
              <a:rPr lang="en-US"/>
              <a:pPr/>
              <a:t>62</a:t>
            </a:fld>
            <a:endParaRPr lang="en-US"/>
          </a:p>
        </p:txBody>
      </p:sp>
      <p:sp>
        <p:nvSpPr>
          <p:cNvPr id="429058" name="Rectangle 2"/>
          <p:cNvSpPr>
            <a:spLocks noChangeArrowheads="1"/>
          </p:cNvSpPr>
          <p:nvPr/>
        </p:nvSpPr>
        <p:spPr bwMode="auto">
          <a:xfrm>
            <a:off x="1752600" y="1752600"/>
            <a:ext cx="457200" cy="68580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296400" cy="1143000"/>
          </a:xfrm>
        </p:spPr>
        <p:txBody>
          <a:bodyPr/>
          <a:lstStyle/>
          <a:p>
            <a:r>
              <a:rPr lang="de-DE"/>
              <a:t>„Normaler“ blockierender Hash-Join mit Überlauf:   </a:t>
            </a:r>
            <a:r>
              <a:rPr lang="de-DE">
                <a:solidFill>
                  <a:srgbClr val="0000FF"/>
                </a:solidFill>
              </a:rPr>
              <a:t>Build/Probe</a:t>
            </a:r>
            <a:endParaRPr lang="de-DE"/>
          </a:p>
        </p:txBody>
      </p:sp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14478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Send</a:t>
            </a:r>
          </a:p>
          <a:p>
            <a:endParaRPr lang="de-DE">
              <a:latin typeface="Times New Roman" pitchFamily="18" charset="0"/>
            </a:endParaRPr>
          </a:p>
          <a:p>
            <a:r>
              <a:rPr lang="de-DE">
                <a:latin typeface="Times New Roman" pitchFamily="18" charset="0"/>
              </a:rPr>
              <a:t>R</a:t>
            </a:r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62484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Send</a:t>
            </a:r>
          </a:p>
          <a:p>
            <a:endParaRPr lang="de-DE">
              <a:latin typeface="Times New Roman" pitchFamily="18" charset="0"/>
            </a:endParaRPr>
          </a:p>
          <a:p>
            <a:r>
              <a:rPr lang="de-DE">
                <a:latin typeface="Times New Roman" pitchFamily="18" charset="0"/>
              </a:rPr>
              <a:t>S</a:t>
            </a:r>
          </a:p>
        </p:txBody>
      </p:sp>
      <p:sp>
        <p:nvSpPr>
          <p:cNvPr id="429062" name="Line 6"/>
          <p:cNvSpPr>
            <a:spLocks noChangeShapeType="1"/>
          </p:cNvSpPr>
          <p:nvPr/>
        </p:nvSpPr>
        <p:spPr bwMode="auto">
          <a:xfrm flipV="1">
            <a:off x="2438400" y="5703888"/>
            <a:ext cx="0" cy="3476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063" name="Line 7"/>
          <p:cNvSpPr>
            <a:spLocks noChangeShapeType="1"/>
          </p:cNvSpPr>
          <p:nvPr/>
        </p:nvSpPr>
        <p:spPr bwMode="auto">
          <a:xfrm flipV="1">
            <a:off x="7239000" y="5703888"/>
            <a:ext cx="0" cy="3476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990600" y="1524000"/>
            <a:ext cx="7162800" cy="272097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065" name="Line 9"/>
          <p:cNvSpPr>
            <a:spLocks noChangeShapeType="1"/>
          </p:cNvSpPr>
          <p:nvPr/>
        </p:nvSpPr>
        <p:spPr bwMode="auto">
          <a:xfrm flipV="1">
            <a:off x="2438400" y="4191000"/>
            <a:ext cx="228600" cy="1233488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066" name="Line 10"/>
          <p:cNvSpPr>
            <a:spLocks noChangeShapeType="1"/>
          </p:cNvSpPr>
          <p:nvPr/>
        </p:nvSpPr>
        <p:spPr bwMode="auto">
          <a:xfrm flipH="1" flipV="1">
            <a:off x="5943600" y="4191000"/>
            <a:ext cx="1143000" cy="1157288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067" name="Oval 11"/>
          <p:cNvSpPr>
            <a:spLocks noChangeArrowheads="1"/>
          </p:cNvSpPr>
          <p:nvPr/>
        </p:nvSpPr>
        <p:spPr bwMode="auto">
          <a:xfrm>
            <a:off x="2438400" y="4800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068" name="Oval 12"/>
          <p:cNvSpPr>
            <a:spLocks noChangeArrowheads="1"/>
          </p:cNvSpPr>
          <p:nvPr/>
        </p:nvSpPr>
        <p:spPr bwMode="auto">
          <a:xfrm>
            <a:off x="2514600" y="4419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069" name="Text Box 13"/>
          <p:cNvSpPr txBox="1">
            <a:spLocks noChangeArrowheads="1"/>
          </p:cNvSpPr>
          <p:nvPr/>
        </p:nvSpPr>
        <p:spPr bwMode="auto">
          <a:xfrm>
            <a:off x="2286000" y="3810000"/>
            <a:ext cx="10620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receive</a:t>
            </a:r>
          </a:p>
        </p:txBody>
      </p:sp>
      <p:sp>
        <p:nvSpPr>
          <p:cNvPr id="429070" name="Oval 14"/>
          <p:cNvSpPr>
            <a:spLocks noChangeArrowheads="1"/>
          </p:cNvSpPr>
          <p:nvPr/>
        </p:nvSpPr>
        <p:spPr bwMode="auto">
          <a:xfrm>
            <a:off x="2971800" y="35814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071" name="Oval 15"/>
          <p:cNvSpPr>
            <a:spLocks noChangeArrowheads="1"/>
          </p:cNvSpPr>
          <p:nvPr/>
        </p:nvSpPr>
        <p:spPr bwMode="auto">
          <a:xfrm>
            <a:off x="1828800" y="2971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072" name="Oval 16"/>
          <p:cNvSpPr>
            <a:spLocks noChangeArrowheads="1"/>
          </p:cNvSpPr>
          <p:nvPr/>
        </p:nvSpPr>
        <p:spPr bwMode="auto">
          <a:xfrm>
            <a:off x="1143000" y="2209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073" name="Oval 17"/>
          <p:cNvSpPr>
            <a:spLocks noChangeArrowheads="1"/>
          </p:cNvSpPr>
          <p:nvPr/>
        </p:nvSpPr>
        <p:spPr bwMode="auto">
          <a:xfrm>
            <a:off x="1828800" y="1828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074" name="Oval 18"/>
          <p:cNvSpPr>
            <a:spLocks noChangeArrowheads="1"/>
          </p:cNvSpPr>
          <p:nvPr/>
        </p:nvSpPr>
        <p:spPr bwMode="auto">
          <a:xfrm>
            <a:off x="1143000" y="1828800"/>
            <a:ext cx="228600" cy="2286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075" name="Oval 19"/>
          <p:cNvSpPr>
            <a:spLocks noChangeArrowheads="1"/>
          </p:cNvSpPr>
          <p:nvPr/>
        </p:nvSpPr>
        <p:spPr bwMode="auto">
          <a:xfrm>
            <a:off x="1981200" y="2133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076" name="Oval 20"/>
          <p:cNvSpPr>
            <a:spLocks noChangeArrowheads="1"/>
          </p:cNvSpPr>
          <p:nvPr/>
        </p:nvSpPr>
        <p:spPr bwMode="auto">
          <a:xfrm>
            <a:off x="1143000" y="1828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077" name="Oval 21"/>
          <p:cNvSpPr>
            <a:spLocks noChangeArrowheads="1"/>
          </p:cNvSpPr>
          <p:nvPr/>
        </p:nvSpPr>
        <p:spPr bwMode="auto">
          <a:xfrm>
            <a:off x="1524000" y="2209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29078" name="AutoShape 22"/>
          <p:cNvSpPr>
            <a:spLocks noChangeArrowheads="1"/>
          </p:cNvSpPr>
          <p:nvPr/>
        </p:nvSpPr>
        <p:spPr bwMode="auto">
          <a:xfrm>
            <a:off x="1066800" y="1600200"/>
            <a:ext cx="1143000" cy="838200"/>
          </a:xfrm>
          <a:prstGeom prst="can">
            <a:avLst>
              <a:gd name="adj" fmla="val 25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P1</a:t>
            </a:r>
          </a:p>
        </p:txBody>
      </p:sp>
      <p:grpSp>
        <p:nvGrpSpPr>
          <p:cNvPr id="429079" name="Group 23"/>
          <p:cNvGrpSpPr>
            <a:grpSpLocks/>
          </p:cNvGrpSpPr>
          <p:nvPr/>
        </p:nvGrpSpPr>
        <p:grpSpPr bwMode="auto">
          <a:xfrm>
            <a:off x="1066800" y="2438400"/>
            <a:ext cx="1143000" cy="838200"/>
            <a:chOff x="672" y="1008"/>
            <a:chExt cx="720" cy="528"/>
          </a:xfrm>
        </p:grpSpPr>
        <p:sp>
          <p:nvSpPr>
            <p:cNvPr id="429080" name="Oval 24"/>
            <p:cNvSpPr>
              <a:spLocks noChangeArrowheads="1"/>
            </p:cNvSpPr>
            <p:nvPr/>
          </p:nvSpPr>
          <p:spPr bwMode="auto">
            <a:xfrm>
              <a:off x="720" y="139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081" name="Oval 25"/>
            <p:cNvSpPr>
              <a:spLocks noChangeArrowheads="1"/>
            </p:cNvSpPr>
            <p:nvPr/>
          </p:nvSpPr>
          <p:spPr bwMode="auto">
            <a:xfrm>
              <a:off x="1200" y="115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082" name="Oval 26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083" name="Oval 27"/>
            <p:cNvSpPr>
              <a:spLocks noChangeArrowheads="1"/>
            </p:cNvSpPr>
            <p:nvPr/>
          </p:nvSpPr>
          <p:spPr bwMode="auto">
            <a:xfrm>
              <a:off x="1248" y="1344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084" name="Oval 28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085" name="Oval 29"/>
            <p:cNvSpPr>
              <a:spLocks noChangeArrowheads="1"/>
            </p:cNvSpPr>
            <p:nvPr/>
          </p:nvSpPr>
          <p:spPr bwMode="auto">
            <a:xfrm>
              <a:off x="1056" y="139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</p:txBody>
        </p:sp>
        <p:sp>
          <p:nvSpPr>
            <p:cNvPr id="429086" name="AutoShape 30"/>
            <p:cNvSpPr>
              <a:spLocks noChangeArrowheads="1"/>
            </p:cNvSpPr>
            <p:nvPr/>
          </p:nvSpPr>
          <p:spPr bwMode="auto">
            <a:xfrm>
              <a:off x="672" y="1008"/>
              <a:ext cx="720" cy="528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P2</a:t>
              </a:r>
            </a:p>
          </p:txBody>
        </p:sp>
      </p:grpSp>
      <p:grpSp>
        <p:nvGrpSpPr>
          <p:cNvPr id="429087" name="Group 31"/>
          <p:cNvGrpSpPr>
            <a:grpSpLocks/>
          </p:cNvGrpSpPr>
          <p:nvPr/>
        </p:nvGrpSpPr>
        <p:grpSpPr bwMode="auto">
          <a:xfrm>
            <a:off x="1066800" y="3352800"/>
            <a:ext cx="1143000" cy="838200"/>
            <a:chOff x="672" y="1008"/>
            <a:chExt cx="720" cy="528"/>
          </a:xfrm>
        </p:grpSpPr>
        <p:sp>
          <p:nvSpPr>
            <p:cNvPr id="429088" name="Oval 32"/>
            <p:cNvSpPr>
              <a:spLocks noChangeArrowheads="1"/>
            </p:cNvSpPr>
            <p:nvPr/>
          </p:nvSpPr>
          <p:spPr bwMode="auto">
            <a:xfrm>
              <a:off x="720" y="139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089" name="Oval 33"/>
            <p:cNvSpPr>
              <a:spLocks noChangeArrowheads="1"/>
            </p:cNvSpPr>
            <p:nvPr/>
          </p:nvSpPr>
          <p:spPr bwMode="auto">
            <a:xfrm>
              <a:off x="1200" y="115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090" name="Oval 34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091" name="Oval 35"/>
            <p:cNvSpPr>
              <a:spLocks noChangeArrowheads="1"/>
            </p:cNvSpPr>
            <p:nvPr/>
          </p:nvSpPr>
          <p:spPr bwMode="auto">
            <a:xfrm>
              <a:off x="1248" y="1344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092" name="Oval 36"/>
            <p:cNvSpPr>
              <a:spLocks noChangeArrowheads="1"/>
            </p:cNvSpPr>
            <p:nvPr/>
          </p:nvSpPr>
          <p:spPr bwMode="auto">
            <a:xfrm>
              <a:off x="720" y="115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093" name="Oval 37"/>
            <p:cNvSpPr>
              <a:spLocks noChangeArrowheads="1"/>
            </p:cNvSpPr>
            <p:nvPr/>
          </p:nvSpPr>
          <p:spPr bwMode="auto">
            <a:xfrm>
              <a:off x="1056" y="1392"/>
              <a:ext cx="144" cy="144"/>
            </a:xfrm>
            <a:prstGeom prst="ellipse">
              <a:avLst/>
            </a:prstGeom>
            <a:solidFill>
              <a:srgbClr val="0000FF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</p:txBody>
        </p:sp>
        <p:sp>
          <p:nvSpPr>
            <p:cNvPr id="429094" name="AutoShape 38"/>
            <p:cNvSpPr>
              <a:spLocks noChangeArrowheads="1"/>
            </p:cNvSpPr>
            <p:nvPr/>
          </p:nvSpPr>
          <p:spPr bwMode="auto">
            <a:xfrm>
              <a:off x="672" y="1008"/>
              <a:ext cx="720" cy="528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P3</a:t>
              </a:r>
            </a:p>
          </p:txBody>
        </p:sp>
      </p:grpSp>
      <p:sp>
        <p:nvSpPr>
          <p:cNvPr id="429095" name="Text Box 39"/>
          <p:cNvSpPr txBox="1">
            <a:spLocks noChangeArrowheads="1"/>
          </p:cNvSpPr>
          <p:nvPr/>
        </p:nvSpPr>
        <p:spPr bwMode="auto">
          <a:xfrm>
            <a:off x="2903538" y="2636838"/>
            <a:ext cx="12319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Partition</a:t>
            </a:r>
          </a:p>
          <a:p>
            <a:r>
              <a:rPr lang="de-DE">
                <a:latin typeface="Times New Roman" pitchFamily="18" charset="0"/>
              </a:rPr>
              <a:t>h(R.A)</a:t>
            </a:r>
          </a:p>
        </p:txBody>
      </p:sp>
      <p:sp>
        <p:nvSpPr>
          <p:cNvPr id="429096" name="Line 40"/>
          <p:cNvSpPr>
            <a:spLocks noChangeShapeType="1"/>
          </p:cNvSpPr>
          <p:nvPr/>
        </p:nvSpPr>
        <p:spPr bwMode="auto">
          <a:xfrm flipV="1">
            <a:off x="2819400" y="3429000"/>
            <a:ext cx="533400" cy="5334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29097" name="Group 41"/>
          <p:cNvGrpSpPr>
            <a:grpSpLocks/>
          </p:cNvGrpSpPr>
          <p:nvPr/>
        </p:nvGrpSpPr>
        <p:grpSpPr bwMode="auto">
          <a:xfrm>
            <a:off x="6781800" y="1905000"/>
            <a:ext cx="1066800" cy="685800"/>
            <a:chOff x="3408" y="1056"/>
            <a:chExt cx="672" cy="432"/>
          </a:xfrm>
        </p:grpSpPr>
        <p:sp>
          <p:nvSpPr>
            <p:cNvPr id="429098" name="Oval 42"/>
            <p:cNvSpPr>
              <a:spLocks noChangeArrowheads="1"/>
            </p:cNvSpPr>
            <p:nvPr/>
          </p:nvSpPr>
          <p:spPr bwMode="auto">
            <a:xfrm>
              <a:off x="3648" y="1056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099" name="Oval 43"/>
            <p:cNvSpPr>
              <a:spLocks noChangeArrowheads="1"/>
            </p:cNvSpPr>
            <p:nvPr/>
          </p:nvSpPr>
          <p:spPr bwMode="auto">
            <a:xfrm>
              <a:off x="350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100" name="Oval 44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101" name="Oval 45"/>
            <p:cNvSpPr>
              <a:spLocks noChangeArrowheads="1"/>
            </p:cNvSpPr>
            <p:nvPr/>
          </p:nvSpPr>
          <p:spPr bwMode="auto">
            <a:xfrm>
              <a:off x="3408" y="1104"/>
              <a:ext cx="144" cy="144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102" name="Oval 46"/>
            <p:cNvSpPr>
              <a:spLocks noChangeArrowheads="1"/>
            </p:cNvSpPr>
            <p:nvPr/>
          </p:nvSpPr>
          <p:spPr bwMode="auto">
            <a:xfrm>
              <a:off x="3936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103" name="Oval 47"/>
            <p:cNvSpPr>
              <a:spLocks noChangeArrowheads="1"/>
            </p:cNvSpPr>
            <p:nvPr/>
          </p:nvSpPr>
          <p:spPr bwMode="auto">
            <a:xfrm>
              <a:off x="3456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104" name="Oval 48"/>
            <p:cNvSpPr>
              <a:spLocks noChangeArrowheads="1"/>
            </p:cNvSpPr>
            <p:nvPr/>
          </p:nvSpPr>
          <p:spPr bwMode="auto">
            <a:xfrm>
              <a:off x="374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</p:txBody>
        </p:sp>
        <p:sp>
          <p:nvSpPr>
            <p:cNvPr id="429105" name="AutoShape 49"/>
            <p:cNvSpPr>
              <a:spLocks noChangeArrowheads="1"/>
            </p:cNvSpPr>
            <p:nvPr/>
          </p:nvSpPr>
          <p:spPr bwMode="auto">
            <a:xfrm>
              <a:off x="3456" y="1056"/>
              <a:ext cx="624" cy="432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P1</a:t>
              </a:r>
            </a:p>
          </p:txBody>
        </p:sp>
      </p:grpSp>
      <p:sp>
        <p:nvSpPr>
          <p:cNvPr id="429106" name="Oval 50"/>
          <p:cNvSpPr>
            <a:spLocks noChangeArrowheads="1"/>
          </p:cNvSpPr>
          <p:nvPr/>
        </p:nvSpPr>
        <p:spPr bwMode="auto">
          <a:xfrm>
            <a:off x="7010400" y="28956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107" name="Oval 51"/>
          <p:cNvSpPr>
            <a:spLocks noChangeArrowheads="1"/>
          </p:cNvSpPr>
          <p:nvPr/>
        </p:nvSpPr>
        <p:spPr bwMode="auto">
          <a:xfrm>
            <a:off x="7620000" y="28956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108" name="Oval 52"/>
          <p:cNvSpPr>
            <a:spLocks noChangeArrowheads="1"/>
          </p:cNvSpPr>
          <p:nvPr/>
        </p:nvSpPr>
        <p:spPr bwMode="auto">
          <a:xfrm>
            <a:off x="6553200" y="1752600"/>
            <a:ext cx="228600" cy="2286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109" name="Oval 53"/>
          <p:cNvSpPr>
            <a:spLocks noChangeArrowheads="1"/>
          </p:cNvSpPr>
          <p:nvPr/>
        </p:nvSpPr>
        <p:spPr bwMode="auto">
          <a:xfrm>
            <a:off x="7620000" y="31242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110" name="Oval 54"/>
          <p:cNvSpPr>
            <a:spLocks noChangeArrowheads="1"/>
          </p:cNvSpPr>
          <p:nvPr/>
        </p:nvSpPr>
        <p:spPr bwMode="auto">
          <a:xfrm>
            <a:off x="7315200" y="27432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111" name="Oval 55"/>
          <p:cNvSpPr>
            <a:spLocks noChangeArrowheads="1"/>
          </p:cNvSpPr>
          <p:nvPr/>
        </p:nvSpPr>
        <p:spPr bwMode="auto">
          <a:xfrm>
            <a:off x="7010400" y="32004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29112" name="AutoShape 56"/>
          <p:cNvSpPr>
            <a:spLocks noChangeArrowheads="1"/>
          </p:cNvSpPr>
          <p:nvPr/>
        </p:nvSpPr>
        <p:spPr bwMode="auto">
          <a:xfrm>
            <a:off x="6934200" y="2743200"/>
            <a:ext cx="990600" cy="685800"/>
          </a:xfrm>
          <a:prstGeom prst="can">
            <a:avLst>
              <a:gd name="adj" fmla="val 25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P2</a:t>
            </a:r>
          </a:p>
        </p:txBody>
      </p:sp>
      <p:grpSp>
        <p:nvGrpSpPr>
          <p:cNvPr id="429113" name="Group 57"/>
          <p:cNvGrpSpPr>
            <a:grpSpLocks/>
          </p:cNvGrpSpPr>
          <p:nvPr/>
        </p:nvGrpSpPr>
        <p:grpSpPr bwMode="auto">
          <a:xfrm>
            <a:off x="6934200" y="3505200"/>
            <a:ext cx="1066800" cy="685800"/>
            <a:chOff x="4848" y="1056"/>
            <a:chExt cx="672" cy="432"/>
          </a:xfrm>
        </p:grpSpPr>
        <p:sp>
          <p:nvSpPr>
            <p:cNvPr id="429114" name="Oval 58"/>
            <p:cNvSpPr>
              <a:spLocks noChangeArrowheads="1"/>
            </p:cNvSpPr>
            <p:nvPr/>
          </p:nvSpPr>
          <p:spPr bwMode="auto">
            <a:xfrm>
              <a:off x="5136" y="1056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115" name="Oval 59"/>
            <p:cNvSpPr>
              <a:spLocks noChangeArrowheads="1"/>
            </p:cNvSpPr>
            <p:nvPr/>
          </p:nvSpPr>
          <p:spPr bwMode="auto">
            <a:xfrm>
              <a:off x="4992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116" name="Oval 60"/>
            <p:cNvSpPr>
              <a:spLocks noChangeArrowheads="1"/>
            </p:cNvSpPr>
            <p:nvPr/>
          </p:nvSpPr>
          <p:spPr bwMode="auto">
            <a:xfrm>
              <a:off x="5328" y="1104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117" name="Oval 61"/>
            <p:cNvSpPr>
              <a:spLocks noChangeArrowheads="1"/>
            </p:cNvSpPr>
            <p:nvPr/>
          </p:nvSpPr>
          <p:spPr bwMode="auto">
            <a:xfrm>
              <a:off x="4848" y="1104"/>
              <a:ext cx="144" cy="144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118" name="Oval 62"/>
            <p:cNvSpPr>
              <a:spLocks noChangeArrowheads="1"/>
            </p:cNvSpPr>
            <p:nvPr/>
          </p:nvSpPr>
          <p:spPr bwMode="auto">
            <a:xfrm>
              <a:off x="5376" y="1296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119" name="Oval 63"/>
            <p:cNvSpPr>
              <a:spLocks noChangeArrowheads="1"/>
            </p:cNvSpPr>
            <p:nvPr/>
          </p:nvSpPr>
          <p:spPr bwMode="auto">
            <a:xfrm>
              <a:off x="4896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9120" name="Oval 64"/>
            <p:cNvSpPr>
              <a:spLocks noChangeArrowheads="1"/>
            </p:cNvSpPr>
            <p:nvPr/>
          </p:nvSpPr>
          <p:spPr bwMode="auto">
            <a:xfrm>
              <a:off x="5184" y="1344"/>
              <a:ext cx="144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</p:txBody>
        </p:sp>
        <p:sp>
          <p:nvSpPr>
            <p:cNvPr id="429121" name="AutoShape 65"/>
            <p:cNvSpPr>
              <a:spLocks noChangeArrowheads="1"/>
            </p:cNvSpPr>
            <p:nvPr/>
          </p:nvSpPr>
          <p:spPr bwMode="auto">
            <a:xfrm>
              <a:off x="4896" y="1056"/>
              <a:ext cx="624" cy="432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P3</a:t>
              </a:r>
            </a:p>
          </p:txBody>
        </p:sp>
      </p:grpSp>
      <p:sp>
        <p:nvSpPr>
          <p:cNvPr id="429122" name="Text Box 66"/>
          <p:cNvSpPr txBox="1">
            <a:spLocks noChangeArrowheads="1"/>
          </p:cNvSpPr>
          <p:nvPr/>
        </p:nvSpPr>
        <p:spPr bwMode="auto">
          <a:xfrm>
            <a:off x="6019800" y="4267200"/>
            <a:ext cx="47783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800" b="1">
                <a:latin typeface="Times New Roman" pitchFamily="18" charset="0"/>
                <a:sym typeface="Symbol" pitchFamily="18" charset="2"/>
              </a:rPr>
              <a:t>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29123" name="Oval 67"/>
          <p:cNvSpPr>
            <a:spLocks noChangeArrowheads="1"/>
          </p:cNvSpPr>
          <p:nvPr/>
        </p:nvSpPr>
        <p:spPr bwMode="auto">
          <a:xfrm>
            <a:off x="5029200" y="9144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125" name="Text Box 69"/>
          <p:cNvSpPr txBox="1">
            <a:spLocks noChangeArrowheads="1"/>
          </p:cNvSpPr>
          <p:nvPr/>
        </p:nvSpPr>
        <p:spPr bwMode="auto">
          <a:xfrm>
            <a:off x="6629400" y="1447800"/>
            <a:ext cx="809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build</a:t>
            </a:r>
          </a:p>
        </p:txBody>
      </p:sp>
      <p:sp>
        <p:nvSpPr>
          <p:cNvPr id="429127" name="Rectangle 71"/>
          <p:cNvSpPr>
            <a:spLocks noChangeArrowheads="1"/>
          </p:cNvSpPr>
          <p:nvPr/>
        </p:nvSpPr>
        <p:spPr bwMode="auto">
          <a:xfrm>
            <a:off x="3886200" y="2209800"/>
            <a:ext cx="2667000" cy="1600200"/>
          </a:xfrm>
          <a:prstGeom prst="rect">
            <a:avLst/>
          </a:prstGeom>
          <a:solidFill>
            <a:schemeClr val="accent2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129" name="Rectangle 73" descr="Horizontal hell"/>
          <p:cNvSpPr>
            <a:spLocks noChangeArrowheads="1"/>
          </p:cNvSpPr>
          <p:nvPr/>
        </p:nvSpPr>
        <p:spPr bwMode="auto">
          <a:xfrm>
            <a:off x="5410200" y="2273300"/>
            <a:ext cx="990600" cy="1463675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130" name="Text Box 74"/>
          <p:cNvSpPr txBox="1">
            <a:spLocks noChangeArrowheads="1"/>
          </p:cNvSpPr>
          <p:nvPr/>
        </p:nvSpPr>
        <p:spPr bwMode="auto">
          <a:xfrm>
            <a:off x="5029200" y="1905000"/>
            <a:ext cx="16208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Hashtabelle</a:t>
            </a:r>
          </a:p>
        </p:txBody>
      </p:sp>
      <p:sp>
        <p:nvSpPr>
          <p:cNvPr id="429131" name="Oval 75"/>
          <p:cNvSpPr>
            <a:spLocks noChangeArrowheads="1"/>
          </p:cNvSpPr>
          <p:nvPr/>
        </p:nvSpPr>
        <p:spPr bwMode="auto">
          <a:xfrm>
            <a:off x="5867400" y="35242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132" name="Oval 76"/>
          <p:cNvSpPr>
            <a:spLocks noChangeArrowheads="1"/>
          </p:cNvSpPr>
          <p:nvPr/>
        </p:nvSpPr>
        <p:spPr bwMode="auto">
          <a:xfrm>
            <a:off x="5867400" y="27622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133" name="Oval 77"/>
          <p:cNvSpPr>
            <a:spLocks noChangeArrowheads="1"/>
          </p:cNvSpPr>
          <p:nvPr/>
        </p:nvSpPr>
        <p:spPr bwMode="auto">
          <a:xfrm>
            <a:off x="5867400" y="29908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134" name="Oval 78"/>
          <p:cNvSpPr>
            <a:spLocks noChangeArrowheads="1"/>
          </p:cNvSpPr>
          <p:nvPr/>
        </p:nvSpPr>
        <p:spPr bwMode="auto">
          <a:xfrm>
            <a:off x="5867400" y="23050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135" name="Oval 79"/>
          <p:cNvSpPr>
            <a:spLocks noChangeArrowheads="1"/>
          </p:cNvSpPr>
          <p:nvPr/>
        </p:nvSpPr>
        <p:spPr bwMode="auto">
          <a:xfrm>
            <a:off x="5867400" y="25336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136" name="Oval 80"/>
          <p:cNvSpPr>
            <a:spLocks noChangeArrowheads="1"/>
          </p:cNvSpPr>
          <p:nvPr/>
        </p:nvSpPr>
        <p:spPr bwMode="auto">
          <a:xfrm>
            <a:off x="5867400" y="321945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29137" name="AutoShape 81"/>
          <p:cNvCxnSpPr>
            <a:cxnSpLocks noChangeShapeType="1"/>
            <a:stCxn id="429105" idx="1"/>
            <a:endCxn id="429129" idx="3"/>
          </p:cNvCxnSpPr>
          <p:nvPr/>
        </p:nvCxnSpPr>
        <p:spPr bwMode="auto">
          <a:xfrm rot="16200000" flipH="1" flipV="1">
            <a:off x="6329362" y="1981201"/>
            <a:ext cx="1114425" cy="933450"/>
          </a:xfrm>
          <a:prstGeom prst="bentConnector4">
            <a:avLst>
              <a:gd name="adj1" fmla="val -6838"/>
              <a:gd name="adj2" fmla="val 62583"/>
            </a:avLst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29138" name="Rectangle 82"/>
          <p:cNvSpPr>
            <a:spLocks noChangeArrowheads="1"/>
          </p:cNvSpPr>
          <p:nvPr/>
        </p:nvSpPr>
        <p:spPr bwMode="auto">
          <a:xfrm>
            <a:off x="3962400" y="2590800"/>
            <a:ext cx="685800" cy="533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139" name="Oval 83"/>
          <p:cNvSpPr>
            <a:spLocks noChangeArrowheads="1"/>
          </p:cNvSpPr>
          <p:nvPr/>
        </p:nvSpPr>
        <p:spPr bwMode="auto">
          <a:xfrm>
            <a:off x="4114800" y="2590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140" name="Oval 84"/>
          <p:cNvSpPr>
            <a:spLocks noChangeArrowheads="1"/>
          </p:cNvSpPr>
          <p:nvPr/>
        </p:nvSpPr>
        <p:spPr bwMode="auto">
          <a:xfrm>
            <a:off x="4343400" y="2895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141" name="Line 85"/>
          <p:cNvSpPr>
            <a:spLocks noChangeShapeType="1"/>
          </p:cNvSpPr>
          <p:nvPr/>
        </p:nvSpPr>
        <p:spPr bwMode="auto">
          <a:xfrm>
            <a:off x="4495800" y="2971800"/>
            <a:ext cx="121920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142" name="Text Box 86"/>
          <p:cNvSpPr txBox="1">
            <a:spLocks noChangeArrowheads="1"/>
          </p:cNvSpPr>
          <p:nvPr/>
        </p:nvSpPr>
        <p:spPr bwMode="auto">
          <a:xfrm>
            <a:off x="4438650" y="3048000"/>
            <a:ext cx="8778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probe</a:t>
            </a:r>
          </a:p>
        </p:txBody>
      </p:sp>
      <p:cxnSp>
        <p:nvCxnSpPr>
          <p:cNvPr id="429143" name="AutoShape 87"/>
          <p:cNvCxnSpPr>
            <a:cxnSpLocks noChangeShapeType="1"/>
            <a:stCxn id="429095" idx="1"/>
            <a:endCxn id="429139" idx="1"/>
          </p:cNvCxnSpPr>
          <p:nvPr/>
        </p:nvCxnSpPr>
        <p:spPr bwMode="auto">
          <a:xfrm rot="10800000" flipH="1">
            <a:off x="2903538" y="2624138"/>
            <a:ext cx="1244600" cy="423862"/>
          </a:xfrm>
          <a:prstGeom prst="curvedConnector4">
            <a:avLst>
              <a:gd name="adj1" fmla="val -18366"/>
              <a:gd name="adj2" fmla="val 161796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429144" name="AutoShape 88"/>
          <p:cNvCxnSpPr>
            <a:cxnSpLocks noChangeShapeType="1"/>
            <a:stCxn id="429095" idx="1"/>
            <a:endCxn id="429086" idx="4"/>
          </p:cNvCxnSpPr>
          <p:nvPr/>
        </p:nvCxnSpPr>
        <p:spPr bwMode="auto">
          <a:xfrm rot="10800000">
            <a:off x="2224088" y="2857500"/>
            <a:ext cx="679450" cy="190500"/>
          </a:xfrm>
          <a:prstGeom prst="curvedConnector3">
            <a:avLst>
              <a:gd name="adj1" fmla="val 50935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429145" name="AutoShape 89"/>
          <p:cNvCxnSpPr>
            <a:cxnSpLocks noChangeShapeType="1"/>
            <a:stCxn id="429095" idx="1"/>
            <a:endCxn id="429094" idx="4"/>
          </p:cNvCxnSpPr>
          <p:nvPr/>
        </p:nvCxnSpPr>
        <p:spPr bwMode="auto">
          <a:xfrm rot="10800000" flipV="1">
            <a:off x="2224088" y="3048000"/>
            <a:ext cx="679450" cy="723900"/>
          </a:xfrm>
          <a:prstGeom prst="curvedConnector3">
            <a:avLst>
              <a:gd name="adj1" fmla="val 50935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429152" name="Oval 96"/>
          <p:cNvSpPr>
            <a:spLocks noChangeArrowheads="1"/>
          </p:cNvSpPr>
          <p:nvPr/>
        </p:nvSpPr>
        <p:spPr bwMode="auto">
          <a:xfrm>
            <a:off x="2971800" y="23622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9154" name="Oval 98"/>
          <p:cNvSpPr>
            <a:spLocks noChangeArrowheads="1"/>
          </p:cNvSpPr>
          <p:nvPr/>
        </p:nvSpPr>
        <p:spPr bwMode="auto">
          <a:xfrm>
            <a:off x="5181600" y="9144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29160" name="AutoShape 104"/>
          <p:cNvCxnSpPr>
            <a:cxnSpLocks noChangeShapeType="1"/>
            <a:stCxn id="429078" idx="4"/>
            <a:endCxn id="429139" idx="7"/>
          </p:cNvCxnSpPr>
          <p:nvPr/>
        </p:nvCxnSpPr>
        <p:spPr bwMode="auto">
          <a:xfrm>
            <a:off x="2224088" y="2019300"/>
            <a:ext cx="2085975" cy="604838"/>
          </a:xfrm>
          <a:prstGeom prst="bentConnector2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29161" name="Text Box 105"/>
          <p:cNvSpPr txBox="1">
            <a:spLocks noChangeArrowheads="1"/>
          </p:cNvSpPr>
          <p:nvPr/>
        </p:nvSpPr>
        <p:spPr bwMode="auto">
          <a:xfrm>
            <a:off x="2209800" y="1676400"/>
            <a:ext cx="22510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 sz="2000">
                <a:latin typeface="Times New Roman" pitchFamily="18" charset="0"/>
              </a:rPr>
              <a:t>Lade Blöcke von P1</a:t>
            </a:r>
            <a:endParaRPr lang="de-DE">
              <a:latin typeface="Times New Roman" pitchFamily="18" charset="0"/>
            </a:endParaRPr>
          </a:p>
        </p:txBody>
      </p:sp>
      <p:cxnSp>
        <p:nvCxnSpPr>
          <p:cNvPr id="429162" name="AutoShape 106"/>
          <p:cNvCxnSpPr>
            <a:cxnSpLocks noChangeShapeType="1"/>
            <a:stCxn id="429136" idx="2"/>
            <a:endCxn id="429154" idx="4"/>
          </p:cNvCxnSpPr>
          <p:nvPr/>
        </p:nvCxnSpPr>
        <p:spPr bwMode="auto">
          <a:xfrm rot="10800000">
            <a:off x="5295900" y="1143000"/>
            <a:ext cx="552450" cy="2152650"/>
          </a:xfrm>
          <a:prstGeom prst="curvedConnector2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429163" name="AutoShape 107"/>
          <p:cNvCxnSpPr>
            <a:cxnSpLocks noChangeShapeType="1"/>
            <a:stCxn id="429140" idx="7"/>
            <a:endCxn id="429123" idx="3"/>
          </p:cNvCxnSpPr>
          <p:nvPr/>
        </p:nvCxnSpPr>
        <p:spPr bwMode="auto">
          <a:xfrm rot="16200000">
            <a:off x="3890963" y="1757363"/>
            <a:ext cx="1819275" cy="5238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33CC33"/>
            </a:solidFill>
            <a:prstDash val="sysDot"/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2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9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9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2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2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42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42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2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8" grpId="0" animBg="1"/>
      <p:bldP spid="429122" grpId="0" autoUpdateAnimBg="0"/>
      <p:bldP spid="429125" grpId="0" autoUpdateAnimBg="0"/>
      <p:bldP spid="429138" grpId="0" animBg="1"/>
      <p:bldP spid="429139" grpId="0" animBg="1"/>
      <p:bldP spid="429140" grpId="0" animBg="1"/>
      <p:bldP spid="429141" grpId="0" animBg="1"/>
      <p:bldP spid="429142" grpId="0" autoUpdateAnimBg="0"/>
      <p:bldP spid="429161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ADBB-6F0B-4354-BDA8-3D8883176F33}" type="slidenum">
              <a:rPr lang="en-US"/>
              <a:pPr/>
              <a:t>63</a:t>
            </a:fld>
            <a:endParaRPr lang="en-US"/>
          </a:p>
        </p:txBody>
      </p:sp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8200" y="-457200"/>
            <a:ext cx="11125200" cy="7772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FBE2-78F5-4CED-B2CF-71B6CC2E8FB0}" type="slidenum">
              <a:rPr lang="en-US"/>
              <a:pPr/>
              <a:t>64</a:t>
            </a:fld>
            <a:endParaRPr lang="en-US"/>
          </a:p>
        </p:txBody>
      </p:sp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9F73-B280-4982-9619-AB7E0A5083AE}" type="slidenum">
              <a:rPr lang="en-US"/>
              <a:pPr/>
              <a:t>65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/>
            </a:r>
            <a:br>
              <a:rPr lang="de-DE"/>
            </a:br>
            <a:r>
              <a:rPr lang="de-DE"/>
              <a:t>Resümee: Hash Join</a:t>
            </a:r>
            <a:br>
              <a:rPr lang="de-DE"/>
            </a:br>
            <a:r>
              <a:rPr lang="de-DE"/>
              <a:t>(in verteilten Datenbanken)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178800" cy="4448175"/>
          </a:xfrm>
        </p:spPr>
        <p:txBody>
          <a:bodyPr/>
          <a:lstStyle/>
          <a:p>
            <a:r>
              <a:rPr lang="de-DE" sz="2000"/>
              <a:t>Der Build-Input (hier S) muß erst vollständig transferiert sein, bevor das erste Join-Tupel generiert werden kann</a:t>
            </a:r>
          </a:p>
          <a:p>
            <a:r>
              <a:rPr lang="de-DE" sz="2000"/>
              <a:t>Man kann die erste Partition schon „join-en“ während der Probe-Input (hier R) noch angeliefert wird</a:t>
            </a:r>
          </a:p>
          <a:p>
            <a:pPr lvl="1"/>
            <a:r>
              <a:rPr lang="de-DE" sz="2000"/>
              <a:t>Die 2. Partition kann aber erst bearbeitet werden, sobald der Probe-Input vollständig empfangen wurde</a:t>
            </a:r>
          </a:p>
          <a:p>
            <a:r>
              <a:rPr lang="de-DE" sz="2000"/>
              <a:t>Normalerweise nimmt man die kleinere Relation als Build-Input</a:t>
            </a:r>
          </a:p>
          <a:p>
            <a:r>
              <a:rPr lang="de-DE" sz="2000"/>
              <a:t>In verteilten Systemen muß man die Kommunikationskosten mit berücksichtigen</a:t>
            </a:r>
          </a:p>
          <a:p>
            <a:pPr lvl="1"/>
            <a:r>
              <a:rPr lang="de-DE" sz="2000"/>
              <a:t>möglicherweise nimmt man die größere Relation wenn sie schneller transferiert werden kann</a:t>
            </a:r>
          </a:p>
          <a:p>
            <a:pPr lvl="1"/>
            <a:r>
              <a:rPr lang="de-DE" sz="2000"/>
              <a:t>dynamisches Umschalten zwischen Build- und Probe-Input, falls der Build-Input zu langsam geliefert wird</a:t>
            </a:r>
          </a:p>
          <a:p>
            <a:pPr lvl="1"/>
            <a:endParaRPr lang="de-DE"/>
          </a:p>
        </p:txBody>
      </p:sp>
    </p:spTree>
  </p:cSld>
  <p:clrMapOvr>
    <a:masterClrMapping/>
  </p:clrMapOvr>
  <p:transition xmlns:p14="http://schemas.microsoft.com/office/powerpoint/2010/main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149C-2958-4C37-A3DF-97A957FF2000}" type="slidenum">
              <a:rPr lang="en-US"/>
              <a:pPr/>
              <a:t>66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228600"/>
            <a:ext cx="9296400" cy="1143000"/>
          </a:xfrm>
        </p:spPr>
        <p:txBody>
          <a:bodyPr/>
          <a:lstStyle/>
          <a:p>
            <a:r>
              <a:rPr lang="de-DE"/>
              <a:t>  Double-Pipelined Hash-Join</a:t>
            </a:r>
            <a:br>
              <a:rPr lang="de-DE"/>
            </a:br>
            <a:endParaRPr lang="de-DE"/>
          </a:p>
        </p:txBody>
      </p:sp>
      <p:sp>
        <p:nvSpPr>
          <p:cNvPr id="400388" name="Rectangle 4"/>
          <p:cNvSpPr>
            <a:spLocks noChangeArrowheads="1"/>
          </p:cNvSpPr>
          <p:nvPr/>
        </p:nvSpPr>
        <p:spPr bwMode="auto">
          <a:xfrm>
            <a:off x="14478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Send</a:t>
            </a:r>
          </a:p>
          <a:p>
            <a:endParaRPr lang="de-DE">
              <a:latin typeface="Times New Roman" pitchFamily="18" charset="0"/>
            </a:endParaRPr>
          </a:p>
          <a:p>
            <a:r>
              <a:rPr lang="de-DE">
                <a:latin typeface="Times New Roman" pitchFamily="18" charset="0"/>
              </a:rPr>
              <a:t>R</a:t>
            </a:r>
          </a:p>
        </p:txBody>
      </p:sp>
      <p:sp>
        <p:nvSpPr>
          <p:cNvPr id="400389" name="Rectangle 5"/>
          <p:cNvSpPr>
            <a:spLocks noChangeArrowheads="1"/>
          </p:cNvSpPr>
          <p:nvPr/>
        </p:nvSpPr>
        <p:spPr bwMode="auto">
          <a:xfrm>
            <a:off x="62484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Send</a:t>
            </a:r>
          </a:p>
          <a:p>
            <a:endParaRPr lang="de-DE">
              <a:latin typeface="Times New Roman" pitchFamily="18" charset="0"/>
            </a:endParaRPr>
          </a:p>
          <a:p>
            <a:r>
              <a:rPr lang="de-DE">
                <a:latin typeface="Times New Roman" pitchFamily="18" charset="0"/>
              </a:rPr>
              <a:t>S</a:t>
            </a:r>
          </a:p>
        </p:txBody>
      </p:sp>
      <p:sp>
        <p:nvSpPr>
          <p:cNvPr id="400390" name="Line 6"/>
          <p:cNvSpPr>
            <a:spLocks noChangeShapeType="1"/>
          </p:cNvSpPr>
          <p:nvPr/>
        </p:nvSpPr>
        <p:spPr bwMode="auto">
          <a:xfrm flipV="1">
            <a:off x="2438400" y="5703888"/>
            <a:ext cx="0" cy="3476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0391" name="Line 7"/>
          <p:cNvSpPr>
            <a:spLocks noChangeShapeType="1"/>
          </p:cNvSpPr>
          <p:nvPr/>
        </p:nvSpPr>
        <p:spPr bwMode="auto">
          <a:xfrm flipV="1">
            <a:off x="7239000" y="5703888"/>
            <a:ext cx="0" cy="3476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0392" name="Rectangle 8" descr="Horizontal hell"/>
          <p:cNvSpPr>
            <a:spLocks noChangeArrowheads="1"/>
          </p:cNvSpPr>
          <p:nvPr/>
        </p:nvSpPr>
        <p:spPr bwMode="auto">
          <a:xfrm>
            <a:off x="5410200" y="1797050"/>
            <a:ext cx="990600" cy="1463675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0393" name="Rectangle 9"/>
          <p:cNvSpPr>
            <a:spLocks noChangeArrowheads="1"/>
          </p:cNvSpPr>
          <p:nvPr/>
        </p:nvSpPr>
        <p:spPr bwMode="auto">
          <a:xfrm>
            <a:off x="2057400" y="1517650"/>
            <a:ext cx="4724400" cy="272097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0394" name="Text Box 10"/>
          <p:cNvSpPr txBox="1">
            <a:spLocks noChangeArrowheads="1"/>
          </p:cNvSpPr>
          <p:nvPr/>
        </p:nvSpPr>
        <p:spPr bwMode="auto">
          <a:xfrm>
            <a:off x="2057400" y="3800475"/>
            <a:ext cx="10620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receive</a:t>
            </a:r>
          </a:p>
        </p:txBody>
      </p:sp>
      <p:sp>
        <p:nvSpPr>
          <p:cNvPr id="400395" name="Text Box 11"/>
          <p:cNvSpPr txBox="1">
            <a:spLocks noChangeArrowheads="1"/>
          </p:cNvSpPr>
          <p:nvPr/>
        </p:nvSpPr>
        <p:spPr bwMode="auto">
          <a:xfrm>
            <a:off x="5715000" y="3800475"/>
            <a:ext cx="10620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receive</a:t>
            </a:r>
          </a:p>
        </p:txBody>
      </p:sp>
      <p:sp>
        <p:nvSpPr>
          <p:cNvPr id="400397" name="Text Box 13"/>
          <p:cNvSpPr txBox="1">
            <a:spLocks noChangeArrowheads="1"/>
          </p:cNvSpPr>
          <p:nvPr/>
        </p:nvSpPr>
        <p:spPr bwMode="auto">
          <a:xfrm>
            <a:off x="5029200" y="1428750"/>
            <a:ext cx="16208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Hashtabelle</a:t>
            </a:r>
          </a:p>
        </p:txBody>
      </p:sp>
      <p:sp>
        <p:nvSpPr>
          <p:cNvPr id="400398" name="Line 14"/>
          <p:cNvSpPr>
            <a:spLocks noChangeShapeType="1"/>
          </p:cNvSpPr>
          <p:nvPr/>
        </p:nvSpPr>
        <p:spPr bwMode="auto">
          <a:xfrm flipV="1">
            <a:off x="2438400" y="4168775"/>
            <a:ext cx="76200" cy="125571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0399" name="Line 15"/>
          <p:cNvSpPr>
            <a:spLocks noChangeShapeType="1"/>
          </p:cNvSpPr>
          <p:nvPr/>
        </p:nvSpPr>
        <p:spPr bwMode="auto">
          <a:xfrm flipH="1" flipV="1">
            <a:off x="6248400" y="4168775"/>
            <a:ext cx="990600" cy="125571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0400" name="Line 16"/>
          <p:cNvSpPr>
            <a:spLocks noChangeShapeType="1"/>
          </p:cNvSpPr>
          <p:nvPr/>
        </p:nvSpPr>
        <p:spPr bwMode="auto">
          <a:xfrm flipH="1" flipV="1">
            <a:off x="6019800" y="2913063"/>
            <a:ext cx="152400" cy="1046162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0402" name="Oval 18"/>
          <p:cNvSpPr>
            <a:spLocks noChangeArrowheads="1"/>
          </p:cNvSpPr>
          <p:nvPr/>
        </p:nvSpPr>
        <p:spPr bwMode="auto">
          <a:xfrm>
            <a:off x="6934200" y="50292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0403" name="Oval 19"/>
          <p:cNvSpPr>
            <a:spLocks noChangeArrowheads="1"/>
          </p:cNvSpPr>
          <p:nvPr/>
        </p:nvSpPr>
        <p:spPr bwMode="auto">
          <a:xfrm>
            <a:off x="6400800" y="43434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0404" name="Oval 20"/>
          <p:cNvSpPr>
            <a:spLocks noChangeArrowheads="1"/>
          </p:cNvSpPr>
          <p:nvPr/>
        </p:nvSpPr>
        <p:spPr bwMode="auto">
          <a:xfrm>
            <a:off x="6096000" y="36576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0405" name="Oval 21"/>
          <p:cNvSpPr>
            <a:spLocks noChangeArrowheads="1"/>
          </p:cNvSpPr>
          <p:nvPr/>
        </p:nvSpPr>
        <p:spPr bwMode="auto">
          <a:xfrm>
            <a:off x="5867400" y="18288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0406" name="Oval 22"/>
          <p:cNvSpPr>
            <a:spLocks noChangeArrowheads="1"/>
          </p:cNvSpPr>
          <p:nvPr/>
        </p:nvSpPr>
        <p:spPr bwMode="auto">
          <a:xfrm>
            <a:off x="5867400" y="21336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0407" name="Oval 23"/>
          <p:cNvSpPr>
            <a:spLocks noChangeArrowheads="1"/>
          </p:cNvSpPr>
          <p:nvPr/>
        </p:nvSpPr>
        <p:spPr bwMode="auto">
          <a:xfrm>
            <a:off x="5867400" y="27432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0408" name="Oval 24"/>
          <p:cNvSpPr>
            <a:spLocks noChangeArrowheads="1"/>
          </p:cNvSpPr>
          <p:nvPr/>
        </p:nvSpPr>
        <p:spPr bwMode="auto">
          <a:xfrm>
            <a:off x="2362200" y="4876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0409" name="Oval 25"/>
          <p:cNvSpPr>
            <a:spLocks noChangeArrowheads="1"/>
          </p:cNvSpPr>
          <p:nvPr/>
        </p:nvSpPr>
        <p:spPr bwMode="auto">
          <a:xfrm>
            <a:off x="2362200" y="45720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0410" name="Oval 26"/>
          <p:cNvSpPr>
            <a:spLocks noChangeArrowheads="1"/>
          </p:cNvSpPr>
          <p:nvPr/>
        </p:nvSpPr>
        <p:spPr bwMode="auto">
          <a:xfrm>
            <a:off x="2362200" y="42672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0411" name="Oval 27"/>
          <p:cNvSpPr>
            <a:spLocks noChangeArrowheads="1"/>
          </p:cNvSpPr>
          <p:nvPr/>
        </p:nvSpPr>
        <p:spPr bwMode="auto">
          <a:xfrm>
            <a:off x="2438400" y="35814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0432" name="Rectangle 48" descr="Horizontal hell"/>
          <p:cNvSpPr>
            <a:spLocks noChangeArrowheads="1"/>
          </p:cNvSpPr>
          <p:nvPr/>
        </p:nvSpPr>
        <p:spPr bwMode="auto">
          <a:xfrm>
            <a:off x="2209800" y="1828800"/>
            <a:ext cx="990600" cy="1463675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0401" name="Line 17"/>
          <p:cNvSpPr>
            <a:spLocks noChangeShapeType="1"/>
          </p:cNvSpPr>
          <p:nvPr/>
        </p:nvSpPr>
        <p:spPr bwMode="auto">
          <a:xfrm flipV="1">
            <a:off x="2514600" y="2895600"/>
            <a:ext cx="152400" cy="1116013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00433" name="AutoShape 49"/>
          <p:cNvCxnSpPr>
            <a:cxnSpLocks noChangeShapeType="1"/>
            <a:stCxn id="400411" idx="6"/>
            <a:endCxn id="400406" idx="2"/>
          </p:cNvCxnSpPr>
          <p:nvPr/>
        </p:nvCxnSpPr>
        <p:spPr bwMode="auto">
          <a:xfrm flipV="1">
            <a:off x="2667000" y="2209800"/>
            <a:ext cx="3181350" cy="1485900"/>
          </a:xfrm>
          <a:prstGeom prst="curvedConnector3">
            <a:avLst>
              <a:gd name="adj1" fmla="val 50301"/>
            </a:avLst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sp>
        <p:nvSpPr>
          <p:cNvPr id="400434" name="Text Box 50"/>
          <p:cNvSpPr txBox="1">
            <a:spLocks noChangeArrowheads="1"/>
          </p:cNvSpPr>
          <p:nvPr/>
        </p:nvSpPr>
        <p:spPr bwMode="auto">
          <a:xfrm>
            <a:off x="3886200" y="3200400"/>
            <a:ext cx="87788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chemeClr val="hlink"/>
                </a:solidFill>
                <a:latin typeface="Times New Roman" pitchFamily="18" charset="0"/>
              </a:rPr>
              <a:t>probe</a:t>
            </a:r>
          </a:p>
        </p:txBody>
      </p:sp>
      <p:sp>
        <p:nvSpPr>
          <p:cNvPr id="400435" name="Text Box 51"/>
          <p:cNvSpPr txBox="1">
            <a:spLocks noChangeArrowheads="1"/>
          </p:cNvSpPr>
          <p:nvPr/>
        </p:nvSpPr>
        <p:spPr bwMode="auto">
          <a:xfrm>
            <a:off x="1371600" y="3124200"/>
            <a:ext cx="124936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de-DE">
                <a:latin typeface="Times New Roman" pitchFamily="18" charset="0"/>
              </a:rPr>
              <a:t>einfügen</a:t>
            </a:r>
          </a:p>
        </p:txBody>
      </p:sp>
      <p:sp>
        <p:nvSpPr>
          <p:cNvPr id="400436" name="Oval 52"/>
          <p:cNvSpPr>
            <a:spLocks noChangeArrowheads="1"/>
          </p:cNvSpPr>
          <p:nvPr/>
        </p:nvSpPr>
        <p:spPr bwMode="auto">
          <a:xfrm>
            <a:off x="2590800" y="2514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0437" name="Oval 53"/>
          <p:cNvSpPr>
            <a:spLocks noChangeArrowheads="1"/>
          </p:cNvSpPr>
          <p:nvPr/>
        </p:nvSpPr>
        <p:spPr bwMode="auto">
          <a:xfrm>
            <a:off x="2514600" y="19050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00438" name="AutoShape 54"/>
          <p:cNvCxnSpPr>
            <a:cxnSpLocks noChangeShapeType="1"/>
            <a:stCxn id="400404" idx="2"/>
          </p:cNvCxnSpPr>
          <p:nvPr/>
        </p:nvCxnSpPr>
        <p:spPr bwMode="auto">
          <a:xfrm rot="10800000">
            <a:off x="3124200" y="2438400"/>
            <a:ext cx="2952750" cy="1295400"/>
          </a:xfrm>
          <a:prstGeom prst="curvedConnector3">
            <a:avLst>
              <a:gd name="adj1" fmla="val 49676"/>
            </a:avLst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sp>
        <p:nvSpPr>
          <p:cNvPr id="400439" name="Text Box 55"/>
          <p:cNvSpPr txBox="1">
            <a:spLocks noChangeArrowheads="1"/>
          </p:cNvSpPr>
          <p:nvPr/>
        </p:nvSpPr>
        <p:spPr bwMode="auto">
          <a:xfrm>
            <a:off x="1905000" y="1447800"/>
            <a:ext cx="16208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Hashtabelle</a:t>
            </a:r>
          </a:p>
        </p:txBody>
      </p:sp>
      <p:sp>
        <p:nvSpPr>
          <p:cNvPr id="400440" name="Oval 56"/>
          <p:cNvSpPr>
            <a:spLocks noChangeArrowheads="1"/>
          </p:cNvSpPr>
          <p:nvPr/>
        </p:nvSpPr>
        <p:spPr bwMode="auto">
          <a:xfrm>
            <a:off x="4038600" y="9144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0441" name="Oval 57"/>
          <p:cNvSpPr>
            <a:spLocks noChangeArrowheads="1"/>
          </p:cNvSpPr>
          <p:nvPr/>
        </p:nvSpPr>
        <p:spPr bwMode="auto">
          <a:xfrm>
            <a:off x="4191000" y="9144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00443" name="AutoShape 59"/>
          <p:cNvCxnSpPr>
            <a:cxnSpLocks noChangeShapeType="1"/>
            <a:stCxn id="400411" idx="7"/>
            <a:endCxn id="400441" idx="3"/>
          </p:cNvCxnSpPr>
          <p:nvPr/>
        </p:nvCxnSpPr>
        <p:spPr bwMode="auto">
          <a:xfrm rot="16200000">
            <a:off x="2176463" y="1566863"/>
            <a:ext cx="2505075" cy="1590675"/>
          </a:xfrm>
          <a:prstGeom prst="curvedConnector3">
            <a:avLst>
              <a:gd name="adj1" fmla="val 10454"/>
            </a:avLst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400444" name="AutoShape 60"/>
          <p:cNvCxnSpPr>
            <a:cxnSpLocks noChangeShapeType="1"/>
            <a:stCxn id="400406" idx="0"/>
            <a:endCxn id="400441" idx="4"/>
          </p:cNvCxnSpPr>
          <p:nvPr/>
        </p:nvCxnSpPr>
        <p:spPr bwMode="auto">
          <a:xfrm rot="5400000" flipH="1">
            <a:off x="4638675" y="809625"/>
            <a:ext cx="971550" cy="1638300"/>
          </a:xfrm>
          <a:prstGeom prst="curvedConnector3">
            <a:avLst>
              <a:gd name="adj1" fmla="val 49019"/>
            </a:avLst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400445" name="Text Box 61"/>
          <p:cNvSpPr txBox="1">
            <a:spLocks noChangeArrowheads="1"/>
          </p:cNvSpPr>
          <p:nvPr/>
        </p:nvSpPr>
        <p:spPr bwMode="auto">
          <a:xfrm>
            <a:off x="4343400" y="762000"/>
            <a:ext cx="20780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Ergebnis-Tupel</a:t>
            </a:r>
          </a:p>
        </p:txBody>
      </p:sp>
      <p:sp>
        <p:nvSpPr>
          <p:cNvPr id="400446" name="AutoShape 62"/>
          <p:cNvSpPr>
            <a:spLocks noChangeArrowheads="1"/>
          </p:cNvSpPr>
          <p:nvPr/>
        </p:nvSpPr>
        <p:spPr bwMode="auto">
          <a:xfrm>
            <a:off x="4191000" y="4876800"/>
            <a:ext cx="1676400" cy="762000"/>
          </a:xfrm>
          <a:prstGeom prst="cloudCallout">
            <a:avLst>
              <a:gd name="adj1" fmla="val -35417"/>
              <a:gd name="adj2" fmla="val -291667"/>
            </a:avLst>
          </a:prstGeom>
          <a:solidFill>
            <a:srgbClr val="FFFFFF"/>
          </a:solidFill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X-Join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0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0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0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0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0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40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0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40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40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04" grpId="0" animBg="1"/>
      <p:bldP spid="400411" grpId="0" animBg="1"/>
      <p:bldP spid="400434" grpId="0" autoUpdateAnimBg="0"/>
      <p:bldP spid="400435" grpId="0" autoUpdateAnimBg="0"/>
      <p:bldP spid="400440" grpId="0" animBg="1"/>
      <p:bldP spid="400441" grpId="0" animBg="1"/>
      <p:bldP spid="400445" grpId="0" autoUpdateAnimBg="0"/>
      <p:bldP spid="400446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3B5E-DCB7-4851-AED8-4D4F1D277EF4}" type="slidenum">
              <a:rPr lang="en-US"/>
              <a:pPr/>
              <a:t>67</a:t>
            </a:fld>
            <a:endParaRPr 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de-DE"/>
              <a:t>Double-Pipelined Hash-Join</a:t>
            </a:r>
            <a:br>
              <a:rPr lang="de-DE"/>
            </a:br>
            <a:r>
              <a:rPr lang="de-DE"/>
              <a:t>mit „Überlauf“</a:t>
            </a:r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14478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Send</a:t>
            </a:r>
          </a:p>
          <a:p>
            <a:endParaRPr lang="de-DE">
              <a:latin typeface="Times New Roman" pitchFamily="18" charset="0"/>
            </a:endParaRPr>
          </a:p>
          <a:p>
            <a:r>
              <a:rPr lang="de-DE">
                <a:latin typeface="Times New Roman" pitchFamily="18" charset="0"/>
              </a:rPr>
              <a:t>R</a:t>
            </a:r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6248400" y="5354638"/>
            <a:ext cx="1981200" cy="1046162"/>
          </a:xfrm>
          <a:prstGeom prst="rect">
            <a:avLst/>
          </a:prstGeom>
          <a:solidFill>
            <a:srgbClr val="FFFFFF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Send</a:t>
            </a:r>
          </a:p>
          <a:p>
            <a:endParaRPr lang="de-DE">
              <a:latin typeface="Times New Roman" pitchFamily="18" charset="0"/>
            </a:endParaRPr>
          </a:p>
          <a:p>
            <a:r>
              <a:rPr lang="de-DE">
                <a:latin typeface="Times New Roman" pitchFamily="18" charset="0"/>
              </a:rPr>
              <a:t>S</a:t>
            </a:r>
          </a:p>
        </p:txBody>
      </p:sp>
      <p:sp>
        <p:nvSpPr>
          <p:cNvPr id="404485" name="Line 5"/>
          <p:cNvSpPr>
            <a:spLocks noChangeShapeType="1"/>
          </p:cNvSpPr>
          <p:nvPr/>
        </p:nvSpPr>
        <p:spPr bwMode="auto">
          <a:xfrm flipV="1">
            <a:off x="2438400" y="5703888"/>
            <a:ext cx="0" cy="3476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486" name="Line 6"/>
          <p:cNvSpPr>
            <a:spLocks noChangeShapeType="1"/>
          </p:cNvSpPr>
          <p:nvPr/>
        </p:nvSpPr>
        <p:spPr bwMode="auto">
          <a:xfrm flipV="1">
            <a:off x="7239000" y="5703888"/>
            <a:ext cx="0" cy="3476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487" name="Rectangle 7" descr="Horizontal hell"/>
          <p:cNvSpPr>
            <a:spLocks noChangeArrowheads="1"/>
          </p:cNvSpPr>
          <p:nvPr/>
        </p:nvSpPr>
        <p:spPr bwMode="auto">
          <a:xfrm>
            <a:off x="5410200" y="1797050"/>
            <a:ext cx="990600" cy="1463675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488" name="Rectangle 8"/>
          <p:cNvSpPr>
            <a:spLocks noChangeArrowheads="1"/>
          </p:cNvSpPr>
          <p:nvPr/>
        </p:nvSpPr>
        <p:spPr bwMode="auto">
          <a:xfrm>
            <a:off x="2057400" y="1517650"/>
            <a:ext cx="4724400" cy="272097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489" name="Text Box 9"/>
          <p:cNvSpPr txBox="1">
            <a:spLocks noChangeArrowheads="1"/>
          </p:cNvSpPr>
          <p:nvPr/>
        </p:nvSpPr>
        <p:spPr bwMode="auto">
          <a:xfrm>
            <a:off x="2057400" y="3800475"/>
            <a:ext cx="10620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receive</a:t>
            </a:r>
          </a:p>
        </p:txBody>
      </p:sp>
      <p:sp>
        <p:nvSpPr>
          <p:cNvPr id="404490" name="Text Box 10"/>
          <p:cNvSpPr txBox="1">
            <a:spLocks noChangeArrowheads="1"/>
          </p:cNvSpPr>
          <p:nvPr/>
        </p:nvSpPr>
        <p:spPr bwMode="auto">
          <a:xfrm>
            <a:off x="5715000" y="3800475"/>
            <a:ext cx="10620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receive</a:t>
            </a:r>
          </a:p>
        </p:txBody>
      </p:sp>
      <p:sp>
        <p:nvSpPr>
          <p:cNvPr id="404491" name="Text Box 11"/>
          <p:cNvSpPr txBox="1">
            <a:spLocks noChangeArrowheads="1"/>
          </p:cNvSpPr>
          <p:nvPr/>
        </p:nvSpPr>
        <p:spPr bwMode="auto">
          <a:xfrm>
            <a:off x="5029200" y="1428750"/>
            <a:ext cx="16208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Hashtabelle</a:t>
            </a:r>
          </a:p>
        </p:txBody>
      </p:sp>
      <p:sp>
        <p:nvSpPr>
          <p:cNvPr id="404492" name="Line 12"/>
          <p:cNvSpPr>
            <a:spLocks noChangeShapeType="1"/>
          </p:cNvSpPr>
          <p:nvPr/>
        </p:nvSpPr>
        <p:spPr bwMode="auto">
          <a:xfrm flipV="1">
            <a:off x="2438400" y="4168775"/>
            <a:ext cx="76200" cy="125571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493" name="Line 13"/>
          <p:cNvSpPr>
            <a:spLocks noChangeShapeType="1"/>
          </p:cNvSpPr>
          <p:nvPr/>
        </p:nvSpPr>
        <p:spPr bwMode="auto">
          <a:xfrm flipH="1" flipV="1">
            <a:off x="6248400" y="4168775"/>
            <a:ext cx="990600" cy="125571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494" name="Line 14"/>
          <p:cNvSpPr>
            <a:spLocks noChangeShapeType="1"/>
          </p:cNvSpPr>
          <p:nvPr/>
        </p:nvSpPr>
        <p:spPr bwMode="auto">
          <a:xfrm flipH="1" flipV="1">
            <a:off x="6019800" y="2913063"/>
            <a:ext cx="152400" cy="1046162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495" name="Oval 15"/>
          <p:cNvSpPr>
            <a:spLocks noChangeArrowheads="1"/>
          </p:cNvSpPr>
          <p:nvPr/>
        </p:nvSpPr>
        <p:spPr bwMode="auto">
          <a:xfrm>
            <a:off x="6934200" y="50292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496" name="Oval 16"/>
          <p:cNvSpPr>
            <a:spLocks noChangeArrowheads="1"/>
          </p:cNvSpPr>
          <p:nvPr/>
        </p:nvSpPr>
        <p:spPr bwMode="auto">
          <a:xfrm>
            <a:off x="6096000" y="38100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497" name="Oval 17"/>
          <p:cNvSpPr>
            <a:spLocks noChangeArrowheads="1"/>
          </p:cNvSpPr>
          <p:nvPr/>
        </p:nvSpPr>
        <p:spPr bwMode="auto">
          <a:xfrm>
            <a:off x="6019800" y="33528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498" name="Oval 18"/>
          <p:cNvSpPr>
            <a:spLocks noChangeArrowheads="1"/>
          </p:cNvSpPr>
          <p:nvPr/>
        </p:nvSpPr>
        <p:spPr bwMode="auto">
          <a:xfrm>
            <a:off x="5867400" y="18288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499" name="Oval 19"/>
          <p:cNvSpPr>
            <a:spLocks noChangeArrowheads="1"/>
          </p:cNvSpPr>
          <p:nvPr/>
        </p:nvSpPr>
        <p:spPr bwMode="auto">
          <a:xfrm>
            <a:off x="5867400" y="21336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500" name="Oval 20"/>
          <p:cNvSpPr>
            <a:spLocks noChangeArrowheads="1"/>
          </p:cNvSpPr>
          <p:nvPr/>
        </p:nvSpPr>
        <p:spPr bwMode="auto">
          <a:xfrm>
            <a:off x="5867400" y="27432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501" name="Oval 21"/>
          <p:cNvSpPr>
            <a:spLocks noChangeArrowheads="1"/>
          </p:cNvSpPr>
          <p:nvPr/>
        </p:nvSpPr>
        <p:spPr bwMode="auto">
          <a:xfrm>
            <a:off x="2362200" y="4876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502" name="Oval 22"/>
          <p:cNvSpPr>
            <a:spLocks noChangeArrowheads="1"/>
          </p:cNvSpPr>
          <p:nvPr/>
        </p:nvSpPr>
        <p:spPr bwMode="auto">
          <a:xfrm>
            <a:off x="2362200" y="45720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503" name="Oval 23"/>
          <p:cNvSpPr>
            <a:spLocks noChangeArrowheads="1"/>
          </p:cNvSpPr>
          <p:nvPr/>
        </p:nvSpPr>
        <p:spPr bwMode="auto">
          <a:xfrm>
            <a:off x="2438400" y="3733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504" name="Oval 24"/>
          <p:cNvSpPr>
            <a:spLocks noChangeArrowheads="1"/>
          </p:cNvSpPr>
          <p:nvPr/>
        </p:nvSpPr>
        <p:spPr bwMode="auto">
          <a:xfrm>
            <a:off x="2438400" y="3352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505" name="Rectangle 25" descr="Horizontal hell"/>
          <p:cNvSpPr>
            <a:spLocks noChangeArrowheads="1"/>
          </p:cNvSpPr>
          <p:nvPr/>
        </p:nvSpPr>
        <p:spPr bwMode="auto">
          <a:xfrm>
            <a:off x="2209800" y="1828800"/>
            <a:ext cx="990600" cy="1463675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506" name="Line 26"/>
          <p:cNvSpPr>
            <a:spLocks noChangeShapeType="1"/>
          </p:cNvSpPr>
          <p:nvPr/>
        </p:nvSpPr>
        <p:spPr bwMode="auto">
          <a:xfrm flipV="1">
            <a:off x="2514600" y="2895600"/>
            <a:ext cx="152400" cy="1116013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04507" name="AutoShape 27"/>
          <p:cNvCxnSpPr>
            <a:cxnSpLocks noChangeShapeType="1"/>
            <a:stCxn id="404504" idx="6"/>
            <a:endCxn id="404499" idx="2"/>
          </p:cNvCxnSpPr>
          <p:nvPr/>
        </p:nvCxnSpPr>
        <p:spPr bwMode="auto">
          <a:xfrm flipV="1">
            <a:off x="2667000" y="2209800"/>
            <a:ext cx="3181350" cy="1257300"/>
          </a:xfrm>
          <a:prstGeom prst="curvedConnector3">
            <a:avLst>
              <a:gd name="adj1" fmla="val 50301"/>
            </a:avLst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sp>
        <p:nvSpPr>
          <p:cNvPr id="404508" name="Text Box 28"/>
          <p:cNvSpPr txBox="1">
            <a:spLocks noChangeArrowheads="1"/>
          </p:cNvSpPr>
          <p:nvPr/>
        </p:nvSpPr>
        <p:spPr bwMode="auto">
          <a:xfrm>
            <a:off x="3962400" y="3124200"/>
            <a:ext cx="87788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chemeClr val="hlink"/>
                </a:solidFill>
                <a:latin typeface="Times New Roman" pitchFamily="18" charset="0"/>
              </a:rPr>
              <a:t>probe</a:t>
            </a:r>
          </a:p>
        </p:txBody>
      </p:sp>
      <p:sp>
        <p:nvSpPr>
          <p:cNvPr id="404509" name="Text Box 29"/>
          <p:cNvSpPr txBox="1">
            <a:spLocks noChangeArrowheads="1"/>
          </p:cNvSpPr>
          <p:nvPr/>
        </p:nvSpPr>
        <p:spPr bwMode="auto">
          <a:xfrm>
            <a:off x="1371600" y="3124200"/>
            <a:ext cx="124936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de-DE">
                <a:latin typeface="Times New Roman" pitchFamily="18" charset="0"/>
              </a:rPr>
              <a:t>einfügen</a:t>
            </a:r>
          </a:p>
        </p:txBody>
      </p:sp>
      <p:sp>
        <p:nvSpPr>
          <p:cNvPr id="404510" name="Oval 30"/>
          <p:cNvSpPr>
            <a:spLocks noChangeArrowheads="1"/>
          </p:cNvSpPr>
          <p:nvPr/>
        </p:nvSpPr>
        <p:spPr bwMode="auto">
          <a:xfrm>
            <a:off x="2590800" y="2514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511" name="Oval 31"/>
          <p:cNvSpPr>
            <a:spLocks noChangeArrowheads="1"/>
          </p:cNvSpPr>
          <p:nvPr/>
        </p:nvSpPr>
        <p:spPr bwMode="auto">
          <a:xfrm>
            <a:off x="2514600" y="19050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04512" name="AutoShape 32"/>
          <p:cNvCxnSpPr>
            <a:cxnSpLocks noChangeShapeType="1"/>
            <a:stCxn id="404497" idx="2"/>
          </p:cNvCxnSpPr>
          <p:nvPr/>
        </p:nvCxnSpPr>
        <p:spPr bwMode="auto">
          <a:xfrm rot="10800000">
            <a:off x="3048000" y="2133600"/>
            <a:ext cx="2952750" cy="1295400"/>
          </a:xfrm>
          <a:prstGeom prst="curvedConnector3">
            <a:avLst>
              <a:gd name="adj1" fmla="val 49676"/>
            </a:avLst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sp>
        <p:nvSpPr>
          <p:cNvPr id="404513" name="Text Box 33"/>
          <p:cNvSpPr txBox="1">
            <a:spLocks noChangeArrowheads="1"/>
          </p:cNvSpPr>
          <p:nvPr/>
        </p:nvSpPr>
        <p:spPr bwMode="auto">
          <a:xfrm>
            <a:off x="1905000" y="1447800"/>
            <a:ext cx="16208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Hashtabelle</a:t>
            </a:r>
          </a:p>
        </p:txBody>
      </p:sp>
      <p:sp>
        <p:nvSpPr>
          <p:cNvPr id="404514" name="Oval 34"/>
          <p:cNvSpPr>
            <a:spLocks noChangeArrowheads="1"/>
          </p:cNvSpPr>
          <p:nvPr/>
        </p:nvSpPr>
        <p:spPr bwMode="auto">
          <a:xfrm>
            <a:off x="4038600" y="9144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515" name="Oval 35"/>
          <p:cNvSpPr>
            <a:spLocks noChangeArrowheads="1"/>
          </p:cNvSpPr>
          <p:nvPr/>
        </p:nvSpPr>
        <p:spPr bwMode="auto">
          <a:xfrm>
            <a:off x="4191000" y="9144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cxnSp>
        <p:nvCxnSpPr>
          <p:cNvPr id="404516" name="AutoShape 36"/>
          <p:cNvCxnSpPr>
            <a:cxnSpLocks noChangeShapeType="1"/>
            <a:stCxn id="404504" idx="7"/>
            <a:endCxn id="404515" idx="3"/>
          </p:cNvCxnSpPr>
          <p:nvPr/>
        </p:nvCxnSpPr>
        <p:spPr bwMode="auto">
          <a:xfrm rot="16200000">
            <a:off x="2290763" y="1452563"/>
            <a:ext cx="2276475" cy="1590675"/>
          </a:xfrm>
          <a:prstGeom prst="curvedConnector3">
            <a:avLst>
              <a:gd name="adj1" fmla="val 35491"/>
            </a:avLst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404517" name="AutoShape 37"/>
          <p:cNvCxnSpPr>
            <a:cxnSpLocks noChangeShapeType="1"/>
            <a:stCxn id="404499" idx="0"/>
            <a:endCxn id="404515" idx="4"/>
          </p:cNvCxnSpPr>
          <p:nvPr/>
        </p:nvCxnSpPr>
        <p:spPr bwMode="auto">
          <a:xfrm rot="5400000" flipH="1">
            <a:off x="4638675" y="809625"/>
            <a:ext cx="971550" cy="1638300"/>
          </a:xfrm>
          <a:prstGeom prst="curvedConnector3">
            <a:avLst>
              <a:gd name="adj1" fmla="val 15032"/>
            </a:avLst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404518" name="Text Box 38"/>
          <p:cNvSpPr txBox="1">
            <a:spLocks noChangeArrowheads="1"/>
          </p:cNvSpPr>
          <p:nvPr/>
        </p:nvSpPr>
        <p:spPr bwMode="auto">
          <a:xfrm>
            <a:off x="4343400" y="762000"/>
            <a:ext cx="20780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Ergebnis-Tupel</a:t>
            </a:r>
          </a:p>
        </p:txBody>
      </p:sp>
      <p:sp>
        <p:nvSpPr>
          <p:cNvPr id="404519" name="AutoShape 39"/>
          <p:cNvSpPr>
            <a:spLocks noChangeArrowheads="1"/>
          </p:cNvSpPr>
          <p:nvPr/>
        </p:nvSpPr>
        <p:spPr bwMode="auto">
          <a:xfrm>
            <a:off x="7239000" y="1447800"/>
            <a:ext cx="1600200" cy="2743200"/>
          </a:xfrm>
          <a:prstGeom prst="can">
            <a:avLst>
              <a:gd name="adj" fmla="val 4285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2.Partition</a:t>
            </a:r>
          </a:p>
          <a:p>
            <a:endParaRPr lang="de-DE">
              <a:latin typeface="Times New Roman" pitchFamily="18" charset="0"/>
            </a:endParaRPr>
          </a:p>
          <a:p>
            <a:endParaRPr lang="de-DE">
              <a:latin typeface="Times New Roman" pitchFamily="18" charset="0"/>
            </a:endParaRPr>
          </a:p>
          <a:p>
            <a:r>
              <a:rPr lang="de-DE">
                <a:latin typeface="Times New Roman" pitchFamily="18" charset="0"/>
              </a:rPr>
              <a:t>3.Partition</a:t>
            </a:r>
          </a:p>
        </p:txBody>
      </p:sp>
      <p:sp>
        <p:nvSpPr>
          <p:cNvPr id="404520" name="AutoShape 40"/>
          <p:cNvSpPr>
            <a:spLocks noChangeArrowheads="1"/>
          </p:cNvSpPr>
          <p:nvPr/>
        </p:nvSpPr>
        <p:spPr bwMode="auto">
          <a:xfrm>
            <a:off x="0" y="1600200"/>
            <a:ext cx="1600200" cy="2743200"/>
          </a:xfrm>
          <a:prstGeom prst="can">
            <a:avLst>
              <a:gd name="adj" fmla="val 4285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2. Partition</a:t>
            </a:r>
          </a:p>
          <a:p>
            <a:endParaRPr lang="de-DE">
              <a:latin typeface="Times New Roman" pitchFamily="18" charset="0"/>
            </a:endParaRPr>
          </a:p>
          <a:p>
            <a:endParaRPr lang="de-DE">
              <a:latin typeface="Times New Roman" pitchFamily="18" charset="0"/>
            </a:endParaRPr>
          </a:p>
          <a:p>
            <a:r>
              <a:rPr lang="de-DE">
                <a:latin typeface="Times New Roman" pitchFamily="18" charset="0"/>
              </a:rPr>
              <a:t>3. Partition</a:t>
            </a:r>
          </a:p>
        </p:txBody>
      </p:sp>
      <p:sp>
        <p:nvSpPr>
          <p:cNvPr id="404521" name="Freeform 41"/>
          <p:cNvSpPr>
            <a:spLocks/>
          </p:cNvSpPr>
          <p:nvPr/>
        </p:nvSpPr>
        <p:spPr bwMode="auto">
          <a:xfrm>
            <a:off x="0" y="3048000"/>
            <a:ext cx="16002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144"/>
              </a:cxn>
              <a:cxn ang="0">
                <a:pos x="1008" y="0"/>
              </a:cxn>
            </a:cxnLst>
            <a:rect l="0" t="0" r="r" b="b"/>
            <a:pathLst>
              <a:path w="1008" h="144">
                <a:moveTo>
                  <a:pt x="0" y="0"/>
                </a:moveTo>
                <a:cubicBezTo>
                  <a:pt x="156" y="72"/>
                  <a:pt x="312" y="144"/>
                  <a:pt x="480" y="144"/>
                </a:cubicBezTo>
                <a:cubicBezTo>
                  <a:pt x="648" y="144"/>
                  <a:pt x="920" y="24"/>
                  <a:pt x="1008" y="0"/>
                </a:cubicBezTo>
              </a:path>
            </a:pathLst>
          </a:custGeom>
          <a:noFill/>
          <a:ln w="28575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522" name="Freeform 42"/>
          <p:cNvSpPr>
            <a:spLocks/>
          </p:cNvSpPr>
          <p:nvPr/>
        </p:nvSpPr>
        <p:spPr bwMode="auto">
          <a:xfrm>
            <a:off x="7239000" y="2895600"/>
            <a:ext cx="16002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144"/>
              </a:cxn>
              <a:cxn ang="0">
                <a:pos x="1008" y="0"/>
              </a:cxn>
            </a:cxnLst>
            <a:rect l="0" t="0" r="r" b="b"/>
            <a:pathLst>
              <a:path w="1008" h="144">
                <a:moveTo>
                  <a:pt x="0" y="0"/>
                </a:moveTo>
                <a:cubicBezTo>
                  <a:pt x="156" y="72"/>
                  <a:pt x="312" y="144"/>
                  <a:pt x="480" y="144"/>
                </a:cubicBezTo>
                <a:cubicBezTo>
                  <a:pt x="648" y="144"/>
                  <a:pt x="920" y="24"/>
                  <a:pt x="1008" y="0"/>
                </a:cubicBezTo>
              </a:path>
            </a:pathLst>
          </a:custGeom>
          <a:noFill/>
          <a:ln w="28575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523" name="Line 43"/>
          <p:cNvSpPr>
            <a:spLocks noChangeShapeType="1"/>
          </p:cNvSpPr>
          <p:nvPr/>
        </p:nvSpPr>
        <p:spPr bwMode="auto">
          <a:xfrm flipH="1" flipV="1">
            <a:off x="685800" y="3048000"/>
            <a:ext cx="1752600" cy="762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524" name="Oval 44"/>
          <p:cNvSpPr>
            <a:spLocks noChangeArrowheads="1"/>
          </p:cNvSpPr>
          <p:nvPr/>
        </p:nvSpPr>
        <p:spPr bwMode="auto">
          <a:xfrm>
            <a:off x="533400" y="28194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525" name="Line 45"/>
          <p:cNvSpPr>
            <a:spLocks noChangeShapeType="1"/>
          </p:cNvSpPr>
          <p:nvPr/>
        </p:nvSpPr>
        <p:spPr bwMode="auto">
          <a:xfrm flipV="1">
            <a:off x="6248400" y="3810000"/>
            <a:ext cx="1600200" cy="76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526" name="Oval 46"/>
          <p:cNvSpPr>
            <a:spLocks noChangeArrowheads="1"/>
          </p:cNvSpPr>
          <p:nvPr/>
        </p:nvSpPr>
        <p:spPr bwMode="auto">
          <a:xfrm>
            <a:off x="7848600" y="37338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4527" name="AutoShape 47"/>
          <p:cNvSpPr>
            <a:spLocks/>
          </p:cNvSpPr>
          <p:nvPr/>
        </p:nvSpPr>
        <p:spPr bwMode="auto">
          <a:xfrm>
            <a:off x="3429000" y="4419600"/>
            <a:ext cx="1489075" cy="485775"/>
          </a:xfrm>
          <a:prstGeom prst="accentCallout2">
            <a:avLst>
              <a:gd name="adj1" fmla="val 23528"/>
              <a:gd name="adj2" fmla="val 105116"/>
              <a:gd name="adj3" fmla="val 23528"/>
              <a:gd name="adj4" fmla="val 128037"/>
              <a:gd name="adj5" fmla="val -332681"/>
              <a:gd name="adj6" fmla="val 151810"/>
            </a:avLst>
          </a:prstGeom>
          <a:solidFill>
            <a:schemeClr val="accent2"/>
          </a:solidFill>
          <a:ln w="28575">
            <a:solidFill>
              <a:schemeClr val="accent1"/>
            </a:solidFill>
            <a:miter lim="800000"/>
            <a:headEnd type="triangle" w="med" len="med"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1.Partition</a:t>
            </a:r>
            <a:endParaRPr lang="de-DE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04528" name="AutoShape 48"/>
          <p:cNvSpPr>
            <a:spLocks/>
          </p:cNvSpPr>
          <p:nvPr/>
        </p:nvSpPr>
        <p:spPr bwMode="auto">
          <a:xfrm>
            <a:off x="3505200" y="4419600"/>
            <a:ext cx="212725" cy="485775"/>
          </a:xfrm>
          <a:prstGeom prst="accentCallout2">
            <a:avLst>
              <a:gd name="adj1" fmla="val 23528"/>
              <a:gd name="adj2" fmla="val -26375"/>
              <a:gd name="adj3" fmla="val 23528"/>
              <a:gd name="adj4" fmla="val -153296"/>
              <a:gd name="adj5" fmla="val -312745"/>
              <a:gd name="adj6" fmla="val -282968"/>
            </a:avLst>
          </a:prstGeom>
          <a:noFill/>
          <a:ln w="28575">
            <a:solidFill>
              <a:schemeClr val="accent1"/>
            </a:solidFill>
            <a:miter lim="800000"/>
            <a:headEnd type="triangle" w="med" len="med"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0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0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523" grpId="0" animBg="1"/>
      <p:bldP spid="404524" grpId="0" animBg="1"/>
      <p:bldP spid="404525" grpId="0" animBg="1"/>
      <p:bldP spid="40452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AE07-6785-41F2-B95E-ED897FB44C05}" type="slidenum">
              <a:rPr lang="en-US"/>
              <a:pPr/>
              <a:t>68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Spezielle Join-</a:t>
            </a:r>
            <a:r>
              <a:rPr lang="de-DE">
                <a:solidFill>
                  <a:schemeClr val="accent1"/>
                </a:solidFill>
              </a:rPr>
              <a:t>Pläne</a:t>
            </a:r>
            <a:r>
              <a:rPr lang="de-DE"/>
              <a:t> für Verteilte DBMS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Semi-Join zur Reduktion des Datentransfer-Volumens</a:t>
            </a:r>
          </a:p>
          <a:p>
            <a:pPr lvl="1"/>
            <a:r>
              <a:rPr lang="de-DE"/>
              <a:t>R </a:t>
            </a:r>
            <a:r>
              <a:rPr lang="de-DE">
                <a:sym typeface="Symbol" pitchFamily="18" charset="2"/>
              </a:rPr>
              <a:t></a:t>
            </a:r>
            <a:r>
              <a:rPr lang="de-DE" baseline="-25000">
                <a:sym typeface="Symbol" pitchFamily="18" charset="2"/>
              </a:rPr>
              <a:t>F</a:t>
            </a:r>
            <a:r>
              <a:rPr lang="de-DE" baseline="30000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S = (R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</a:t>
            </a:r>
            <a:r>
              <a:rPr lang="de-DE" baseline="30000">
                <a:solidFill>
                  <a:schemeClr val="accent1"/>
                </a:solidFill>
                <a:sym typeface="Symbol" pitchFamily="18" charset="2"/>
              </a:rPr>
              <a:t>lsj</a:t>
            </a:r>
            <a:r>
              <a:rPr lang="de-DE" baseline="-25000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 S</a:t>
            </a:r>
            <a:r>
              <a:rPr lang="de-DE">
                <a:sym typeface="Symbol" pitchFamily="18" charset="2"/>
              </a:rPr>
              <a:t>) </a:t>
            </a:r>
            <a:r>
              <a:rPr lang="de-DE" baseline="-25000">
                <a:sym typeface="Symbol" pitchFamily="18" charset="2"/>
              </a:rPr>
              <a:t>F</a:t>
            </a:r>
            <a:r>
              <a:rPr lang="de-DE" baseline="30000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S </a:t>
            </a:r>
          </a:p>
          <a:p>
            <a:pPr lvl="1"/>
            <a:r>
              <a:rPr lang="de-DE"/>
              <a:t>R </a:t>
            </a:r>
            <a:r>
              <a:rPr lang="de-DE">
                <a:sym typeface="Symbol" pitchFamily="18" charset="2"/>
              </a:rPr>
              <a:t></a:t>
            </a:r>
            <a:r>
              <a:rPr lang="de-DE" baseline="-25000">
                <a:sym typeface="Symbol" pitchFamily="18" charset="2"/>
              </a:rPr>
              <a:t>F</a:t>
            </a:r>
            <a:r>
              <a:rPr lang="de-DE" baseline="30000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S = (R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</a:t>
            </a:r>
            <a:r>
              <a:rPr lang="de-DE" baseline="30000">
                <a:solidFill>
                  <a:schemeClr val="accent1"/>
                </a:solidFill>
                <a:sym typeface="Symbol" pitchFamily="18" charset="2"/>
              </a:rPr>
              <a:t>lsj</a:t>
            </a:r>
            <a:r>
              <a:rPr lang="de-DE" baseline="-25000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 S</a:t>
            </a:r>
            <a:r>
              <a:rPr lang="de-DE">
                <a:sym typeface="Symbol" pitchFamily="18" charset="2"/>
              </a:rPr>
              <a:t>) </a:t>
            </a:r>
            <a:r>
              <a:rPr lang="de-DE" baseline="-25000">
                <a:sym typeface="Symbol" pitchFamily="18" charset="2"/>
              </a:rPr>
              <a:t>F</a:t>
            </a:r>
            <a:r>
              <a:rPr lang="de-DE" baseline="30000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(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R </a:t>
            </a:r>
            <a:r>
              <a:rPr lang="de-DE" baseline="30000">
                <a:solidFill>
                  <a:schemeClr val="accent1"/>
                </a:solidFill>
                <a:sym typeface="Symbol" pitchFamily="18" charset="2"/>
              </a:rPr>
              <a:t>rsj</a:t>
            </a:r>
            <a:r>
              <a:rPr lang="de-DE" baseline="-25000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de-DE">
                <a:sym typeface="Symbol" pitchFamily="18" charset="2"/>
              </a:rPr>
              <a:t> S)</a:t>
            </a:r>
          </a:p>
          <a:p>
            <a:r>
              <a:rPr lang="de-DE">
                <a:sym typeface="Symbol" pitchFamily="18" charset="2"/>
              </a:rPr>
              <a:t>Hash-Filter-Join </a:t>
            </a:r>
            <a:r>
              <a:rPr lang="de-DE" baseline="30000">
                <a:sym typeface="Symbol" pitchFamily="18" charset="2"/>
              </a:rPr>
              <a:t> </a:t>
            </a:r>
          </a:p>
          <a:p>
            <a:pPr lvl="1"/>
            <a:r>
              <a:rPr lang="de-DE">
                <a:sym typeface="Symbol" pitchFamily="18" charset="2"/>
              </a:rPr>
              <a:t>anstatt des Semijoin-Ergebnisses wird ein Bitvektor, der das Semijoin-Ergebnis approximiert, generiert.</a:t>
            </a:r>
            <a:endParaRPr lang="de-DE" baseline="30000">
              <a:sym typeface="Symbol" pitchFamily="18" charset="2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5E45-0A94-4369-BBAA-B4E371BA8F82}" type="slidenum">
              <a:rPr lang="en-US"/>
              <a:pPr/>
              <a:t>69</a:t>
            </a:fld>
            <a:endParaRPr lang="en-US"/>
          </a:p>
        </p:txBody>
      </p:sp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8239-E606-4ECE-9C8B-58DFE6DD89C0}" type="slidenum">
              <a:rPr lang="en-US"/>
              <a:pPr/>
              <a:t>7</a:t>
            </a:fld>
            <a:endParaRPr lang="en-US"/>
          </a:p>
        </p:txBody>
      </p:sp>
      <p:pic>
        <p:nvPicPr>
          <p:cNvPr id="369666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01D8-D433-4B34-8427-CF4F40D5504F}" type="slidenum">
              <a:rPr lang="en-US"/>
              <a:pPr/>
              <a:t>70</a:t>
            </a:fld>
            <a:endParaRPr lang="en-US"/>
          </a:p>
        </p:txBody>
      </p:sp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FCE9-2F9D-4F1C-82E2-6C9B6E0C6C13}" type="slidenum">
              <a:rPr lang="en-US"/>
              <a:pPr/>
              <a:t>71</a:t>
            </a:fld>
            <a:endParaRPr lang="en-US"/>
          </a:p>
        </p:txBody>
      </p:sp>
      <p:pic>
        <p:nvPicPr>
          <p:cNvPr id="410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410627" name="Line 3"/>
          <p:cNvSpPr>
            <a:spLocks noChangeShapeType="1"/>
          </p:cNvSpPr>
          <p:nvPr/>
        </p:nvSpPr>
        <p:spPr bwMode="auto">
          <a:xfrm flipV="1">
            <a:off x="3505200" y="41148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0628" name="Line 4"/>
          <p:cNvSpPr>
            <a:spLocks noChangeShapeType="1"/>
          </p:cNvSpPr>
          <p:nvPr/>
        </p:nvSpPr>
        <p:spPr bwMode="auto">
          <a:xfrm>
            <a:off x="3733800" y="3733800"/>
            <a:ext cx="1752600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0631" name="Line 7"/>
          <p:cNvSpPr>
            <a:spLocks noChangeShapeType="1"/>
          </p:cNvSpPr>
          <p:nvPr/>
        </p:nvSpPr>
        <p:spPr bwMode="auto">
          <a:xfrm flipH="1" flipV="1">
            <a:off x="5562600" y="3733800"/>
            <a:ext cx="381000" cy="685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0632" name="Line 8"/>
          <p:cNvSpPr>
            <a:spLocks noChangeShapeType="1"/>
          </p:cNvSpPr>
          <p:nvPr/>
        </p:nvSpPr>
        <p:spPr bwMode="auto">
          <a:xfrm flipV="1">
            <a:off x="5638800" y="3429000"/>
            <a:ext cx="3048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0633" name="Line 9"/>
          <p:cNvSpPr>
            <a:spLocks noChangeShapeType="1"/>
          </p:cNvSpPr>
          <p:nvPr/>
        </p:nvSpPr>
        <p:spPr bwMode="auto">
          <a:xfrm flipH="1">
            <a:off x="3124200" y="2819400"/>
            <a:ext cx="2362200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0634" name="Line 10"/>
          <p:cNvSpPr>
            <a:spLocks noChangeShapeType="1"/>
          </p:cNvSpPr>
          <p:nvPr/>
        </p:nvSpPr>
        <p:spPr bwMode="auto">
          <a:xfrm flipV="1">
            <a:off x="3048000" y="2971800"/>
            <a:ext cx="0" cy="1371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0635" name="Line 11"/>
          <p:cNvSpPr>
            <a:spLocks noChangeShapeType="1"/>
          </p:cNvSpPr>
          <p:nvPr/>
        </p:nvSpPr>
        <p:spPr bwMode="auto">
          <a:xfrm flipV="1">
            <a:off x="3048000" y="2514600"/>
            <a:ext cx="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0636" name="Line 12"/>
          <p:cNvSpPr>
            <a:spLocks noChangeShapeType="1"/>
          </p:cNvSpPr>
          <p:nvPr/>
        </p:nvSpPr>
        <p:spPr bwMode="auto">
          <a:xfrm flipV="1">
            <a:off x="3200400" y="609600"/>
            <a:ext cx="762000" cy="7620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1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10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10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1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41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7" grpId="0" animBg="1"/>
      <p:bldP spid="410628" grpId="0" animBg="1"/>
      <p:bldP spid="410631" grpId="0" animBg="1"/>
      <p:bldP spid="410632" grpId="0" animBg="1"/>
      <p:bldP spid="410633" grpId="0" animBg="1"/>
      <p:bldP spid="410634" grpId="0" animBg="1"/>
      <p:bldP spid="410635" grpId="0" animBg="1"/>
      <p:bldP spid="41063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8E2A-6397-4080-A7C9-A0B75402AC58}" type="slidenum">
              <a:rPr lang="en-US"/>
              <a:pPr/>
              <a:t>72</a:t>
            </a:fld>
            <a:endParaRPr lang="en-US"/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414723" name="Line 3"/>
          <p:cNvSpPr>
            <a:spLocks noChangeShapeType="1"/>
          </p:cNvSpPr>
          <p:nvPr/>
        </p:nvSpPr>
        <p:spPr bwMode="auto">
          <a:xfrm flipH="1" flipV="1">
            <a:off x="5334000" y="4724400"/>
            <a:ext cx="914400" cy="685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4724" name="Line 4"/>
          <p:cNvSpPr>
            <a:spLocks noChangeShapeType="1"/>
          </p:cNvSpPr>
          <p:nvPr/>
        </p:nvSpPr>
        <p:spPr bwMode="auto">
          <a:xfrm flipH="1" flipV="1">
            <a:off x="3733800" y="3581400"/>
            <a:ext cx="1295400" cy="9144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4726" name="Line 6"/>
          <p:cNvSpPr>
            <a:spLocks noChangeShapeType="1"/>
          </p:cNvSpPr>
          <p:nvPr/>
        </p:nvSpPr>
        <p:spPr bwMode="auto">
          <a:xfrm flipV="1">
            <a:off x="2438400" y="3581400"/>
            <a:ext cx="1066800" cy="1676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4727" name="Line 7"/>
          <p:cNvSpPr>
            <a:spLocks noChangeShapeType="1"/>
          </p:cNvSpPr>
          <p:nvPr/>
        </p:nvSpPr>
        <p:spPr bwMode="auto">
          <a:xfrm flipV="1">
            <a:off x="3733800" y="2743200"/>
            <a:ext cx="1828800" cy="6096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4728" name="Line 8"/>
          <p:cNvSpPr>
            <a:spLocks noChangeShapeType="1"/>
          </p:cNvSpPr>
          <p:nvPr/>
        </p:nvSpPr>
        <p:spPr bwMode="auto">
          <a:xfrm flipH="1" flipV="1">
            <a:off x="5638800" y="2819400"/>
            <a:ext cx="685800" cy="2438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4729" name="Line 9"/>
          <p:cNvSpPr>
            <a:spLocks noChangeShapeType="1"/>
          </p:cNvSpPr>
          <p:nvPr/>
        </p:nvSpPr>
        <p:spPr bwMode="auto">
          <a:xfrm flipV="1">
            <a:off x="5638800" y="1676400"/>
            <a:ext cx="0" cy="9144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1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1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animBg="1"/>
      <p:bldP spid="414724" grpId="0" animBg="1"/>
      <p:bldP spid="414726" grpId="0" animBg="1"/>
      <p:bldP spid="414727" grpId="0" animBg="1"/>
      <p:bldP spid="414728" grpId="0" animBg="1"/>
      <p:bldP spid="41472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B06C-D06F-492F-A4C9-DA7BA990DDD0}" type="slidenum">
              <a:rPr lang="en-US"/>
              <a:pPr/>
              <a:t>73</a:t>
            </a:fld>
            <a:endParaRPr lang="en-US"/>
          </a:p>
        </p:txBody>
      </p:sp>
      <p:sp>
        <p:nvSpPr>
          <p:cNvPr id="447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Semi-Join-Pläne beim Mehrwege-Join</a:t>
            </a:r>
          </a:p>
        </p:txBody>
      </p:sp>
      <p:sp>
        <p:nvSpPr>
          <p:cNvPr id="4474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55000" cy="56388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R(A,B) </a:t>
            </a:r>
            <a:r>
              <a:rPr lang="de-DE">
                <a:sym typeface="Symbol" pitchFamily="18" charset="2"/>
              </a:rPr>
              <a:t> S(B,C)  T(C,D)</a:t>
            </a:r>
          </a:p>
          <a:p>
            <a:pPr lvl="1"/>
            <a:r>
              <a:rPr lang="de-DE">
                <a:sym typeface="Symbol" pitchFamily="18" charset="2"/>
              </a:rPr>
              <a:t>Join-Graph: </a:t>
            </a:r>
          </a:p>
          <a:p>
            <a:pPr lvl="1"/>
            <a:r>
              <a:rPr lang="de-DE">
                <a:sym typeface="Symbol" pitchFamily="18" charset="2"/>
              </a:rPr>
              <a:t>[ R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</a:t>
            </a:r>
            <a:r>
              <a:rPr lang="de-DE" baseline="30000">
                <a:solidFill>
                  <a:schemeClr val="accent1"/>
                </a:solidFill>
                <a:sym typeface="Symbol" pitchFamily="18" charset="2"/>
              </a:rPr>
              <a:t>lsj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(S </a:t>
            </a:r>
            <a:r>
              <a:rPr lang="de-DE" baseline="30000">
                <a:solidFill>
                  <a:schemeClr val="accent1"/>
                </a:solidFill>
                <a:sym typeface="Symbol" pitchFamily="18" charset="2"/>
              </a:rPr>
              <a:t>lsj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 T)</a:t>
            </a:r>
            <a:r>
              <a:rPr lang="de-DE">
                <a:sym typeface="Symbol" pitchFamily="18" charset="2"/>
              </a:rPr>
              <a:t> ] </a:t>
            </a:r>
            <a:r>
              <a:rPr lang="de-DE" baseline="30000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S </a:t>
            </a:r>
            <a:r>
              <a:rPr lang="de-DE" baseline="30000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T</a:t>
            </a:r>
          </a:p>
          <a:p>
            <a:pPr lvl="1"/>
            <a:r>
              <a:rPr lang="de-DE">
                <a:sym typeface="Symbol" pitchFamily="18" charset="2"/>
              </a:rPr>
              <a:t>[ R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</a:t>
            </a:r>
            <a:r>
              <a:rPr lang="de-DE" baseline="30000">
                <a:solidFill>
                  <a:schemeClr val="accent1"/>
                </a:solidFill>
                <a:sym typeface="Symbol" pitchFamily="18" charset="2"/>
              </a:rPr>
              <a:t>lsj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(S </a:t>
            </a:r>
            <a:r>
              <a:rPr lang="de-DE" baseline="30000">
                <a:solidFill>
                  <a:schemeClr val="accent1"/>
                </a:solidFill>
                <a:sym typeface="Symbol" pitchFamily="18" charset="2"/>
              </a:rPr>
              <a:t>lsj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 T)</a:t>
            </a:r>
            <a:r>
              <a:rPr lang="de-DE">
                <a:sym typeface="Symbol" pitchFamily="18" charset="2"/>
              </a:rPr>
              <a:t> ] </a:t>
            </a:r>
            <a:r>
              <a:rPr lang="de-DE" baseline="30000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[ S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</a:t>
            </a:r>
            <a:r>
              <a:rPr lang="de-DE" baseline="30000">
                <a:solidFill>
                  <a:schemeClr val="accent1"/>
                </a:solidFill>
                <a:sym typeface="Symbol" pitchFamily="18" charset="2"/>
              </a:rPr>
              <a:t>lsj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 T</a:t>
            </a:r>
            <a:r>
              <a:rPr lang="de-DE">
                <a:sym typeface="Symbol" pitchFamily="18" charset="2"/>
              </a:rPr>
              <a:t> ] </a:t>
            </a:r>
            <a:r>
              <a:rPr lang="de-DE" baseline="30000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T</a:t>
            </a:r>
          </a:p>
          <a:p>
            <a:pPr lvl="1"/>
            <a:r>
              <a:rPr lang="de-DE">
                <a:sym typeface="Symbol" pitchFamily="18" charset="2"/>
              </a:rPr>
              <a:t>[ R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</a:t>
            </a:r>
            <a:r>
              <a:rPr lang="de-DE" baseline="30000">
                <a:solidFill>
                  <a:schemeClr val="accent1"/>
                </a:solidFill>
                <a:sym typeface="Symbol" pitchFamily="18" charset="2"/>
              </a:rPr>
              <a:t>lsj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de-DE">
                <a:sym typeface="Symbol" pitchFamily="18" charset="2"/>
              </a:rPr>
              <a:t> ] </a:t>
            </a:r>
            <a:r>
              <a:rPr lang="de-DE" baseline="30000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[ S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</a:t>
            </a:r>
            <a:r>
              <a:rPr lang="de-DE" baseline="30000">
                <a:solidFill>
                  <a:schemeClr val="accent1"/>
                </a:solidFill>
                <a:sym typeface="Symbol" pitchFamily="18" charset="2"/>
              </a:rPr>
              <a:t>lsj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 T</a:t>
            </a:r>
            <a:r>
              <a:rPr lang="de-DE">
                <a:sym typeface="Symbol" pitchFamily="18" charset="2"/>
              </a:rPr>
              <a:t> ] </a:t>
            </a:r>
            <a:r>
              <a:rPr lang="de-DE" baseline="30000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T</a:t>
            </a:r>
          </a:p>
          <a:p>
            <a:pPr lvl="1"/>
            <a:r>
              <a:rPr lang="de-DE">
                <a:sym typeface="Symbol" pitchFamily="18" charset="2"/>
              </a:rPr>
              <a:t>[ R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</a:t>
            </a:r>
            <a:r>
              <a:rPr lang="de-DE" baseline="30000">
                <a:solidFill>
                  <a:schemeClr val="accent1"/>
                </a:solidFill>
                <a:sym typeface="Symbol" pitchFamily="18" charset="2"/>
              </a:rPr>
              <a:t>lsj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de-DE">
                <a:sym typeface="Symbol" pitchFamily="18" charset="2"/>
              </a:rPr>
              <a:t> ] </a:t>
            </a:r>
            <a:r>
              <a:rPr lang="de-DE" baseline="30000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[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R </a:t>
            </a:r>
            <a:r>
              <a:rPr lang="de-DE" baseline="30000">
                <a:solidFill>
                  <a:schemeClr val="accent1"/>
                </a:solidFill>
                <a:sym typeface="Symbol" pitchFamily="18" charset="2"/>
              </a:rPr>
              <a:t>rsj</a:t>
            </a:r>
            <a:r>
              <a:rPr lang="de-DE" baseline="30000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S ] </a:t>
            </a:r>
            <a:r>
              <a:rPr lang="de-DE" baseline="30000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T</a:t>
            </a:r>
          </a:p>
          <a:p>
            <a:pPr lvl="1"/>
            <a:r>
              <a:rPr lang="de-DE">
                <a:sym typeface="Symbol" pitchFamily="18" charset="2"/>
              </a:rPr>
              <a:t>[ R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</a:t>
            </a:r>
            <a:r>
              <a:rPr lang="de-DE" baseline="30000">
                <a:solidFill>
                  <a:schemeClr val="accent1"/>
                </a:solidFill>
                <a:sym typeface="Symbol" pitchFamily="18" charset="2"/>
              </a:rPr>
              <a:t>lsj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de-DE">
                <a:sym typeface="Symbol" pitchFamily="18" charset="2"/>
              </a:rPr>
              <a:t> ] </a:t>
            </a:r>
            <a:r>
              <a:rPr lang="de-DE" baseline="30000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[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R </a:t>
            </a:r>
            <a:r>
              <a:rPr lang="de-DE" baseline="30000">
                <a:solidFill>
                  <a:schemeClr val="accent1"/>
                </a:solidFill>
                <a:sym typeface="Symbol" pitchFamily="18" charset="2"/>
              </a:rPr>
              <a:t>rsj</a:t>
            </a:r>
            <a:r>
              <a:rPr lang="de-DE" baseline="30000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S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</a:t>
            </a:r>
            <a:r>
              <a:rPr lang="de-DE" baseline="30000">
                <a:solidFill>
                  <a:schemeClr val="accent1"/>
                </a:solidFill>
                <a:sym typeface="Symbol" pitchFamily="18" charset="2"/>
              </a:rPr>
              <a:t>lsj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 T</a:t>
            </a:r>
            <a:r>
              <a:rPr lang="de-DE">
                <a:sym typeface="Symbol" pitchFamily="18" charset="2"/>
              </a:rPr>
              <a:t> ] </a:t>
            </a:r>
            <a:r>
              <a:rPr lang="de-DE" baseline="30000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T</a:t>
            </a:r>
          </a:p>
          <a:p>
            <a:pPr lvl="1"/>
            <a:r>
              <a:rPr lang="de-DE">
                <a:sym typeface="Symbol" pitchFamily="18" charset="2"/>
              </a:rPr>
              <a:t>[ R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</a:t>
            </a:r>
            <a:r>
              <a:rPr lang="de-DE" baseline="30000">
                <a:solidFill>
                  <a:schemeClr val="accent1"/>
                </a:solidFill>
                <a:sym typeface="Symbol" pitchFamily="18" charset="2"/>
              </a:rPr>
              <a:t>lsj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de-DE">
                <a:sym typeface="Symbol" pitchFamily="18" charset="2"/>
              </a:rPr>
              <a:t> ] </a:t>
            </a:r>
            <a:r>
              <a:rPr lang="de-DE" baseline="30000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[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R </a:t>
            </a:r>
            <a:r>
              <a:rPr lang="de-DE" baseline="30000">
                <a:solidFill>
                  <a:schemeClr val="accent1"/>
                </a:solidFill>
                <a:sym typeface="Symbol" pitchFamily="18" charset="2"/>
              </a:rPr>
              <a:t>rsj</a:t>
            </a:r>
            <a:r>
              <a:rPr lang="de-DE" baseline="30000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S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</a:t>
            </a:r>
            <a:r>
              <a:rPr lang="de-DE" baseline="30000">
                <a:solidFill>
                  <a:schemeClr val="accent1"/>
                </a:solidFill>
                <a:sym typeface="Symbol" pitchFamily="18" charset="2"/>
              </a:rPr>
              <a:t>lsj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 T</a:t>
            </a:r>
            <a:r>
              <a:rPr lang="de-DE">
                <a:sym typeface="Symbol" pitchFamily="18" charset="2"/>
              </a:rPr>
              <a:t> ] </a:t>
            </a:r>
            <a:r>
              <a:rPr lang="de-DE" baseline="30000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[ T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</a:t>
            </a:r>
            <a:r>
              <a:rPr lang="de-DE" baseline="30000">
                <a:solidFill>
                  <a:schemeClr val="accent1"/>
                </a:solidFill>
                <a:sym typeface="Symbol" pitchFamily="18" charset="2"/>
              </a:rPr>
              <a:t>lsj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 S </a:t>
            </a:r>
            <a:r>
              <a:rPr lang="de-DE">
                <a:sym typeface="Symbol" pitchFamily="18" charset="2"/>
              </a:rPr>
              <a:t>] </a:t>
            </a:r>
          </a:p>
          <a:p>
            <a:pPr lvl="1"/>
            <a:r>
              <a:rPr lang="de-DE">
                <a:sym typeface="Symbol" pitchFamily="18" charset="2"/>
              </a:rPr>
              <a:t>[[ R </a:t>
            </a:r>
            <a:r>
              <a:rPr lang="de-DE" baseline="30000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S ] 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</a:t>
            </a:r>
            <a:r>
              <a:rPr lang="de-DE" baseline="30000">
                <a:solidFill>
                  <a:schemeClr val="accent1"/>
                </a:solidFill>
                <a:sym typeface="Symbol" pitchFamily="18" charset="2"/>
              </a:rPr>
              <a:t>lsj</a:t>
            </a:r>
            <a:r>
              <a:rPr lang="de-DE">
                <a:solidFill>
                  <a:schemeClr val="accent1"/>
                </a:solidFill>
                <a:sym typeface="Symbol" pitchFamily="18" charset="2"/>
              </a:rPr>
              <a:t> T</a:t>
            </a:r>
            <a:r>
              <a:rPr lang="de-DE">
                <a:sym typeface="Symbol" pitchFamily="18" charset="2"/>
              </a:rPr>
              <a:t> ] </a:t>
            </a:r>
            <a:r>
              <a:rPr lang="de-DE" baseline="30000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T</a:t>
            </a:r>
          </a:p>
          <a:p>
            <a:pPr lvl="1"/>
            <a:r>
              <a:rPr lang="de-DE">
                <a:sym typeface="Symbol" pitchFamily="18" charset="2"/>
              </a:rPr>
              <a:t>.......</a:t>
            </a:r>
          </a:p>
          <a:p>
            <a:pPr lvl="1"/>
            <a:r>
              <a:rPr lang="de-DE">
                <a:sym typeface="Symbol" pitchFamily="18" charset="2"/>
              </a:rPr>
              <a:t>Finde den besten Plan: full reducer</a:t>
            </a:r>
          </a:p>
          <a:p>
            <a:pPr lvl="2"/>
            <a:r>
              <a:rPr lang="de-DE">
                <a:sym typeface="Symbol" pitchFamily="18" charset="2"/>
              </a:rPr>
              <a:t>nur bei azyklischen Join-Graphen möglich</a:t>
            </a:r>
          </a:p>
          <a:p>
            <a:pPr lvl="1"/>
            <a:endParaRPr lang="de-DE">
              <a:sym typeface="Symbol" pitchFamily="18" charset="2"/>
            </a:endParaRPr>
          </a:p>
          <a:p>
            <a:endParaRPr lang="de-DE">
              <a:sym typeface="Symbol" pitchFamily="18" charset="2"/>
            </a:endParaRPr>
          </a:p>
          <a:p>
            <a:endParaRPr lang="de-DE">
              <a:sym typeface="Symbol" pitchFamily="18" charset="2"/>
            </a:endParaRPr>
          </a:p>
          <a:p>
            <a:endParaRPr lang="de-DE">
              <a:sym typeface="Symbol" pitchFamily="18" charset="2"/>
            </a:endParaRPr>
          </a:p>
          <a:p>
            <a:endParaRPr lang="de-DE"/>
          </a:p>
        </p:txBody>
      </p:sp>
      <p:sp>
        <p:nvSpPr>
          <p:cNvPr id="447492" name="Oval 1028"/>
          <p:cNvSpPr>
            <a:spLocks noChangeArrowheads="1"/>
          </p:cNvSpPr>
          <p:nvPr/>
        </p:nvSpPr>
        <p:spPr bwMode="auto">
          <a:xfrm>
            <a:off x="3276600" y="1676400"/>
            <a:ext cx="533400" cy="5334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</a:t>
            </a:r>
          </a:p>
        </p:txBody>
      </p:sp>
      <p:sp>
        <p:nvSpPr>
          <p:cNvPr id="447493" name="Oval 1029"/>
          <p:cNvSpPr>
            <a:spLocks noChangeArrowheads="1"/>
          </p:cNvSpPr>
          <p:nvPr/>
        </p:nvSpPr>
        <p:spPr bwMode="auto">
          <a:xfrm>
            <a:off x="5029200" y="1676400"/>
            <a:ext cx="533400" cy="5334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</a:t>
            </a:r>
          </a:p>
        </p:txBody>
      </p:sp>
      <p:sp>
        <p:nvSpPr>
          <p:cNvPr id="447494" name="Oval 1030"/>
          <p:cNvSpPr>
            <a:spLocks noChangeArrowheads="1"/>
          </p:cNvSpPr>
          <p:nvPr/>
        </p:nvSpPr>
        <p:spPr bwMode="auto">
          <a:xfrm>
            <a:off x="6781800" y="1676400"/>
            <a:ext cx="533400" cy="5334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T</a:t>
            </a:r>
          </a:p>
        </p:txBody>
      </p:sp>
      <p:cxnSp>
        <p:nvCxnSpPr>
          <p:cNvPr id="447495" name="AutoShape 1031"/>
          <p:cNvCxnSpPr>
            <a:cxnSpLocks noChangeShapeType="1"/>
            <a:stCxn id="447492" idx="6"/>
            <a:endCxn id="447493" idx="2"/>
          </p:cNvCxnSpPr>
          <p:nvPr/>
        </p:nvCxnSpPr>
        <p:spPr bwMode="auto">
          <a:xfrm>
            <a:off x="3824288" y="1943100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447496" name="AutoShape 1032"/>
          <p:cNvCxnSpPr>
            <a:cxnSpLocks noChangeShapeType="1"/>
            <a:stCxn id="447493" idx="6"/>
            <a:endCxn id="447494" idx="2"/>
          </p:cNvCxnSpPr>
          <p:nvPr/>
        </p:nvCxnSpPr>
        <p:spPr bwMode="auto">
          <a:xfrm>
            <a:off x="5576888" y="1943100"/>
            <a:ext cx="119062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</p:cxnSp>
      <p:sp>
        <p:nvSpPr>
          <p:cNvPr id="447497" name="Text Box 1033"/>
          <p:cNvSpPr txBox="1">
            <a:spLocks noChangeArrowheads="1"/>
          </p:cNvSpPr>
          <p:nvPr/>
        </p:nvSpPr>
        <p:spPr bwMode="auto">
          <a:xfrm>
            <a:off x="4191000" y="1828800"/>
            <a:ext cx="387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B</a:t>
            </a:r>
          </a:p>
        </p:txBody>
      </p:sp>
      <p:sp>
        <p:nvSpPr>
          <p:cNvPr id="447498" name="Text Box 1034"/>
          <p:cNvSpPr txBox="1">
            <a:spLocks noChangeArrowheads="1"/>
          </p:cNvSpPr>
          <p:nvPr/>
        </p:nvSpPr>
        <p:spPr bwMode="auto">
          <a:xfrm>
            <a:off x="5943600" y="1828800"/>
            <a:ext cx="387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6920-016E-4523-B28A-473F5AFABDF0}" type="slidenum">
              <a:rPr lang="en-US"/>
              <a:pPr/>
              <a:t>74</a:t>
            </a:fld>
            <a:endParaRPr lang="en-US"/>
          </a:p>
        </p:txBody>
      </p:sp>
      <p:pic>
        <p:nvPicPr>
          <p:cNvPr id="420866" name="Picture 2"/>
          <p:cNvPicPr>
            <a:picLocks noChangeAspect="1" noChangeArrowheads="1"/>
          </p:cNvPicPr>
          <p:nvPr/>
        </p:nvPicPr>
        <p:blipFill>
          <a:blip r:embed="rId3" cstate="print"/>
          <a:srcRect l="11719" t="39583" r="67969" b="8333"/>
          <a:stretch>
            <a:fillRect/>
          </a:stretch>
        </p:blipFill>
        <p:spPr bwMode="auto">
          <a:xfrm>
            <a:off x="304800" y="3505200"/>
            <a:ext cx="1743075" cy="3352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420867" name="Picture 3"/>
          <p:cNvPicPr>
            <a:picLocks noChangeAspect="1" noChangeArrowheads="1"/>
          </p:cNvPicPr>
          <p:nvPr/>
        </p:nvPicPr>
        <p:blipFill>
          <a:blip r:embed="rId3" cstate="print"/>
          <a:srcRect l="34375" t="39583" r="46875" b="8333"/>
          <a:stretch>
            <a:fillRect/>
          </a:stretch>
        </p:blipFill>
        <p:spPr bwMode="auto">
          <a:xfrm>
            <a:off x="6351588" y="3429000"/>
            <a:ext cx="1801812" cy="3429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420883" name="Group 19"/>
          <p:cNvGrpSpPr>
            <a:grpSpLocks/>
          </p:cNvGrpSpPr>
          <p:nvPr/>
        </p:nvGrpSpPr>
        <p:grpSpPr bwMode="auto">
          <a:xfrm>
            <a:off x="2743200" y="4114800"/>
            <a:ext cx="228600" cy="1828800"/>
            <a:chOff x="1728" y="2592"/>
            <a:chExt cx="144" cy="1152"/>
          </a:xfrm>
        </p:grpSpPr>
        <p:sp>
          <p:nvSpPr>
            <p:cNvPr id="420868" name="Rectangle 4"/>
            <p:cNvSpPr>
              <a:spLocks noChangeArrowheads="1"/>
            </p:cNvSpPr>
            <p:nvPr/>
          </p:nvSpPr>
          <p:spPr bwMode="auto">
            <a:xfrm>
              <a:off x="1728" y="259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20869" name="Rectangle 5"/>
            <p:cNvSpPr>
              <a:spLocks noChangeArrowheads="1"/>
            </p:cNvSpPr>
            <p:nvPr/>
          </p:nvSpPr>
          <p:spPr bwMode="auto">
            <a:xfrm>
              <a:off x="1728" y="2784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20870" name="Rectangle 6"/>
            <p:cNvSpPr>
              <a:spLocks noChangeArrowheads="1"/>
            </p:cNvSpPr>
            <p:nvPr/>
          </p:nvSpPr>
          <p:spPr bwMode="auto">
            <a:xfrm>
              <a:off x="1728" y="2976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20871" name="Rectangle 7"/>
            <p:cNvSpPr>
              <a:spLocks noChangeArrowheads="1"/>
            </p:cNvSpPr>
            <p:nvPr/>
          </p:nvSpPr>
          <p:spPr bwMode="auto">
            <a:xfrm>
              <a:off x="1728" y="3168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20872" name="Rectangle 8"/>
            <p:cNvSpPr>
              <a:spLocks noChangeArrowheads="1"/>
            </p:cNvSpPr>
            <p:nvPr/>
          </p:nvSpPr>
          <p:spPr bwMode="auto">
            <a:xfrm>
              <a:off x="1728" y="3360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20873" name="Rectangle 9"/>
            <p:cNvSpPr>
              <a:spLocks noChangeArrowheads="1"/>
            </p:cNvSpPr>
            <p:nvPr/>
          </p:nvSpPr>
          <p:spPr bwMode="auto">
            <a:xfrm>
              <a:off x="1728" y="355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420874" name="Line 10"/>
          <p:cNvSpPr>
            <a:spLocks noChangeShapeType="1"/>
          </p:cNvSpPr>
          <p:nvPr/>
        </p:nvSpPr>
        <p:spPr bwMode="auto">
          <a:xfrm>
            <a:off x="1828800" y="4572000"/>
            <a:ext cx="914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875" name="Line 11"/>
          <p:cNvSpPr>
            <a:spLocks noChangeShapeType="1"/>
          </p:cNvSpPr>
          <p:nvPr/>
        </p:nvSpPr>
        <p:spPr bwMode="auto">
          <a:xfrm>
            <a:off x="1828800" y="4876800"/>
            <a:ext cx="914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876" name="Line 12"/>
          <p:cNvSpPr>
            <a:spLocks noChangeShapeType="1"/>
          </p:cNvSpPr>
          <p:nvPr/>
        </p:nvSpPr>
        <p:spPr bwMode="auto">
          <a:xfrm flipV="1">
            <a:off x="1828800" y="4648200"/>
            <a:ext cx="838200" cy="609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877" name="Line 13"/>
          <p:cNvSpPr>
            <a:spLocks noChangeShapeType="1"/>
          </p:cNvSpPr>
          <p:nvPr/>
        </p:nvSpPr>
        <p:spPr bwMode="auto">
          <a:xfrm flipV="1">
            <a:off x="1828800" y="4953000"/>
            <a:ext cx="838200" cy="609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878" name="Line 14"/>
          <p:cNvSpPr>
            <a:spLocks noChangeShapeType="1"/>
          </p:cNvSpPr>
          <p:nvPr/>
        </p:nvSpPr>
        <p:spPr bwMode="auto">
          <a:xfrm flipV="1">
            <a:off x="1828800" y="5181600"/>
            <a:ext cx="914400" cy="685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879" name="Line 15"/>
          <p:cNvSpPr>
            <a:spLocks noChangeShapeType="1"/>
          </p:cNvSpPr>
          <p:nvPr/>
        </p:nvSpPr>
        <p:spPr bwMode="auto">
          <a:xfrm flipV="1">
            <a:off x="1828800" y="4953000"/>
            <a:ext cx="914400" cy="1295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881" name="Line 17"/>
          <p:cNvSpPr>
            <a:spLocks noChangeShapeType="1"/>
          </p:cNvSpPr>
          <p:nvPr/>
        </p:nvSpPr>
        <p:spPr bwMode="auto">
          <a:xfrm flipV="1">
            <a:off x="1828800" y="4267200"/>
            <a:ext cx="914400" cy="2286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882" name="Line 18"/>
          <p:cNvSpPr>
            <a:spLocks noChangeShapeType="1"/>
          </p:cNvSpPr>
          <p:nvPr/>
        </p:nvSpPr>
        <p:spPr bwMode="auto">
          <a:xfrm>
            <a:off x="3048000" y="5029200"/>
            <a:ext cx="22098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20884" name="Group 20"/>
          <p:cNvGrpSpPr>
            <a:grpSpLocks/>
          </p:cNvGrpSpPr>
          <p:nvPr/>
        </p:nvGrpSpPr>
        <p:grpSpPr bwMode="auto">
          <a:xfrm>
            <a:off x="5334000" y="4114800"/>
            <a:ext cx="228600" cy="1828800"/>
            <a:chOff x="1728" y="2592"/>
            <a:chExt cx="144" cy="1152"/>
          </a:xfrm>
        </p:grpSpPr>
        <p:sp>
          <p:nvSpPr>
            <p:cNvPr id="420885" name="Rectangle 21"/>
            <p:cNvSpPr>
              <a:spLocks noChangeArrowheads="1"/>
            </p:cNvSpPr>
            <p:nvPr/>
          </p:nvSpPr>
          <p:spPr bwMode="auto">
            <a:xfrm>
              <a:off x="1728" y="259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20886" name="Rectangle 22"/>
            <p:cNvSpPr>
              <a:spLocks noChangeArrowheads="1"/>
            </p:cNvSpPr>
            <p:nvPr/>
          </p:nvSpPr>
          <p:spPr bwMode="auto">
            <a:xfrm>
              <a:off x="1728" y="2784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20887" name="Rectangle 23"/>
            <p:cNvSpPr>
              <a:spLocks noChangeArrowheads="1"/>
            </p:cNvSpPr>
            <p:nvPr/>
          </p:nvSpPr>
          <p:spPr bwMode="auto">
            <a:xfrm>
              <a:off x="1728" y="2976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20888" name="Rectangle 24"/>
            <p:cNvSpPr>
              <a:spLocks noChangeArrowheads="1"/>
            </p:cNvSpPr>
            <p:nvPr/>
          </p:nvSpPr>
          <p:spPr bwMode="auto">
            <a:xfrm>
              <a:off x="1728" y="3168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20889" name="Rectangle 25"/>
            <p:cNvSpPr>
              <a:spLocks noChangeArrowheads="1"/>
            </p:cNvSpPr>
            <p:nvPr/>
          </p:nvSpPr>
          <p:spPr bwMode="auto">
            <a:xfrm>
              <a:off x="1728" y="3360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20890" name="Rectangle 26"/>
            <p:cNvSpPr>
              <a:spLocks noChangeArrowheads="1"/>
            </p:cNvSpPr>
            <p:nvPr/>
          </p:nvSpPr>
          <p:spPr bwMode="auto">
            <a:xfrm>
              <a:off x="1728" y="355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420891" name="Line 27"/>
          <p:cNvSpPr>
            <a:spLocks noChangeShapeType="1"/>
          </p:cNvSpPr>
          <p:nvPr/>
        </p:nvSpPr>
        <p:spPr bwMode="auto">
          <a:xfrm flipH="1">
            <a:off x="5562600" y="4572000"/>
            <a:ext cx="914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892" name="Line 28"/>
          <p:cNvSpPr>
            <a:spLocks noChangeShapeType="1"/>
          </p:cNvSpPr>
          <p:nvPr/>
        </p:nvSpPr>
        <p:spPr bwMode="auto">
          <a:xfrm flipH="1">
            <a:off x="5562600" y="4800600"/>
            <a:ext cx="91440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893" name="Line 29"/>
          <p:cNvSpPr>
            <a:spLocks noChangeShapeType="1"/>
          </p:cNvSpPr>
          <p:nvPr/>
        </p:nvSpPr>
        <p:spPr bwMode="auto">
          <a:xfrm flipH="1">
            <a:off x="5562600" y="5181600"/>
            <a:ext cx="83820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894" name="Line 30"/>
          <p:cNvSpPr>
            <a:spLocks noChangeShapeType="1"/>
          </p:cNvSpPr>
          <p:nvPr/>
        </p:nvSpPr>
        <p:spPr bwMode="auto">
          <a:xfrm>
            <a:off x="6553200" y="5181600"/>
            <a:ext cx="1371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895" name="Line 31"/>
          <p:cNvSpPr>
            <a:spLocks noChangeShapeType="1"/>
          </p:cNvSpPr>
          <p:nvPr/>
        </p:nvSpPr>
        <p:spPr bwMode="auto">
          <a:xfrm flipH="1">
            <a:off x="5562600" y="5486400"/>
            <a:ext cx="91440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896" name="Line 32"/>
          <p:cNvSpPr>
            <a:spLocks noChangeShapeType="1"/>
          </p:cNvSpPr>
          <p:nvPr/>
        </p:nvSpPr>
        <p:spPr bwMode="auto">
          <a:xfrm flipH="1" flipV="1">
            <a:off x="5562600" y="4572000"/>
            <a:ext cx="914400" cy="1295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897" name="Line 33"/>
          <p:cNvSpPr>
            <a:spLocks noChangeShapeType="1"/>
          </p:cNvSpPr>
          <p:nvPr/>
        </p:nvSpPr>
        <p:spPr bwMode="auto">
          <a:xfrm flipH="1" flipV="1">
            <a:off x="5562600" y="4876800"/>
            <a:ext cx="914400" cy="1371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898" name="Line 34"/>
          <p:cNvSpPr>
            <a:spLocks noChangeShapeType="1"/>
          </p:cNvSpPr>
          <p:nvPr/>
        </p:nvSpPr>
        <p:spPr bwMode="auto">
          <a:xfrm flipH="1" flipV="1">
            <a:off x="5562600" y="5791200"/>
            <a:ext cx="914400" cy="762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899" name="Rectangle 35"/>
          <p:cNvSpPr>
            <a:spLocks noChangeArrowheads="1"/>
          </p:cNvSpPr>
          <p:nvPr/>
        </p:nvSpPr>
        <p:spPr bwMode="auto">
          <a:xfrm>
            <a:off x="6477000" y="5715000"/>
            <a:ext cx="1524000" cy="609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900" name="AutoShape 36"/>
          <p:cNvSpPr>
            <a:spLocks/>
          </p:cNvSpPr>
          <p:nvPr/>
        </p:nvSpPr>
        <p:spPr bwMode="auto">
          <a:xfrm>
            <a:off x="8253413" y="5481638"/>
            <a:ext cx="900112" cy="860425"/>
          </a:xfrm>
          <a:prstGeom prst="accentCallout1">
            <a:avLst>
              <a:gd name="adj1" fmla="val 13431"/>
              <a:gd name="adj2" fmla="val -8556"/>
              <a:gd name="adj3" fmla="val 68843"/>
              <a:gd name="adj4" fmla="val -50801"/>
            </a:avLst>
          </a:prstGeom>
          <a:solidFill>
            <a:schemeClr val="accent2"/>
          </a:solidFill>
          <a:ln w="38100">
            <a:solidFill>
              <a:srgbClr val="0000FF"/>
            </a:solidFill>
            <a:miter lim="800000"/>
            <a:headEnd type="triangle" w="med" len="med"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de-DE">
                <a:latin typeface="Times New Roman" pitchFamily="18" charset="0"/>
              </a:rPr>
              <a:t>False</a:t>
            </a:r>
          </a:p>
          <a:p>
            <a:pPr algn="l"/>
            <a:r>
              <a:rPr lang="de-DE">
                <a:latin typeface="Times New Roman" pitchFamily="18" charset="0"/>
              </a:rPr>
              <a:t>drops</a:t>
            </a:r>
          </a:p>
        </p:txBody>
      </p:sp>
      <p:sp>
        <p:nvSpPr>
          <p:cNvPr id="420901" name="Line 37"/>
          <p:cNvSpPr>
            <a:spLocks noChangeShapeType="1"/>
          </p:cNvSpPr>
          <p:nvPr/>
        </p:nvSpPr>
        <p:spPr bwMode="auto">
          <a:xfrm>
            <a:off x="6553200" y="6553200"/>
            <a:ext cx="1371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902" name="Line 38"/>
          <p:cNvSpPr>
            <a:spLocks noChangeShapeType="1"/>
          </p:cNvSpPr>
          <p:nvPr/>
        </p:nvSpPr>
        <p:spPr bwMode="auto">
          <a:xfrm flipH="1" flipV="1">
            <a:off x="1676400" y="2667000"/>
            <a:ext cx="5638800" cy="8382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903" name="Line 39"/>
          <p:cNvSpPr>
            <a:spLocks noChangeShapeType="1"/>
          </p:cNvSpPr>
          <p:nvPr/>
        </p:nvSpPr>
        <p:spPr bwMode="auto">
          <a:xfrm flipV="1">
            <a:off x="1143000" y="2667000"/>
            <a:ext cx="22860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904" name="Text Box 40"/>
          <p:cNvSpPr txBox="1">
            <a:spLocks noChangeArrowheads="1"/>
          </p:cNvSpPr>
          <p:nvPr/>
        </p:nvSpPr>
        <p:spPr bwMode="auto">
          <a:xfrm>
            <a:off x="1219200" y="2057400"/>
            <a:ext cx="67468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 sz="3200">
                <a:latin typeface="Times New Roman" pitchFamily="18" charset="0"/>
                <a:sym typeface="Symbol" pitchFamily="18" charset="2"/>
              </a:rPr>
              <a:t></a:t>
            </a:r>
            <a:r>
              <a:rPr lang="de-DE" sz="3200" baseline="-25000">
                <a:latin typeface="Times New Roman" pitchFamily="18" charset="0"/>
                <a:sym typeface="Symbol" pitchFamily="18" charset="2"/>
              </a:rPr>
              <a:t>C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20905" name="Text Box 41"/>
          <p:cNvSpPr txBox="1">
            <a:spLocks noChangeArrowheads="1"/>
          </p:cNvSpPr>
          <p:nvPr/>
        </p:nvSpPr>
        <p:spPr bwMode="auto">
          <a:xfrm>
            <a:off x="3419475" y="4648200"/>
            <a:ext cx="7842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6 Bit</a:t>
            </a:r>
          </a:p>
        </p:txBody>
      </p:sp>
      <p:sp>
        <p:nvSpPr>
          <p:cNvPr id="420906" name="Text Box 42"/>
          <p:cNvSpPr txBox="1">
            <a:spLocks noChangeArrowheads="1"/>
          </p:cNvSpPr>
          <p:nvPr/>
        </p:nvSpPr>
        <p:spPr bwMode="auto">
          <a:xfrm rot="491135">
            <a:off x="1905000" y="2667000"/>
            <a:ext cx="53530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12 Attribute (4 Tupel, inkl. 2 False Drops)</a:t>
            </a:r>
          </a:p>
        </p:txBody>
      </p:sp>
      <p:sp>
        <p:nvSpPr>
          <p:cNvPr id="420907" name="Line 43"/>
          <p:cNvSpPr>
            <a:spLocks noChangeShapeType="1"/>
          </p:cNvSpPr>
          <p:nvPr/>
        </p:nvSpPr>
        <p:spPr bwMode="auto">
          <a:xfrm flipV="1">
            <a:off x="1524000" y="1066800"/>
            <a:ext cx="4038600" cy="11430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420908" name="Picture 44"/>
          <p:cNvPicPr>
            <a:picLocks noChangeAspect="1" noChangeArrowheads="1"/>
          </p:cNvPicPr>
          <p:nvPr/>
        </p:nvPicPr>
        <p:blipFill>
          <a:blip r:embed="rId3" cstate="print"/>
          <a:srcRect l="55469" t="50000" r="13281" b="17708"/>
          <a:stretch>
            <a:fillRect/>
          </a:stretch>
        </p:blipFill>
        <p:spPr bwMode="auto">
          <a:xfrm>
            <a:off x="5562600" y="0"/>
            <a:ext cx="3048000" cy="2362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420909" name="Text Box 45"/>
          <p:cNvSpPr txBox="1">
            <a:spLocks noChangeArrowheads="1"/>
          </p:cNvSpPr>
          <p:nvPr/>
        </p:nvSpPr>
        <p:spPr bwMode="auto">
          <a:xfrm rot="-901158">
            <a:off x="1839913" y="1371600"/>
            <a:ext cx="16637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15 Attribute</a:t>
            </a:r>
          </a:p>
        </p:txBody>
      </p:sp>
      <p:sp>
        <p:nvSpPr>
          <p:cNvPr id="420910" name="Rectangle 4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02600" cy="1143000"/>
          </a:xfrm>
        </p:spPr>
        <p:txBody>
          <a:bodyPr/>
          <a:lstStyle/>
          <a:p>
            <a:r>
              <a:rPr lang="de-DE"/>
              <a:t>Join mit Hashfilter</a:t>
            </a:r>
            <a:br>
              <a:rPr lang="de-DE"/>
            </a:br>
            <a:r>
              <a:rPr lang="de-DE"/>
              <a:t>(Bloom-Filter)</a:t>
            </a:r>
          </a:p>
        </p:txBody>
      </p:sp>
      <p:sp>
        <p:nvSpPr>
          <p:cNvPr id="420911" name="Freeform 47"/>
          <p:cNvSpPr>
            <a:spLocks/>
          </p:cNvSpPr>
          <p:nvPr/>
        </p:nvSpPr>
        <p:spPr bwMode="auto">
          <a:xfrm>
            <a:off x="3403600" y="0"/>
            <a:ext cx="5664200" cy="320040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64" y="576"/>
              </a:cxn>
              <a:cxn ang="0">
                <a:pos x="400" y="1296"/>
              </a:cxn>
              <a:cxn ang="0">
                <a:pos x="1888" y="1776"/>
              </a:cxn>
            </a:cxnLst>
            <a:rect l="0" t="0" r="r" b="b"/>
            <a:pathLst>
              <a:path w="1888" h="1776">
                <a:moveTo>
                  <a:pt x="16" y="0"/>
                </a:moveTo>
                <a:cubicBezTo>
                  <a:pt x="8" y="180"/>
                  <a:pt x="0" y="360"/>
                  <a:pt x="64" y="576"/>
                </a:cubicBezTo>
                <a:cubicBezTo>
                  <a:pt x="128" y="792"/>
                  <a:pt x="96" y="1096"/>
                  <a:pt x="400" y="1296"/>
                </a:cubicBezTo>
                <a:cubicBezTo>
                  <a:pt x="704" y="1496"/>
                  <a:pt x="1352" y="1680"/>
                  <a:pt x="1888" y="1776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912" name="Freeform 48"/>
          <p:cNvSpPr>
            <a:spLocks/>
          </p:cNvSpPr>
          <p:nvPr/>
        </p:nvSpPr>
        <p:spPr bwMode="auto">
          <a:xfrm>
            <a:off x="4191000" y="2438400"/>
            <a:ext cx="762000" cy="4343400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288" y="288"/>
              </a:cxn>
              <a:cxn ang="0">
                <a:pos x="96" y="960"/>
              </a:cxn>
              <a:cxn ang="0">
                <a:pos x="0" y="2736"/>
              </a:cxn>
            </a:cxnLst>
            <a:rect l="0" t="0" r="r" b="b"/>
            <a:pathLst>
              <a:path w="480" h="2736">
                <a:moveTo>
                  <a:pt x="480" y="0"/>
                </a:moveTo>
                <a:cubicBezTo>
                  <a:pt x="416" y="64"/>
                  <a:pt x="352" y="128"/>
                  <a:pt x="288" y="288"/>
                </a:cubicBezTo>
                <a:cubicBezTo>
                  <a:pt x="224" y="448"/>
                  <a:pt x="144" y="552"/>
                  <a:pt x="96" y="960"/>
                </a:cubicBezTo>
                <a:cubicBezTo>
                  <a:pt x="48" y="1368"/>
                  <a:pt x="16" y="2440"/>
                  <a:pt x="0" y="2736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913" name="Line 49"/>
          <p:cNvSpPr>
            <a:spLocks noChangeShapeType="1"/>
          </p:cNvSpPr>
          <p:nvPr/>
        </p:nvSpPr>
        <p:spPr bwMode="auto">
          <a:xfrm>
            <a:off x="6629400" y="5562600"/>
            <a:ext cx="1371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2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2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2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2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2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2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2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42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2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42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42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42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42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42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42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42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42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42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42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42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500"/>
                                        <p:tgtEl>
                                          <p:spTgt spid="42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500"/>
                                        <p:tgtEl>
                                          <p:spTgt spid="42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42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42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1" dur="500"/>
                                        <p:tgtEl>
                                          <p:spTgt spid="42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42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500"/>
                                        <p:tgtEl>
                                          <p:spTgt spid="42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4" grpId="0" animBg="1"/>
      <p:bldP spid="420875" grpId="0" animBg="1"/>
      <p:bldP spid="420876" grpId="0" animBg="1"/>
      <p:bldP spid="420877" grpId="0" animBg="1"/>
      <p:bldP spid="420878" grpId="0" animBg="1"/>
      <p:bldP spid="420879" grpId="0" animBg="1"/>
      <p:bldP spid="420881" grpId="0" animBg="1"/>
      <p:bldP spid="420882" grpId="0" animBg="1"/>
      <p:bldP spid="420891" grpId="0" animBg="1"/>
      <p:bldP spid="420892" grpId="0" animBg="1"/>
      <p:bldP spid="420893" grpId="0" animBg="1"/>
      <p:bldP spid="420894" grpId="0" animBg="1"/>
      <p:bldP spid="420895" grpId="0" animBg="1"/>
      <p:bldP spid="420896" grpId="0" animBg="1"/>
      <p:bldP spid="420897" grpId="0" animBg="1"/>
      <p:bldP spid="420898" grpId="0" animBg="1"/>
      <p:bldP spid="420899" grpId="0" animBg="1"/>
      <p:bldP spid="420900" grpId="0" animBg="1" autoUpdateAnimBg="0"/>
      <p:bldP spid="420901" grpId="0" animBg="1"/>
      <p:bldP spid="420902" grpId="0" animBg="1"/>
      <p:bldP spid="420903" grpId="0" animBg="1"/>
      <p:bldP spid="420904" grpId="0" autoUpdateAnimBg="0"/>
      <p:bldP spid="420905" grpId="0" autoUpdateAnimBg="0"/>
      <p:bldP spid="420906" grpId="0" autoUpdateAnimBg="0"/>
      <p:bldP spid="420907" grpId="0" animBg="1"/>
      <p:bldP spid="420909" grpId="0" autoUpdateAnimBg="0"/>
      <p:bldP spid="4209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EB7E-4432-42F8-A503-98574C2D9AE8}" type="slidenum">
              <a:rPr lang="en-US"/>
              <a:pPr/>
              <a:t>75</a:t>
            </a:fld>
            <a:endParaRPr lang="en-US"/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3" cstate="print"/>
          <a:srcRect l="11719" t="39583" r="67969" b="8333"/>
          <a:stretch>
            <a:fillRect/>
          </a:stretch>
        </p:blipFill>
        <p:spPr bwMode="auto">
          <a:xfrm>
            <a:off x="304800" y="3505200"/>
            <a:ext cx="1743075" cy="3352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431107" name="Picture 3"/>
          <p:cNvPicPr>
            <a:picLocks noChangeAspect="1" noChangeArrowheads="1"/>
          </p:cNvPicPr>
          <p:nvPr/>
        </p:nvPicPr>
        <p:blipFill>
          <a:blip r:embed="rId3" cstate="print"/>
          <a:srcRect l="34375" t="39583" r="46875" b="8333"/>
          <a:stretch>
            <a:fillRect/>
          </a:stretch>
        </p:blipFill>
        <p:spPr bwMode="auto">
          <a:xfrm>
            <a:off x="6351588" y="3429000"/>
            <a:ext cx="1801812" cy="3429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431108" name="Group 4"/>
          <p:cNvGrpSpPr>
            <a:grpSpLocks/>
          </p:cNvGrpSpPr>
          <p:nvPr/>
        </p:nvGrpSpPr>
        <p:grpSpPr bwMode="auto">
          <a:xfrm>
            <a:off x="4114800" y="4191000"/>
            <a:ext cx="228600" cy="1828800"/>
            <a:chOff x="1728" y="2592"/>
            <a:chExt cx="144" cy="1152"/>
          </a:xfrm>
        </p:grpSpPr>
        <p:sp>
          <p:nvSpPr>
            <p:cNvPr id="431109" name="Rectangle 5"/>
            <p:cNvSpPr>
              <a:spLocks noChangeArrowheads="1"/>
            </p:cNvSpPr>
            <p:nvPr/>
          </p:nvSpPr>
          <p:spPr bwMode="auto">
            <a:xfrm>
              <a:off x="1728" y="259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..</a:t>
              </a:r>
            </a:p>
          </p:txBody>
        </p:sp>
        <p:sp>
          <p:nvSpPr>
            <p:cNvPr id="431110" name="Rectangle 6"/>
            <p:cNvSpPr>
              <a:spLocks noChangeArrowheads="1"/>
            </p:cNvSpPr>
            <p:nvPr/>
          </p:nvSpPr>
          <p:spPr bwMode="auto">
            <a:xfrm>
              <a:off x="1728" y="2784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..</a:t>
              </a:r>
            </a:p>
          </p:txBody>
        </p:sp>
        <p:sp>
          <p:nvSpPr>
            <p:cNvPr id="431111" name="Rectangle 7"/>
            <p:cNvSpPr>
              <a:spLocks noChangeArrowheads="1"/>
            </p:cNvSpPr>
            <p:nvPr/>
          </p:nvSpPr>
          <p:spPr bwMode="auto">
            <a:xfrm>
              <a:off x="1728" y="2976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..</a:t>
              </a:r>
            </a:p>
          </p:txBody>
        </p:sp>
        <p:sp>
          <p:nvSpPr>
            <p:cNvPr id="431112" name="Rectangle 8"/>
            <p:cNvSpPr>
              <a:spLocks noChangeArrowheads="1"/>
            </p:cNvSpPr>
            <p:nvPr/>
          </p:nvSpPr>
          <p:spPr bwMode="auto">
            <a:xfrm>
              <a:off x="1728" y="3168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..</a:t>
              </a:r>
            </a:p>
          </p:txBody>
        </p:sp>
        <p:sp>
          <p:nvSpPr>
            <p:cNvPr id="431113" name="Rectangle 9"/>
            <p:cNvSpPr>
              <a:spLocks noChangeArrowheads="1"/>
            </p:cNvSpPr>
            <p:nvPr/>
          </p:nvSpPr>
          <p:spPr bwMode="auto">
            <a:xfrm>
              <a:off x="1728" y="3360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..</a:t>
              </a:r>
            </a:p>
          </p:txBody>
        </p:sp>
        <p:sp>
          <p:nvSpPr>
            <p:cNvPr id="431114" name="Rectangle 10"/>
            <p:cNvSpPr>
              <a:spLocks noChangeArrowheads="1"/>
            </p:cNvSpPr>
            <p:nvPr/>
          </p:nvSpPr>
          <p:spPr bwMode="auto">
            <a:xfrm>
              <a:off x="1728" y="355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..</a:t>
              </a:r>
            </a:p>
          </p:txBody>
        </p:sp>
      </p:grpSp>
      <p:sp>
        <p:nvSpPr>
          <p:cNvPr id="43114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Join mit Hashfilter</a:t>
            </a:r>
            <a:br>
              <a:rPr lang="de-DE"/>
            </a:br>
            <a:r>
              <a:rPr lang="de-DE"/>
              <a:t>(False Drop Abschätzung)</a:t>
            </a:r>
          </a:p>
        </p:txBody>
      </p:sp>
      <p:sp>
        <p:nvSpPr>
          <p:cNvPr id="431153" name="Rectangle 49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4914900"/>
          </a:xfrm>
        </p:spPr>
        <p:txBody>
          <a:bodyPr/>
          <a:lstStyle/>
          <a:p>
            <a:r>
              <a:rPr lang="de-DE"/>
              <a:t>Wahrscheinlichkeit, dass ein bestimmtes Bit j gesetzt ist</a:t>
            </a:r>
          </a:p>
          <a:p>
            <a:pPr lvl="1"/>
            <a:r>
              <a:rPr lang="de-DE"/>
              <a:t>W. dass ein bestimmtes r</a:t>
            </a:r>
            <a:r>
              <a:rPr lang="de-DE">
                <a:sym typeface="Symbol" pitchFamily="18" charset="2"/>
              </a:rPr>
              <a:t>R</a:t>
            </a:r>
            <a:r>
              <a:rPr lang="de-DE"/>
              <a:t> das Bit setzt: 1/b</a:t>
            </a:r>
          </a:p>
          <a:p>
            <a:pPr lvl="1"/>
            <a:r>
              <a:rPr lang="de-DE"/>
              <a:t>W. dasss kein r</a:t>
            </a:r>
            <a:r>
              <a:rPr lang="de-DE">
                <a:sym typeface="Symbol" pitchFamily="18" charset="2"/>
              </a:rPr>
              <a:t>R</a:t>
            </a:r>
            <a:r>
              <a:rPr lang="de-DE"/>
              <a:t> das Bit setzt: (1-1/b)</a:t>
            </a:r>
            <a:r>
              <a:rPr lang="de-DE" b="1" baseline="30000"/>
              <a:t>|R|</a:t>
            </a:r>
          </a:p>
          <a:p>
            <a:pPr lvl="1"/>
            <a:r>
              <a:rPr lang="de-DE"/>
              <a:t>W. dass ein r</a:t>
            </a:r>
            <a:r>
              <a:rPr lang="de-DE">
                <a:sym typeface="Symbol" pitchFamily="18" charset="2"/>
              </a:rPr>
              <a:t>R</a:t>
            </a:r>
            <a:r>
              <a:rPr lang="de-DE"/>
              <a:t> das Bit gesetzt hat: 1- (1-1/b)</a:t>
            </a:r>
            <a:r>
              <a:rPr lang="de-DE" b="1" baseline="30000"/>
              <a:t>|R|</a:t>
            </a:r>
          </a:p>
        </p:txBody>
      </p:sp>
      <p:sp>
        <p:nvSpPr>
          <p:cNvPr id="431154" name="Line 50"/>
          <p:cNvSpPr>
            <a:spLocks noChangeShapeType="1"/>
          </p:cNvSpPr>
          <p:nvPr/>
        </p:nvSpPr>
        <p:spPr bwMode="auto">
          <a:xfrm flipH="1">
            <a:off x="4267200" y="4876800"/>
            <a:ext cx="22098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31156" name="Group 52"/>
          <p:cNvGrpSpPr>
            <a:grpSpLocks/>
          </p:cNvGrpSpPr>
          <p:nvPr/>
        </p:nvGrpSpPr>
        <p:grpSpPr bwMode="auto">
          <a:xfrm>
            <a:off x="3733800" y="4191000"/>
            <a:ext cx="304800" cy="1828800"/>
            <a:chOff x="1728" y="2592"/>
            <a:chExt cx="144" cy="1152"/>
          </a:xfrm>
        </p:grpSpPr>
        <p:sp>
          <p:nvSpPr>
            <p:cNvPr id="431157" name="Rectangle 53"/>
            <p:cNvSpPr>
              <a:spLocks noChangeArrowheads="1"/>
            </p:cNvSpPr>
            <p:nvPr/>
          </p:nvSpPr>
          <p:spPr bwMode="auto">
            <a:xfrm>
              <a:off x="1728" y="259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31158" name="Rectangle 54"/>
            <p:cNvSpPr>
              <a:spLocks noChangeArrowheads="1"/>
            </p:cNvSpPr>
            <p:nvPr/>
          </p:nvSpPr>
          <p:spPr bwMode="auto">
            <a:xfrm>
              <a:off x="1728" y="2784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1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31159" name="Rectangle 55"/>
            <p:cNvSpPr>
              <a:spLocks noChangeArrowheads="1"/>
            </p:cNvSpPr>
            <p:nvPr/>
          </p:nvSpPr>
          <p:spPr bwMode="auto">
            <a:xfrm>
              <a:off x="1728" y="2976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..</a:t>
              </a:r>
            </a:p>
          </p:txBody>
        </p:sp>
        <p:sp>
          <p:nvSpPr>
            <p:cNvPr id="431160" name="Rectangle 56"/>
            <p:cNvSpPr>
              <a:spLocks noChangeArrowheads="1"/>
            </p:cNvSpPr>
            <p:nvPr/>
          </p:nvSpPr>
          <p:spPr bwMode="auto">
            <a:xfrm>
              <a:off x="1728" y="3168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j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31161" name="Rectangle 57"/>
            <p:cNvSpPr>
              <a:spLocks noChangeArrowheads="1"/>
            </p:cNvSpPr>
            <p:nvPr/>
          </p:nvSpPr>
          <p:spPr bwMode="auto">
            <a:xfrm>
              <a:off x="1728" y="3360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..</a:t>
              </a:r>
            </a:p>
          </p:txBody>
        </p:sp>
        <p:sp>
          <p:nvSpPr>
            <p:cNvPr id="431162" name="Rectangle 58"/>
            <p:cNvSpPr>
              <a:spLocks noChangeArrowheads="1"/>
            </p:cNvSpPr>
            <p:nvPr/>
          </p:nvSpPr>
          <p:spPr bwMode="auto">
            <a:xfrm>
              <a:off x="1728" y="3552"/>
              <a:ext cx="144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800">
                  <a:latin typeface="Times New Roman" pitchFamily="18" charset="0"/>
                </a:rPr>
                <a:t>b-1</a:t>
              </a:r>
              <a:endParaRPr lang="de-DE">
                <a:latin typeface="Times New Roman" pitchFamily="18" charset="0"/>
              </a:endParaRPr>
            </a:p>
          </p:txBody>
        </p:sp>
      </p:grpSp>
      <p:grpSp>
        <p:nvGrpSpPr>
          <p:cNvPr id="431165" name="Group 61"/>
          <p:cNvGrpSpPr>
            <a:grpSpLocks/>
          </p:cNvGrpSpPr>
          <p:nvPr/>
        </p:nvGrpSpPr>
        <p:grpSpPr bwMode="auto">
          <a:xfrm>
            <a:off x="468313" y="5013325"/>
            <a:ext cx="3657600" cy="381000"/>
            <a:chOff x="288" y="3168"/>
            <a:chExt cx="2304" cy="240"/>
          </a:xfrm>
        </p:grpSpPr>
        <p:sp>
          <p:nvSpPr>
            <p:cNvPr id="431163" name="Line 59"/>
            <p:cNvSpPr>
              <a:spLocks noChangeShapeType="1"/>
            </p:cNvSpPr>
            <p:nvPr/>
          </p:nvSpPr>
          <p:spPr bwMode="auto">
            <a:xfrm>
              <a:off x="1152" y="3312"/>
              <a:ext cx="144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1164" name="Rectangle 60"/>
            <p:cNvSpPr>
              <a:spLocks noChangeArrowheads="1"/>
            </p:cNvSpPr>
            <p:nvPr/>
          </p:nvSpPr>
          <p:spPr bwMode="auto">
            <a:xfrm>
              <a:off x="288" y="3168"/>
              <a:ext cx="1008" cy="24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17F-6636-4E01-B3A1-5B7CC5D1954C}" type="slidenum">
              <a:rPr lang="en-US"/>
              <a:pPr/>
              <a:t>76</a:t>
            </a:fld>
            <a:endParaRPr lang="en-US"/>
          </a:p>
        </p:txBody>
      </p:sp>
      <p:pic>
        <p:nvPicPr>
          <p:cNvPr id="433154" name="Picture 2"/>
          <p:cNvPicPr>
            <a:picLocks noChangeAspect="1" noChangeArrowheads="1"/>
          </p:cNvPicPr>
          <p:nvPr/>
        </p:nvPicPr>
        <p:blipFill>
          <a:blip r:embed="rId3" cstate="print"/>
          <a:srcRect l="11719" t="39583" r="67969" b="8333"/>
          <a:stretch>
            <a:fillRect/>
          </a:stretch>
        </p:blipFill>
        <p:spPr bwMode="auto">
          <a:xfrm>
            <a:off x="661988" y="4191000"/>
            <a:ext cx="1385887" cy="2667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433155" name="Picture 3"/>
          <p:cNvPicPr>
            <a:picLocks noChangeAspect="1" noChangeArrowheads="1"/>
          </p:cNvPicPr>
          <p:nvPr/>
        </p:nvPicPr>
        <p:blipFill>
          <a:blip r:embed="rId3" cstate="print"/>
          <a:srcRect l="34375" t="39583" r="46875" b="8333"/>
          <a:stretch>
            <a:fillRect/>
          </a:stretch>
        </p:blipFill>
        <p:spPr bwMode="auto">
          <a:xfrm>
            <a:off x="6351588" y="4419600"/>
            <a:ext cx="1309687" cy="2438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43316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Join mit Hashfilter</a:t>
            </a:r>
            <a:br>
              <a:rPr lang="de-DE"/>
            </a:br>
            <a:r>
              <a:rPr lang="de-DE"/>
              <a:t>(False Drop Abschätzung)</a:t>
            </a:r>
          </a:p>
        </p:txBody>
      </p:sp>
      <p:sp>
        <p:nvSpPr>
          <p:cNvPr id="43316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763000" cy="4914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/>
              <a:t>W. dass irgendein r</a:t>
            </a:r>
            <a:r>
              <a:rPr lang="de-DE">
                <a:sym typeface="Symbol" pitchFamily="18" charset="2"/>
              </a:rPr>
              <a:t>R</a:t>
            </a:r>
            <a:r>
              <a:rPr lang="de-DE"/>
              <a:t> ein bestimmtes Bit gesetzt hat: 1- (1-1/b)</a:t>
            </a:r>
            <a:r>
              <a:rPr lang="de-DE" b="1" baseline="30000"/>
              <a:t>|R|</a:t>
            </a:r>
          </a:p>
          <a:p>
            <a:pPr>
              <a:lnSpc>
                <a:spcPct val="80000"/>
              </a:lnSpc>
            </a:pPr>
            <a:r>
              <a:rPr lang="de-DE"/>
              <a:t>Wieviele Bits sind gesetzt? </a:t>
            </a:r>
          </a:p>
          <a:p>
            <a:pPr lvl="1">
              <a:lnSpc>
                <a:spcPct val="80000"/>
              </a:lnSpc>
            </a:pPr>
            <a:r>
              <a:rPr lang="de-DE"/>
              <a:t>b * [1- (1-1/b)</a:t>
            </a:r>
            <a:r>
              <a:rPr lang="de-DE" b="1" baseline="30000"/>
              <a:t>|R|</a:t>
            </a:r>
            <a:r>
              <a:rPr lang="de-DE"/>
              <a:t>]</a:t>
            </a:r>
          </a:p>
          <a:p>
            <a:pPr>
              <a:lnSpc>
                <a:spcPct val="80000"/>
              </a:lnSpc>
            </a:pPr>
            <a:r>
              <a:rPr lang="de-DE"/>
              <a:t>Mehrere r</a:t>
            </a:r>
            <a:r>
              <a:rPr lang="de-DE">
                <a:sym typeface="Symbol" pitchFamily="18" charset="2"/>
              </a:rPr>
              <a:t>R</a:t>
            </a:r>
            <a:r>
              <a:rPr lang="de-DE"/>
              <a:t> können dasselbe Bit setzen</a:t>
            </a:r>
          </a:p>
          <a:p>
            <a:pPr>
              <a:lnSpc>
                <a:spcPct val="80000"/>
              </a:lnSpc>
            </a:pPr>
            <a:r>
              <a:rPr lang="de-DE"/>
              <a:t>Approximation: alle r</a:t>
            </a:r>
            <a:r>
              <a:rPr lang="de-DE">
                <a:sym typeface="Symbol" pitchFamily="18" charset="2"/>
              </a:rPr>
              <a:t>R</a:t>
            </a:r>
            <a:r>
              <a:rPr lang="de-DE"/>
              <a:t> setzen unterschiedliche Bits</a:t>
            </a:r>
          </a:p>
          <a:p>
            <a:pPr lvl="1">
              <a:lnSpc>
                <a:spcPct val="80000"/>
              </a:lnSpc>
            </a:pPr>
            <a:r>
              <a:rPr lang="de-DE"/>
              <a:t>W. dass ein bestimmtes Bit j gesetzt ist: |R| / b</a:t>
            </a:r>
          </a:p>
          <a:p>
            <a:pPr lvl="1">
              <a:lnSpc>
                <a:spcPct val="80000"/>
              </a:lnSpc>
            </a:pPr>
            <a:r>
              <a:rPr lang="de-DE"/>
              <a:t>b &gt;&gt; |R|</a:t>
            </a:r>
          </a:p>
          <a:p>
            <a:pPr lvl="1"/>
            <a:endParaRPr lang="de-DE" b="1" baseline="30000"/>
          </a:p>
        </p:txBody>
      </p:sp>
      <p:sp>
        <p:nvSpPr>
          <p:cNvPr id="433165" name="Line 13"/>
          <p:cNvSpPr>
            <a:spLocks noChangeShapeType="1"/>
          </p:cNvSpPr>
          <p:nvPr/>
        </p:nvSpPr>
        <p:spPr bwMode="auto">
          <a:xfrm flipH="1">
            <a:off x="4419600" y="5410200"/>
            <a:ext cx="2057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33177" name="Group 25"/>
          <p:cNvGrpSpPr>
            <a:grpSpLocks/>
          </p:cNvGrpSpPr>
          <p:nvPr/>
        </p:nvGrpSpPr>
        <p:grpSpPr bwMode="auto">
          <a:xfrm>
            <a:off x="3886200" y="4572000"/>
            <a:ext cx="609600" cy="1828800"/>
            <a:chOff x="2352" y="2640"/>
            <a:chExt cx="384" cy="1152"/>
          </a:xfrm>
        </p:grpSpPr>
        <p:grpSp>
          <p:nvGrpSpPr>
            <p:cNvPr id="433156" name="Group 4"/>
            <p:cNvGrpSpPr>
              <a:grpSpLocks/>
            </p:cNvGrpSpPr>
            <p:nvPr/>
          </p:nvGrpSpPr>
          <p:grpSpPr bwMode="auto">
            <a:xfrm>
              <a:off x="2592" y="2640"/>
              <a:ext cx="144" cy="1152"/>
              <a:chOff x="1728" y="2592"/>
              <a:chExt cx="144" cy="1152"/>
            </a:xfrm>
          </p:grpSpPr>
          <p:sp>
            <p:nvSpPr>
              <p:cNvPr id="433157" name="Rectangle 5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>
                    <a:latin typeface="Times New Roman" pitchFamily="18" charset="0"/>
                  </a:rPr>
                  <a:t>..</a:t>
                </a:r>
              </a:p>
            </p:txBody>
          </p:sp>
          <p:sp>
            <p:nvSpPr>
              <p:cNvPr id="433158" name="Rectangle 6"/>
              <p:cNvSpPr>
                <a:spLocks noChangeArrowheads="1"/>
              </p:cNvSpPr>
              <p:nvPr/>
            </p:nvSpPr>
            <p:spPr bwMode="auto">
              <a:xfrm>
                <a:off x="1728" y="2784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>
                    <a:latin typeface="Times New Roman" pitchFamily="18" charset="0"/>
                  </a:rPr>
                  <a:t>..</a:t>
                </a:r>
              </a:p>
            </p:txBody>
          </p:sp>
          <p:sp>
            <p:nvSpPr>
              <p:cNvPr id="433159" name="Rectangle 7"/>
              <p:cNvSpPr>
                <a:spLocks noChangeArrowheads="1"/>
              </p:cNvSpPr>
              <p:nvPr/>
            </p:nvSpPr>
            <p:spPr bwMode="auto">
              <a:xfrm>
                <a:off x="1728" y="2976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>
                    <a:latin typeface="Times New Roman" pitchFamily="18" charset="0"/>
                  </a:rPr>
                  <a:t>..</a:t>
                </a:r>
              </a:p>
            </p:txBody>
          </p:sp>
          <p:sp>
            <p:nvSpPr>
              <p:cNvPr id="433160" name="Rectangle 8"/>
              <p:cNvSpPr>
                <a:spLocks noChangeArrowheads="1"/>
              </p:cNvSpPr>
              <p:nvPr/>
            </p:nvSpPr>
            <p:spPr bwMode="auto">
              <a:xfrm>
                <a:off x="1728" y="3168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>
                    <a:latin typeface="Times New Roman" pitchFamily="18" charset="0"/>
                  </a:rPr>
                  <a:t>..</a:t>
                </a:r>
              </a:p>
            </p:txBody>
          </p:sp>
          <p:sp>
            <p:nvSpPr>
              <p:cNvPr id="433161" name="Rectangle 9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>
                    <a:latin typeface="Times New Roman" pitchFamily="18" charset="0"/>
                  </a:rPr>
                  <a:t>..</a:t>
                </a:r>
              </a:p>
            </p:txBody>
          </p:sp>
          <p:sp>
            <p:nvSpPr>
              <p:cNvPr id="433162" name="Rectangle 10"/>
              <p:cNvSpPr>
                <a:spLocks noChangeArrowheads="1"/>
              </p:cNvSpPr>
              <p:nvPr/>
            </p:nvSpPr>
            <p:spPr bwMode="auto">
              <a:xfrm>
                <a:off x="1728" y="3552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>
                    <a:latin typeface="Times New Roman" pitchFamily="18" charset="0"/>
                  </a:rPr>
                  <a:t>..</a:t>
                </a:r>
              </a:p>
            </p:txBody>
          </p:sp>
        </p:grpSp>
        <p:grpSp>
          <p:nvGrpSpPr>
            <p:cNvPr id="433166" name="Group 14"/>
            <p:cNvGrpSpPr>
              <a:grpSpLocks/>
            </p:cNvGrpSpPr>
            <p:nvPr/>
          </p:nvGrpSpPr>
          <p:grpSpPr bwMode="auto">
            <a:xfrm>
              <a:off x="2352" y="2640"/>
              <a:ext cx="192" cy="1152"/>
              <a:chOff x="1728" y="2592"/>
              <a:chExt cx="144" cy="1152"/>
            </a:xfrm>
          </p:grpSpPr>
          <p:sp>
            <p:nvSpPr>
              <p:cNvPr id="433167" name="Rectangle 15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2000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433168" name="Rectangle 16"/>
              <p:cNvSpPr>
                <a:spLocks noChangeArrowheads="1"/>
              </p:cNvSpPr>
              <p:nvPr/>
            </p:nvSpPr>
            <p:spPr bwMode="auto">
              <a:xfrm>
                <a:off x="1728" y="2784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2000">
                    <a:latin typeface="Times New Roman" pitchFamily="18" charset="0"/>
                  </a:rPr>
                  <a:t>1</a:t>
                </a:r>
                <a:endParaRPr lang="de-DE">
                  <a:latin typeface="Times New Roman" pitchFamily="18" charset="0"/>
                </a:endParaRPr>
              </a:p>
            </p:txBody>
          </p:sp>
          <p:sp>
            <p:nvSpPr>
              <p:cNvPr id="433169" name="Rectangle 17"/>
              <p:cNvSpPr>
                <a:spLocks noChangeArrowheads="1"/>
              </p:cNvSpPr>
              <p:nvPr/>
            </p:nvSpPr>
            <p:spPr bwMode="auto">
              <a:xfrm>
                <a:off x="1728" y="2976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>
                    <a:latin typeface="Times New Roman" pitchFamily="18" charset="0"/>
                  </a:rPr>
                  <a:t>..</a:t>
                </a:r>
              </a:p>
            </p:txBody>
          </p:sp>
          <p:sp>
            <p:nvSpPr>
              <p:cNvPr id="433170" name="Rectangle 18"/>
              <p:cNvSpPr>
                <a:spLocks noChangeArrowheads="1"/>
              </p:cNvSpPr>
              <p:nvPr/>
            </p:nvSpPr>
            <p:spPr bwMode="auto">
              <a:xfrm>
                <a:off x="1728" y="3168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2000">
                    <a:latin typeface="Times New Roman" pitchFamily="18" charset="0"/>
                  </a:rPr>
                  <a:t>j</a:t>
                </a:r>
                <a:endParaRPr lang="de-DE">
                  <a:latin typeface="Times New Roman" pitchFamily="18" charset="0"/>
                </a:endParaRPr>
              </a:p>
            </p:txBody>
          </p:sp>
          <p:sp>
            <p:nvSpPr>
              <p:cNvPr id="433171" name="Rectangle 19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>
                    <a:latin typeface="Times New Roman" pitchFamily="18" charset="0"/>
                  </a:rPr>
                  <a:t>..</a:t>
                </a:r>
              </a:p>
            </p:txBody>
          </p:sp>
          <p:sp>
            <p:nvSpPr>
              <p:cNvPr id="433172" name="Rectangle 20"/>
              <p:cNvSpPr>
                <a:spLocks noChangeArrowheads="1"/>
              </p:cNvSpPr>
              <p:nvPr/>
            </p:nvSpPr>
            <p:spPr bwMode="auto">
              <a:xfrm>
                <a:off x="1728" y="3552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1800">
                    <a:latin typeface="Times New Roman" pitchFamily="18" charset="0"/>
                  </a:rPr>
                  <a:t>b-1</a:t>
                </a:r>
                <a:endParaRPr lang="de-DE">
                  <a:latin typeface="Times New Roman" pitchFamily="18" charset="0"/>
                </a:endParaRPr>
              </a:p>
            </p:txBody>
          </p:sp>
        </p:grpSp>
      </p:grpSp>
      <p:sp>
        <p:nvSpPr>
          <p:cNvPr id="433174" name="Line 22"/>
          <p:cNvSpPr>
            <a:spLocks noChangeShapeType="1"/>
          </p:cNvSpPr>
          <p:nvPr/>
        </p:nvSpPr>
        <p:spPr bwMode="auto">
          <a:xfrm flipV="1">
            <a:off x="1905000" y="4724400"/>
            <a:ext cx="228600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3176" name="Line 24"/>
          <p:cNvSpPr>
            <a:spLocks noChangeShapeType="1"/>
          </p:cNvSpPr>
          <p:nvPr/>
        </p:nvSpPr>
        <p:spPr bwMode="auto">
          <a:xfrm flipV="1">
            <a:off x="1828800" y="4800600"/>
            <a:ext cx="2438400" cy="175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74" grpId="0" animBg="1"/>
      <p:bldP spid="43317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6BFD-51CD-4A29-8025-584536575772}" type="slidenum">
              <a:rPr lang="en-US"/>
              <a:pPr/>
              <a:t>77</a:t>
            </a:fld>
            <a:endParaRPr lang="en-US"/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>
          <a:blip r:embed="rId3" cstate="print"/>
          <a:srcRect l="11719" t="39583" r="67969" b="8333"/>
          <a:stretch>
            <a:fillRect/>
          </a:stretch>
        </p:blipFill>
        <p:spPr bwMode="auto">
          <a:xfrm>
            <a:off x="860425" y="4572000"/>
            <a:ext cx="1187450" cy="2286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434179" name="Picture 3"/>
          <p:cNvPicPr>
            <a:picLocks noChangeAspect="1" noChangeArrowheads="1"/>
          </p:cNvPicPr>
          <p:nvPr/>
        </p:nvPicPr>
        <p:blipFill>
          <a:blip r:embed="rId3" cstate="print"/>
          <a:srcRect l="34375" t="39583" r="46875" b="8333"/>
          <a:stretch>
            <a:fillRect/>
          </a:stretch>
        </p:blipFill>
        <p:spPr bwMode="auto">
          <a:xfrm>
            <a:off x="6351588" y="4419600"/>
            <a:ext cx="1309687" cy="2438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434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Join mit Hashfilter</a:t>
            </a:r>
            <a:br>
              <a:rPr lang="de-DE"/>
            </a:br>
            <a:r>
              <a:rPr lang="de-DE"/>
              <a:t>(False Drop Abschätzung)</a:t>
            </a:r>
          </a:p>
        </p:txBody>
      </p:sp>
      <p:sp>
        <p:nvSpPr>
          <p:cNvPr id="434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763000" cy="49149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de-DE"/>
              <a:t>W. dass irgendein r</a:t>
            </a:r>
            <a:r>
              <a:rPr lang="de-DE">
                <a:sym typeface="Symbol" pitchFamily="18" charset="2"/>
              </a:rPr>
              <a:t>R</a:t>
            </a:r>
            <a:r>
              <a:rPr lang="de-DE"/>
              <a:t> ein bestimmtes Bit gesetzt hat: 1- (1-1/b)</a:t>
            </a:r>
            <a:r>
              <a:rPr lang="de-DE" b="1" baseline="30000"/>
              <a:t>|R|</a:t>
            </a:r>
          </a:p>
          <a:p>
            <a:pPr>
              <a:lnSpc>
                <a:spcPct val="70000"/>
              </a:lnSpc>
            </a:pPr>
            <a:r>
              <a:rPr lang="de-DE"/>
              <a:t>W. dass ein bestimmtes s</a:t>
            </a:r>
            <a:r>
              <a:rPr lang="de-DE">
                <a:sym typeface="Symbol" pitchFamily="18" charset="2"/>
              </a:rPr>
              <a:t>S ausgewählt wird:</a:t>
            </a:r>
          </a:p>
          <a:p>
            <a:pPr lvl="1">
              <a:lnSpc>
                <a:spcPct val="70000"/>
              </a:lnSpc>
            </a:pPr>
            <a:r>
              <a:rPr lang="de-DE"/>
              <a:t>1- (1-1/b)</a:t>
            </a:r>
            <a:r>
              <a:rPr lang="de-DE" b="1" baseline="30000"/>
              <a:t>|R|</a:t>
            </a:r>
            <a:r>
              <a:rPr lang="de-DE"/>
              <a:t> </a:t>
            </a:r>
          </a:p>
          <a:p>
            <a:pPr>
              <a:lnSpc>
                <a:spcPct val="70000"/>
              </a:lnSpc>
            </a:pPr>
            <a:r>
              <a:rPr lang="de-DE"/>
              <a:t>Wieviele s</a:t>
            </a:r>
            <a:r>
              <a:rPr lang="de-DE">
                <a:sym typeface="Symbol" pitchFamily="18" charset="2"/>
              </a:rPr>
              <a:t>S werden ausgewählt?</a:t>
            </a:r>
          </a:p>
          <a:p>
            <a:pPr lvl="1">
              <a:lnSpc>
                <a:spcPct val="70000"/>
              </a:lnSpc>
            </a:pPr>
            <a:r>
              <a:rPr lang="de-DE"/>
              <a:t>|S| * [1- (1-1/b)</a:t>
            </a:r>
            <a:r>
              <a:rPr lang="de-DE" b="1" baseline="30000"/>
              <a:t>|R|</a:t>
            </a:r>
            <a:r>
              <a:rPr lang="de-DE"/>
              <a:t>]</a:t>
            </a:r>
          </a:p>
          <a:p>
            <a:pPr>
              <a:lnSpc>
                <a:spcPct val="70000"/>
              </a:lnSpc>
            </a:pPr>
            <a:r>
              <a:rPr lang="de-DE"/>
              <a:t>Approximation: alle r setzen unterschiedliche Bits</a:t>
            </a:r>
          </a:p>
          <a:p>
            <a:pPr lvl="1">
              <a:lnSpc>
                <a:spcPct val="70000"/>
              </a:lnSpc>
            </a:pPr>
            <a:r>
              <a:rPr lang="de-DE"/>
              <a:t>W. dass ein bestimmtes Bit j gesetzt ist: |R| / b</a:t>
            </a:r>
          </a:p>
          <a:p>
            <a:pPr lvl="1">
              <a:lnSpc>
                <a:spcPct val="70000"/>
              </a:lnSpc>
            </a:pPr>
            <a:r>
              <a:rPr lang="de-DE"/>
              <a:t>|S|*(|R|/b) Elemente aus S werden ausgewählt</a:t>
            </a:r>
          </a:p>
          <a:p>
            <a:pPr lvl="1">
              <a:lnSpc>
                <a:spcPct val="70000"/>
              </a:lnSpc>
            </a:pPr>
            <a:endParaRPr lang="de-DE" b="1" baseline="30000"/>
          </a:p>
        </p:txBody>
      </p:sp>
      <p:grpSp>
        <p:nvGrpSpPr>
          <p:cNvPr id="434183" name="Group 7"/>
          <p:cNvGrpSpPr>
            <a:grpSpLocks/>
          </p:cNvGrpSpPr>
          <p:nvPr/>
        </p:nvGrpSpPr>
        <p:grpSpPr bwMode="auto">
          <a:xfrm>
            <a:off x="3886200" y="4572000"/>
            <a:ext cx="609600" cy="1828800"/>
            <a:chOff x="2352" y="2640"/>
            <a:chExt cx="384" cy="1152"/>
          </a:xfrm>
        </p:grpSpPr>
        <p:grpSp>
          <p:nvGrpSpPr>
            <p:cNvPr id="434184" name="Group 8"/>
            <p:cNvGrpSpPr>
              <a:grpSpLocks/>
            </p:cNvGrpSpPr>
            <p:nvPr/>
          </p:nvGrpSpPr>
          <p:grpSpPr bwMode="auto">
            <a:xfrm>
              <a:off x="2592" y="2640"/>
              <a:ext cx="144" cy="1152"/>
              <a:chOff x="1728" y="2592"/>
              <a:chExt cx="144" cy="1152"/>
            </a:xfrm>
          </p:grpSpPr>
          <p:sp>
            <p:nvSpPr>
              <p:cNvPr id="434185" name="Rectangle 9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>
                    <a:latin typeface="Times New Roman" pitchFamily="18" charset="0"/>
                  </a:rPr>
                  <a:t>..</a:t>
                </a:r>
              </a:p>
            </p:txBody>
          </p:sp>
          <p:sp>
            <p:nvSpPr>
              <p:cNvPr id="434186" name="Rectangle 10"/>
              <p:cNvSpPr>
                <a:spLocks noChangeArrowheads="1"/>
              </p:cNvSpPr>
              <p:nvPr/>
            </p:nvSpPr>
            <p:spPr bwMode="auto">
              <a:xfrm>
                <a:off x="1728" y="2784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>
                    <a:latin typeface="Times New Roman" pitchFamily="18" charset="0"/>
                  </a:rPr>
                  <a:t>..</a:t>
                </a:r>
              </a:p>
            </p:txBody>
          </p:sp>
          <p:sp>
            <p:nvSpPr>
              <p:cNvPr id="434187" name="Rectangle 11"/>
              <p:cNvSpPr>
                <a:spLocks noChangeArrowheads="1"/>
              </p:cNvSpPr>
              <p:nvPr/>
            </p:nvSpPr>
            <p:spPr bwMode="auto">
              <a:xfrm>
                <a:off x="1728" y="2976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>
                    <a:latin typeface="Times New Roman" pitchFamily="18" charset="0"/>
                  </a:rPr>
                  <a:t>..</a:t>
                </a:r>
              </a:p>
            </p:txBody>
          </p:sp>
          <p:sp>
            <p:nvSpPr>
              <p:cNvPr id="434188" name="Rectangle 12"/>
              <p:cNvSpPr>
                <a:spLocks noChangeArrowheads="1"/>
              </p:cNvSpPr>
              <p:nvPr/>
            </p:nvSpPr>
            <p:spPr bwMode="auto">
              <a:xfrm>
                <a:off x="1728" y="3168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434189" name="Rectangle 13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>
                    <a:latin typeface="Times New Roman" pitchFamily="18" charset="0"/>
                  </a:rPr>
                  <a:t>..</a:t>
                </a:r>
              </a:p>
            </p:txBody>
          </p:sp>
          <p:sp>
            <p:nvSpPr>
              <p:cNvPr id="434190" name="Rectangle 14"/>
              <p:cNvSpPr>
                <a:spLocks noChangeArrowheads="1"/>
              </p:cNvSpPr>
              <p:nvPr/>
            </p:nvSpPr>
            <p:spPr bwMode="auto">
              <a:xfrm>
                <a:off x="1728" y="3552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>
                    <a:latin typeface="Times New Roman" pitchFamily="18" charset="0"/>
                  </a:rPr>
                  <a:t>..</a:t>
                </a:r>
              </a:p>
            </p:txBody>
          </p:sp>
        </p:grpSp>
        <p:grpSp>
          <p:nvGrpSpPr>
            <p:cNvPr id="434191" name="Group 15"/>
            <p:cNvGrpSpPr>
              <a:grpSpLocks/>
            </p:cNvGrpSpPr>
            <p:nvPr/>
          </p:nvGrpSpPr>
          <p:grpSpPr bwMode="auto">
            <a:xfrm>
              <a:off x="2352" y="2640"/>
              <a:ext cx="192" cy="1152"/>
              <a:chOff x="1728" y="2592"/>
              <a:chExt cx="144" cy="1152"/>
            </a:xfrm>
          </p:grpSpPr>
          <p:sp>
            <p:nvSpPr>
              <p:cNvPr id="434192" name="Rectangle 16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2000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434193" name="Rectangle 17"/>
              <p:cNvSpPr>
                <a:spLocks noChangeArrowheads="1"/>
              </p:cNvSpPr>
              <p:nvPr/>
            </p:nvSpPr>
            <p:spPr bwMode="auto">
              <a:xfrm>
                <a:off x="1728" y="2784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2000">
                    <a:latin typeface="Times New Roman" pitchFamily="18" charset="0"/>
                  </a:rPr>
                  <a:t>1</a:t>
                </a:r>
                <a:endParaRPr lang="de-DE">
                  <a:latin typeface="Times New Roman" pitchFamily="18" charset="0"/>
                </a:endParaRPr>
              </a:p>
            </p:txBody>
          </p:sp>
          <p:sp>
            <p:nvSpPr>
              <p:cNvPr id="434194" name="Rectangle 18"/>
              <p:cNvSpPr>
                <a:spLocks noChangeArrowheads="1"/>
              </p:cNvSpPr>
              <p:nvPr/>
            </p:nvSpPr>
            <p:spPr bwMode="auto">
              <a:xfrm>
                <a:off x="1728" y="2976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>
                    <a:latin typeface="Times New Roman" pitchFamily="18" charset="0"/>
                  </a:rPr>
                  <a:t>..</a:t>
                </a:r>
              </a:p>
            </p:txBody>
          </p:sp>
          <p:sp>
            <p:nvSpPr>
              <p:cNvPr id="434195" name="Rectangle 19"/>
              <p:cNvSpPr>
                <a:spLocks noChangeArrowheads="1"/>
              </p:cNvSpPr>
              <p:nvPr/>
            </p:nvSpPr>
            <p:spPr bwMode="auto">
              <a:xfrm>
                <a:off x="1728" y="3168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2000">
                    <a:latin typeface="Times New Roman" pitchFamily="18" charset="0"/>
                  </a:rPr>
                  <a:t>j</a:t>
                </a:r>
                <a:endParaRPr lang="de-DE">
                  <a:latin typeface="Times New Roman" pitchFamily="18" charset="0"/>
                </a:endParaRPr>
              </a:p>
            </p:txBody>
          </p:sp>
          <p:sp>
            <p:nvSpPr>
              <p:cNvPr id="434196" name="Rectangle 20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>
                    <a:latin typeface="Times New Roman" pitchFamily="18" charset="0"/>
                  </a:rPr>
                  <a:t>..</a:t>
                </a:r>
              </a:p>
            </p:txBody>
          </p:sp>
          <p:sp>
            <p:nvSpPr>
              <p:cNvPr id="434197" name="Rectangle 21"/>
              <p:cNvSpPr>
                <a:spLocks noChangeArrowheads="1"/>
              </p:cNvSpPr>
              <p:nvPr/>
            </p:nvSpPr>
            <p:spPr bwMode="auto">
              <a:xfrm>
                <a:off x="1728" y="3552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1800">
                    <a:latin typeface="Times New Roman" pitchFamily="18" charset="0"/>
                  </a:rPr>
                  <a:t>b-1</a:t>
                </a:r>
                <a:endParaRPr lang="de-DE">
                  <a:latin typeface="Times New Roman" pitchFamily="18" charset="0"/>
                </a:endParaRPr>
              </a:p>
            </p:txBody>
          </p:sp>
        </p:grpSp>
      </p:grpSp>
      <p:sp>
        <p:nvSpPr>
          <p:cNvPr id="434200" name="Line 24"/>
          <p:cNvSpPr>
            <a:spLocks noChangeShapeType="1"/>
          </p:cNvSpPr>
          <p:nvPr/>
        </p:nvSpPr>
        <p:spPr bwMode="auto">
          <a:xfrm>
            <a:off x="2133600" y="5562600"/>
            <a:ext cx="2133600" cy="76200"/>
          </a:xfrm>
          <a:prstGeom prst="line">
            <a:avLst/>
          </a:prstGeom>
          <a:noFill/>
          <a:ln w="57150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4182" name="Line 6"/>
          <p:cNvSpPr>
            <a:spLocks noChangeShapeType="1"/>
          </p:cNvSpPr>
          <p:nvPr/>
        </p:nvSpPr>
        <p:spPr bwMode="auto">
          <a:xfrm flipH="1">
            <a:off x="4419600" y="5410200"/>
            <a:ext cx="2057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4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4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200" grpId="0" animBg="1"/>
      <p:bldP spid="43418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5831-5223-4CC7-A831-4E740458C288}" type="slidenum">
              <a:rPr lang="en-US"/>
              <a:pPr/>
              <a:t>78</a:t>
            </a:fld>
            <a:endParaRPr lang="en-US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Weitere Einsatzmöglichkeiten für Hash-Filter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Für Signatur-Files (~Indexe für die Filterung von Daten)</a:t>
            </a:r>
          </a:p>
          <a:p>
            <a:r>
              <a:rPr lang="de-DE"/>
              <a:t>Beim „normalen“ Hash-Join </a:t>
            </a:r>
          </a:p>
          <a:p>
            <a:pPr lvl="1"/>
            <a:r>
              <a:rPr lang="de-DE"/>
              <a:t>beim Partitionieren der einen Relation wird eine Bitmap (mgl. pro Partition) gebaut</a:t>
            </a:r>
          </a:p>
          <a:p>
            <a:pPr lvl="1"/>
            <a:r>
              <a:rPr lang="de-DE"/>
              <a:t>beim Partitionieren der anderen Relation wird/werden diese Bitmaps zum Filtern verwendet</a:t>
            </a:r>
          </a:p>
          <a:p>
            <a:pPr lvl="1"/>
            <a:r>
              <a:rPr lang="de-DE"/>
              <a:t>z.B. in MS SQL-Server eingebaut</a:t>
            </a:r>
          </a:p>
          <a:p>
            <a:r>
              <a:rPr lang="de-DE"/>
              <a:t>Zur abgeleiteten Partitionierung hierarchischer Datenstrukturen</a:t>
            </a:r>
          </a:p>
          <a:p>
            <a:pPr lvl="1"/>
            <a:r>
              <a:rPr lang="de-DE"/>
              <a:t>early partitioning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7D92-8C17-4A08-A5CD-EC30315A5C8B}" type="slidenum">
              <a:rPr lang="en-US"/>
              <a:pPr/>
              <a:t>79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Traditioneller Join Plan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7640638" y="3876675"/>
            <a:ext cx="1701800" cy="5191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46038" rIns="540000" bIns="46038" anchor="ctr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de-DE" sz="2800">
                <a:latin typeface="Times New Roman" pitchFamily="18" charset="0"/>
              </a:rPr>
              <a:t>Resultat</a:t>
            </a:r>
          </a:p>
        </p:txBody>
      </p:sp>
      <p:sp>
        <p:nvSpPr>
          <p:cNvPr id="442372" name="AutoShape 4"/>
          <p:cNvSpPr>
            <a:spLocks noChangeArrowheads="1"/>
          </p:cNvSpPr>
          <p:nvPr/>
        </p:nvSpPr>
        <p:spPr bwMode="auto">
          <a:xfrm rot="5400000" flipV="1">
            <a:off x="748507" y="1713706"/>
            <a:ext cx="220662" cy="327025"/>
          </a:xfrm>
          <a:prstGeom prst="flowChartCollat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/>
          <a:lstStyle/>
          <a:p>
            <a:endParaRPr lang="de-DE"/>
          </a:p>
        </p:txBody>
      </p:sp>
      <p:sp>
        <p:nvSpPr>
          <p:cNvPr id="442373" name="AutoShape 5"/>
          <p:cNvSpPr>
            <a:spLocks noChangeArrowheads="1"/>
          </p:cNvSpPr>
          <p:nvPr/>
        </p:nvSpPr>
        <p:spPr bwMode="auto">
          <a:xfrm rot="5400000" flipV="1">
            <a:off x="7362031" y="4636294"/>
            <a:ext cx="220663" cy="327025"/>
          </a:xfrm>
          <a:prstGeom prst="flowChartCollat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/>
          <a:lstStyle/>
          <a:p>
            <a:endParaRPr lang="de-DE"/>
          </a:p>
        </p:txBody>
      </p:sp>
      <p:grpSp>
        <p:nvGrpSpPr>
          <p:cNvPr id="442374" name="Group 6"/>
          <p:cNvGrpSpPr>
            <a:grpSpLocks/>
          </p:cNvGrpSpPr>
          <p:nvPr/>
        </p:nvGrpSpPr>
        <p:grpSpPr bwMode="auto">
          <a:xfrm>
            <a:off x="4033838" y="2846388"/>
            <a:ext cx="641350" cy="319087"/>
            <a:chOff x="2442" y="1777"/>
            <a:chExt cx="404" cy="201"/>
          </a:xfrm>
        </p:grpSpPr>
        <p:sp>
          <p:nvSpPr>
            <p:cNvPr id="442375" name="AutoShape 7"/>
            <p:cNvSpPr>
              <a:spLocks noChangeArrowheads="1"/>
            </p:cNvSpPr>
            <p:nvPr/>
          </p:nvSpPr>
          <p:spPr bwMode="auto">
            <a:xfrm rot="5400000" flipV="1">
              <a:off x="2572" y="1744"/>
              <a:ext cx="139" cy="206"/>
            </a:xfrm>
            <a:prstGeom prst="flowChartCollat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 anchor="ctr"/>
            <a:lstStyle/>
            <a:p>
              <a:endParaRPr lang="de-DE"/>
            </a:p>
          </p:txBody>
        </p:sp>
        <p:sp>
          <p:nvSpPr>
            <p:cNvPr id="442376" name="Text Box 8"/>
            <p:cNvSpPr txBox="1">
              <a:spLocks noChangeArrowheads="1"/>
            </p:cNvSpPr>
            <p:nvPr/>
          </p:nvSpPr>
          <p:spPr bwMode="auto">
            <a:xfrm>
              <a:off x="2442" y="1786"/>
              <a:ext cx="404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bg2"/>
                </a:buClr>
                <a:buSzPct val="75000"/>
              </a:pPr>
              <a:endParaRPr lang="de-DE" sz="1400">
                <a:latin typeface="Times New Roman" pitchFamily="18" charset="0"/>
              </a:endParaRPr>
            </a:p>
          </p:txBody>
        </p:sp>
      </p:grpSp>
      <p:sp>
        <p:nvSpPr>
          <p:cNvPr id="442377" name="AutoShape 9"/>
          <p:cNvSpPr>
            <a:spLocks noChangeArrowheads="1"/>
          </p:cNvSpPr>
          <p:nvPr/>
        </p:nvSpPr>
        <p:spPr bwMode="auto">
          <a:xfrm>
            <a:off x="896938" y="2819400"/>
            <a:ext cx="914400" cy="609600"/>
          </a:xfrm>
          <a:prstGeom prst="flowChartMagneticDisk">
            <a:avLst/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de-DE" sz="2800">
                <a:latin typeface="Times New Roman" pitchFamily="18" charset="0"/>
              </a:rPr>
              <a:t>R</a:t>
            </a:r>
          </a:p>
        </p:txBody>
      </p:sp>
      <p:sp>
        <p:nvSpPr>
          <p:cNvPr id="442378" name="AutoShape 10"/>
          <p:cNvSpPr>
            <a:spLocks noChangeArrowheads="1"/>
          </p:cNvSpPr>
          <p:nvPr/>
        </p:nvSpPr>
        <p:spPr bwMode="auto">
          <a:xfrm rot="5400000" flipV="1">
            <a:off x="7292182" y="3155156"/>
            <a:ext cx="220662" cy="327025"/>
          </a:xfrm>
          <a:prstGeom prst="flowChartCollat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/>
          <a:lstStyle/>
          <a:p>
            <a:endParaRPr lang="de-DE"/>
          </a:p>
        </p:txBody>
      </p:sp>
      <p:sp>
        <p:nvSpPr>
          <p:cNvPr id="442379" name="AutoShape 11"/>
          <p:cNvSpPr>
            <a:spLocks noChangeArrowheads="1"/>
          </p:cNvSpPr>
          <p:nvPr/>
        </p:nvSpPr>
        <p:spPr bwMode="auto">
          <a:xfrm>
            <a:off x="925513" y="4068763"/>
            <a:ext cx="914400" cy="609600"/>
          </a:xfrm>
          <a:prstGeom prst="flowChartMagneticDisk">
            <a:avLst/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de-DE" sz="2800">
                <a:latin typeface="Times New Roman" pitchFamily="18" charset="0"/>
              </a:rPr>
              <a:t>S</a:t>
            </a:r>
          </a:p>
        </p:txBody>
      </p:sp>
      <p:sp>
        <p:nvSpPr>
          <p:cNvPr id="442380" name="AutoShape 12"/>
          <p:cNvSpPr>
            <a:spLocks noChangeArrowheads="1"/>
          </p:cNvSpPr>
          <p:nvPr/>
        </p:nvSpPr>
        <p:spPr bwMode="auto">
          <a:xfrm>
            <a:off x="2505075" y="2439988"/>
            <a:ext cx="641350" cy="531812"/>
          </a:xfrm>
          <a:prstGeom prst="flowChartMagneticDisk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381" name="AutoShape 13"/>
          <p:cNvSpPr>
            <a:spLocks noChangeArrowheads="1"/>
          </p:cNvSpPr>
          <p:nvPr/>
        </p:nvSpPr>
        <p:spPr bwMode="auto">
          <a:xfrm>
            <a:off x="2513013" y="3100388"/>
            <a:ext cx="641350" cy="531812"/>
          </a:xfrm>
          <a:prstGeom prst="flowChartMagneticDisk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382" name="AutoShape 14"/>
          <p:cNvSpPr>
            <a:spLocks noChangeArrowheads="1"/>
          </p:cNvSpPr>
          <p:nvPr/>
        </p:nvSpPr>
        <p:spPr bwMode="auto">
          <a:xfrm>
            <a:off x="2524125" y="3800475"/>
            <a:ext cx="641350" cy="531813"/>
          </a:xfrm>
          <a:prstGeom prst="flowChartMagneticDisk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383" name="AutoShape 15"/>
          <p:cNvSpPr>
            <a:spLocks noChangeArrowheads="1"/>
          </p:cNvSpPr>
          <p:nvPr/>
        </p:nvSpPr>
        <p:spPr bwMode="auto">
          <a:xfrm>
            <a:off x="2517775" y="4448175"/>
            <a:ext cx="641350" cy="531813"/>
          </a:xfrm>
          <a:prstGeom prst="flowChartMagneticDisk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384" name="Line 16"/>
          <p:cNvSpPr>
            <a:spLocks noChangeShapeType="1"/>
          </p:cNvSpPr>
          <p:nvPr/>
        </p:nvSpPr>
        <p:spPr bwMode="auto">
          <a:xfrm flipV="1">
            <a:off x="1852613" y="2713038"/>
            <a:ext cx="652462" cy="417512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385" name="Line 17"/>
          <p:cNvSpPr>
            <a:spLocks noChangeShapeType="1"/>
          </p:cNvSpPr>
          <p:nvPr/>
        </p:nvSpPr>
        <p:spPr bwMode="auto">
          <a:xfrm>
            <a:off x="1865313" y="3157538"/>
            <a:ext cx="652462" cy="271462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386" name="Line 18"/>
          <p:cNvSpPr>
            <a:spLocks noChangeShapeType="1"/>
          </p:cNvSpPr>
          <p:nvPr/>
        </p:nvSpPr>
        <p:spPr bwMode="auto">
          <a:xfrm flipV="1">
            <a:off x="1879600" y="4044950"/>
            <a:ext cx="650875" cy="390525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387" name="Line 19"/>
          <p:cNvSpPr>
            <a:spLocks noChangeShapeType="1"/>
          </p:cNvSpPr>
          <p:nvPr/>
        </p:nvSpPr>
        <p:spPr bwMode="auto">
          <a:xfrm>
            <a:off x="1892300" y="4410075"/>
            <a:ext cx="625475" cy="33813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388" name="Rectangle 20"/>
          <p:cNvSpPr>
            <a:spLocks noChangeArrowheads="1"/>
          </p:cNvSpPr>
          <p:nvPr/>
        </p:nvSpPr>
        <p:spPr bwMode="auto">
          <a:xfrm>
            <a:off x="4159250" y="2879725"/>
            <a:ext cx="928688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46038" rIns="0" bIns="46038" anchor="ctr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de-DE" sz="1400">
                <a:latin typeface="Times New Roman" pitchFamily="18" charset="0"/>
              </a:rPr>
              <a:t>A</a:t>
            </a:r>
          </a:p>
        </p:txBody>
      </p:sp>
      <p:grpSp>
        <p:nvGrpSpPr>
          <p:cNvPr id="442389" name="Group 21"/>
          <p:cNvGrpSpPr>
            <a:grpSpLocks/>
          </p:cNvGrpSpPr>
          <p:nvPr/>
        </p:nvGrpSpPr>
        <p:grpSpPr bwMode="auto">
          <a:xfrm>
            <a:off x="4029075" y="4186238"/>
            <a:ext cx="641350" cy="319087"/>
            <a:chOff x="4825" y="2179"/>
            <a:chExt cx="404" cy="201"/>
          </a:xfrm>
        </p:grpSpPr>
        <p:sp>
          <p:nvSpPr>
            <p:cNvPr id="442390" name="AutoShape 22"/>
            <p:cNvSpPr>
              <a:spLocks noChangeArrowheads="1"/>
            </p:cNvSpPr>
            <p:nvPr/>
          </p:nvSpPr>
          <p:spPr bwMode="auto">
            <a:xfrm rot="5400000" flipV="1">
              <a:off x="4955" y="2146"/>
              <a:ext cx="139" cy="206"/>
            </a:xfrm>
            <a:prstGeom prst="flowChartCollat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 anchor="ctr"/>
            <a:lstStyle/>
            <a:p>
              <a:endParaRPr lang="de-DE"/>
            </a:p>
          </p:txBody>
        </p:sp>
        <p:sp>
          <p:nvSpPr>
            <p:cNvPr id="442391" name="Text Box 23"/>
            <p:cNvSpPr txBox="1">
              <a:spLocks noChangeArrowheads="1"/>
            </p:cNvSpPr>
            <p:nvPr/>
          </p:nvSpPr>
          <p:spPr bwMode="auto">
            <a:xfrm>
              <a:off x="4825" y="2188"/>
              <a:ext cx="404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bg2"/>
                </a:buClr>
                <a:buSzPct val="75000"/>
              </a:pPr>
              <a:endParaRPr lang="de-DE" sz="1400">
                <a:latin typeface="Times New Roman" pitchFamily="18" charset="0"/>
              </a:endParaRPr>
            </a:p>
          </p:txBody>
        </p:sp>
      </p:grpSp>
      <p:sp>
        <p:nvSpPr>
          <p:cNvPr id="442392" name="Rectangle 24"/>
          <p:cNvSpPr>
            <a:spLocks noChangeArrowheads="1"/>
          </p:cNvSpPr>
          <p:nvPr/>
        </p:nvSpPr>
        <p:spPr bwMode="auto">
          <a:xfrm>
            <a:off x="4579938" y="4271963"/>
            <a:ext cx="128587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46038" rIns="0" bIns="46038" anchor="ctr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de-DE" sz="1400">
                <a:latin typeface="Times New Roman" pitchFamily="18" charset="0"/>
              </a:rPr>
              <a:t>A</a:t>
            </a:r>
          </a:p>
        </p:txBody>
      </p:sp>
      <p:sp>
        <p:nvSpPr>
          <p:cNvPr id="442393" name="Line 25"/>
          <p:cNvSpPr>
            <a:spLocks noChangeShapeType="1"/>
          </p:cNvSpPr>
          <p:nvPr/>
        </p:nvSpPr>
        <p:spPr bwMode="auto">
          <a:xfrm>
            <a:off x="3144838" y="2727325"/>
            <a:ext cx="1030287" cy="2349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394" name="Line 26"/>
          <p:cNvSpPr>
            <a:spLocks noChangeShapeType="1"/>
          </p:cNvSpPr>
          <p:nvPr/>
        </p:nvSpPr>
        <p:spPr bwMode="auto">
          <a:xfrm flipV="1">
            <a:off x="3170238" y="3027363"/>
            <a:ext cx="965200" cy="10429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395" name="Line 27"/>
          <p:cNvSpPr>
            <a:spLocks noChangeShapeType="1"/>
          </p:cNvSpPr>
          <p:nvPr/>
        </p:nvSpPr>
        <p:spPr bwMode="auto">
          <a:xfrm>
            <a:off x="3170238" y="3429000"/>
            <a:ext cx="992187" cy="850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396" name="Line 28"/>
          <p:cNvSpPr>
            <a:spLocks noChangeShapeType="1"/>
          </p:cNvSpPr>
          <p:nvPr/>
        </p:nvSpPr>
        <p:spPr bwMode="auto">
          <a:xfrm flipV="1">
            <a:off x="3157538" y="4318000"/>
            <a:ext cx="1017587" cy="40481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397" name="AutoShape 29"/>
          <p:cNvSpPr>
            <a:spLocks noChangeArrowheads="1"/>
          </p:cNvSpPr>
          <p:nvPr/>
        </p:nvSpPr>
        <p:spPr bwMode="auto">
          <a:xfrm>
            <a:off x="5284788" y="2401888"/>
            <a:ext cx="914400" cy="609600"/>
          </a:xfrm>
          <a:prstGeom prst="flowChartMagneticDisk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endParaRPr lang="de-DE" sz="2800">
              <a:latin typeface="Times New Roman" pitchFamily="18" charset="0"/>
            </a:endParaRPr>
          </a:p>
        </p:txBody>
      </p:sp>
      <p:sp>
        <p:nvSpPr>
          <p:cNvPr id="442398" name="AutoShape 30"/>
          <p:cNvSpPr>
            <a:spLocks noChangeArrowheads="1"/>
          </p:cNvSpPr>
          <p:nvPr/>
        </p:nvSpPr>
        <p:spPr bwMode="auto">
          <a:xfrm>
            <a:off x="5632450" y="4887913"/>
            <a:ext cx="641350" cy="531812"/>
          </a:xfrm>
          <a:prstGeom prst="flowChartMagneticDisk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399" name="AutoShape 31"/>
          <p:cNvSpPr>
            <a:spLocks noChangeArrowheads="1"/>
          </p:cNvSpPr>
          <p:nvPr/>
        </p:nvSpPr>
        <p:spPr bwMode="auto">
          <a:xfrm>
            <a:off x="5651500" y="5668963"/>
            <a:ext cx="641350" cy="531812"/>
          </a:xfrm>
          <a:prstGeom prst="flowChartMagneticDisk">
            <a:avLst/>
          </a:prstGeom>
          <a:solidFill>
            <a:srgbClr val="66FF99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400" name="AutoShape 32"/>
          <p:cNvSpPr>
            <a:spLocks noChangeArrowheads="1"/>
          </p:cNvSpPr>
          <p:nvPr/>
        </p:nvSpPr>
        <p:spPr bwMode="auto">
          <a:xfrm>
            <a:off x="5397500" y="3767138"/>
            <a:ext cx="914400" cy="609600"/>
          </a:xfrm>
          <a:prstGeom prst="flowChartMagneticDisk">
            <a:avLst/>
          </a:prstGeom>
          <a:solidFill>
            <a:srgbClr val="66FF99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endParaRPr lang="de-DE" sz="2800">
              <a:latin typeface="Times New Roman" pitchFamily="18" charset="0"/>
            </a:endParaRPr>
          </a:p>
        </p:txBody>
      </p:sp>
      <p:sp>
        <p:nvSpPr>
          <p:cNvPr id="442401" name="AutoShape 33"/>
          <p:cNvSpPr>
            <a:spLocks noChangeArrowheads="1"/>
          </p:cNvSpPr>
          <p:nvPr/>
        </p:nvSpPr>
        <p:spPr bwMode="auto">
          <a:xfrm>
            <a:off x="3429000" y="5262563"/>
            <a:ext cx="914400" cy="609600"/>
          </a:xfrm>
          <a:prstGeom prst="flowChartMagneticDisk">
            <a:avLst/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de-DE" sz="2800">
                <a:latin typeface="Times New Roman" pitchFamily="18" charset="0"/>
              </a:rPr>
              <a:t>T</a:t>
            </a:r>
          </a:p>
        </p:txBody>
      </p:sp>
      <p:sp>
        <p:nvSpPr>
          <p:cNvPr id="442402" name="Line 34"/>
          <p:cNvSpPr>
            <a:spLocks noChangeShapeType="1"/>
          </p:cNvSpPr>
          <p:nvPr/>
        </p:nvSpPr>
        <p:spPr bwMode="auto">
          <a:xfrm flipV="1">
            <a:off x="4670425" y="2595563"/>
            <a:ext cx="600075" cy="314325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403" name="Line 35"/>
          <p:cNvSpPr>
            <a:spLocks noChangeShapeType="1"/>
          </p:cNvSpPr>
          <p:nvPr/>
        </p:nvSpPr>
        <p:spPr bwMode="auto">
          <a:xfrm>
            <a:off x="4697413" y="2909888"/>
            <a:ext cx="690562" cy="925512"/>
          </a:xfrm>
          <a:prstGeom prst="line">
            <a:avLst/>
          </a:prstGeom>
          <a:noFill/>
          <a:ln w="38100" cap="sq">
            <a:solidFill>
              <a:srgbClr val="66FF99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404" name="Line 36"/>
          <p:cNvSpPr>
            <a:spLocks noChangeShapeType="1"/>
          </p:cNvSpPr>
          <p:nvPr/>
        </p:nvSpPr>
        <p:spPr bwMode="auto">
          <a:xfrm flipV="1">
            <a:off x="4749800" y="2792413"/>
            <a:ext cx="534988" cy="14732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405" name="Line 37"/>
          <p:cNvSpPr>
            <a:spLocks noChangeShapeType="1"/>
          </p:cNvSpPr>
          <p:nvPr/>
        </p:nvSpPr>
        <p:spPr bwMode="auto">
          <a:xfrm flipV="1">
            <a:off x="4749800" y="4200525"/>
            <a:ext cx="652463" cy="79375"/>
          </a:xfrm>
          <a:prstGeom prst="line">
            <a:avLst/>
          </a:prstGeom>
          <a:noFill/>
          <a:ln w="38100" cap="sq">
            <a:solidFill>
              <a:srgbClr val="66FF99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406" name="Line 38"/>
          <p:cNvSpPr>
            <a:spLocks noChangeShapeType="1"/>
          </p:cNvSpPr>
          <p:nvPr/>
        </p:nvSpPr>
        <p:spPr bwMode="auto">
          <a:xfrm flipV="1">
            <a:off x="4343400" y="5153025"/>
            <a:ext cx="1293813" cy="4445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407" name="Line 39"/>
          <p:cNvSpPr>
            <a:spLocks noChangeShapeType="1"/>
          </p:cNvSpPr>
          <p:nvPr/>
        </p:nvSpPr>
        <p:spPr bwMode="auto">
          <a:xfrm>
            <a:off x="4343400" y="5610225"/>
            <a:ext cx="1306513" cy="325438"/>
          </a:xfrm>
          <a:prstGeom prst="line">
            <a:avLst/>
          </a:prstGeom>
          <a:noFill/>
          <a:ln w="38100" cap="sq">
            <a:solidFill>
              <a:srgbClr val="66FF99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408" name="Line 40"/>
          <p:cNvSpPr>
            <a:spLocks noChangeShapeType="1"/>
          </p:cNvSpPr>
          <p:nvPr/>
        </p:nvSpPr>
        <p:spPr bwMode="auto">
          <a:xfrm flipV="1">
            <a:off x="6262688" y="3429000"/>
            <a:ext cx="912812" cy="175101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409" name="Line 41"/>
          <p:cNvSpPr>
            <a:spLocks noChangeShapeType="1"/>
          </p:cNvSpPr>
          <p:nvPr/>
        </p:nvSpPr>
        <p:spPr bwMode="auto">
          <a:xfrm>
            <a:off x="6197600" y="2622550"/>
            <a:ext cx="1004888" cy="6397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410" name="Line 42"/>
          <p:cNvSpPr>
            <a:spLocks noChangeShapeType="1"/>
          </p:cNvSpPr>
          <p:nvPr/>
        </p:nvSpPr>
        <p:spPr bwMode="auto">
          <a:xfrm>
            <a:off x="6327775" y="4057650"/>
            <a:ext cx="912813" cy="6778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411" name="Line 43"/>
          <p:cNvSpPr>
            <a:spLocks noChangeShapeType="1"/>
          </p:cNvSpPr>
          <p:nvPr/>
        </p:nvSpPr>
        <p:spPr bwMode="auto">
          <a:xfrm flipV="1">
            <a:off x="6302375" y="4827588"/>
            <a:ext cx="900113" cy="11350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412" name="Line 44"/>
          <p:cNvSpPr>
            <a:spLocks noChangeShapeType="1"/>
          </p:cNvSpPr>
          <p:nvPr/>
        </p:nvSpPr>
        <p:spPr bwMode="auto">
          <a:xfrm>
            <a:off x="7685088" y="3429000"/>
            <a:ext cx="625475" cy="511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413" name="Line 45"/>
          <p:cNvSpPr>
            <a:spLocks noChangeShapeType="1"/>
          </p:cNvSpPr>
          <p:nvPr/>
        </p:nvSpPr>
        <p:spPr bwMode="auto">
          <a:xfrm flipV="1">
            <a:off x="7737475" y="4357688"/>
            <a:ext cx="560388" cy="45561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2414" name="Text Box 46"/>
          <p:cNvSpPr txBox="1">
            <a:spLocks noChangeArrowheads="1"/>
          </p:cNvSpPr>
          <p:nvPr/>
        </p:nvSpPr>
        <p:spPr bwMode="auto">
          <a:xfrm>
            <a:off x="7402513" y="2454275"/>
            <a:ext cx="539750" cy="5191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46038" rIns="540000" bIns="46038" anchor="ctr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endParaRPr lang="de-DE" sz="2800">
              <a:latin typeface="Times New Roman" pitchFamily="18" charset="0"/>
            </a:endParaRPr>
          </a:p>
        </p:txBody>
      </p:sp>
      <p:sp>
        <p:nvSpPr>
          <p:cNvPr id="442415" name="Text Box 47"/>
          <p:cNvSpPr txBox="1">
            <a:spLocks noChangeArrowheads="1"/>
          </p:cNvSpPr>
          <p:nvPr/>
        </p:nvSpPr>
        <p:spPr bwMode="auto">
          <a:xfrm>
            <a:off x="8002588" y="3003550"/>
            <a:ext cx="539750" cy="5191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46038" rIns="540000" bIns="46038" anchor="ctr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endParaRPr lang="de-DE" sz="2800">
              <a:latin typeface="Times New Roman" pitchFamily="18" charset="0"/>
            </a:endParaRPr>
          </a:p>
        </p:txBody>
      </p:sp>
      <p:sp>
        <p:nvSpPr>
          <p:cNvPr id="442416" name="Text Box 48"/>
          <p:cNvSpPr txBox="1">
            <a:spLocks noChangeArrowheads="1"/>
          </p:cNvSpPr>
          <p:nvPr/>
        </p:nvSpPr>
        <p:spPr bwMode="auto">
          <a:xfrm>
            <a:off x="311150" y="1593850"/>
            <a:ext cx="865188" cy="5191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46038" rIns="540000" bIns="46038" anchor="ctr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de-DE" sz="2800">
                <a:latin typeface="Times New Roman" pitchFamily="18" charset="0"/>
              </a:rPr>
              <a:t>R </a:t>
            </a:r>
          </a:p>
        </p:txBody>
      </p:sp>
      <p:sp>
        <p:nvSpPr>
          <p:cNvPr id="442417" name="Text Box 49"/>
          <p:cNvSpPr txBox="1">
            <a:spLocks noChangeArrowheads="1"/>
          </p:cNvSpPr>
          <p:nvPr/>
        </p:nvSpPr>
        <p:spPr bwMode="auto">
          <a:xfrm>
            <a:off x="1185863" y="1606550"/>
            <a:ext cx="738187" cy="5191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46038" rIns="540000" bIns="46038" anchor="ctr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de-DE" sz="2800">
                <a:latin typeface="Times New Roman" pitchFamily="18" charset="0"/>
              </a:rPr>
              <a:t>S</a:t>
            </a:r>
          </a:p>
        </p:txBody>
      </p:sp>
      <p:sp>
        <p:nvSpPr>
          <p:cNvPr id="442418" name="AutoShape 50"/>
          <p:cNvSpPr>
            <a:spLocks noChangeArrowheads="1"/>
          </p:cNvSpPr>
          <p:nvPr/>
        </p:nvSpPr>
        <p:spPr bwMode="auto">
          <a:xfrm rot="5400000" flipV="1">
            <a:off x="1600994" y="1693069"/>
            <a:ext cx="220663" cy="327025"/>
          </a:xfrm>
          <a:prstGeom prst="flowChartCollat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/>
          <a:lstStyle/>
          <a:p>
            <a:endParaRPr lang="de-DE"/>
          </a:p>
        </p:txBody>
      </p:sp>
      <p:sp>
        <p:nvSpPr>
          <p:cNvPr id="442419" name="Text Box 51"/>
          <p:cNvSpPr txBox="1">
            <a:spLocks noChangeArrowheads="1"/>
          </p:cNvSpPr>
          <p:nvPr/>
        </p:nvSpPr>
        <p:spPr bwMode="auto">
          <a:xfrm>
            <a:off x="2036763" y="1593850"/>
            <a:ext cx="757237" cy="5191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46038" rIns="540000" bIns="46038" anchor="ctr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de-DE" sz="2800">
                <a:latin typeface="Times New Roman" pitchFamily="18" charset="0"/>
              </a:rPr>
              <a:t>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807C-5166-4091-AEC9-CA2BB8A1FBC4}" type="slidenum">
              <a:rPr lang="en-US"/>
              <a:pPr/>
              <a:t>8</a:t>
            </a:fld>
            <a:endParaRPr lang="en-US"/>
          </a:p>
        </p:txBody>
      </p:sp>
      <p:pic>
        <p:nvPicPr>
          <p:cNvPr id="358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F224-1D39-4D41-A291-B26572A1085D}" type="slidenum">
              <a:rPr lang="en-US"/>
              <a:pPr/>
              <a:t>80</a:t>
            </a:fld>
            <a:endParaRPr lang="en-US"/>
          </a:p>
        </p:txBody>
      </p:sp>
      <p:sp>
        <p:nvSpPr>
          <p:cNvPr id="441346" name="Rectangle 2"/>
          <p:cNvSpPr>
            <a:spLocks noChangeArrowheads="1"/>
          </p:cNvSpPr>
          <p:nvPr/>
        </p:nvSpPr>
        <p:spPr bwMode="auto">
          <a:xfrm>
            <a:off x="381000" y="304800"/>
            <a:ext cx="76930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kumimoji="1" lang="de-DE" sz="2800">
                <a:solidFill>
                  <a:schemeClr val="tx2"/>
                </a:solidFill>
                <a:latin typeface="Arial Black" pitchFamily="34" charset="0"/>
              </a:rPr>
              <a:t>Traditioneller Hash Team Join Plan</a:t>
            </a:r>
            <a:br>
              <a:rPr kumimoji="1" lang="de-DE" sz="2800">
                <a:solidFill>
                  <a:schemeClr val="tx2"/>
                </a:solidFill>
                <a:latin typeface="Arial Black" pitchFamily="34" charset="0"/>
              </a:rPr>
            </a:br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[Graefe, Bunker, Cooper: VLDB 98, MS SQL Server]</a:t>
            </a:r>
            <a:endParaRPr kumimoji="1" lang="de-DE" sz="3600">
              <a:solidFill>
                <a:schemeClr val="tx2"/>
              </a:solidFill>
              <a:latin typeface="Arial Black" pitchFamily="34" charset="0"/>
            </a:endParaRPr>
          </a:p>
        </p:txBody>
      </p:sp>
      <p:grpSp>
        <p:nvGrpSpPr>
          <p:cNvPr id="441347" name="Group 3"/>
          <p:cNvGrpSpPr>
            <a:grpSpLocks/>
          </p:cNvGrpSpPr>
          <p:nvPr/>
        </p:nvGrpSpPr>
        <p:grpSpPr bwMode="auto">
          <a:xfrm>
            <a:off x="4043363" y="2836863"/>
            <a:ext cx="641350" cy="319087"/>
            <a:chOff x="2547" y="1787"/>
            <a:chExt cx="404" cy="201"/>
          </a:xfrm>
        </p:grpSpPr>
        <p:sp>
          <p:nvSpPr>
            <p:cNvPr id="441348" name="AutoShape 4"/>
            <p:cNvSpPr>
              <a:spLocks noChangeArrowheads="1"/>
            </p:cNvSpPr>
            <p:nvPr/>
          </p:nvSpPr>
          <p:spPr bwMode="auto">
            <a:xfrm rot="5400000" flipV="1">
              <a:off x="2677" y="1754"/>
              <a:ext cx="139" cy="206"/>
            </a:xfrm>
            <a:prstGeom prst="flowChartCollat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 anchor="ctr"/>
            <a:lstStyle/>
            <a:p>
              <a:endParaRPr lang="de-DE"/>
            </a:p>
          </p:txBody>
        </p:sp>
        <p:sp>
          <p:nvSpPr>
            <p:cNvPr id="441349" name="Text Box 5"/>
            <p:cNvSpPr txBox="1">
              <a:spLocks noChangeArrowheads="1"/>
            </p:cNvSpPr>
            <p:nvPr/>
          </p:nvSpPr>
          <p:spPr bwMode="auto">
            <a:xfrm>
              <a:off x="2547" y="1796"/>
              <a:ext cx="404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bg2"/>
                </a:buClr>
                <a:buSzPct val="75000"/>
              </a:pPr>
              <a:endParaRPr lang="de-DE" sz="1400">
                <a:latin typeface="Times New Roman" pitchFamily="18" charset="0"/>
              </a:endParaRPr>
            </a:p>
          </p:txBody>
        </p:sp>
      </p:grpSp>
      <p:sp>
        <p:nvSpPr>
          <p:cNvPr id="441350" name="AutoShape 6"/>
          <p:cNvSpPr>
            <a:spLocks noChangeArrowheads="1"/>
          </p:cNvSpPr>
          <p:nvPr/>
        </p:nvSpPr>
        <p:spPr bwMode="auto">
          <a:xfrm>
            <a:off x="896938" y="2819400"/>
            <a:ext cx="914400" cy="609600"/>
          </a:xfrm>
          <a:prstGeom prst="flowChartMagneticDisk">
            <a:avLst/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de-DE" sz="2800">
                <a:latin typeface="Times New Roman" pitchFamily="18" charset="0"/>
              </a:rPr>
              <a:t>R</a:t>
            </a:r>
          </a:p>
        </p:txBody>
      </p:sp>
      <p:sp>
        <p:nvSpPr>
          <p:cNvPr id="441351" name="AutoShape 7"/>
          <p:cNvSpPr>
            <a:spLocks noChangeArrowheads="1"/>
          </p:cNvSpPr>
          <p:nvPr/>
        </p:nvSpPr>
        <p:spPr bwMode="auto">
          <a:xfrm>
            <a:off x="925513" y="4068763"/>
            <a:ext cx="914400" cy="609600"/>
          </a:xfrm>
          <a:prstGeom prst="flowChartMagneticDisk">
            <a:avLst/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540000" tIns="46038" rIns="540000" bIns="46038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de-DE" sz="2800">
                <a:latin typeface="Times New Roman" pitchFamily="18" charset="0"/>
              </a:rPr>
              <a:t>S</a:t>
            </a:r>
          </a:p>
        </p:txBody>
      </p:sp>
      <p:sp>
        <p:nvSpPr>
          <p:cNvPr id="441352" name="AutoShape 8"/>
          <p:cNvSpPr>
            <a:spLocks noChangeArrowheads="1"/>
          </p:cNvSpPr>
          <p:nvPr/>
        </p:nvSpPr>
        <p:spPr bwMode="auto">
          <a:xfrm>
            <a:off x="2505075" y="2439988"/>
            <a:ext cx="641350" cy="531812"/>
          </a:xfrm>
          <a:prstGeom prst="flowChartMagneticDisk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1353" name="AutoShape 9"/>
          <p:cNvSpPr>
            <a:spLocks noChangeArrowheads="1"/>
          </p:cNvSpPr>
          <p:nvPr/>
        </p:nvSpPr>
        <p:spPr bwMode="auto">
          <a:xfrm>
            <a:off x="2513013" y="3100388"/>
            <a:ext cx="641350" cy="531812"/>
          </a:xfrm>
          <a:prstGeom prst="flowChartMagneticDisk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1354" name="AutoShape 10"/>
          <p:cNvSpPr>
            <a:spLocks noChangeArrowheads="1"/>
          </p:cNvSpPr>
          <p:nvPr/>
        </p:nvSpPr>
        <p:spPr bwMode="auto">
          <a:xfrm>
            <a:off x="2524125" y="3800475"/>
            <a:ext cx="641350" cy="531813"/>
          </a:xfrm>
          <a:prstGeom prst="flowChartMagneticDisk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1355" name="AutoShape 11"/>
          <p:cNvSpPr>
            <a:spLocks noChangeArrowheads="1"/>
          </p:cNvSpPr>
          <p:nvPr/>
        </p:nvSpPr>
        <p:spPr bwMode="auto">
          <a:xfrm>
            <a:off x="2517775" y="4448175"/>
            <a:ext cx="641350" cy="531813"/>
          </a:xfrm>
          <a:prstGeom prst="flowChartMagneticDisk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1356" name="Line 12"/>
          <p:cNvSpPr>
            <a:spLocks noChangeShapeType="1"/>
          </p:cNvSpPr>
          <p:nvPr/>
        </p:nvSpPr>
        <p:spPr bwMode="auto">
          <a:xfrm flipV="1">
            <a:off x="1852613" y="2713038"/>
            <a:ext cx="652462" cy="417512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1357" name="Line 13"/>
          <p:cNvSpPr>
            <a:spLocks noChangeShapeType="1"/>
          </p:cNvSpPr>
          <p:nvPr/>
        </p:nvSpPr>
        <p:spPr bwMode="auto">
          <a:xfrm>
            <a:off x="1865313" y="3157538"/>
            <a:ext cx="652462" cy="271462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1358" name="Line 14"/>
          <p:cNvSpPr>
            <a:spLocks noChangeShapeType="1"/>
          </p:cNvSpPr>
          <p:nvPr/>
        </p:nvSpPr>
        <p:spPr bwMode="auto">
          <a:xfrm flipV="1">
            <a:off x="1854200" y="4032250"/>
            <a:ext cx="650875" cy="390525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1359" name="Line 15"/>
          <p:cNvSpPr>
            <a:spLocks noChangeShapeType="1"/>
          </p:cNvSpPr>
          <p:nvPr/>
        </p:nvSpPr>
        <p:spPr bwMode="auto">
          <a:xfrm>
            <a:off x="1866900" y="4411663"/>
            <a:ext cx="650875" cy="336550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1360" name="Rectangle 16"/>
          <p:cNvSpPr>
            <a:spLocks noChangeArrowheads="1"/>
          </p:cNvSpPr>
          <p:nvPr/>
        </p:nvSpPr>
        <p:spPr bwMode="auto">
          <a:xfrm>
            <a:off x="4159250" y="2879725"/>
            <a:ext cx="928688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46038" rIns="0" bIns="46038" anchor="ctr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de-DE" sz="1400">
                <a:latin typeface="Times New Roman" pitchFamily="18" charset="0"/>
              </a:rPr>
              <a:t>A</a:t>
            </a:r>
          </a:p>
        </p:txBody>
      </p:sp>
      <p:sp>
        <p:nvSpPr>
          <p:cNvPr id="441361" name="Rectangle 17"/>
          <p:cNvSpPr>
            <a:spLocks noChangeArrowheads="1"/>
          </p:cNvSpPr>
          <p:nvPr/>
        </p:nvSpPr>
        <p:spPr bwMode="auto">
          <a:xfrm>
            <a:off x="4567238" y="4206875"/>
            <a:ext cx="128587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46038" rIns="0" bIns="46038" anchor="ctr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de-DE" sz="1400">
                <a:latin typeface="Times New Roman" pitchFamily="18" charset="0"/>
              </a:rPr>
              <a:t>A</a:t>
            </a:r>
          </a:p>
        </p:txBody>
      </p:sp>
      <p:sp>
        <p:nvSpPr>
          <p:cNvPr id="441362" name="Line 18"/>
          <p:cNvSpPr>
            <a:spLocks noChangeShapeType="1"/>
          </p:cNvSpPr>
          <p:nvPr/>
        </p:nvSpPr>
        <p:spPr bwMode="auto">
          <a:xfrm>
            <a:off x="3144838" y="2727325"/>
            <a:ext cx="1030287" cy="2349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1363" name="Line 19"/>
          <p:cNvSpPr>
            <a:spLocks noChangeShapeType="1"/>
          </p:cNvSpPr>
          <p:nvPr/>
        </p:nvSpPr>
        <p:spPr bwMode="auto">
          <a:xfrm flipV="1">
            <a:off x="3170238" y="3027363"/>
            <a:ext cx="965200" cy="10429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1364" name="Line 20"/>
          <p:cNvSpPr>
            <a:spLocks noChangeShapeType="1"/>
          </p:cNvSpPr>
          <p:nvPr/>
        </p:nvSpPr>
        <p:spPr bwMode="auto">
          <a:xfrm>
            <a:off x="3170238" y="3429000"/>
            <a:ext cx="992187" cy="850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1365" name="Line 21"/>
          <p:cNvSpPr>
            <a:spLocks noChangeShapeType="1"/>
          </p:cNvSpPr>
          <p:nvPr/>
        </p:nvSpPr>
        <p:spPr bwMode="auto">
          <a:xfrm flipV="1">
            <a:off x="3157538" y="4318000"/>
            <a:ext cx="1017587" cy="40481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1366" name="AutoShape 22"/>
          <p:cNvSpPr>
            <a:spLocks noChangeArrowheads="1"/>
          </p:cNvSpPr>
          <p:nvPr/>
        </p:nvSpPr>
        <p:spPr bwMode="auto">
          <a:xfrm>
            <a:off x="2566988" y="5200650"/>
            <a:ext cx="641350" cy="531813"/>
          </a:xfrm>
          <a:prstGeom prst="flowChartMagneticDisk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1367" name="AutoShape 23"/>
          <p:cNvSpPr>
            <a:spLocks noChangeArrowheads="1"/>
          </p:cNvSpPr>
          <p:nvPr/>
        </p:nvSpPr>
        <p:spPr bwMode="auto">
          <a:xfrm>
            <a:off x="2573338" y="5956300"/>
            <a:ext cx="693737" cy="531813"/>
          </a:xfrm>
          <a:prstGeom prst="flowChartMagneticDisk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1368" name="AutoShape 24"/>
          <p:cNvSpPr>
            <a:spLocks noChangeArrowheads="1"/>
          </p:cNvSpPr>
          <p:nvPr/>
        </p:nvSpPr>
        <p:spPr bwMode="auto">
          <a:xfrm>
            <a:off x="989013" y="5629275"/>
            <a:ext cx="914400" cy="609600"/>
          </a:xfrm>
          <a:prstGeom prst="flowChartMagneticDisk">
            <a:avLst/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540000" tIns="46038" rIns="540000" bIns="46038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de-DE" sz="2800">
                <a:latin typeface="Times New Roman" pitchFamily="18" charset="0"/>
              </a:rPr>
              <a:t>T</a:t>
            </a:r>
          </a:p>
        </p:txBody>
      </p:sp>
      <p:sp>
        <p:nvSpPr>
          <p:cNvPr id="441369" name="Line 25"/>
          <p:cNvSpPr>
            <a:spLocks noChangeShapeType="1"/>
          </p:cNvSpPr>
          <p:nvPr/>
        </p:nvSpPr>
        <p:spPr bwMode="auto">
          <a:xfrm>
            <a:off x="1914525" y="5907088"/>
            <a:ext cx="625475" cy="338137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1370" name="Line 26"/>
          <p:cNvSpPr>
            <a:spLocks noChangeShapeType="1"/>
          </p:cNvSpPr>
          <p:nvPr/>
        </p:nvSpPr>
        <p:spPr bwMode="auto">
          <a:xfrm flipV="1">
            <a:off x="1916113" y="5514975"/>
            <a:ext cx="650875" cy="390525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grpSp>
        <p:nvGrpSpPr>
          <p:cNvPr id="441371" name="Group 27"/>
          <p:cNvGrpSpPr>
            <a:grpSpLocks/>
          </p:cNvGrpSpPr>
          <p:nvPr/>
        </p:nvGrpSpPr>
        <p:grpSpPr bwMode="auto">
          <a:xfrm>
            <a:off x="4029075" y="4146550"/>
            <a:ext cx="641350" cy="319088"/>
            <a:chOff x="4825" y="2179"/>
            <a:chExt cx="404" cy="201"/>
          </a:xfrm>
        </p:grpSpPr>
        <p:sp>
          <p:nvSpPr>
            <p:cNvPr id="441372" name="AutoShape 28"/>
            <p:cNvSpPr>
              <a:spLocks noChangeArrowheads="1"/>
            </p:cNvSpPr>
            <p:nvPr/>
          </p:nvSpPr>
          <p:spPr bwMode="auto">
            <a:xfrm rot="5400000" flipV="1">
              <a:off x="4955" y="2146"/>
              <a:ext cx="139" cy="206"/>
            </a:xfrm>
            <a:prstGeom prst="flowChartCollat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 anchor="ctr"/>
            <a:lstStyle/>
            <a:p>
              <a:endParaRPr lang="de-DE"/>
            </a:p>
          </p:txBody>
        </p:sp>
        <p:sp>
          <p:nvSpPr>
            <p:cNvPr id="441373" name="Text Box 29"/>
            <p:cNvSpPr txBox="1">
              <a:spLocks noChangeArrowheads="1"/>
            </p:cNvSpPr>
            <p:nvPr/>
          </p:nvSpPr>
          <p:spPr bwMode="auto">
            <a:xfrm>
              <a:off x="4825" y="2188"/>
              <a:ext cx="404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bg2"/>
                </a:buClr>
                <a:buSzPct val="75000"/>
              </a:pPr>
              <a:endParaRPr lang="de-DE" sz="1400">
                <a:latin typeface="Times New Roman" pitchFamily="18" charset="0"/>
              </a:endParaRPr>
            </a:p>
          </p:txBody>
        </p:sp>
      </p:grpSp>
      <p:cxnSp>
        <p:nvCxnSpPr>
          <p:cNvPr id="441374" name="AutoShape 30"/>
          <p:cNvCxnSpPr>
            <a:cxnSpLocks noChangeShapeType="1"/>
            <a:stCxn id="441366" idx="4"/>
          </p:cNvCxnSpPr>
          <p:nvPr/>
        </p:nvCxnSpPr>
        <p:spPr bwMode="auto">
          <a:xfrm flipV="1">
            <a:off x="3208338" y="3160713"/>
            <a:ext cx="2613025" cy="2306637"/>
          </a:xfrm>
          <a:prstGeom prst="curvedConnector2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41375" name="AutoShape 31"/>
          <p:cNvCxnSpPr>
            <a:cxnSpLocks noChangeShapeType="1"/>
            <a:stCxn id="441367" idx="4"/>
          </p:cNvCxnSpPr>
          <p:nvPr/>
        </p:nvCxnSpPr>
        <p:spPr bwMode="auto">
          <a:xfrm flipV="1">
            <a:off x="3267075" y="4513263"/>
            <a:ext cx="2917825" cy="1709737"/>
          </a:xfrm>
          <a:prstGeom prst="curvedConnector2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41376" name="Text Box 32"/>
          <p:cNvSpPr txBox="1">
            <a:spLocks noChangeArrowheads="1"/>
          </p:cNvSpPr>
          <p:nvPr/>
        </p:nvSpPr>
        <p:spPr bwMode="auto">
          <a:xfrm>
            <a:off x="6878638" y="3389313"/>
            <a:ext cx="1162050" cy="5191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46038" rIns="0" bIns="46038" anchor="ctr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de-DE" sz="2800">
                <a:latin typeface="Times New Roman" pitchFamily="18" charset="0"/>
              </a:rPr>
              <a:t>Resultat</a:t>
            </a:r>
          </a:p>
        </p:txBody>
      </p:sp>
      <p:sp>
        <p:nvSpPr>
          <p:cNvPr id="441377" name="Line 33"/>
          <p:cNvSpPr>
            <a:spLocks noChangeShapeType="1"/>
          </p:cNvSpPr>
          <p:nvPr/>
        </p:nvSpPr>
        <p:spPr bwMode="auto">
          <a:xfrm>
            <a:off x="4787900" y="2962275"/>
            <a:ext cx="1017588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1378" name="Line 34"/>
          <p:cNvSpPr>
            <a:spLocks noChangeShapeType="1"/>
          </p:cNvSpPr>
          <p:nvPr/>
        </p:nvSpPr>
        <p:spPr bwMode="auto">
          <a:xfrm>
            <a:off x="4762500" y="4265613"/>
            <a:ext cx="1057275" cy="14287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grpSp>
        <p:nvGrpSpPr>
          <p:cNvPr id="441379" name="Group 35"/>
          <p:cNvGrpSpPr>
            <a:grpSpLocks/>
          </p:cNvGrpSpPr>
          <p:nvPr/>
        </p:nvGrpSpPr>
        <p:grpSpPr bwMode="auto">
          <a:xfrm>
            <a:off x="5880100" y="4187825"/>
            <a:ext cx="522288" cy="336550"/>
            <a:chOff x="4394" y="3608"/>
            <a:chExt cx="329" cy="212"/>
          </a:xfrm>
        </p:grpSpPr>
        <p:sp>
          <p:nvSpPr>
            <p:cNvPr id="441380" name="AutoShape 36"/>
            <p:cNvSpPr>
              <a:spLocks noChangeArrowheads="1"/>
            </p:cNvSpPr>
            <p:nvPr/>
          </p:nvSpPr>
          <p:spPr bwMode="auto">
            <a:xfrm rot="5400000" flipV="1">
              <a:off x="4427" y="3582"/>
              <a:ext cx="139" cy="206"/>
            </a:xfrm>
            <a:prstGeom prst="flowChartCollat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lIns="885600" tIns="46038" rIns="92075" bIns="46038" anchor="b"/>
            <a:lstStyle/>
            <a:p>
              <a:endParaRPr lang="de-DE"/>
            </a:p>
          </p:txBody>
        </p:sp>
        <p:sp>
          <p:nvSpPr>
            <p:cNvPr id="441381" name="Text Box 37"/>
            <p:cNvSpPr txBox="1">
              <a:spLocks noChangeArrowheads="1"/>
            </p:cNvSpPr>
            <p:nvPr/>
          </p:nvSpPr>
          <p:spPr bwMode="auto">
            <a:xfrm>
              <a:off x="4631" y="3608"/>
              <a:ext cx="92" cy="21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1600"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441382" name="Group 38"/>
          <p:cNvGrpSpPr>
            <a:grpSpLocks/>
          </p:cNvGrpSpPr>
          <p:nvPr/>
        </p:nvGrpSpPr>
        <p:grpSpPr bwMode="auto">
          <a:xfrm>
            <a:off x="5889625" y="2841625"/>
            <a:ext cx="522288" cy="336550"/>
            <a:chOff x="4394" y="3608"/>
            <a:chExt cx="329" cy="212"/>
          </a:xfrm>
        </p:grpSpPr>
        <p:sp>
          <p:nvSpPr>
            <p:cNvPr id="441383" name="AutoShape 39"/>
            <p:cNvSpPr>
              <a:spLocks noChangeArrowheads="1"/>
            </p:cNvSpPr>
            <p:nvPr/>
          </p:nvSpPr>
          <p:spPr bwMode="auto">
            <a:xfrm rot="5400000" flipV="1">
              <a:off x="4427" y="3582"/>
              <a:ext cx="139" cy="206"/>
            </a:xfrm>
            <a:prstGeom prst="flowChartCollat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lIns="885600" tIns="46038" rIns="92075" bIns="46038" anchor="b"/>
            <a:lstStyle/>
            <a:p>
              <a:endParaRPr lang="de-DE"/>
            </a:p>
          </p:txBody>
        </p:sp>
        <p:sp>
          <p:nvSpPr>
            <p:cNvPr id="441384" name="Text Box 40"/>
            <p:cNvSpPr txBox="1">
              <a:spLocks noChangeArrowheads="1"/>
            </p:cNvSpPr>
            <p:nvPr/>
          </p:nvSpPr>
          <p:spPr bwMode="auto">
            <a:xfrm>
              <a:off x="4631" y="3608"/>
              <a:ext cx="92" cy="21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1600">
                  <a:latin typeface="Times New Roman" pitchFamily="18" charset="0"/>
                </a:rPr>
                <a:t>A</a:t>
              </a:r>
            </a:p>
          </p:txBody>
        </p:sp>
      </p:grpSp>
      <p:cxnSp>
        <p:nvCxnSpPr>
          <p:cNvPr id="441385" name="AutoShape 41"/>
          <p:cNvCxnSpPr>
            <a:cxnSpLocks noChangeShapeType="1"/>
            <a:stCxn id="441384" idx="3"/>
            <a:endCxn id="441376" idx="0"/>
          </p:cNvCxnSpPr>
          <p:nvPr/>
        </p:nvCxnSpPr>
        <p:spPr bwMode="auto">
          <a:xfrm>
            <a:off x="6411913" y="3009900"/>
            <a:ext cx="1047750" cy="379413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41386" name="AutoShape 42"/>
          <p:cNvCxnSpPr>
            <a:cxnSpLocks noChangeShapeType="1"/>
            <a:stCxn id="441381" idx="3"/>
            <a:endCxn id="441376" idx="2"/>
          </p:cNvCxnSpPr>
          <p:nvPr/>
        </p:nvCxnSpPr>
        <p:spPr bwMode="auto">
          <a:xfrm flipV="1">
            <a:off x="6402388" y="3908425"/>
            <a:ext cx="1057275" cy="447675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41387" name="Text Box 43"/>
          <p:cNvSpPr txBox="1">
            <a:spLocks noChangeArrowheads="1"/>
          </p:cNvSpPr>
          <p:nvPr/>
        </p:nvSpPr>
        <p:spPr bwMode="auto">
          <a:xfrm>
            <a:off x="1985963" y="2949575"/>
            <a:ext cx="831850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46038" rIns="540000" bIns="46038" anchor="ctr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de-DE" sz="1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R.A</a:t>
            </a:r>
          </a:p>
        </p:txBody>
      </p:sp>
      <p:sp>
        <p:nvSpPr>
          <p:cNvPr id="441388" name="Text Box 44"/>
          <p:cNvSpPr txBox="1">
            <a:spLocks noChangeArrowheads="1"/>
          </p:cNvSpPr>
          <p:nvPr/>
        </p:nvSpPr>
        <p:spPr bwMode="auto">
          <a:xfrm>
            <a:off x="2065338" y="4240213"/>
            <a:ext cx="801687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46038" rIns="540000" bIns="46038" anchor="ctr"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75000"/>
            </a:pPr>
            <a:r>
              <a:rPr lang="de-DE" sz="1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S.A</a:t>
            </a:r>
            <a:endParaRPr lang="de-DE" sz="1400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41389" name="Text Box 45"/>
          <p:cNvSpPr txBox="1">
            <a:spLocks noChangeArrowheads="1"/>
          </p:cNvSpPr>
          <p:nvPr/>
        </p:nvSpPr>
        <p:spPr bwMode="auto">
          <a:xfrm>
            <a:off x="2112963" y="5757863"/>
            <a:ext cx="811212" cy="30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0" tIns="46038" rIns="540000" bIns="46038" anchor="ctr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de-DE" sz="1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T.A</a:t>
            </a:r>
          </a:p>
        </p:txBody>
      </p:sp>
      <p:grpSp>
        <p:nvGrpSpPr>
          <p:cNvPr id="441390" name="Group 46"/>
          <p:cNvGrpSpPr>
            <a:grpSpLocks/>
          </p:cNvGrpSpPr>
          <p:nvPr/>
        </p:nvGrpSpPr>
        <p:grpSpPr bwMode="auto">
          <a:xfrm>
            <a:off x="536575" y="1851025"/>
            <a:ext cx="2605088" cy="544513"/>
            <a:chOff x="226" y="1078"/>
            <a:chExt cx="1641" cy="343"/>
          </a:xfrm>
        </p:grpSpPr>
        <p:sp>
          <p:nvSpPr>
            <p:cNvPr id="441391" name="Text Box 47"/>
            <p:cNvSpPr txBox="1">
              <a:spLocks noChangeArrowheads="1"/>
            </p:cNvSpPr>
            <p:nvPr/>
          </p:nvSpPr>
          <p:spPr bwMode="auto">
            <a:xfrm>
              <a:off x="226" y="1087"/>
              <a:ext cx="489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R</a:t>
              </a:r>
              <a:endParaRPr lang="de-DE" sz="1400">
                <a:latin typeface="Times New Roman" pitchFamily="18" charset="0"/>
              </a:endParaRPr>
            </a:p>
          </p:txBody>
        </p:sp>
        <p:grpSp>
          <p:nvGrpSpPr>
            <p:cNvPr id="441392" name="Group 48"/>
            <p:cNvGrpSpPr>
              <a:grpSpLocks/>
            </p:cNvGrpSpPr>
            <p:nvPr/>
          </p:nvGrpSpPr>
          <p:grpSpPr bwMode="auto">
            <a:xfrm>
              <a:off x="1028" y="1187"/>
              <a:ext cx="329" cy="212"/>
              <a:chOff x="4394" y="3608"/>
              <a:chExt cx="329" cy="212"/>
            </a:xfrm>
          </p:grpSpPr>
          <p:sp>
            <p:nvSpPr>
              <p:cNvPr id="441393" name="AutoShape 49"/>
              <p:cNvSpPr>
                <a:spLocks noChangeArrowheads="1"/>
              </p:cNvSpPr>
              <p:nvPr/>
            </p:nvSpPr>
            <p:spPr bwMode="auto">
              <a:xfrm rot="5400000" flipV="1">
                <a:off x="4427" y="3582"/>
                <a:ext cx="139" cy="206"/>
              </a:xfrm>
              <a:prstGeom prst="flowChartCollat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885600" tIns="46038" rIns="92075" bIns="46038" anchor="b"/>
              <a:lstStyle/>
              <a:p>
                <a:endParaRPr lang="de-DE"/>
              </a:p>
            </p:txBody>
          </p:sp>
          <p:sp>
            <p:nvSpPr>
              <p:cNvPr id="441394" name="Text Box 50"/>
              <p:cNvSpPr txBox="1">
                <a:spLocks noChangeArrowheads="1"/>
              </p:cNvSpPr>
              <p:nvPr/>
            </p:nvSpPr>
            <p:spPr bwMode="auto">
              <a:xfrm>
                <a:off x="4631" y="3608"/>
                <a:ext cx="92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 lIns="0" tIns="46038" rIns="0" bIns="46038" anchor="ctr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de-DE" sz="1600">
                    <a:latin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441395" name="Group 51"/>
            <p:cNvGrpSpPr>
              <a:grpSpLocks/>
            </p:cNvGrpSpPr>
            <p:nvPr/>
          </p:nvGrpSpPr>
          <p:grpSpPr bwMode="auto">
            <a:xfrm>
              <a:off x="466" y="1177"/>
              <a:ext cx="329" cy="212"/>
              <a:chOff x="4394" y="3608"/>
              <a:chExt cx="329" cy="212"/>
            </a:xfrm>
          </p:grpSpPr>
          <p:sp>
            <p:nvSpPr>
              <p:cNvPr id="441396" name="AutoShape 52"/>
              <p:cNvSpPr>
                <a:spLocks noChangeArrowheads="1"/>
              </p:cNvSpPr>
              <p:nvPr/>
            </p:nvSpPr>
            <p:spPr bwMode="auto">
              <a:xfrm rot="5400000" flipV="1">
                <a:off x="4427" y="3582"/>
                <a:ext cx="139" cy="206"/>
              </a:xfrm>
              <a:prstGeom prst="flowChartCollat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885600" tIns="46038" rIns="92075" bIns="46038" anchor="b"/>
              <a:lstStyle/>
              <a:p>
                <a:endParaRPr lang="de-DE"/>
              </a:p>
            </p:txBody>
          </p:sp>
          <p:sp>
            <p:nvSpPr>
              <p:cNvPr id="441397" name="Text Box 53"/>
              <p:cNvSpPr txBox="1">
                <a:spLocks noChangeArrowheads="1"/>
              </p:cNvSpPr>
              <p:nvPr/>
            </p:nvSpPr>
            <p:spPr bwMode="auto">
              <a:xfrm>
                <a:off x="4631" y="3608"/>
                <a:ext cx="92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 lIns="0" tIns="46038" rIns="0" bIns="46038" anchor="ctr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de-DE" sz="1600">
                    <a:latin typeface="Times New Roman" pitchFamily="18" charset="0"/>
                  </a:rPr>
                  <a:t>A</a:t>
                </a:r>
              </a:p>
            </p:txBody>
          </p:sp>
        </p:grpSp>
        <p:sp>
          <p:nvSpPr>
            <p:cNvPr id="441398" name="Text Box 54"/>
            <p:cNvSpPr txBox="1">
              <a:spLocks noChangeArrowheads="1"/>
            </p:cNvSpPr>
            <p:nvPr/>
          </p:nvSpPr>
          <p:spPr bwMode="auto">
            <a:xfrm>
              <a:off x="844" y="1094"/>
              <a:ext cx="465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441399" name="Text Box 55"/>
            <p:cNvSpPr txBox="1">
              <a:spLocks noChangeArrowheads="1"/>
            </p:cNvSpPr>
            <p:nvPr/>
          </p:nvSpPr>
          <p:spPr bwMode="auto">
            <a:xfrm>
              <a:off x="1390" y="1078"/>
              <a:ext cx="477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T</a:t>
              </a:r>
              <a:endParaRPr lang="de-DE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4CF0-0444-423A-A362-3C348584A2B5}" type="slidenum">
              <a:rPr lang="en-US"/>
              <a:pPr/>
              <a:t>81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-214313"/>
            <a:ext cx="7772400" cy="1143001"/>
          </a:xfrm>
        </p:spPr>
        <p:txBody>
          <a:bodyPr/>
          <a:lstStyle/>
          <a:p>
            <a:r>
              <a:rPr lang="de-DE"/>
              <a:t>Generalized Hash Teams</a:t>
            </a:r>
          </a:p>
        </p:txBody>
      </p:sp>
      <p:sp>
        <p:nvSpPr>
          <p:cNvPr id="440323" name="Rectangle 3"/>
          <p:cNvSpPr>
            <a:spLocks noChangeArrowheads="1"/>
          </p:cNvSpPr>
          <p:nvPr/>
        </p:nvSpPr>
        <p:spPr bwMode="auto">
          <a:xfrm>
            <a:off x="7510463" y="2620963"/>
            <a:ext cx="1462087" cy="563562"/>
          </a:xfrm>
          <a:prstGeom prst="rect">
            <a:avLst/>
          </a:prstGeom>
          <a:solidFill>
            <a:schemeClr val="accent2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0324" name="Rectangle 4"/>
          <p:cNvSpPr>
            <a:spLocks noChangeArrowheads="1"/>
          </p:cNvSpPr>
          <p:nvPr/>
        </p:nvSpPr>
        <p:spPr bwMode="auto">
          <a:xfrm>
            <a:off x="7518400" y="3856038"/>
            <a:ext cx="1462088" cy="563562"/>
          </a:xfrm>
          <a:prstGeom prst="rect">
            <a:avLst/>
          </a:prstGeom>
          <a:solidFill>
            <a:schemeClr val="accent2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0325" name="Rectangle 5"/>
          <p:cNvSpPr>
            <a:spLocks noChangeArrowheads="1"/>
          </p:cNvSpPr>
          <p:nvPr/>
        </p:nvSpPr>
        <p:spPr bwMode="auto">
          <a:xfrm>
            <a:off x="5622925" y="2662238"/>
            <a:ext cx="1462088" cy="563562"/>
          </a:xfrm>
          <a:prstGeom prst="rect">
            <a:avLst/>
          </a:prstGeom>
          <a:solidFill>
            <a:schemeClr val="accent2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0326" name="Rectangle 6"/>
          <p:cNvSpPr>
            <a:spLocks noChangeArrowheads="1"/>
          </p:cNvSpPr>
          <p:nvPr/>
        </p:nvSpPr>
        <p:spPr bwMode="auto">
          <a:xfrm>
            <a:off x="5619750" y="3911600"/>
            <a:ext cx="1462088" cy="563563"/>
          </a:xfrm>
          <a:prstGeom prst="rect">
            <a:avLst/>
          </a:prstGeom>
          <a:solidFill>
            <a:schemeClr val="accent2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7519988" y="3230563"/>
            <a:ext cx="1462087" cy="563562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0328" name="Rectangle 8"/>
          <p:cNvSpPr>
            <a:spLocks noChangeArrowheads="1"/>
          </p:cNvSpPr>
          <p:nvPr/>
        </p:nvSpPr>
        <p:spPr bwMode="auto">
          <a:xfrm>
            <a:off x="7515225" y="4491038"/>
            <a:ext cx="1462088" cy="563562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0329" name="Rectangle 9"/>
          <p:cNvSpPr>
            <a:spLocks noChangeArrowheads="1"/>
          </p:cNvSpPr>
          <p:nvPr/>
        </p:nvSpPr>
        <p:spPr bwMode="auto">
          <a:xfrm>
            <a:off x="5618163" y="3273425"/>
            <a:ext cx="1462087" cy="563563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0330" name="Rectangle 10"/>
          <p:cNvSpPr>
            <a:spLocks noChangeArrowheads="1"/>
          </p:cNvSpPr>
          <p:nvPr/>
        </p:nvSpPr>
        <p:spPr bwMode="auto">
          <a:xfrm>
            <a:off x="5602288" y="4548188"/>
            <a:ext cx="1462087" cy="563562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graphicFrame>
        <p:nvGraphicFramePr>
          <p:cNvPr id="527360" name="Object 0"/>
          <p:cNvGraphicFramePr>
            <a:graphicFrameLocks noChangeAspect="1"/>
          </p:cNvGraphicFramePr>
          <p:nvPr/>
        </p:nvGraphicFramePr>
        <p:xfrm>
          <a:off x="5503863" y="1525588"/>
          <a:ext cx="1577975" cy="377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69" name="Dokument" r:id="rId5" imgW="1444680" imgH="3845880" progId="Word.Document.8">
                  <p:embed/>
                </p:oleObj>
              </mc:Choice>
              <mc:Fallback>
                <p:oleObj name="Dokument" r:id="rId5" imgW="1444680" imgH="3845880" progId="Word.Document.8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63" y="1525588"/>
                        <a:ext cx="1577975" cy="3770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7361" name="Object 1"/>
          <p:cNvGraphicFramePr>
            <a:graphicFrameLocks noChangeAspect="1"/>
          </p:cNvGraphicFramePr>
          <p:nvPr/>
        </p:nvGraphicFramePr>
        <p:xfrm>
          <a:off x="1450975" y="1397000"/>
          <a:ext cx="62420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70" name="Dokument" r:id="rId8" imgW="6240600" imgH="4064040" progId="Word.Document.8">
                  <p:embed/>
                </p:oleObj>
              </mc:Choice>
              <mc:Fallback>
                <p:oleObj name="Dokument" r:id="rId8" imgW="6240600" imgH="4064040" progId="Word.Documen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1397000"/>
                        <a:ext cx="624205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7362" name="Object 2"/>
          <p:cNvGraphicFramePr>
            <a:graphicFrameLocks noChangeAspect="1"/>
          </p:cNvGraphicFramePr>
          <p:nvPr/>
        </p:nvGraphicFramePr>
        <p:xfrm>
          <a:off x="1439863" y="1335088"/>
          <a:ext cx="62420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71" name="Dokument" r:id="rId11" imgW="6240600" imgH="4064040" progId="Word.Document.8">
                  <p:embed/>
                </p:oleObj>
              </mc:Choice>
              <mc:Fallback>
                <p:oleObj name="Dokument" r:id="rId11" imgW="6240600" imgH="406404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1335088"/>
                        <a:ext cx="624205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7363" name="Object 3"/>
          <p:cNvGraphicFramePr>
            <a:graphicFrameLocks noChangeAspect="1"/>
          </p:cNvGraphicFramePr>
          <p:nvPr/>
        </p:nvGraphicFramePr>
        <p:xfrm>
          <a:off x="1414463" y="2574925"/>
          <a:ext cx="62420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72" name="Dokument" r:id="rId14" imgW="6240600" imgH="4064040" progId="Word.Document.8">
                  <p:embed/>
                </p:oleObj>
              </mc:Choice>
              <mc:Fallback>
                <p:oleObj name="Dokument" r:id="rId14" imgW="6240600" imgH="406404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2574925"/>
                        <a:ext cx="624205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7364" name="Object 4"/>
          <p:cNvGraphicFramePr>
            <a:graphicFrameLocks noChangeAspect="1"/>
          </p:cNvGraphicFramePr>
          <p:nvPr/>
        </p:nvGraphicFramePr>
        <p:xfrm>
          <a:off x="1722438" y="1814513"/>
          <a:ext cx="62420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73" name="Dokument" r:id="rId17" imgW="6240600" imgH="4064040" progId="Word.Document.8">
                  <p:embed/>
                </p:oleObj>
              </mc:Choice>
              <mc:Fallback>
                <p:oleObj name="Dokument" r:id="rId17" imgW="6240600" imgH="406404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1814513"/>
                        <a:ext cx="624205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336" name="Group 16"/>
          <p:cNvGrpSpPr>
            <a:grpSpLocks/>
          </p:cNvGrpSpPr>
          <p:nvPr/>
        </p:nvGrpSpPr>
        <p:grpSpPr bwMode="auto">
          <a:xfrm>
            <a:off x="2852738" y="792163"/>
            <a:ext cx="2605087" cy="544512"/>
            <a:chOff x="741" y="3409"/>
            <a:chExt cx="1641" cy="343"/>
          </a:xfrm>
        </p:grpSpPr>
        <p:sp>
          <p:nvSpPr>
            <p:cNvPr id="440337" name="Text Box 17"/>
            <p:cNvSpPr txBox="1">
              <a:spLocks noChangeArrowheads="1"/>
            </p:cNvSpPr>
            <p:nvPr/>
          </p:nvSpPr>
          <p:spPr bwMode="auto">
            <a:xfrm>
              <a:off x="741" y="3418"/>
              <a:ext cx="489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R</a:t>
              </a:r>
              <a:endParaRPr lang="de-DE" sz="1400">
                <a:latin typeface="Times New Roman" pitchFamily="18" charset="0"/>
              </a:endParaRPr>
            </a:p>
          </p:txBody>
        </p:sp>
        <p:grpSp>
          <p:nvGrpSpPr>
            <p:cNvPr id="440338" name="Group 18"/>
            <p:cNvGrpSpPr>
              <a:grpSpLocks/>
            </p:cNvGrpSpPr>
            <p:nvPr/>
          </p:nvGrpSpPr>
          <p:grpSpPr bwMode="auto">
            <a:xfrm>
              <a:off x="1543" y="3518"/>
              <a:ext cx="326" cy="212"/>
              <a:chOff x="4394" y="3608"/>
              <a:chExt cx="326" cy="212"/>
            </a:xfrm>
          </p:grpSpPr>
          <p:sp>
            <p:nvSpPr>
              <p:cNvPr id="440339" name="AutoShape 19"/>
              <p:cNvSpPr>
                <a:spLocks noChangeArrowheads="1"/>
              </p:cNvSpPr>
              <p:nvPr/>
            </p:nvSpPr>
            <p:spPr bwMode="auto">
              <a:xfrm rot="5400000" flipV="1">
                <a:off x="4427" y="3582"/>
                <a:ext cx="139" cy="206"/>
              </a:xfrm>
              <a:prstGeom prst="flowChartCollat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885600" tIns="46038" rIns="92075" bIns="46038" anchor="b"/>
              <a:lstStyle/>
              <a:p>
                <a:endParaRPr lang="de-DE"/>
              </a:p>
            </p:txBody>
          </p:sp>
          <p:sp>
            <p:nvSpPr>
              <p:cNvPr id="440340" name="Text Box 20"/>
              <p:cNvSpPr txBox="1">
                <a:spLocks noChangeArrowheads="1"/>
              </p:cNvSpPr>
              <p:nvPr/>
            </p:nvSpPr>
            <p:spPr bwMode="auto">
              <a:xfrm>
                <a:off x="4635" y="3608"/>
                <a:ext cx="85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 lIns="0" tIns="46038" rIns="0" bIns="46038" anchor="ctr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de-DE" sz="1600" b="1">
                    <a:solidFill>
                      <a:srgbClr val="3333FF"/>
                    </a:solidFill>
                    <a:latin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440341" name="Group 21"/>
            <p:cNvGrpSpPr>
              <a:grpSpLocks/>
            </p:cNvGrpSpPr>
            <p:nvPr/>
          </p:nvGrpSpPr>
          <p:grpSpPr bwMode="auto">
            <a:xfrm>
              <a:off x="981" y="3508"/>
              <a:ext cx="329" cy="212"/>
              <a:chOff x="4394" y="3608"/>
              <a:chExt cx="329" cy="212"/>
            </a:xfrm>
          </p:grpSpPr>
          <p:sp>
            <p:nvSpPr>
              <p:cNvPr id="440342" name="AutoShape 22"/>
              <p:cNvSpPr>
                <a:spLocks noChangeArrowheads="1"/>
              </p:cNvSpPr>
              <p:nvPr/>
            </p:nvSpPr>
            <p:spPr bwMode="auto">
              <a:xfrm rot="5400000" flipV="1">
                <a:off x="4427" y="3582"/>
                <a:ext cx="139" cy="206"/>
              </a:xfrm>
              <a:prstGeom prst="flowChartCollat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885600" tIns="46038" rIns="92075" bIns="46038" anchor="b"/>
              <a:lstStyle/>
              <a:p>
                <a:endParaRPr lang="de-DE"/>
              </a:p>
            </p:txBody>
          </p:sp>
          <p:sp>
            <p:nvSpPr>
              <p:cNvPr id="440343" name="Text Box 23"/>
              <p:cNvSpPr txBox="1">
                <a:spLocks noChangeArrowheads="1"/>
              </p:cNvSpPr>
              <p:nvPr/>
            </p:nvSpPr>
            <p:spPr bwMode="auto">
              <a:xfrm>
                <a:off x="4631" y="3608"/>
                <a:ext cx="92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 lIns="0" tIns="46038" rIns="0" bIns="46038" anchor="ctr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de-DE" sz="1600" b="1">
                    <a:solidFill>
                      <a:srgbClr val="FF66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</p:grpSp>
        <p:sp>
          <p:nvSpPr>
            <p:cNvPr id="440344" name="Text Box 24"/>
            <p:cNvSpPr txBox="1">
              <a:spLocks noChangeArrowheads="1"/>
            </p:cNvSpPr>
            <p:nvPr/>
          </p:nvSpPr>
          <p:spPr bwMode="auto">
            <a:xfrm>
              <a:off x="1359" y="3425"/>
              <a:ext cx="465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440345" name="Text Box 25"/>
            <p:cNvSpPr txBox="1">
              <a:spLocks noChangeArrowheads="1"/>
            </p:cNvSpPr>
            <p:nvPr/>
          </p:nvSpPr>
          <p:spPr bwMode="auto">
            <a:xfrm>
              <a:off x="1905" y="3409"/>
              <a:ext cx="477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T</a:t>
              </a:r>
              <a:endParaRPr lang="de-DE" sz="1400">
                <a:latin typeface="Times New Roman" pitchFamily="18" charset="0"/>
              </a:endParaRPr>
            </a:p>
          </p:txBody>
        </p:sp>
      </p:grpSp>
      <p:graphicFrame>
        <p:nvGraphicFramePr>
          <p:cNvPr id="527365" name="Object 5"/>
          <p:cNvGraphicFramePr>
            <a:graphicFrameLocks noChangeAspect="1"/>
          </p:cNvGraphicFramePr>
          <p:nvPr/>
        </p:nvGraphicFramePr>
        <p:xfrm>
          <a:off x="7434263" y="1462088"/>
          <a:ext cx="1709737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74" name="Dokument" r:id="rId19" imgW="1487160" imgH="3845880" progId="Word.Document.8">
                  <p:embed/>
                </p:oleObj>
              </mc:Choice>
              <mc:Fallback>
                <p:oleObj name="Dokument" r:id="rId19" imgW="1487160" imgH="3845880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263" y="1462088"/>
                        <a:ext cx="1709737" cy="3783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47" name="Rectangle 27"/>
          <p:cNvSpPr>
            <a:spLocks noChangeArrowheads="1"/>
          </p:cNvSpPr>
          <p:nvPr/>
        </p:nvSpPr>
        <p:spPr bwMode="auto">
          <a:xfrm>
            <a:off x="2638425" y="3768725"/>
            <a:ext cx="2327275" cy="544513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0348" name="Rectangle 28"/>
          <p:cNvSpPr>
            <a:spLocks noChangeArrowheads="1"/>
          </p:cNvSpPr>
          <p:nvPr/>
        </p:nvSpPr>
        <p:spPr bwMode="auto">
          <a:xfrm>
            <a:off x="2655888" y="5024438"/>
            <a:ext cx="2327275" cy="544512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0349" name="Rectangle 29"/>
          <p:cNvSpPr>
            <a:spLocks noChangeArrowheads="1"/>
          </p:cNvSpPr>
          <p:nvPr/>
        </p:nvSpPr>
        <p:spPr bwMode="auto">
          <a:xfrm>
            <a:off x="2630488" y="4400550"/>
            <a:ext cx="2327275" cy="544513"/>
          </a:xfrm>
          <a:prstGeom prst="rect">
            <a:avLst/>
          </a:prstGeom>
          <a:solidFill>
            <a:srgbClr val="3333FF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0350" name="Rectangle 30"/>
          <p:cNvSpPr>
            <a:spLocks noChangeArrowheads="1"/>
          </p:cNvSpPr>
          <p:nvPr/>
        </p:nvSpPr>
        <p:spPr bwMode="auto">
          <a:xfrm>
            <a:off x="2647950" y="5627688"/>
            <a:ext cx="2327275" cy="544512"/>
          </a:xfrm>
          <a:prstGeom prst="rect">
            <a:avLst/>
          </a:prstGeom>
          <a:solidFill>
            <a:srgbClr val="3333FF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graphicFrame>
        <p:nvGraphicFramePr>
          <p:cNvPr id="527366" name="Object 6"/>
          <p:cNvGraphicFramePr>
            <a:graphicFrameLocks noChangeAspect="1"/>
          </p:cNvGraphicFramePr>
          <p:nvPr/>
        </p:nvGraphicFramePr>
        <p:xfrm>
          <a:off x="2557463" y="2462213"/>
          <a:ext cx="2613025" cy="391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75" name="Dokument" r:id="rId22" imgW="2621160" imgH="3924360" progId="Word.Document.8">
                  <p:embed/>
                </p:oleObj>
              </mc:Choice>
              <mc:Fallback>
                <p:oleObj name="Dokument" r:id="rId22" imgW="2621160" imgH="3924360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3" y="2462213"/>
                        <a:ext cx="2613025" cy="3919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2" name="Rectangle 32"/>
          <p:cNvSpPr>
            <a:spLocks noChangeArrowheads="1"/>
          </p:cNvSpPr>
          <p:nvPr/>
        </p:nvSpPr>
        <p:spPr bwMode="auto">
          <a:xfrm>
            <a:off x="762000" y="3305175"/>
            <a:ext cx="1373188" cy="490538"/>
          </a:xfrm>
          <a:prstGeom prst="rect">
            <a:avLst/>
          </a:prstGeom>
          <a:solidFill>
            <a:srgbClr val="3333FF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0353" name="Rectangle 33"/>
          <p:cNvSpPr>
            <a:spLocks noChangeArrowheads="1"/>
          </p:cNvSpPr>
          <p:nvPr/>
        </p:nvSpPr>
        <p:spPr bwMode="auto">
          <a:xfrm>
            <a:off x="765175" y="4506913"/>
            <a:ext cx="1373188" cy="490537"/>
          </a:xfrm>
          <a:prstGeom prst="rect">
            <a:avLst/>
          </a:prstGeom>
          <a:solidFill>
            <a:srgbClr val="3333FF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0354" name="Rectangle 34"/>
          <p:cNvSpPr>
            <a:spLocks noChangeArrowheads="1"/>
          </p:cNvSpPr>
          <p:nvPr/>
        </p:nvSpPr>
        <p:spPr bwMode="auto">
          <a:xfrm>
            <a:off x="779463" y="2725738"/>
            <a:ext cx="1373187" cy="490537"/>
          </a:xfrm>
          <a:prstGeom prst="rect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0355" name="Rectangle 35"/>
          <p:cNvSpPr>
            <a:spLocks noChangeArrowheads="1"/>
          </p:cNvSpPr>
          <p:nvPr/>
        </p:nvSpPr>
        <p:spPr bwMode="auto">
          <a:xfrm>
            <a:off x="741363" y="3898900"/>
            <a:ext cx="1373187" cy="490538"/>
          </a:xfrm>
          <a:prstGeom prst="rect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graphicFrame>
        <p:nvGraphicFramePr>
          <p:cNvPr id="527367" name="Object 7"/>
          <p:cNvGraphicFramePr>
            <a:graphicFrameLocks noChangeAspect="1"/>
          </p:cNvGraphicFramePr>
          <p:nvPr/>
        </p:nvGraphicFramePr>
        <p:xfrm>
          <a:off x="704850" y="1552575"/>
          <a:ext cx="1435100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76" name="Dokument" r:id="rId25" imgW="1443960" imgH="3845880" progId="Word.Document.8">
                  <p:embed/>
                </p:oleObj>
              </mc:Choice>
              <mc:Fallback>
                <p:oleObj name="Dokument" r:id="rId25" imgW="1443960" imgH="3845880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552575"/>
                        <a:ext cx="1435100" cy="366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4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4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4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4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4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4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44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44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4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44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44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44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44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44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animBg="1"/>
      <p:bldP spid="440324" grpId="0" animBg="1"/>
      <p:bldP spid="440325" grpId="0" animBg="1"/>
      <p:bldP spid="440326" grpId="0" animBg="1"/>
      <p:bldP spid="440327" grpId="0" animBg="1"/>
      <p:bldP spid="440328" grpId="0" animBg="1"/>
      <p:bldP spid="440329" grpId="0" animBg="1"/>
      <p:bldP spid="440330" grpId="0" animBg="1"/>
      <p:bldP spid="440347" grpId="0" animBg="1"/>
      <p:bldP spid="440348" grpId="0" animBg="1"/>
      <p:bldP spid="440349" grpId="0" animBg="1"/>
      <p:bldP spid="440350" grpId="0" animBg="1"/>
      <p:bldP spid="440352" grpId="0" animBg="1"/>
      <p:bldP spid="440353" grpId="0" animBg="1"/>
      <p:bldP spid="440354" grpId="0" animBg="1"/>
      <p:bldP spid="44035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1361-344A-4C96-A05D-23706BE7D2E6}" type="slidenum">
              <a:rPr lang="en-US"/>
              <a:pPr/>
              <a:t>82</a:t>
            </a:fld>
            <a:endParaRPr lang="en-US"/>
          </a:p>
        </p:txBody>
      </p:sp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2582863" y="1774825"/>
            <a:ext cx="2219325" cy="455613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39299" name="Rectangle 3"/>
          <p:cNvSpPr>
            <a:spLocks noChangeArrowheads="1"/>
          </p:cNvSpPr>
          <p:nvPr/>
        </p:nvSpPr>
        <p:spPr bwMode="auto">
          <a:xfrm>
            <a:off x="2578100" y="2319338"/>
            <a:ext cx="2219325" cy="455612"/>
          </a:xfrm>
          <a:prstGeom prst="rect">
            <a:avLst/>
          </a:prstGeom>
          <a:solidFill>
            <a:srgbClr val="66FF99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graphicFrame>
        <p:nvGraphicFramePr>
          <p:cNvPr id="528384" name="Object 0"/>
          <p:cNvGraphicFramePr>
            <a:graphicFrameLocks noChangeAspect="1"/>
          </p:cNvGraphicFramePr>
          <p:nvPr/>
        </p:nvGraphicFramePr>
        <p:xfrm>
          <a:off x="3052763" y="3392488"/>
          <a:ext cx="1760537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89" name="Dokument" r:id="rId5" imgW="1766520" imgH="3421440" progId="Word.Document.8">
                  <p:embed/>
                </p:oleObj>
              </mc:Choice>
              <mc:Fallback>
                <p:oleObj name="Dokument" r:id="rId5" imgW="1766520" imgH="3421440" progId="Word.Document.8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3392488"/>
                        <a:ext cx="1760537" cy="304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7510463" y="2392363"/>
            <a:ext cx="1462087" cy="563562"/>
          </a:xfrm>
          <a:prstGeom prst="rect">
            <a:avLst/>
          </a:prstGeom>
          <a:solidFill>
            <a:schemeClr val="accent2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39302" name="Rectangle 6"/>
          <p:cNvSpPr>
            <a:spLocks noChangeArrowheads="1"/>
          </p:cNvSpPr>
          <p:nvPr/>
        </p:nvSpPr>
        <p:spPr bwMode="auto">
          <a:xfrm>
            <a:off x="7518400" y="3627438"/>
            <a:ext cx="1462088" cy="563562"/>
          </a:xfrm>
          <a:prstGeom prst="rect">
            <a:avLst/>
          </a:prstGeom>
          <a:solidFill>
            <a:schemeClr val="accent2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5622925" y="2433638"/>
            <a:ext cx="1462088" cy="563562"/>
          </a:xfrm>
          <a:prstGeom prst="rect">
            <a:avLst/>
          </a:prstGeom>
          <a:solidFill>
            <a:schemeClr val="accent2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39304" name="Rectangle 8"/>
          <p:cNvSpPr>
            <a:spLocks noChangeArrowheads="1"/>
          </p:cNvSpPr>
          <p:nvPr/>
        </p:nvSpPr>
        <p:spPr bwMode="auto">
          <a:xfrm>
            <a:off x="5619750" y="3683000"/>
            <a:ext cx="1462088" cy="563563"/>
          </a:xfrm>
          <a:prstGeom prst="rect">
            <a:avLst/>
          </a:prstGeom>
          <a:solidFill>
            <a:schemeClr val="accent2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39305" name="Rectangle 9"/>
          <p:cNvSpPr>
            <a:spLocks noChangeArrowheads="1"/>
          </p:cNvSpPr>
          <p:nvPr/>
        </p:nvSpPr>
        <p:spPr bwMode="auto">
          <a:xfrm>
            <a:off x="7519988" y="3001963"/>
            <a:ext cx="1462087" cy="563562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39306" name="Rectangle 10"/>
          <p:cNvSpPr>
            <a:spLocks noChangeArrowheads="1"/>
          </p:cNvSpPr>
          <p:nvPr/>
        </p:nvSpPr>
        <p:spPr bwMode="auto">
          <a:xfrm>
            <a:off x="7515225" y="4262438"/>
            <a:ext cx="1462088" cy="563562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39307" name="Rectangle 11"/>
          <p:cNvSpPr>
            <a:spLocks noChangeArrowheads="1"/>
          </p:cNvSpPr>
          <p:nvPr/>
        </p:nvSpPr>
        <p:spPr bwMode="auto">
          <a:xfrm>
            <a:off x="5618163" y="3044825"/>
            <a:ext cx="1462087" cy="563563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39308" name="Rectangle 12"/>
          <p:cNvSpPr>
            <a:spLocks noChangeArrowheads="1"/>
          </p:cNvSpPr>
          <p:nvPr/>
        </p:nvSpPr>
        <p:spPr bwMode="auto">
          <a:xfrm>
            <a:off x="5602288" y="4319588"/>
            <a:ext cx="1462087" cy="563562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graphicFrame>
        <p:nvGraphicFramePr>
          <p:cNvPr id="528385" name="Object 1"/>
          <p:cNvGraphicFramePr>
            <a:graphicFrameLocks noChangeAspect="1"/>
          </p:cNvGraphicFramePr>
          <p:nvPr/>
        </p:nvGraphicFramePr>
        <p:xfrm>
          <a:off x="5530850" y="1308100"/>
          <a:ext cx="1577975" cy="377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90" name="Dokument" r:id="rId8" imgW="1444680" imgH="3846600" progId="Word.Document.8">
                  <p:embed/>
                </p:oleObj>
              </mc:Choice>
              <mc:Fallback>
                <p:oleObj name="Dokument" r:id="rId8" imgW="1444680" imgH="3846600" progId="Word.Documen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1308100"/>
                        <a:ext cx="1577975" cy="377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10" name="Rectangle 14"/>
          <p:cNvSpPr>
            <a:spLocks noGrp="1" noChangeArrowheads="1"/>
          </p:cNvSpPr>
          <p:nvPr>
            <p:ph type="title"/>
          </p:nvPr>
        </p:nvSpPr>
        <p:spPr>
          <a:xfrm>
            <a:off x="720725" y="96838"/>
            <a:ext cx="7772400" cy="1143000"/>
          </a:xfrm>
          <a:noFill/>
          <a:ln/>
        </p:spPr>
        <p:txBody>
          <a:bodyPr/>
          <a:lstStyle/>
          <a:p>
            <a:r>
              <a:rPr lang="de-DE"/>
              <a:t>Generalisierte Hash Teams</a:t>
            </a:r>
            <a:br>
              <a:rPr lang="de-DE"/>
            </a:br>
            <a:r>
              <a:rPr lang="de-DE" sz="2400"/>
              <a:t>[Kemper et al., VLDB 1999 und VLDBJ 2000]</a:t>
            </a:r>
            <a:endParaRPr lang="de-DE"/>
          </a:p>
        </p:txBody>
      </p:sp>
      <p:sp>
        <p:nvSpPr>
          <p:cNvPr id="439311" name="Freeform 15"/>
          <p:cNvSpPr>
            <a:spLocks/>
          </p:cNvSpPr>
          <p:nvPr/>
        </p:nvSpPr>
        <p:spPr bwMode="auto">
          <a:xfrm>
            <a:off x="3876675" y="2387600"/>
            <a:ext cx="2430463" cy="3927475"/>
          </a:xfrm>
          <a:custGeom>
            <a:avLst/>
            <a:gdLst/>
            <a:ahLst/>
            <a:cxnLst>
              <a:cxn ang="0">
                <a:pos x="1215" y="296"/>
              </a:cxn>
              <a:cxn ang="0">
                <a:pos x="1182" y="222"/>
              </a:cxn>
              <a:cxn ang="0">
                <a:pos x="1199" y="90"/>
              </a:cxn>
              <a:cxn ang="0">
                <a:pos x="1372" y="0"/>
              </a:cxn>
              <a:cxn ang="0">
                <a:pos x="1462" y="41"/>
              </a:cxn>
              <a:cxn ang="0">
                <a:pos x="1495" y="90"/>
              </a:cxn>
              <a:cxn ang="0">
                <a:pos x="1511" y="140"/>
              </a:cxn>
              <a:cxn ang="0">
                <a:pos x="1519" y="164"/>
              </a:cxn>
              <a:cxn ang="0">
                <a:pos x="1429" y="337"/>
              </a:cxn>
              <a:cxn ang="0">
                <a:pos x="1306" y="320"/>
              </a:cxn>
              <a:cxn ang="0">
                <a:pos x="1256" y="304"/>
              </a:cxn>
              <a:cxn ang="0">
                <a:pos x="1232" y="296"/>
              </a:cxn>
              <a:cxn ang="0">
                <a:pos x="1035" y="435"/>
              </a:cxn>
              <a:cxn ang="0">
                <a:pos x="1026" y="460"/>
              </a:cxn>
              <a:cxn ang="0">
                <a:pos x="1010" y="485"/>
              </a:cxn>
              <a:cxn ang="0">
                <a:pos x="952" y="608"/>
              </a:cxn>
              <a:cxn ang="0">
                <a:pos x="919" y="690"/>
              </a:cxn>
              <a:cxn ang="0">
                <a:pos x="862" y="863"/>
              </a:cxn>
              <a:cxn ang="0">
                <a:pos x="813" y="1076"/>
              </a:cxn>
              <a:cxn ang="0">
                <a:pos x="788" y="1339"/>
              </a:cxn>
              <a:cxn ang="0">
                <a:pos x="763" y="1750"/>
              </a:cxn>
              <a:cxn ang="0">
                <a:pos x="747" y="2071"/>
              </a:cxn>
              <a:cxn ang="0">
                <a:pos x="689" y="2285"/>
              </a:cxn>
              <a:cxn ang="0">
                <a:pos x="525" y="2432"/>
              </a:cxn>
              <a:cxn ang="0">
                <a:pos x="443" y="2465"/>
              </a:cxn>
              <a:cxn ang="0">
                <a:pos x="418" y="2474"/>
              </a:cxn>
              <a:cxn ang="0">
                <a:pos x="73" y="2350"/>
              </a:cxn>
              <a:cxn ang="0">
                <a:pos x="40" y="2235"/>
              </a:cxn>
              <a:cxn ang="0">
                <a:pos x="24" y="2285"/>
              </a:cxn>
              <a:cxn ang="0">
                <a:pos x="15" y="2309"/>
              </a:cxn>
              <a:cxn ang="0">
                <a:pos x="7" y="2334"/>
              </a:cxn>
              <a:cxn ang="0">
                <a:pos x="24" y="2317"/>
              </a:cxn>
              <a:cxn ang="0">
                <a:pos x="40" y="2293"/>
              </a:cxn>
              <a:cxn ang="0">
                <a:pos x="57" y="2243"/>
              </a:cxn>
              <a:cxn ang="0">
                <a:pos x="147" y="2326"/>
              </a:cxn>
            </a:cxnLst>
            <a:rect l="0" t="0" r="r" b="b"/>
            <a:pathLst>
              <a:path w="1531" h="2474">
                <a:moveTo>
                  <a:pt x="1215" y="296"/>
                </a:moveTo>
                <a:cubicBezTo>
                  <a:pt x="1206" y="269"/>
                  <a:pt x="1192" y="248"/>
                  <a:pt x="1182" y="222"/>
                </a:cubicBezTo>
                <a:cubicBezTo>
                  <a:pt x="1183" y="215"/>
                  <a:pt x="1186" y="120"/>
                  <a:pt x="1199" y="90"/>
                </a:cubicBezTo>
                <a:cubicBezTo>
                  <a:pt x="1229" y="19"/>
                  <a:pt x="1307" y="8"/>
                  <a:pt x="1372" y="0"/>
                </a:cubicBezTo>
                <a:cubicBezTo>
                  <a:pt x="1410" y="6"/>
                  <a:pt x="1437" y="9"/>
                  <a:pt x="1462" y="41"/>
                </a:cubicBezTo>
                <a:cubicBezTo>
                  <a:pt x="1474" y="57"/>
                  <a:pt x="1495" y="90"/>
                  <a:pt x="1495" y="90"/>
                </a:cubicBezTo>
                <a:cubicBezTo>
                  <a:pt x="1500" y="107"/>
                  <a:pt x="1506" y="123"/>
                  <a:pt x="1511" y="140"/>
                </a:cubicBezTo>
                <a:cubicBezTo>
                  <a:pt x="1514" y="148"/>
                  <a:pt x="1519" y="164"/>
                  <a:pt x="1519" y="164"/>
                </a:cubicBezTo>
                <a:cubicBezTo>
                  <a:pt x="1511" y="274"/>
                  <a:pt x="1531" y="304"/>
                  <a:pt x="1429" y="337"/>
                </a:cubicBezTo>
                <a:cubicBezTo>
                  <a:pt x="1375" y="332"/>
                  <a:pt x="1353" y="333"/>
                  <a:pt x="1306" y="320"/>
                </a:cubicBezTo>
                <a:cubicBezTo>
                  <a:pt x="1289" y="315"/>
                  <a:pt x="1273" y="309"/>
                  <a:pt x="1256" y="304"/>
                </a:cubicBezTo>
                <a:cubicBezTo>
                  <a:pt x="1248" y="301"/>
                  <a:pt x="1232" y="296"/>
                  <a:pt x="1232" y="296"/>
                </a:cubicBezTo>
                <a:cubicBezTo>
                  <a:pt x="1126" y="313"/>
                  <a:pt x="1095" y="355"/>
                  <a:pt x="1035" y="435"/>
                </a:cubicBezTo>
                <a:cubicBezTo>
                  <a:pt x="1032" y="443"/>
                  <a:pt x="1030" y="452"/>
                  <a:pt x="1026" y="460"/>
                </a:cubicBezTo>
                <a:cubicBezTo>
                  <a:pt x="1022" y="469"/>
                  <a:pt x="1014" y="476"/>
                  <a:pt x="1010" y="485"/>
                </a:cubicBezTo>
                <a:cubicBezTo>
                  <a:pt x="991" y="528"/>
                  <a:pt x="979" y="569"/>
                  <a:pt x="952" y="608"/>
                </a:cubicBezTo>
                <a:cubicBezTo>
                  <a:pt x="944" y="639"/>
                  <a:pt x="929" y="660"/>
                  <a:pt x="919" y="690"/>
                </a:cubicBezTo>
                <a:cubicBezTo>
                  <a:pt x="899" y="748"/>
                  <a:pt x="889" y="808"/>
                  <a:pt x="862" y="863"/>
                </a:cubicBezTo>
                <a:cubicBezTo>
                  <a:pt x="848" y="935"/>
                  <a:pt x="827" y="1004"/>
                  <a:pt x="813" y="1076"/>
                </a:cubicBezTo>
                <a:cubicBezTo>
                  <a:pt x="796" y="1161"/>
                  <a:pt x="795" y="1253"/>
                  <a:pt x="788" y="1339"/>
                </a:cubicBezTo>
                <a:cubicBezTo>
                  <a:pt x="783" y="1473"/>
                  <a:pt x="787" y="1617"/>
                  <a:pt x="763" y="1750"/>
                </a:cubicBezTo>
                <a:cubicBezTo>
                  <a:pt x="755" y="1947"/>
                  <a:pt x="759" y="1914"/>
                  <a:pt x="747" y="2071"/>
                </a:cubicBezTo>
                <a:cubicBezTo>
                  <a:pt x="741" y="2146"/>
                  <a:pt x="745" y="2229"/>
                  <a:pt x="689" y="2285"/>
                </a:cubicBezTo>
                <a:cubicBezTo>
                  <a:pt x="666" y="2354"/>
                  <a:pt x="583" y="2399"/>
                  <a:pt x="525" y="2432"/>
                </a:cubicBezTo>
                <a:cubicBezTo>
                  <a:pt x="486" y="2454"/>
                  <a:pt x="491" y="2449"/>
                  <a:pt x="443" y="2465"/>
                </a:cubicBezTo>
                <a:cubicBezTo>
                  <a:pt x="435" y="2468"/>
                  <a:pt x="418" y="2474"/>
                  <a:pt x="418" y="2474"/>
                </a:cubicBezTo>
                <a:cubicBezTo>
                  <a:pt x="266" y="2464"/>
                  <a:pt x="178" y="2462"/>
                  <a:pt x="73" y="2350"/>
                </a:cubicBezTo>
                <a:cubicBezTo>
                  <a:pt x="67" y="2299"/>
                  <a:pt x="74" y="2269"/>
                  <a:pt x="40" y="2235"/>
                </a:cubicBezTo>
                <a:cubicBezTo>
                  <a:pt x="35" y="2252"/>
                  <a:pt x="30" y="2269"/>
                  <a:pt x="24" y="2285"/>
                </a:cubicBezTo>
                <a:cubicBezTo>
                  <a:pt x="21" y="2293"/>
                  <a:pt x="18" y="2301"/>
                  <a:pt x="15" y="2309"/>
                </a:cubicBezTo>
                <a:cubicBezTo>
                  <a:pt x="12" y="2317"/>
                  <a:pt x="0" y="2328"/>
                  <a:pt x="7" y="2334"/>
                </a:cubicBezTo>
                <a:cubicBezTo>
                  <a:pt x="13" y="2339"/>
                  <a:pt x="19" y="2323"/>
                  <a:pt x="24" y="2317"/>
                </a:cubicBezTo>
                <a:cubicBezTo>
                  <a:pt x="30" y="2310"/>
                  <a:pt x="35" y="2301"/>
                  <a:pt x="40" y="2293"/>
                </a:cubicBezTo>
                <a:cubicBezTo>
                  <a:pt x="40" y="2293"/>
                  <a:pt x="56" y="2243"/>
                  <a:pt x="57" y="2243"/>
                </a:cubicBezTo>
                <a:cubicBezTo>
                  <a:pt x="79" y="2246"/>
                  <a:pt x="147" y="2301"/>
                  <a:pt x="147" y="2326"/>
                </a:cubicBezTo>
              </a:path>
            </a:pathLst>
          </a:custGeom>
          <a:noFill/>
          <a:ln w="28575" cap="sq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39312" name="Freeform 16"/>
          <p:cNvSpPr>
            <a:spLocks/>
          </p:cNvSpPr>
          <p:nvPr/>
        </p:nvSpPr>
        <p:spPr bwMode="auto">
          <a:xfrm>
            <a:off x="4457700" y="3027363"/>
            <a:ext cx="1820863" cy="1565275"/>
          </a:xfrm>
          <a:custGeom>
            <a:avLst/>
            <a:gdLst/>
            <a:ahLst/>
            <a:cxnLst>
              <a:cxn ang="0">
                <a:pos x="1145" y="148"/>
              </a:cxn>
              <a:cxn ang="0">
                <a:pos x="1055" y="41"/>
              </a:cxn>
              <a:cxn ang="0">
                <a:pos x="981" y="8"/>
              </a:cxn>
              <a:cxn ang="0">
                <a:pos x="956" y="0"/>
              </a:cxn>
              <a:cxn ang="0">
                <a:pos x="849" y="8"/>
              </a:cxn>
              <a:cxn ang="0">
                <a:pos x="734" y="98"/>
              </a:cxn>
              <a:cxn ang="0">
                <a:pos x="767" y="230"/>
              </a:cxn>
              <a:cxn ang="0">
                <a:pos x="882" y="337"/>
              </a:cxn>
              <a:cxn ang="0">
                <a:pos x="932" y="353"/>
              </a:cxn>
              <a:cxn ang="0">
                <a:pos x="956" y="361"/>
              </a:cxn>
              <a:cxn ang="0">
                <a:pos x="1038" y="353"/>
              </a:cxn>
              <a:cxn ang="0">
                <a:pos x="1088" y="337"/>
              </a:cxn>
              <a:cxn ang="0">
                <a:pos x="1137" y="271"/>
              </a:cxn>
              <a:cxn ang="0">
                <a:pos x="1129" y="164"/>
              </a:cxn>
              <a:cxn ang="0">
                <a:pos x="1145" y="189"/>
              </a:cxn>
              <a:cxn ang="0">
                <a:pos x="1137" y="279"/>
              </a:cxn>
              <a:cxn ang="0">
                <a:pos x="1055" y="361"/>
              </a:cxn>
              <a:cxn ang="0">
                <a:pos x="899" y="328"/>
              </a:cxn>
              <a:cxn ang="0">
                <a:pos x="775" y="328"/>
              </a:cxn>
              <a:cxn ang="0">
                <a:pos x="710" y="419"/>
              </a:cxn>
              <a:cxn ang="0">
                <a:pos x="660" y="526"/>
              </a:cxn>
              <a:cxn ang="0">
                <a:pos x="619" y="575"/>
              </a:cxn>
              <a:cxn ang="0">
                <a:pos x="553" y="673"/>
              </a:cxn>
              <a:cxn ang="0">
                <a:pos x="471" y="756"/>
              </a:cxn>
              <a:cxn ang="0">
                <a:pos x="364" y="830"/>
              </a:cxn>
              <a:cxn ang="0">
                <a:pos x="69" y="912"/>
              </a:cxn>
              <a:cxn ang="0">
                <a:pos x="36" y="920"/>
              </a:cxn>
              <a:cxn ang="0">
                <a:pos x="85" y="854"/>
              </a:cxn>
              <a:cxn ang="0">
                <a:pos x="110" y="838"/>
              </a:cxn>
              <a:cxn ang="0">
                <a:pos x="126" y="821"/>
              </a:cxn>
              <a:cxn ang="0">
                <a:pos x="36" y="879"/>
              </a:cxn>
              <a:cxn ang="0">
                <a:pos x="69" y="920"/>
              </a:cxn>
              <a:cxn ang="0">
                <a:pos x="134" y="986"/>
              </a:cxn>
            </a:cxnLst>
            <a:rect l="0" t="0" r="r" b="b"/>
            <a:pathLst>
              <a:path w="1147" h="986">
                <a:moveTo>
                  <a:pt x="1145" y="148"/>
                </a:moveTo>
                <a:cubicBezTo>
                  <a:pt x="1129" y="98"/>
                  <a:pt x="1109" y="59"/>
                  <a:pt x="1055" y="41"/>
                </a:cubicBezTo>
                <a:cubicBezTo>
                  <a:pt x="1016" y="14"/>
                  <a:pt x="1039" y="27"/>
                  <a:pt x="981" y="8"/>
                </a:cubicBezTo>
                <a:cubicBezTo>
                  <a:pt x="973" y="5"/>
                  <a:pt x="956" y="0"/>
                  <a:pt x="956" y="0"/>
                </a:cubicBezTo>
                <a:cubicBezTo>
                  <a:pt x="920" y="3"/>
                  <a:pt x="885" y="4"/>
                  <a:pt x="849" y="8"/>
                </a:cubicBezTo>
                <a:cubicBezTo>
                  <a:pt x="802" y="14"/>
                  <a:pt x="766" y="68"/>
                  <a:pt x="734" y="98"/>
                </a:cubicBezTo>
                <a:cubicBezTo>
                  <a:pt x="740" y="154"/>
                  <a:pt x="731" y="192"/>
                  <a:pt x="767" y="230"/>
                </a:cubicBezTo>
                <a:cubicBezTo>
                  <a:pt x="785" y="284"/>
                  <a:pt x="829" y="321"/>
                  <a:pt x="882" y="337"/>
                </a:cubicBezTo>
                <a:cubicBezTo>
                  <a:pt x="899" y="342"/>
                  <a:pt x="915" y="348"/>
                  <a:pt x="932" y="353"/>
                </a:cubicBezTo>
                <a:cubicBezTo>
                  <a:pt x="940" y="356"/>
                  <a:pt x="956" y="361"/>
                  <a:pt x="956" y="361"/>
                </a:cubicBezTo>
                <a:cubicBezTo>
                  <a:pt x="983" y="358"/>
                  <a:pt x="1011" y="358"/>
                  <a:pt x="1038" y="353"/>
                </a:cubicBezTo>
                <a:cubicBezTo>
                  <a:pt x="1055" y="350"/>
                  <a:pt x="1088" y="337"/>
                  <a:pt x="1088" y="337"/>
                </a:cubicBezTo>
                <a:cubicBezTo>
                  <a:pt x="1116" y="317"/>
                  <a:pt x="1126" y="303"/>
                  <a:pt x="1137" y="271"/>
                </a:cubicBezTo>
                <a:cubicBezTo>
                  <a:pt x="1134" y="235"/>
                  <a:pt x="1126" y="200"/>
                  <a:pt x="1129" y="164"/>
                </a:cubicBezTo>
                <a:cubicBezTo>
                  <a:pt x="1130" y="154"/>
                  <a:pt x="1144" y="179"/>
                  <a:pt x="1145" y="189"/>
                </a:cubicBezTo>
                <a:cubicBezTo>
                  <a:pt x="1147" y="219"/>
                  <a:pt x="1141" y="249"/>
                  <a:pt x="1137" y="279"/>
                </a:cubicBezTo>
                <a:cubicBezTo>
                  <a:pt x="1132" y="316"/>
                  <a:pt x="1088" y="350"/>
                  <a:pt x="1055" y="361"/>
                </a:cubicBezTo>
                <a:cubicBezTo>
                  <a:pt x="949" y="353"/>
                  <a:pt x="969" y="354"/>
                  <a:pt x="899" y="328"/>
                </a:cubicBezTo>
                <a:cubicBezTo>
                  <a:pt x="863" y="294"/>
                  <a:pt x="817" y="314"/>
                  <a:pt x="775" y="328"/>
                </a:cubicBezTo>
                <a:cubicBezTo>
                  <a:pt x="763" y="367"/>
                  <a:pt x="728" y="383"/>
                  <a:pt x="710" y="419"/>
                </a:cubicBezTo>
                <a:cubicBezTo>
                  <a:pt x="693" y="452"/>
                  <a:pt x="681" y="495"/>
                  <a:pt x="660" y="526"/>
                </a:cubicBezTo>
                <a:cubicBezTo>
                  <a:pt x="648" y="544"/>
                  <a:pt x="631" y="557"/>
                  <a:pt x="619" y="575"/>
                </a:cubicBezTo>
                <a:cubicBezTo>
                  <a:pt x="606" y="617"/>
                  <a:pt x="578" y="638"/>
                  <a:pt x="553" y="673"/>
                </a:cubicBezTo>
                <a:cubicBezTo>
                  <a:pt x="519" y="722"/>
                  <a:pt x="522" y="730"/>
                  <a:pt x="471" y="756"/>
                </a:cubicBezTo>
                <a:cubicBezTo>
                  <a:pt x="447" y="792"/>
                  <a:pt x="401" y="808"/>
                  <a:pt x="364" y="830"/>
                </a:cubicBezTo>
                <a:cubicBezTo>
                  <a:pt x="265" y="887"/>
                  <a:pt x="184" y="902"/>
                  <a:pt x="69" y="912"/>
                </a:cubicBezTo>
                <a:cubicBezTo>
                  <a:pt x="58" y="915"/>
                  <a:pt x="44" y="928"/>
                  <a:pt x="36" y="920"/>
                </a:cubicBezTo>
                <a:cubicBezTo>
                  <a:pt x="36" y="920"/>
                  <a:pt x="82" y="857"/>
                  <a:pt x="85" y="854"/>
                </a:cubicBezTo>
                <a:cubicBezTo>
                  <a:pt x="92" y="847"/>
                  <a:pt x="102" y="844"/>
                  <a:pt x="110" y="838"/>
                </a:cubicBezTo>
                <a:cubicBezTo>
                  <a:pt x="116" y="833"/>
                  <a:pt x="133" y="818"/>
                  <a:pt x="126" y="821"/>
                </a:cubicBezTo>
                <a:cubicBezTo>
                  <a:pt x="90" y="839"/>
                  <a:pt x="72" y="867"/>
                  <a:pt x="36" y="879"/>
                </a:cubicBezTo>
                <a:cubicBezTo>
                  <a:pt x="0" y="913"/>
                  <a:pt x="40" y="911"/>
                  <a:pt x="69" y="920"/>
                </a:cubicBezTo>
                <a:cubicBezTo>
                  <a:pt x="99" y="940"/>
                  <a:pt x="110" y="962"/>
                  <a:pt x="134" y="986"/>
                </a:cubicBezTo>
              </a:path>
            </a:pathLst>
          </a:custGeom>
          <a:noFill/>
          <a:ln w="28575" cap="sq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39313" name="Rectangle 17"/>
          <p:cNvSpPr>
            <a:spLocks noChangeArrowheads="1"/>
          </p:cNvSpPr>
          <p:nvPr/>
        </p:nvSpPr>
        <p:spPr bwMode="auto">
          <a:xfrm>
            <a:off x="712788" y="4597400"/>
            <a:ext cx="1462087" cy="563563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39314" name="Rectangle 18"/>
          <p:cNvSpPr>
            <a:spLocks noChangeArrowheads="1"/>
          </p:cNvSpPr>
          <p:nvPr/>
        </p:nvSpPr>
        <p:spPr bwMode="auto">
          <a:xfrm>
            <a:off x="704850" y="3965575"/>
            <a:ext cx="1462088" cy="563563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39315" name="Rectangle 19"/>
          <p:cNvSpPr>
            <a:spLocks noChangeArrowheads="1"/>
          </p:cNvSpPr>
          <p:nvPr/>
        </p:nvSpPr>
        <p:spPr bwMode="auto">
          <a:xfrm>
            <a:off x="715963" y="3362325"/>
            <a:ext cx="1462087" cy="563563"/>
          </a:xfrm>
          <a:prstGeom prst="rect">
            <a:avLst/>
          </a:prstGeom>
          <a:solidFill>
            <a:schemeClr val="accent2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39316" name="Rectangle 20"/>
          <p:cNvSpPr>
            <a:spLocks noChangeArrowheads="1"/>
          </p:cNvSpPr>
          <p:nvPr/>
        </p:nvSpPr>
        <p:spPr bwMode="auto">
          <a:xfrm>
            <a:off x="712788" y="2746375"/>
            <a:ext cx="1462087" cy="563563"/>
          </a:xfrm>
          <a:prstGeom prst="rect">
            <a:avLst/>
          </a:prstGeom>
          <a:solidFill>
            <a:schemeClr val="accent2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graphicFrame>
        <p:nvGraphicFramePr>
          <p:cNvPr id="528386" name="Object 2"/>
          <p:cNvGraphicFramePr>
            <a:graphicFrameLocks noChangeAspect="1"/>
          </p:cNvGraphicFramePr>
          <p:nvPr/>
        </p:nvGraphicFramePr>
        <p:xfrm>
          <a:off x="7434263" y="1271588"/>
          <a:ext cx="1709737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91" name="Dokument" r:id="rId11" imgW="1487160" imgH="3845880" progId="Word.Document.8">
                  <p:embed/>
                </p:oleObj>
              </mc:Choice>
              <mc:Fallback>
                <p:oleObj name="Dokument" r:id="rId11" imgW="1487160" imgH="38458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263" y="1271588"/>
                        <a:ext cx="1709737" cy="3783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8387" name="Object 3"/>
          <p:cNvGraphicFramePr>
            <a:graphicFrameLocks noChangeAspect="1"/>
          </p:cNvGraphicFramePr>
          <p:nvPr/>
        </p:nvGraphicFramePr>
        <p:xfrm>
          <a:off x="679450" y="1598613"/>
          <a:ext cx="1435100" cy="374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92" name="Dokument" r:id="rId14" imgW="1443960" imgH="3845880" progId="Word.Document.8">
                  <p:embed/>
                </p:oleObj>
              </mc:Choice>
              <mc:Fallback>
                <p:oleObj name="Dokument" r:id="rId14" imgW="1443960" imgH="384588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1598613"/>
                        <a:ext cx="1435100" cy="374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19" name="Freeform 23"/>
          <p:cNvSpPr>
            <a:spLocks/>
          </p:cNvSpPr>
          <p:nvPr/>
        </p:nvSpPr>
        <p:spPr bwMode="auto">
          <a:xfrm>
            <a:off x="1485900" y="2765425"/>
            <a:ext cx="1744663" cy="3235325"/>
          </a:xfrm>
          <a:custGeom>
            <a:avLst/>
            <a:gdLst/>
            <a:ahLst/>
            <a:cxnLst>
              <a:cxn ang="0">
                <a:pos x="305" y="91"/>
              </a:cxn>
              <a:cxn ang="0">
                <a:pos x="190" y="0"/>
              </a:cxn>
              <a:cxn ang="0">
                <a:pos x="34" y="50"/>
              </a:cxn>
              <a:cxn ang="0">
                <a:pos x="124" y="337"/>
              </a:cxn>
              <a:cxn ang="0">
                <a:pos x="248" y="321"/>
              </a:cxn>
              <a:cxn ang="0">
                <a:pos x="297" y="255"/>
              </a:cxn>
              <a:cxn ang="0">
                <a:pos x="330" y="181"/>
              </a:cxn>
              <a:cxn ang="0">
                <a:pos x="305" y="74"/>
              </a:cxn>
              <a:cxn ang="0">
                <a:pos x="313" y="99"/>
              </a:cxn>
              <a:cxn ang="0">
                <a:pos x="363" y="156"/>
              </a:cxn>
              <a:cxn ang="0">
                <a:pos x="486" y="214"/>
              </a:cxn>
              <a:cxn ang="0">
                <a:pos x="535" y="239"/>
              </a:cxn>
              <a:cxn ang="0">
                <a:pos x="576" y="280"/>
              </a:cxn>
              <a:cxn ang="0">
                <a:pos x="584" y="304"/>
              </a:cxn>
              <a:cxn ang="0">
                <a:pos x="601" y="329"/>
              </a:cxn>
              <a:cxn ang="0">
                <a:pos x="626" y="469"/>
              </a:cxn>
              <a:cxn ang="0">
                <a:pos x="576" y="1258"/>
              </a:cxn>
              <a:cxn ang="0">
                <a:pos x="634" y="1677"/>
              </a:cxn>
              <a:cxn ang="0">
                <a:pos x="650" y="1701"/>
              </a:cxn>
              <a:cxn ang="0">
                <a:pos x="700" y="1751"/>
              </a:cxn>
              <a:cxn ang="0">
                <a:pos x="716" y="1775"/>
              </a:cxn>
              <a:cxn ang="0">
                <a:pos x="847" y="1849"/>
              </a:cxn>
              <a:cxn ang="0">
                <a:pos x="921" y="1890"/>
              </a:cxn>
              <a:cxn ang="0">
                <a:pos x="1004" y="1915"/>
              </a:cxn>
              <a:cxn ang="0">
                <a:pos x="1053" y="1932"/>
              </a:cxn>
              <a:cxn ang="0">
                <a:pos x="1094" y="1923"/>
              </a:cxn>
              <a:cxn ang="0">
                <a:pos x="1069" y="1907"/>
              </a:cxn>
              <a:cxn ang="0">
                <a:pos x="1053" y="1890"/>
              </a:cxn>
              <a:cxn ang="0">
                <a:pos x="1028" y="1866"/>
              </a:cxn>
              <a:cxn ang="0">
                <a:pos x="1094" y="1932"/>
              </a:cxn>
              <a:cxn ang="0">
                <a:pos x="1004" y="2038"/>
              </a:cxn>
            </a:cxnLst>
            <a:rect l="0" t="0" r="r" b="b"/>
            <a:pathLst>
              <a:path w="1099" h="2038">
                <a:moveTo>
                  <a:pt x="305" y="91"/>
                </a:moveTo>
                <a:cubicBezTo>
                  <a:pt x="275" y="44"/>
                  <a:pt x="242" y="17"/>
                  <a:pt x="190" y="0"/>
                </a:cubicBezTo>
                <a:cubicBezTo>
                  <a:pt x="100" y="8"/>
                  <a:pt x="96" y="6"/>
                  <a:pt x="34" y="50"/>
                </a:cubicBezTo>
                <a:cubicBezTo>
                  <a:pt x="0" y="149"/>
                  <a:pt x="10" y="299"/>
                  <a:pt x="124" y="337"/>
                </a:cubicBezTo>
                <a:cubicBezTo>
                  <a:pt x="166" y="334"/>
                  <a:pt x="212" y="343"/>
                  <a:pt x="248" y="321"/>
                </a:cubicBezTo>
                <a:cubicBezTo>
                  <a:pt x="271" y="307"/>
                  <a:pt x="297" y="255"/>
                  <a:pt x="297" y="255"/>
                </a:cubicBezTo>
                <a:cubicBezTo>
                  <a:pt x="306" y="228"/>
                  <a:pt x="320" y="208"/>
                  <a:pt x="330" y="181"/>
                </a:cubicBezTo>
                <a:cubicBezTo>
                  <a:pt x="318" y="107"/>
                  <a:pt x="327" y="142"/>
                  <a:pt x="305" y="74"/>
                </a:cubicBezTo>
                <a:cubicBezTo>
                  <a:pt x="302" y="66"/>
                  <a:pt x="310" y="91"/>
                  <a:pt x="313" y="99"/>
                </a:cubicBezTo>
                <a:cubicBezTo>
                  <a:pt x="324" y="132"/>
                  <a:pt x="333" y="136"/>
                  <a:pt x="363" y="156"/>
                </a:cubicBezTo>
                <a:cubicBezTo>
                  <a:pt x="419" y="193"/>
                  <a:pt x="431" y="188"/>
                  <a:pt x="486" y="214"/>
                </a:cubicBezTo>
                <a:cubicBezTo>
                  <a:pt x="567" y="253"/>
                  <a:pt x="459" y="211"/>
                  <a:pt x="535" y="239"/>
                </a:cubicBezTo>
                <a:cubicBezTo>
                  <a:pt x="544" y="247"/>
                  <a:pt x="571" y="272"/>
                  <a:pt x="576" y="280"/>
                </a:cubicBezTo>
                <a:cubicBezTo>
                  <a:pt x="581" y="287"/>
                  <a:pt x="580" y="296"/>
                  <a:pt x="584" y="304"/>
                </a:cubicBezTo>
                <a:cubicBezTo>
                  <a:pt x="589" y="313"/>
                  <a:pt x="595" y="321"/>
                  <a:pt x="601" y="329"/>
                </a:cubicBezTo>
                <a:cubicBezTo>
                  <a:pt x="616" y="375"/>
                  <a:pt x="620" y="420"/>
                  <a:pt x="626" y="469"/>
                </a:cubicBezTo>
                <a:cubicBezTo>
                  <a:pt x="619" y="736"/>
                  <a:pt x="599" y="994"/>
                  <a:pt x="576" y="1258"/>
                </a:cubicBezTo>
                <a:cubicBezTo>
                  <a:pt x="580" y="1421"/>
                  <a:pt x="557" y="1543"/>
                  <a:pt x="634" y="1677"/>
                </a:cubicBezTo>
                <a:cubicBezTo>
                  <a:pt x="639" y="1685"/>
                  <a:pt x="644" y="1694"/>
                  <a:pt x="650" y="1701"/>
                </a:cubicBezTo>
                <a:cubicBezTo>
                  <a:pt x="666" y="1719"/>
                  <a:pt x="687" y="1731"/>
                  <a:pt x="700" y="1751"/>
                </a:cubicBezTo>
                <a:cubicBezTo>
                  <a:pt x="705" y="1759"/>
                  <a:pt x="709" y="1769"/>
                  <a:pt x="716" y="1775"/>
                </a:cubicBezTo>
                <a:cubicBezTo>
                  <a:pt x="758" y="1812"/>
                  <a:pt x="797" y="1827"/>
                  <a:pt x="847" y="1849"/>
                </a:cubicBezTo>
                <a:cubicBezTo>
                  <a:pt x="876" y="1862"/>
                  <a:pt x="891" y="1881"/>
                  <a:pt x="921" y="1890"/>
                </a:cubicBezTo>
                <a:cubicBezTo>
                  <a:pt x="1013" y="1917"/>
                  <a:pt x="878" y="1874"/>
                  <a:pt x="1004" y="1915"/>
                </a:cubicBezTo>
                <a:cubicBezTo>
                  <a:pt x="1020" y="1920"/>
                  <a:pt x="1053" y="1932"/>
                  <a:pt x="1053" y="1932"/>
                </a:cubicBezTo>
                <a:cubicBezTo>
                  <a:pt x="1067" y="1929"/>
                  <a:pt x="1086" y="1935"/>
                  <a:pt x="1094" y="1923"/>
                </a:cubicBezTo>
                <a:cubicBezTo>
                  <a:pt x="1099" y="1915"/>
                  <a:pt x="1077" y="1913"/>
                  <a:pt x="1069" y="1907"/>
                </a:cubicBezTo>
                <a:cubicBezTo>
                  <a:pt x="1063" y="1902"/>
                  <a:pt x="1059" y="1895"/>
                  <a:pt x="1053" y="1890"/>
                </a:cubicBezTo>
                <a:cubicBezTo>
                  <a:pt x="1010" y="1858"/>
                  <a:pt x="980" y="1850"/>
                  <a:pt x="1028" y="1866"/>
                </a:cubicBezTo>
                <a:cubicBezTo>
                  <a:pt x="1051" y="1887"/>
                  <a:pt x="1073" y="1909"/>
                  <a:pt x="1094" y="1932"/>
                </a:cubicBezTo>
                <a:cubicBezTo>
                  <a:pt x="1078" y="1996"/>
                  <a:pt x="1046" y="1996"/>
                  <a:pt x="1004" y="2038"/>
                </a:cubicBezTo>
              </a:path>
            </a:pathLst>
          </a:custGeom>
          <a:noFill/>
          <a:ln w="28575" cap="sq" cmpd="sng">
            <a:solidFill>
              <a:srgbClr val="3333FF"/>
            </a:solidFill>
            <a:prstDash val="solid"/>
            <a:round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39320" name="Freeform 24"/>
          <p:cNvSpPr>
            <a:spLocks/>
          </p:cNvSpPr>
          <p:nvPr/>
        </p:nvSpPr>
        <p:spPr bwMode="auto">
          <a:xfrm>
            <a:off x="1357313" y="3327400"/>
            <a:ext cx="1949450" cy="2100263"/>
          </a:xfrm>
          <a:custGeom>
            <a:avLst/>
            <a:gdLst/>
            <a:ahLst/>
            <a:cxnLst>
              <a:cxn ang="0">
                <a:pos x="402" y="189"/>
              </a:cxn>
              <a:cxn ang="0">
                <a:pos x="394" y="106"/>
              </a:cxn>
              <a:cxn ang="0">
                <a:pos x="189" y="0"/>
              </a:cxn>
              <a:cxn ang="0">
                <a:pos x="33" y="24"/>
              </a:cxn>
              <a:cxn ang="0">
                <a:pos x="16" y="148"/>
              </a:cxn>
              <a:cxn ang="0">
                <a:pos x="66" y="205"/>
              </a:cxn>
              <a:cxn ang="0">
                <a:pos x="148" y="295"/>
              </a:cxn>
              <a:cxn ang="0">
                <a:pos x="222" y="320"/>
              </a:cxn>
              <a:cxn ang="0">
                <a:pos x="246" y="328"/>
              </a:cxn>
              <a:cxn ang="0">
                <a:pos x="394" y="271"/>
              </a:cxn>
              <a:cxn ang="0">
                <a:pos x="402" y="246"/>
              </a:cxn>
              <a:cxn ang="0">
                <a:pos x="435" y="320"/>
              </a:cxn>
              <a:cxn ang="0">
                <a:pos x="501" y="517"/>
              </a:cxn>
              <a:cxn ang="0">
                <a:pos x="559" y="657"/>
              </a:cxn>
              <a:cxn ang="0">
                <a:pos x="608" y="780"/>
              </a:cxn>
              <a:cxn ang="0">
                <a:pos x="698" y="961"/>
              </a:cxn>
              <a:cxn ang="0">
                <a:pos x="756" y="1052"/>
              </a:cxn>
              <a:cxn ang="0">
                <a:pos x="781" y="1093"/>
              </a:cxn>
              <a:cxn ang="0">
                <a:pos x="797" y="1126"/>
              </a:cxn>
              <a:cxn ang="0">
                <a:pos x="1027" y="1232"/>
              </a:cxn>
              <a:cxn ang="0">
                <a:pos x="1208" y="1241"/>
              </a:cxn>
              <a:cxn ang="0">
                <a:pos x="1150" y="1183"/>
              </a:cxn>
              <a:cxn ang="0">
                <a:pos x="1126" y="1167"/>
              </a:cxn>
              <a:cxn ang="0">
                <a:pos x="1150" y="1191"/>
              </a:cxn>
              <a:cxn ang="0">
                <a:pos x="1216" y="1241"/>
              </a:cxn>
              <a:cxn ang="0">
                <a:pos x="1142" y="1323"/>
              </a:cxn>
            </a:cxnLst>
            <a:rect l="0" t="0" r="r" b="b"/>
            <a:pathLst>
              <a:path w="1228" h="1323">
                <a:moveTo>
                  <a:pt x="402" y="189"/>
                </a:moveTo>
                <a:cubicBezTo>
                  <a:pt x="399" y="161"/>
                  <a:pt x="400" y="133"/>
                  <a:pt x="394" y="106"/>
                </a:cubicBezTo>
                <a:cubicBezTo>
                  <a:pt x="378" y="37"/>
                  <a:pt x="248" y="10"/>
                  <a:pt x="189" y="0"/>
                </a:cubicBezTo>
                <a:cubicBezTo>
                  <a:pt x="133" y="5"/>
                  <a:pt x="85" y="7"/>
                  <a:pt x="33" y="24"/>
                </a:cubicBezTo>
                <a:cubicBezTo>
                  <a:pt x="11" y="66"/>
                  <a:pt x="0" y="100"/>
                  <a:pt x="16" y="148"/>
                </a:cubicBezTo>
                <a:cubicBezTo>
                  <a:pt x="24" y="172"/>
                  <a:pt x="51" y="186"/>
                  <a:pt x="66" y="205"/>
                </a:cubicBezTo>
                <a:cubicBezTo>
                  <a:pt x="92" y="238"/>
                  <a:pt x="118" y="265"/>
                  <a:pt x="148" y="295"/>
                </a:cubicBezTo>
                <a:cubicBezTo>
                  <a:pt x="166" y="313"/>
                  <a:pt x="197" y="312"/>
                  <a:pt x="222" y="320"/>
                </a:cubicBezTo>
                <a:cubicBezTo>
                  <a:pt x="230" y="323"/>
                  <a:pt x="246" y="328"/>
                  <a:pt x="246" y="328"/>
                </a:cubicBezTo>
                <a:cubicBezTo>
                  <a:pt x="325" y="321"/>
                  <a:pt x="353" y="332"/>
                  <a:pt x="394" y="271"/>
                </a:cubicBezTo>
                <a:cubicBezTo>
                  <a:pt x="397" y="263"/>
                  <a:pt x="394" y="249"/>
                  <a:pt x="402" y="246"/>
                </a:cubicBezTo>
                <a:cubicBezTo>
                  <a:pt x="418" y="241"/>
                  <a:pt x="431" y="308"/>
                  <a:pt x="435" y="320"/>
                </a:cubicBezTo>
                <a:cubicBezTo>
                  <a:pt x="456" y="383"/>
                  <a:pt x="465" y="462"/>
                  <a:pt x="501" y="517"/>
                </a:cubicBezTo>
                <a:cubicBezTo>
                  <a:pt x="515" y="559"/>
                  <a:pt x="528" y="628"/>
                  <a:pt x="559" y="657"/>
                </a:cubicBezTo>
                <a:cubicBezTo>
                  <a:pt x="573" y="700"/>
                  <a:pt x="583" y="742"/>
                  <a:pt x="608" y="780"/>
                </a:cubicBezTo>
                <a:cubicBezTo>
                  <a:pt x="629" y="844"/>
                  <a:pt x="671" y="899"/>
                  <a:pt x="698" y="961"/>
                </a:cubicBezTo>
                <a:cubicBezTo>
                  <a:pt x="712" y="994"/>
                  <a:pt x="756" y="1052"/>
                  <a:pt x="756" y="1052"/>
                </a:cubicBezTo>
                <a:cubicBezTo>
                  <a:pt x="775" y="1109"/>
                  <a:pt x="750" y="1046"/>
                  <a:pt x="781" y="1093"/>
                </a:cubicBezTo>
                <a:cubicBezTo>
                  <a:pt x="788" y="1103"/>
                  <a:pt x="790" y="1116"/>
                  <a:pt x="797" y="1126"/>
                </a:cubicBezTo>
                <a:cubicBezTo>
                  <a:pt x="848" y="1197"/>
                  <a:pt x="946" y="1219"/>
                  <a:pt x="1027" y="1232"/>
                </a:cubicBezTo>
                <a:cubicBezTo>
                  <a:pt x="1118" y="1263"/>
                  <a:pt x="1059" y="1250"/>
                  <a:pt x="1208" y="1241"/>
                </a:cubicBezTo>
                <a:cubicBezTo>
                  <a:pt x="1189" y="1221"/>
                  <a:pt x="1173" y="1198"/>
                  <a:pt x="1150" y="1183"/>
                </a:cubicBezTo>
                <a:cubicBezTo>
                  <a:pt x="1142" y="1178"/>
                  <a:pt x="1126" y="1157"/>
                  <a:pt x="1126" y="1167"/>
                </a:cubicBezTo>
                <a:cubicBezTo>
                  <a:pt x="1126" y="1178"/>
                  <a:pt x="1141" y="1184"/>
                  <a:pt x="1150" y="1191"/>
                </a:cubicBezTo>
                <a:cubicBezTo>
                  <a:pt x="1228" y="1251"/>
                  <a:pt x="1178" y="1201"/>
                  <a:pt x="1216" y="1241"/>
                </a:cubicBezTo>
                <a:cubicBezTo>
                  <a:pt x="1204" y="1258"/>
                  <a:pt x="1161" y="1323"/>
                  <a:pt x="1142" y="1323"/>
                </a:cubicBezTo>
              </a:path>
            </a:pathLst>
          </a:custGeom>
          <a:noFill/>
          <a:ln w="28575" cap="sq" cmpd="sng">
            <a:solidFill>
              <a:srgbClr val="3333FF"/>
            </a:solidFill>
            <a:prstDash val="solid"/>
            <a:round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39321" name="Freeform 25"/>
          <p:cNvSpPr>
            <a:spLocks/>
          </p:cNvSpPr>
          <p:nvPr/>
        </p:nvSpPr>
        <p:spPr bwMode="auto">
          <a:xfrm>
            <a:off x="1462088" y="3927475"/>
            <a:ext cx="1785937" cy="703263"/>
          </a:xfrm>
          <a:custGeom>
            <a:avLst/>
            <a:gdLst/>
            <a:ahLst/>
            <a:cxnLst>
              <a:cxn ang="0">
                <a:pos x="336" y="296"/>
              </a:cxn>
              <a:cxn ang="0">
                <a:pos x="353" y="246"/>
              </a:cxn>
              <a:cxn ang="0">
                <a:pos x="312" y="74"/>
              </a:cxn>
              <a:cxn ang="0">
                <a:pos x="246" y="24"/>
              </a:cxn>
              <a:cxn ang="0">
                <a:pos x="197" y="8"/>
              </a:cxn>
              <a:cxn ang="0">
                <a:pos x="172" y="0"/>
              </a:cxn>
              <a:cxn ang="0">
                <a:pos x="32" y="49"/>
              </a:cxn>
              <a:cxn ang="0">
                <a:pos x="8" y="123"/>
              </a:cxn>
              <a:cxn ang="0">
                <a:pos x="0" y="148"/>
              </a:cxn>
              <a:cxn ang="0">
                <a:pos x="16" y="254"/>
              </a:cxn>
              <a:cxn ang="0">
                <a:pos x="197" y="345"/>
              </a:cxn>
              <a:cxn ang="0">
                <a:pos x="287" y="337"/>
              </a:cxn>
              <a:cxn ang="0">
                <a:pos x="345" y="254"/>
              </a:cxn>
              <a:cxn ang="0">
                <a:pos x="410" y="296"/>
              </a:cxn>
              <a:cxn ang="0">
                <a:pos x="624" y="353"/>
              </a:cxn>
              <a:cxn ang="0">
                <a:pos x="665" y="361"/>
              </a:cxn>
              <a:cxn ang="0">
                <a:pos x="772" y="378"/>
              </a:cxn>
              <a:cxn ang="0">
                <a:pos x="1125" y="353"/>
              </a:cxn>
              <a:cxn ang="0">
                <a:pos x="1068" y="337"/>
              </a:cxn>
              <a:cxn ang="0">
                <a:pos x="1019" y="320"/>
              </a:cxn>
              <a:cxn ang="0">
                <a:pos x="1084" y="353"/>
              </a:cxn>
              <a:cxn ang="0">
                <a:pos x="1109" y="361"/>
              </a:cxn>
              <a:cxn ang="0">
                <a:pos x="1117" y="386"/>
              </a:cxn>
              <a:cxn ang="0">
                <a:pos x="1093" y="394"/>
              </a:cxn>
              <a:cxn ang="0">
                <a:pos x="1027" y="411"/>
              </a:cxn>
              <a:cxn ang="0">
                <a:pos x="994" y="443"/>
              </a:cxn>
            </a:cxnLst>
            <a:rect l="0" t="0" r="r" b="b"/>
            <a:pathLst>
              <a:path w="1125" h="443">
                <a:moveTo>
                  <a:pt x="336" y="296"/>
                </a:moveTo>
                <a:cubicBezTo>
                  <a:pt x="337" y="293"/>
                  <a:pt x="353" y="250"/>
                  <a:pt x="353" y="246"/>
                </a:cubicBezTo>
                <a:cubicBezTo>
                  <a:pt x="353" y="202"/>
                  <a:pt x="344" y="110"/>
                  <a:pt x="312" y="74"/>
                </a:cubicBezTo>
                <a:cubicBezTo>
                  <a:pt x="276" y="32"/>
                  <a:pt x="284" y="37"/>
                  <a:pt x="246" y="24"/>
                </a:cubicBezTo>
                <a:cubicBezTo>
                  <a:pt x="230" y="19"/>
                  <a:pt x="213" y="13"/>
                  <a:pt x="197" y="8"/>
                </a:cubicBezTo>
                <a:cubicBezTo>
                  <a:pt x="189" y="5"/>
                  <a:pt x="172" y="0"/>
                  <a:pt x="172" y="0"/>
                </a:cubicBezTo>
                <a:cubicBezTo>
                  <a:pt x="106" y="7"/>
                  <a:pt x="78" y="6"/>
                  <a:pt x="32" y="49"/>
                </a:cubicBezTo>
                <a:cubicBezTo>
                  <a:pt x="13" y="106"/>
                  <a:pt x="21" y="82"/>
                  <a:pt x="8" y="123"/>
                </a:cubicBezTo>
                <a:cubicBezTo>
                  <a:pt x="5" y="131"/>
                  <a:pt x="0" y="148"/>
                  <a:pt x="0" y="148"/>
                </a:cubicBezTo>
                <a:cubicBezTo>
                  <a:pt x="2" y="173"/>
                  <a:pt x="1" y="224"/>
                  <a:pt x="16" y="254"/>
                </a:cubicBezTo>
                <a:cubicBezTo>
                  <a:pt x="47" y="317"/>
                  <a:pt x="135" y="336"/>
                  <a:pt x="197" y="345"/>
                </a:cubicBezTo>
                <a:cubicBezTo>
                  <a:pt x="227" y="342"/>
                  <a:pt x="258" y="343"/>
                  <a:pt x="287" y="337"/>
                </a:cubicBezTo>
                <a:cubicBezTo>
                  <a:pt x="325" y="329"/>
                  <a:pt x="320" y="279"/>
                  <a:pt x="345" y="254"/>
                </a:cubicBezTo>
                <a:cubicBezTo>
                  <a:pt x="367" y="267"/>
                  <a:pt x="386" y="285"/>
                  <a:pt x="410" y="296"/>
                </a:cubicBezTo>
                <a:cubicBezTo>
                  <a:pt x="475" y="325"/>
                  <a:pt x="555" y="341"/>
                  <a:pt x="624" y="353"/>
                </a:cubicBezTo>
                <a:cubicBezTo>
                  <a:pt x="638" y="355"/>
                  <a:pt x="651" y="359"/>
                  <a:pt x="665" y="361"/>
                </a:cubicBezTo>
                <a:cubicBezTo>
                  <a:pt x="701" y="367"/>
                  <a:pt x="772" y="378"/>
                  <a:pt x="772" y="378"/>
                </a:cubicBezTo>
                <a:cubicBezTo>
                  <a:pt x="878" y="374"/>
                  <a:pt x="1016" y="380"/>
                  <a:pt x="1125" y="353"/>
                </a:cubicBezTo>
                <a:cubicBezTo>
                  <a:pt x="1094" y="345"/>
                  <a:pt x="1096" y="347"/>
                  <a:pt x="1068" y="337"/>
                </a:cubicBezTo>
                <a:cubicBezTo>
                  <a:pt x="1052" y="331"/>
                  <a:pt x="1019" y="320"/>
                  <a:pt x="1019" y="320"/>
                </a:cubicBezTo>
                <a:cubicBezTo>
                  <a:pt x="1047" y="349"/>
                  <a:pt x="1028" y="335"/>
                  <a:pt x="1084" y="353"/>
                </a:cubicBezTo>
                <a:cubicBezTo>
                  <a:pt x="1092" y="356"/>
                  <a:pt x="1109" y="361"/>
                  <a:pt x="1109" y="361"/>
                </a:cubicBezTo>
                <a:cubicBezTo>
                  <a:pt x="1112" y="369"/>
                  <a:pt x="1121" y="378"/>
                  <a:pt x="1117" y="386"/>
                </a:cubicBezTo>
                <a:cubicBezTo>
                  <a:pt x="1113" y="394"/>
                  <a:pt x="1101" y="392"/>
                  <a:pt x="1093" y="394"/>
                </a:cubicBezTo>
                <a:cubicBezTo>
                  <a:pt x="1021" y="412"/>
                  <a:pt x="1079" y="392"/>
                  <a:pt x="1027" y="411"/>
                </a:cubicBezTo>
                <a:cubicBezTo>
                  <a:pt x="1005" y="432"/>
                  <a:pt x="1016" y="421"/>
                  <a:pt x="994" y="443"/>
                </a:cubicBezTo>
              </a:path>
            </a:pathLst>
          </a:custGeom>
          <a:noFill/>
          <a:ln w="28575" cap="sq" cmpd="sng">
            <a:solidFill>
              <a:srgbClr val="3333FF"/>
            </a:solidFill>
            <a:prstDash val="solid"/>
            <a:round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grpSp>
        <p:nvGrpSpPr>
          <p:cNvPr id="439322" name="Group 26"/>
          <p:cNvGrpSpPr>
            <a:grpSpLocks/>
          </p:cNvGrpSpPr>
          <p:nvPr/>
        </p:nvGrpSpPr>
        <p:grpSpPr bwMode="auto">
          <a:xfrm>
            <a:off x="2647950" y="2295525"/>
            <a:ext cx="2605088" cy="544513"/>
            <a:chOff x="741" y="3409"/>
            <a:chExt cx="1641" cy="343"/>
          </a:xfrm>
        </p:grpSpPr>
        <p:sp>
          <p:nvSpPr>
            <p:cNvPr id="439323" name="Text Box 27"/>
            <p:cNvSpPr txBox="1">
              <a:spLocks noChangeArrowheads="1"/>
            </p:cNvSpPr>
            <p:nvPr/>
          </p:nvSpPr>
          <p:spPr bwMode="auto">
            <a:xfrm>
              <a:off x="741" y="3418"/>
              <a:ext cx="489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R</a:t>
              </a:r>
              <a:endParaRPr lang="de-DE" sz="1400">
                <a:latin typeface="Times New Roman" pitchFamily="18" charset="0"/>
              </a:endParaRPr>
            </a:p>
          </p:txBody>
        </p:sp>
        <p:grpSp>
          <p:nvGrpSpPr>
            <p:cNvPr id="439324" name="Group 28"/>
            <p:cNvGrpSpPr>
              <a:grpSpLocks/>
            </p:cNvGrpSpPr>
            <p:nvPr/>
          </p:nvGrpSpPr>
          <p:grpSpPr bwMode="auto">
            <a:xfrm>
              <a:off x="1543" y="3518"/>
              <a:ext cx="326" cy="212"/>
              <a:chOff x="4394" y="3608"/>
              <a:chExt cx="326" cy="212"/>
            </a:xfrm>
          </p:grpSpPr>
          <p:sp>
            <p:nvSpPr>
              <p:cNvPr id="439325" name="AutoShape 29"/>
              <p:cNvSpPr>
                <a:spLocks noChangeArrowheads="1"/>
              </p:cNvSpPr>
              <p:nvPr/>
            </p:nvSpPr>
            <p:spPr bwMode="auto">
              <a:xfrm rot="5400000" flipV="1">
                <a:off x="4427" y="3582"/>
                <a:ext cx="139" cy="206"/>
              </a:xfrm>
              <a:prstGeom prst="flowChartCollat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885600" tIns="46038" rIns="92075" bIns="46038" anchor="b"/>
              <a:lstStyle/>
              <a:p>
                <a:endParaRPr lang="de-DE"/>
              </a:p>
            </p:txBody>
          </p:sp>
          <p:sp>
            <p:nvSpPr>
              <p:cNvPr id="439326" name="Text Box 30"/>
              <p:cNvSpPr txBox="1">
                <a:spLocks noChangeArrowheads="1"/>
              </p:cNvSpPr>
              <p:nvPr/>
            </p:nvSpPr>
            <p:spPr bwMode="auto">
              <a:xfrm>
                <a:off x="4635" y="3608"/>
                <a:ext cx="85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 lIns="0" tIns="46038" rIns="0" bIns="46038" anchor="ctr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de-DE" sz="1600" b="1">
                    <a:solidFill>
                      <a:srgbClr val="3333FF"/>
                    </a:solidFill>
                    <a:latin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439327" name="Group 31"/>
            <p:cNvGrpSpPr>
              <a:grpSpLocks/>
            </p:cNvGrpSpPr>
            <p:nvPr/>
          </p:nvGrpSpPr>
          <p:grpSpPr bwMode="auto">
            <a:xfrm>
              <a:off x="981" y="3508"/>
              <a:ext cx="329" cy="212"/>
              <a:chOff x="4394" y="3608"/>
              <a:chExt cx="329" cy="212"/>
            </a:xfrm>
          </p:grpSpPr>
          <p:sp>
            <p:nvSpPr>
              <p:cNvPr id="439328" name="AutoShape 32"/>
              <p:cNvSpPr>
                <a:spLocks noChangeArrowheads="1"/>
              </p:cNvSpPr>
              <p:nvPr/>
            </p:nvSpPr>
            <p:spPr bwMode="auto">
              <a:xfrm rot="5400000" flipV="1">
                <a:off x="4427" y="3582"/>
                <a:ext cx="139" cy="206"/>
              </a:xfrm>
              <a:prstGeom prst="flowChartCollat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885600" tIns="46038" rIns="92075" bIns="46038" anchor="b"/>
              <a:lstStyle/>
              <a:p>
                <a:endParaRPr lang="de-DE"/>
              </a:p>
            </p:txBody>
          </p:sp>
          <p:sp>
            <p:nvSpPr>
              <p:cNvPr id="439329" name="Text Box 33"/>
              <p:cNvSpPr txBox="1">
                <a:spLocks noChangeArrowheads="1"/>
              </p:cNvSpPr>
              <p:nvPr/>
            </p:nvSpPr>
            <p:spPr bwMode="auto">
              <a:xfrm>
                <a:off x="4631" y="3608"/>
                <a:ext cx="92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 lIns="0" tIns="46038" rIns="0" bIns="46038" anchor="ctr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de-DE" sz="1600" b="1">
                    <a:solidFill>
                      <a:srgbClr val="FF66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</p:grpSp>
        <p:sp>
          <p:nvSpPr>
            <p:cNvPr id="439330" name="Text Box 34"/>
            <p:cNvSpPr txBox="1">
              <a:spLocks noChangeArrowheads="1"/>
            </p:cNvSpPr>
            <p:nvPr/>
          </p:nvSpPr>
          <p:spPr bwMode="auto">
            <a:xfrm>
              <a:off x="1359" y="3425"/>
              <a:ext cx="465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439331" name="Text Box 35"/>
            <p:cNvSpPr txBox="1">
              <a:spLocks noChangeArrowheads="1"/>
            </p:cNvSpPr>
            <p:nvPr/>
          </p:nvSpPr>
          <p:spPr bwMode="auto">
            <a:xfrm>
              <a:off x="1905" y="3409"/>
              <a:ext cx="477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T</a:t>
              </a:r>
              <a:endParaRPr lang="de-DE" sz="1400">
                <a:latin typeface="Times New Roman" pitchFamily="18" charset="0"/>
              </a:endParaRPr>
            </a:p>
          </p:txBody>
        </p:sp>
      </p:grpSp>
      <p:grpSp>
        <p:nvGrpSpPr>
          <p:cNvPr id="439332" name="Group 36"/>
          <p:cNvGrpSpPr>
            <a:grpSpLocks/>
          </p:cNvGrpSpPr>
          <p:nvPr/>
        </p:nvGrpSpPr>
        <p:grpSpPr bwMode="auto">
          <a:xfrm>
            <a:off x="2657475" y="1703388"/>
            <a:ext cx="2605088" cy="544512"/>
            <a:chOff x="741" y="3409"/>
            <a:chExt cx="1641" cy="343"/>
          </a:xfrm>
        </p:grpSpPr>
        <p:sp>
          <p:nvSpPr>
            <p:cNvPr id="439333" name="Text Box 37"/>
            <p:cNvSpPr txBox="1">
              <a:spLocks noChangeArrowheads="1"/>
            </p:cNvSpPr>
            <p:nvPr/>
          </p:nvSpPr>
          <p:spPr bwMode="auto">
            <a:xfrm>
              <a:off x="741" y="3418"/>
              <a:ext cx="489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R</a:t>
              </a:r>
              <a:endParaRPr lang="de-DE" sz="1400">
                <a:latin typeface="Times New Roman" pitchFamily="18" charset="0"/>
              </a:endParaRPr>
            </a:p>
          </p:txBody>
        </p:sp>
        <p:grpSp>
          <p:nvGrpSpPr>
            <p:cNvPr id="439334" name="Group 38"/>
            <p:cNvGrpSpPr>
              <a:grpSpLocks/>
            </p:cNvGrpSpPr>
            <p:nvPr/>
          </p:nvGrpSpPr>
          <p:grpSpPr bwMode="auto">
            <a:xfrm>
              <a:off x="1543" y="3518"/>
              <a:ext cx="326" cy="212"/>
              <a:chOff x="4394" y="3608"/>
              <a:chExt cx="326" cy="212"/>
            </a:xfrm>
          </p:grpSpPr>
          <p:sp>
            <p:nvSpPr>
              <p:cNvPr id="439335" name="AutoShape 39"/>
              <p:cNvSpPr>
                <a:spLocks noChangeArrowheads="1"/>
              </p:cNvSpPr>
              <p:nvPr/>
            </p:nvSpPr>
            <p:spPr bwMode="auto">
              <a:xfrm rot="5400000" flipV="1">
                <a:off x="4427" y="3582"/>
                <a:ext cx="139" cy="206"/>
              </a:xfrm>
              <a:prstGeom prst="flowChartCollat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885600" tIns="46038" rIns="92075" bIns="46038" anchor="b"/>
              <a:lstStyle/>
              <a:p>
                <a:endParaRPr lang="de-DE"/>
              </a:p>
            </p:txBody>
          </p:sp>
          <p:sp>
            <p:nvSpPr>
              <p:cNvPr id="439336" name="Text Box 40"/>
              <p:cNvSpPr txBox="1">
                <a:spLocks noChangeArrowheads="1"/>
              </p:cNvSpPr>
              <p:nvPr/>
            </p:nvSpPr>
            <p:spPr bwMode="auto">
              <a:xfrm>
                <a:off x="4635" y="3608"/>
                <a:ext cx="85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 lIns="0" tIns="46038" rIns="0" bIns="46038" anchor="ctr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de-DE" sz="1600" b="1">
                    <a:solidFill>
                      <a:srgbClr val="3333FF"/>
                    </a:solidFill>
                    <a:latin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439337" name="Group 41"/>
            <p:cNvGrpSpPr>
              <a:grpSpLocks/>
            </p:cNvGrpSpPr>
            <p:nvPr/>
          </p:nvGrpSpPr>
          <p:grpSpPr bwMode="auto">
            <a:xfrm>
              <a:off x="981" y="3508"/>
              <a:ext cx="329" cy="212"/>
              <a:chOff x="4394" y="3608"/>
              <a:chExt cx="329" cy="212"/>
            </a:xfrm>
          </p:grpSpPr>
          <p:sp>
            <p:nvSpPr>
              <p:cNvPr id="439338" name="AutoShape 42"/>
              <p:cNvSpPr>
                <a:spLocks noChangeArrowheads="1"/>
              </p:cNvSpPr>
              <p:nvPr/>
            </p:nvSpPr>
            <p:spPr bwMode="auto">
              <a:xfrm rot="5400000" flipV="1">
                <a:off x="4427" y="3582"/>
                <a:ext cx="139" cy="206"/>
              </a:xfrm>
              <a:prstGeom prst="flowChartCollat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885600" tIns="46038" rIns="92075" bIns="46038" anchor="b"/>
              <a:lstStyle/>
              <a:p>
                <a:endParaRPr lang="de-DE"/>
              </a:p>
            </p:txBody>
          </p:sp>
          <p:sp>
            <p:nvSpPr>
              <p:cNvPr id="439339" name="Text Box 43"/>
              <p:cNvSpPr txBox="1">
                <a:spLocks noChangeArrowheads="1"/>
              </p:cNvSpPr>
              <p:nvPr/>
            </p:nvSpPr>
            <p:spPr bwMode="auto">
              <a:xfrm>
                <a:off x="4631" y="3608"/>
                <a:ext cx="92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 lIns="0" tIns="46038" rIns="0" bIns="46038" anchor="ctr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de-DE" sz="1600" b="1">
                    <a:solidFill>
                      <a:srgbClr val="FF66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</p:grpSp>
        <p:sp>
          <p:nvSpPr>
            <p:cNvPr id="439340" name="Text Box 44"/>
            <p:cNvSpPr txBox="1">
              <a:spLocks noChangeArrowheads="1"/>
            </p:cNvSpPr>
            <p:nvPr/>
          </p:nvSpPr>
          <p:spPr bwMode="auto">
            <a:xfrm>
              <a:off x="1359" y="3425"/>
              <a:ext cx="465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439341" name="Text Box 45"/>
            <p:cNvSpPr txBox="1">
              <a:spLocks noChangeArrowheads="1"/>
            </p:cNvSpPr>
            <p:nvPr/>
          </p:nvSpPr>
          <p:spPr bwMode="auto">
            <a:xfrm>
              <a:off x="1905" y="3409"/>
              <a:ext cx="477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T</a:t>
              </a:r>
              <a:endParaRPr lang="de-DE" sz="1400">
                <a:latin typeface="Times New Roman" pitchFamily="18" charset="0"/>
              </a:endParaRPr>
            </a:p>
          </p:txBody>
        </p:sp>
      </p:grpSp>
      <p:sp>
        <p:nvSpPr>
          <p:cNvPr id="439342" name="Text Box 46"/>
          <p:cNvSpPr txBox="1">
            <a:spLocks noChangeArrowheads="1"/>
          </p:cNvSpPr>
          <p:nvPr/>
        </p:nvSpPr>
        <p:spPr bwMode="auto">
          <a:xfrm rot="19020000">
            <a:off x="4572000" y="3817938"/>
            <a:ext cx="1285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b">
            <a:spAutoFit/>
          </a:bodyPr>
          <a:lstStyle/>
          <a:p>
            <a:pPr algn="l"/>
            <a:r>
              <a:rPr kumimoji="1" lang="de-DE" sz="2000">
                <a:solidFill>
                  <a:srgbClr val="FF6600"/>
                </a:solidFill>
                <a:latin typeface="Arial Black" pitchFamily="34" charset="0"/>
              </a:rPr>
              <a:t>6 mod 5</a:t>
            </a:r>
          </a:p>
          <a:p>
            <a:pPr algn="l"/>
            <a:r>
              <a:rPr kumimoji="1" lang="de-DE" sz="2000">
                <a:solidFill>
                  <a:srgbClr val="FF6600"/>
                </a:solidFill>
                <a:latin typeface="Arial Black" pitchFamily="34" charset="0"/>
              </a:rPr>
              <a:t>    =1</a:t>
            </a:r>
          </a:p>
        </p:txBody>
      </p:sp>
      <p:sp>
        <p:nvSpPr>
          <p:cNvPr id="439343" name="AutoShape 47"/>
          <p:cNvSpPr>
            <a:spLocks noChangeArrowheads="1"/>
          </p:cNvSpPr>
          <p:nvPr/>
        </p:nvSpPr>
        <p:spPr bwMode="auto">
          <a:xfrm>
            <a:off x="6564313" y="5468938"/>
            <a:ext cx="2579687" cy="1389062"/>
          </a:xfrm>
          <a:prstGeom prst="cloudCallout">
            <a:avLst>
              <a:gd name="adj1" fmla="val -40278"/>
              <a:gd name="adj2" fmla="val -10577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r>
              <a:rPr kumimoji="1" lang="de-DE" sz="1800">
                <a:solidFill>
                  <a:schemeClr val="tx2"/>
                </a:solidFill>
                <a:latin typeface="Arial Black" pitchFamily="34" charset="0"/>
              </a:rPr>
              <a:t>Partitioniere</a:t>
            </a:r>
          </a:p>
          <a:p>
            <a:r>
              <a:rPr kumimoji="1" lang="de-DE" sz="1800">
                <a:solidFill>
                  <a:schemeClr val="tx2"/>
                </a:solidFill>
                <a:latin typeface="Arial Black" pitchFamily="34" charset="0"/>
              </a:rPr>
              <a:t>über B</a:t>
            </a:r>
          </a:p>
          <a:p>
            <a:r>
              <a:rPr kumimoji="1" lang="de-DE" sz="1800">
                <a:solidFill>
                  <a:schemeClr val="tx2"/>
                </a:solidFill>
                <a:latin typeface="Arial Black" pitchFamily="34" charset="0"/>
              </a:rPr>
              <a:t>ungerade: </a:t>
            </a:r>
            <a:r>
              <a:rPr kumimoji="1" lang="de-DE" sz="1800">
                <a:solidFill>
                  <a:schemeClr val="accent2"/>
                </a:solidFill>
                <a:latin typeface="Arial Black" pitchFamily="34" charset="0"/>
              </a:rPr>
              <a:t>gelb</a:t>
            </a:r>
            <a:endParaRPr kumimoji="1" lang="de-DE" sz="1800">
              <a:solidFill>
                <a:schemeClr val="tx2"/>
              </a:solidFill>
              <a:latin typeface="Arial Black" pitchFamily="34" charset="0"/>
            </a:endParaRPr>
          </a:p>
          <a:p>
            <a:r>
              <a:rPr kumimoji="1" lang="de-DE" sz="1800">
                <a:solidFill>
                  <a:schemeClr val="tx2"/>
                </a:solidFill>
                <a:latin typeface="Arial Black" pitchFamily="34" charset="0"/>
              </a:rPr>
              <a:t>gerade: </a:t>
            </a:r>
            <a:r>
              <a:rPr kumimoji="1" lang="de-DE" sz="1800">
                <a:solidFill>
                  <a:srgbClr val="66FF99"/>
                </a:solidFill>
                <a:latin typeface="Arial Black" pitchFamily="34" charset="0"/>
              </a:rPr>
              <a:t>grün</a:t>
            </a:r>
            <a:endParaRPr kumimoji="1" lang="de-DE" sz="180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3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3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43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3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43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43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43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43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43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43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43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43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43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500"/>
                                        <p:tgtEl>
                                          <p:spTgt spid="43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8" grpId="0" animBg="1"/>
      <p:bldP spid="439299" grpId="0" animBg="1"/>
      <p:bldP spid="439303" grpId="0" animBg="1"/>
      <p:bldP spid="439304" grpId="0" animBg="1"/>
      <p:bldP spid="439307" grpId="0" animBg="1"/>
      <p:bldP spid="439308" grpId="0" animBg="1"/>
      <p:bldP spid="439311" grpId="0" animBg="1"/>
      <p:bldP spid="439312" grpId="0" animBg="1"/>
      <p:bldP spid="439313" grpId="0" animBg="1"/>
      <p:bldP spid="439314" grpId="0" animBg="1"/>
      <p:bldP spid="439315" grpId="0" animBg="1"/>
      <p:bldP spid="439316" grpId="0" animBg="1"/>
      <p:bldP spid="439319" grpId="0" animBg="1"/>
      <p:bldP spid="439320" grpId="0" animBg="1"/>
      <p:bldP spid="439321" grpId="0" animBg="1"/>
      <p:bldP spid="439342" grpId="0" autoUpdateAnimBg="0"/>
      <p:bldP spid="439343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1810-A7B3-442E-BDA3-E9FF86C0722C}" type="slidenum">
              <a:rPr lang="en-US"/>
              <a:pPr/>
              <a:t>83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88" y="0"/>
            <a:ext cx="8504237" cy="1143000"/>
          </a:xfrm>
        </p:spPr>
        <p:txBody>
          <a:bodyPr/>
          <a:lstStyle/>
          <a:p>
            <a:r>
              <a:rPr lang="de-DE"/>
              <a:t>Generalisierte Hash Team für Gruppierung/Aggregation</a:t>
            </a:r>
          </a:p>
        </p:txBody>
      </p:sp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827088" y="1423988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ebdings" pitchFamily="18" charset="2"/>
              <a:buChar char="="/>
            </a:pPr>
            <a:r>
              <a:rPr kumimoji="1" lang="de-DE" b="1">
                <a:latin typeface="Tahoma" pitchFamily="34" charset="0"/>
              </a:rPr>
              <a:t>select</a:t>
            </a:r>
            <a:r>
              <a:rPr kumimoji="1" lang="de-DE">
                <a:latin typeface="Tahoma" pitchFamily="34" charset="0"/>
              </a:rPr>
              <a:t> c.City, </a:t>
            </a:r>
            <a:r>
              <a:rPr kumimoji="1" lang="de-DE" b="1">
                <a:latin typeface="Tahoma" pitchFamily="34" charset="0"/>
              </a:rPr>
              <a:t>sum</a:t>
            </a:r>
            <a:r>
              <a:rPr kumimoji="1" lang="de-DE">
                <a:latin typeface="Tahoma" pitchFamily="34" charset="0"/>
              </a:rPr>
              <a:t>(o.Value)</a:t>
            </a:r>
            <a:br>
              <a:rPr kumimoji="1" lang="de-DE">
                <a:latin typeface="Tahoma" pitchFamily="34" charset="0"/>
              </a:rPr>
            </a:br>
            <a:r>
              <a:rPr kumimoji="1" lang="de-DE" b="1">
                <a:latin typeface="Tahoma" pitchFamily="34" charset="0"/>
              </a:rPr>
              <a:t>from</a:t>
            </a:r>
            <a:r>
              <a:rPr kumimoji="1" lang="de-DE">
                <a:latin typeface="Tahoma" pitchFamily="34" charset="0"/>
              </a:rPr>
              <a:t> Customer c, Order o</a:t>
            </a:r>
            <a:br>
              <a:rPr kumimoji="1" lang="de-DE">
                <a:latin typeface="Tahoma" pitchFamily="34" charset="0"/>
              </a:rPr>
            </a:br>
            <a:r>
              <a:rPr kumimoji="1" lang="de-DE" b="1">
                <a:latin typeface="Tahoma" pitchFamily="34" charset="0"/>
              </a:rPr>
              <a:t>where</a:t>
            </a:r>
            <a:r>
              <a:rPr kumimoji="1" lang="de-DE">
                <a:latin typeface="Tahoma" pitchFamily="34" charset="0"/>
              </a:rPr>
              <a:t> c.C# = o.C#</a:t>
            </a:r>
            <a:br>
              <a:rPr kumimoji="1" lang="de-DE">
                <a:latin typeface="Tahoma" pitchFamily="34" charset="0"/>
              </a:rPr>
            </a:br>
            <a:r>
              <a:rPr kumimoji="1" lang="de-DE" b="1">
                <a:latin typeface="Tahoma" pitchFamily="34" charset="0"/>
              </a:rPr>
              <a:t>group</a:t>
            </a:r>
            <a:r>
              <a:rPr kumimoji="1" lang="de-DE">
                <a:latin typeface="Tahoma" pitchFamily="34" charset="0"/>
              </a:rPr>
              <a:t> by c.City</a:t>
            </a:r>
            <a:endParaRPr kumimoji="1" lang="de-DE" sz="1800">
              <a:latin typeface="Tahoma" pitchFamily="34" charset="0"/>
            </a:endParaRPr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2454275" y="3435350"/>
            <a:ext cx="75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 b="1">
                <a:latin typeface="Times New Roman" pitchFamily="18" charset="0"/>
              </a:rPr>
              <a:t>Agg</a:t>
            </a:r>
            <a:endParaRPr lang="de-DE" sz="2800">
              <a:latin typeface="Times New Roman" pitchFamily="18" charset="0"/>
            </a:endParaRPr>
          </a:p>
        </p:txBody>
      </p:sp>
      <p:sp>
        <p:nvSpPr>
          <p:cNvPr id="438277" name="Rectangle 5"/>
          <p:cNvSpPr>
            <a:spLocks noChangeArrowheads="1"/>
          </p:cNvSpPr>
          <p:nvPr/>
        </p:nvSpPr>
        <p:spPr bwMode="auto">
          <a:xfrm>
            <a:off x="6586538" y="3340100"/>
            <a:ext cx="874712" cy="13081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8278" name="Line 6"/>
          <p:cNvSpPr>
            <a:spLocks noChangeShapeType="1"/>
          </p:cNvSpPr>
          <p:nvPr/>
        </p:nvSpPr>
        <p:spPr bwMode="auto">
          <a:xfrm>
            <a:off x="5881688" y="57023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8279" name="Line 7"/>
          <p:cNvSpPr>
            <a:spLocks noChangeShapeType="1"/>
          </p:cNvSpPr>
          <p:nvPr/>
        </p:nvSpPr>
        <p:spPr bwMode="auto">
          <a:xfrm>
            <a:off x="8285163" y="56610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8280" name="AutoShape 8"/>
          <p:cNvSpPr>
            <a:spLocks noChangeArrowheads="1"/>
          </p:cNvSpPr>
          <p:nvPr/>
        </p:nvSpPr>
        <p:spPr bwMode="auto">
          <a:xfrm rot="-5400000">
            <a:off x="6926263" y="4329113"/>
            <a:ext cx="152400" cy="228600"/>
          </a:xfrm>
          <a:prstGeom prst="flowChartCollate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8281" name="Line 9"/>
          <p:cNvSpPr>
            <a:spLocks noChangeShapeType="1"/>
          </p:cNvSpPr>
          <p:nvPr/>
        </p:nvSpPr>
        <p:spPr bwMode="auto">
          <a:xfrm flipV="1">
            <a:off x="6423025" y="5394325"/>
            <a:ext cx="1173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8282" name="Text Box 10"/>
          <p:cNvSpPr txBox="1">
            <a:spLocks noChangeArrowheads="1"/>
          </p:cNvSpPr>
          <p:nvPr/>
        </p:nvSpPr>
        <p:spPr bwMode="auto">
          <a:xfrm>
            <a:off x="6783388" y="5078413"/>
            <a:ext cx="6365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latin typeface="Times New Roman" pitchFamily="18" charset="0"/>
              </a:rPr>
              <a:t>Bit-</a:t>
            </a:r>
          </a:p>
          <a:p>
            <a:r>
              <a:rPr lang="de-DE" sz="1600">
                <a:latin typeface="Times New Roman" pitchFamily="18" charset="0"/>
              </a:rPr>
              <a:t>maps</a:t>
            </a:r>
          </a:p>
          <a:p>
            <a:r>
              <a:rPr lang="de-DE" sz="1600">
                <a:latin typeface="Times New Roman" pitchFamily="18" charset="0"/>
              </a:rPr>
              <a:t>(BM)</a:t>
            </a:r>
            <a:endParaRPr lang="de-DE" sz="1000">
              <a:latin typeface="Times New Roman" pitchFamily="18" charset="0"/>
            </a:endParaRPr>
          </a:p>
        </p:txBody>
      </p:sp>
      <p:sp>
        <p:nvSpPr>
          <p:cNvPr id="438283" name="Text Box 11"/>
          <p:cNvSpPr txBox="1">
            <a:spLocks noChangeArrowheads="1"/>
          </p:cNvSpPr>
          <p:nvPr/>
        </p:nvSpPr>
        <p:spPr bwMode="auto">
          <a:xfrm>
            <a:off x="3230563" y="599757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 sz="2000">
                <a:latin typeface="Times New Roman" pitchFamily="18" charset="0"/>
              </a:rPr>
              <a:t>Order</a:t>
            </a:r>
            <a:endParaRPr lang="de-DE" sz="3200">
              <a:latin typeface="Times New Roman" pitchFamily="18" charset="0"/>
            </a:endParaRPr>
          </a:p>
        </p:txBody>
      </p:sp>
      <p:sp>
        <p:nvSpPr>
          <p:cNvPr id="438284" name="Text Box 12"/>
          <p:cNvSpPr txBox="1">
            <a:spLocks noChangeArrowheads="1"/>
          </p:cNvSpPr>
          <p:nvPr/>
        </p:nvSpPr>
        <p:spPr bwMode="auto">
          <a:xfrm>
            <a:off x="1589088" y="5970588"/>
            <a:ext cx="1344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 sz="2000">
                <a:latin typeface="Times New Roman" pitchFamily="18" charset="0"/>
              </a:rPr>
              <a:t>Customer</a:t>
            </a:r>
            <a:endParaRPr lang="de-DE" sz="2800">
              <a:latin typeface="Times New Roman" pitchFamily="18" charset="0"/>
            </a:endParaRPr>
          </a:p>
        </p:txBody>
      </p:sp>
      <p:sp>
        <p:nvSpPr>
          <p:cNvPr id="438285" name="AutoShape 13"/>
          <p:cNvSpPr>
            <a:spLocks noChangeAspect="1" noChangeArrowheads="1"/>
          </p:cNvSpPr>
          <p:nvPr/>
        </p:nvSpPr>
        <p:spPr bwMode="auto">
          <a:xfrm>
            <a:off x="1695450" y="5110163"/>
            <a:ext cx="1106488" cy="595312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Ptn on </a:t>
            </a:r>
            <a:r>
              <a:rPr lang="de-DE">
                <a:latin typeface="Times New Roman" pitchFamily="18" charset="0"/>
              </a:rPr>
              <a:t>C#</a:t>
            </a:r>
          </a:p>
        </p:txBody>
      </p:sp>
      <p:sp>
        <p:nvSpPr>
          <p:cNvPr id="438286" name="Line 14"/>
          <p:cNvSpPr>
            <a:spLocks noChangeShapeType="1"/>
          </p:cNvSpPr>
          <p:nvPr/>
        </p:nvSpPr>
        <p:spPr bwMode="auto">
          <a:xfrm flipV="1">
            <a:off x="2312988" y="4892675"/>
            <a:ext cx="30480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8287" name="Line 15"/>
          <p:cNvSpPr>
            <a:spLocks noChangeShapeType="1"/>
          </p:cNvSpPr>
          <p:nvPr/>
        </p:nvSpPr>
        <p:spPr bwMode="auto">
          <a:xfrm flipH="1" flipV="1">
            <a:off x="2917825" y="4894263"/>
            <a:ext cx="31115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8288" name="AutoShape 16"/>
          <p:cNvSpPr>
            <a:spLocks noChangeArrowheads="1"/>
          </p:cNvSpPr>
          <p:nvPr/>
        </p:nvSpPr>
        <p:spPr bwMode="auto">
          <a:xfrm rot="-5400000">
            <a:off x="2690813" y="4730750"/>
            <a:ext cx="152400" cy="228600"/>
          </a:xfrm>
          <a:prstGeom prst="flowChartCollate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8289" name="Line 17"/>
          <p:cNvSpPr>
            <a:spLocks noChangeShapeType="1"/>
          </p:cNvSpPr>
          <p:nvPr/>
        </p:nvSpPr>
        <p:spPr bwMode="auto">
          <a:xfrm>
            <a:off x="2774950" y="4527550"/>
            <a:ext cx="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8290" name="Line 18"/>
          <p:cNvSpPr>
            <a:spLocks noChangeShapeType="1"/>
          </p:cNvSpPr>
          <p:nvPr/>
        </p:nvSpPr>
        <p:spPr bwMode="auto">
          <a:xfrm>
            <a:off x="2828925" y="3786188"/>
            <a:ext cx="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8291" name="AutoShape 19"/>
          <p:cNvSpPr>
            <a:spLocks noChangeAspect="1" noChangeArrowheads="1"/>
          </p:cNvSpPr>
          <p:nvPr/>
        </p:nvSpPr>
        <p:spPr bwMode="auto">
          <a:xfrm>
            <a:off x="2938463" y="5113338"/>
            <a:ext cx="1187450" cy="595312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Ptn on </a:t>
            </a:r>
            <a:r>
              <a:rPr lang="de-DE">
                <a:latin typeface="Times New Roman" pitchFamily="18" charset="0"/>
              </a:rPr>
              <a:t>C#</a:t>
            </a:r>
          </a:p>
        </p:txBody>
      </p:sp>
      <p:sp>
        <p:nvSpPr>
          <p:cNvPr id="438292" name="Line 20"/>
          <p:cNvSpPr>
            <a:spLocks noChangeShapeType="1"/>
          </p:cNvSpPr>
          <p:nvPr/>
        </p:nvSpPr>
        <p:spPr bwMode="auto">
          <a:xfrm flipV="1">
            <a:off x="2217738" y="5715000"/>
            <a:ext cx="0" cy="31273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38293" name="Line 21"/>
          <p:cNvSpPr>
            <a:spLocks noChangeShapeType="1"/>
          </p:cNvSpPr>
          <p:nvPr/>
        </p:nvSpPr>
        <p:spPr bwMode="auto">
          <a:xfrm flipV="1">
            <a:off x="3605213" y="5715000"/>
            <a:ext cx="0" cy="35401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38294" name="AutoShape 22"/>
          <p:cNvSpPr>
            <a:spLocks noChangeAspect="1" noChangeArrowheads="1"/>
          </p:cNvSpPr>
          <p:nvPr/>
        </p:nvSpPr>
        <p:spPr bwMode="auto">
          <a:xfrm>
            <a:off x="2151063" y="3986213"/>
            <a:ext cx="1363662" cy="595312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Ptn on </a:t>
            </a:r>
            <a:r>
              <a:rPr lang="de-DE">
                <a:latin typeface="Times New Roman" pitchFamily="18" charset="0"/>
              </a:rPr>
              <a:t>City</a:t>
            </a:r>
          </a:p>
        </p:txBody>
      </p:sp>
      <p:sp>
        <p:nvSpPr>
          <p:cNvPr id="438295" name="Text Box 23"/>
          <p:cNvSpPr txBox="1">
            <a:spLocks noChangeArrowheads="1"/>
          </p:cNvSpPr>
          <p:nvPr/>
        </p:nvSpPr>
        <p:spPr bwMode="auto">
          <a:xfrm>
            <a:off x="7874000" y="5946775"/>
            <a:ext cx="105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 sz="2000">
                <a:latin typeface="Times New Roman" pitchFamily="18" charset="0"/>
              </a:rPr>
              <a:t>Order</a:t>
            </a:r>
            <a:endParaRPr lang="de-DE" sz="3200">
              <a:latin typeface="Times New Roman" pitchFamily="18" charset="0"/>
            </a:endParaRPr>
          </a:p>
        </p:txBody>
      </p:sp>
      <p:sp>
        <p:nvSpPr>
          <p:cNvPr id="438296" name="Text Box 24"/>
          <p:cNvSpPr txBox="1">
            <a:spLocks noChangeArrowheads="1"/>
          </p:cNvSpPr>
          <p:nvPr/>
        </p:nvSpPr>
        <p:spPr bwMode="auto">
          <a:xfrm>
            <a:off x="5280025" y="5959475"/>
            <a:ext cx="1344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 sz="2000">
                <a:latin typeface="Times New Roman" pitchFamily="18" charset="0"/>
              </a:rPr>
              <a:t>Customer</a:t>
            </a:r>
            <a:endParaRPr lang="de-DE" sz="2800">
              <a:latin typeface="Times New Roman" pitchFamily="18" charset="0"/>
            </a:endParaRPr>
          </a:p>
        </p:txBody>
      </p:sp>
      <p:sp>
        <p:nvSpPr>
          <p:cNvPr id="438297" name="AutoShape 25"/>
          <p:cNvSpPr>
            <a:spLocks noChangeAspect="1" noChangeArrowheads="1"/>
          </p:cNvSpPr>
          <p:nvPr/>
        </p:nvSpPr>
        <p:spPr bwMode="auto">
          <a:xfrm>
            <a:off x="5256213" y="5118100"/>
            <a:ext cx="1363662" cy="595313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Ptn on </a:t>
            </a:r>
            <a:r>
              <a:rPr lang="de-DE">
                <a:latin typeface="Times New Roman" pitchFamily="18" charset="0"/>
              </a:rPr>
              <a:t>City</a:t>
            </a:r>
          </a:p>
        </p:txBody>
      </p:sp>
      <p:sp>
        <p:nvSpPr>
          <p:cNvPr id="438298" name="AutoShape 26"/>
          <p:cNvSpPr>
            <a:spLocks noChangeAspect="1" noChangeArrowheads="1"/>
          </p:cNvSpPr>
          <p:nvPr/>
        </p:nvSpPr>
        <p:spPr bwMode="auto">
          <a:xfrm>
            <a:off x="7586663" y="5080000"/>
            <a:ext cx="1363662" cy="595313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Ptn on BM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38299" name="Text Box 27"/>
          <p:cNvSpPr txBox="1">
            <a:spLocks noChangeArrowheads="1"/>
          </p:cNvSpPr>
          <p:nvPr/>
        </p:nvSpPr>
        <p:spPr bwMode="auto">
          <a:xfrm>
            <a:off x="6621463" y="3302000"/>
            <a:ext cx="750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 b="1">
                <a:latin typeface="Times New Roman" pitchFamily="18" charset="0"/>
              </a:rPr>
              <a:t>Agg</a:t>
            </a:r>
            <a:endParaRPr lang="de-DE" sz="2800">
              <a:latin typeface="Times New Roman" pitchFamily="18" charset="0"/>
            </a:endParaRPr>
          </a:p>
        </p:txBody>
      </p:sp>
      <p:cxnSp>
        <p:nvCxnSpPr>
          <p:cNvPr id="438300" name="AutoShape 28"/>
          <p:cNvCxnSpPr>
            <a:cxnSpLocks noChangeShapeType="1"/>
            <a:stCxn id="438297" idx="1"/>
            <a:endCxn id="438280" idx="1"/>
          </p:cNvCxnSpPr>
          <p:nvPr/>
        </p:nvCxnSpPr>
        <p:spPr bwMode="auto">
          <a:xfrm flipV="1">
            <a:off x="5938838" y="4441825"/>
            <a:ext cx="1054100" cy="67627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8301" name="AutoShape 29"/>
          <p:cNvCxnSpPr>
            <a:cxnSpLocks noChangeShapeType="1"/>
            <a:stCxn id="438298" idx="1"/>
            <a:endCxn id="438280" idx="1"/>
          </p:cNvCxnSpPr>
          <p:nvPr/>
        </p:nvCxnSpPr>
        <p:spPr bwMode="auto">
          <a:xfrm flipH="1" flipV="1">
            <a:off x="6992938" y="4441825"/>
            <a:ext cx="1276350" cy="63817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8302" name="AutoShape 30"/>
          <p:cNvCxnSpPr>
            <a:cxnSpLocks noChangeShapeType="1"/>
            <a:stCxn id="438280" idx="1"/>
            <a:endCxn id="438299" idx="2"/>
          </p:cNvCxnSpPr>
          <p:nvPr/>
        </p:nvCxnSpPr>
        <p:spPr bwMode="auto">
          <a:xfrm flipV="1">
            <a:off x="6992938" y="3759200"/>
            <a:ext cx="4762" cy="6826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8303" name="AutoShape 31"/>
          <p:cNvSpPr>
            <a:spLocks noChangeArrowheads="1"/>
          </p:cNvSpPr>
          <p:nvPr/>
        </p:nvSpPr>
        <p:spPr bwMode="auto">
          <a:xfrm>
            <a:off x="7429500" y="1878013"/>
            <a:ext cx="1185863" cy="1073150"/>
          </a:xfrm>
          <a:prstGeom prst="cloudCallout">
            <a:avLst>
              <a:gd name="adj1" fmla="val -61245"/>
              <a:gd name="adj2" fmla="val 95560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46038" rIns="0" bIns="46038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de-DE" sz="1400">
                <a:latin typeface="Times New Roman" pitchFamily="18" charset="0"/>
              </a:rPr>
              <a:t>Join und 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de-DE" sz="1400">
                <a:latin typeface="Times New Roman" pitchFamily="18" charset="0"/>
              </a:rPr>
              <a:t>Gruppierungs-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de-DE" sz="1400">
                <a:latin typeface="Times New Roman" pitchFamily="18" charset="0"/>
              </a:rPr>
              <a:t>Team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B8F-5EB1-4F26-ADF5-20A3D59823B4}" type="slidenum">
              <a:rPr lang="en-US"/>
              <a:pPr/>
              <a:t>84</a:t>
            </a:fld>
            <a:endParaRPr lang="en-US"/>
          </a:p>
        </p:txBody>
      </p:sp>
      <p:sp>
        <p:nvSpPr>
          <p:cNvPr id="437250" name="Line 2"/>
          <p:cNvSpPr>
            <a:spLocks noChangeShapeType="1"/>
          </p:cNvSpPr>
          <p:nvPr/>
        </p:nvSpPr>
        <p:spPr bwMode="auto">
          <a:xfrm>
            <a:off x="7080250" y="3051175"/>
            <a:ext cx="12700" cy="849313"/>
          </a:xfrm>
          <a:prstGeom prst="line">
            <a:avLst/>
          </a:prstGeom>
          <a:noFill/>
          <a:ln w="57150">
            <a:solidFill>
              <a:srgbClr val="66FF99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pic>
        <p:nvPicPr>
          <p:cNvPr id="437252" name="Picture 4" descr="logo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1389063"/>
            <a:ext cx="5715000" cy="5715000"/>
          </a:xfrm>
          <a:prstGeom prst="rect">
            <a:avLst/>
          </a:prstGeom>
          <a:noFill/>
        </p:spPr>
      </p:pic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0" y="487363"/>
            <a:ext cx="6629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de-DE" sz="2800">
                <a:solidFill>
                  <a:schemeClr val="tx2"/>
                </a:solidFill>
                <a:latin typeface="Arial Black" pitchFamily="34" charset="0"/>
              </a:rPr>
              <a:t>Group     (Customer        Order )</a:t>
            </a:r>
            <a:endParaRPr kumimoji="1" lang="de-DE" sz="4000">
              <a:solidFill>
                <a:schemeClr val="tx2"/>
              </a:solidFill>
              <a:latin typeface="Arial Black" pitchFamily="34" charset="0"/>
            </a:endParaRPr>
          </a:p>
        </p:txBody>
      </p:sp>
      <p:grpSp>
        <p:nvGrpSpPr>
          <p:cNvPr id="437254" name="Group 6"/>
          <p:cNvGrpSpPr>
            <a:grpSpLocks/>
          </p:cNvGrpSpPr>
          <p:nvPr/>
        </p:nvGrpSpPr>
        <p:grpSpPr bwMode="auto">
          <a:xfrm>
            <a:off x="1055688" y="576263"/>
            <a:ext cx="3821112" cy="565150"/>
            <a:chOff x="665" y="363"/>
            <a:chExt cx="2407" cy="356"/>
          </a:xfrm>
        </p:grpSpPr>
        <p:grpSp>
          <p:nvGrpSpPr>
            <p:cNvPr id="437255" name="Group 7"/>
            <p:cNvGrpSpPr>
              <a:grpSpLocks/>
            </p:cNvGrpSpPr>
            <p:nvPr/>
          </p:nvGrpSpPr>
          <p:grpSpPr bwMode="auto">
            <a:xfrm>
              <a:off x="2462" y="363"/>
              <a:ext cx="610" cy="302"/>
              <a:chOff x="2356" y="1830"/>
              <a:chExt cx="610" cy="302"/>
            </a:xfrm>
          </p:grpSpPr>
          <p:sp>
            <p:nvSpPr>
              <p:cNvPr id="437256" name="AutoShape 8"/>
              <p:cNvSpPr>
                <a:spLocks noChangeArrowheads="1"/>
              </p:cNvSpPr>
              <p:nvPr/>
            </p:nvSpPr>
            <p:spPr bwMode="auto">
              <a:xfrm rot="5400000" flipV="1">
                <a:off x="2389" y="1797"/>
                <a:ext cx="139" cy="206"/>
              </a:xfrm>
              <a:prstGeom prst="flowChartCollat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885600" tIns="46038" rIns="92075" bIns="46038" anchor="b"/>
              <a:lstStyle/>
              <a:p>
                <a:endParaRPr lang="de-DE"/>
              </a:p>
            </p:txBody>
          </p:sp>
          <p:sp>
            <p:nvSpPr>
              <p:cNvPr id="437257" name="Text Box 9"/>
              <p:cNvSpPr txBox="1">
                <a:spLocks noChangeArrowheads="1"/>
              </p:cNvSpPr>
              <p:nvPr/>
            </p:nvSpPr>
            <p:spPr bwMode="auto">
              <a:xfrm>
                <a:off x="2528" y="1863"/>
                <a:ext cx="438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b">
                <a:spAutoFit/>
              </a:bodyPr>
              <a:lstStyle/>
              <a:p>
                <a:pPr algn="l"/>
                <a:r>
                  <a:rPr kumimoji="1" lang="de-DE" sz="2800">
                    <a:solidFill>
                      <a:srgbClr val="FF6600"/>
                    </a:solidFill>
                    <a:latin typeface="Arial Black" pitchFamily="34" charset="0"/>
                  </a:rPr>
                  <a:t>C#</a:t>
                </a:r>
                <a:endParaRPr kumimoji="1" lang="de-DE" sz="4000">
                  <a:solidFill>
                    <a:schemeClr val="tx2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437258" name="Text Box 10"/>
            <p:cNvSpPr txBox="1">
              <a:spLocks noChangeArrowheads="1"/>
            </p:cNvSpPr>
            <p:nvPr/>
          </p:nvSpPr>
          <p:spPr bwMode="auto">
            <a:xfrm>
              <a:off x="665" y="450"/>
              <a:ext cx="60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 anchor="b">
              <a:spAutoFit/>
            </a:bodyPr>
            <a:lstStyle/>
            <a:p>
              <a:pPr algn="l"/>
              <a:r>
                <a:rPr kumimoji="1" lang="de-DE" sz="2800">
                  <a:solidFill>
                    <a:srgbClr val="FF6600"/>
                  </a:solidFill>
                  <a:latin typeface="Arial Black" pitchFamily="34" charset="0"/>
                </a:rPr>
                <a:t>City</a:t>
              </a:r>
              <a:endParaRPr kumimoji="1" lang="de-DE" sz="400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37259" name="Group 11"/>
          <p:cNvGrpSpPr>
            <a:grpSpLocks/>
          </p:cNvGrpSpPr>
          <p:nvPr/>
        </p:nvGrpSpPr>
        <p:grpSpPr bwMode="auto">
          <a:xfrm>
            <a:off x="6980238" y="1192213"/>
            <a:ext cx="457200" cy="609600"/>
            <a:chOff x="2356" y="1748"/>
            <a:chExt cx="288" cy="384"/>
          </a:xfrm>
        </p:grpSpPr>
        <p:sp>
          <p:nvSpPr>
            <p:cNvPr id="437260" name="AutoShape 12"/>
            <p:cNvSpPr>
              <a:spLocks noChangeArrowheads="1"/>
            </p:cNvSpPr>
            <p:nvPr/>
          </p:nvSpPr>
          <p:spPr bwMode="auto">
            <a:xfrm rot="5400000" flipV="1">
              <a:off x="2389" y="1797"/>
              <a:ext cx="139" cy="206"/>
            </a:xfrm>
            <a:prstGeom prst="flowChartCollat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lIns="885600" tIns="46038" rIns="92075" bIns="46038" anchor="b"/>
            <a:lstStyle/>
            <a:p>
              <a:endParaRPr lang="de-DE"/>
            </a:p>
          </p:txBody>
        </p:sp>
        <p:sp>
          <p:nvSpPr>
            <p:cNvPr id="437261" name="Text Box 13"/>
            <p:cNvSpPr txBox="1">
              <a:spLocks noChangeArrowheads="1"/>
            </p:cNvSpPr>
            <p:nvPr/>
          </p:nvSpPr>
          <p:spPr bwMode="auto">
            <a:xfrm>
              <a:off x="2528" y="1748"/>
              <a:ext cx="1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 anchor="b">
              <a:spAutoFit/>
            </a:bodyPr>
            <a:lstStyle/>
            <a:p>
              <a:pPr algn="l"/>
              <a:endParaRPr kumimoji="1" lang="de-DE" sz="400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</p:grpSp>
      <p:sp>
        <p:nvSpPr>
          <p:cNvPr id="437262" name="Text Box 14"/>
          <p:cNvSpPr txBox="1">
            <a:spLocks noChangeArrowheads="1"/>
          </p:cNvSpPr>
          <p:nvPr/>
        </p:nvSpPr>
        <p:spPr bwMode="auto">
          <a:xfrm>
            <a:off x="2390775" y="2670175"/>
            <a:ext cx="1790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b">
            <a:spAutoFit/>
          </a:bodyPr>
          <a:lstStyle/>
          <a:p>
            <a:pPr algn="l"/>
            <a:r>
              <a:rPr kumimoji="1" lang="de-DE">
                <a:solidFill>
                  <a:schemeClr val="tx2"/>
                </a:solidFill>
                <a:latin typeface="Arial Black" pitchFamily="34" charset="0"/>
              </a:rPr>
              <a:t>Customer</a:t>
            </a:r>
          </a:p>
        </p:txBody>
      </p:sp>
      <p:sp>
        <p:nvSpPr>
          <p:cNvPr id="437263" name="Text Box 15"/>
          <p:cNvSpPr txBox="1">
            <a:spLocks noChangeArrowheads="1"/>
          </p:cNvSpPr>
          <p:nvPr/>
        </p:nvSpPr>
        <p:spPr bwMode="auto">
          <a:xfrm>
            <a:off x="2403475" y="3814763"/>
            <a:ext cx="1114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b">
            <a:spAutoFit/>
          </a:bodyPr>
          <a:lstStyle/>
          <a:p>
            <a:pPr algn="l"/>
            <a:r>
              <a:rPr kumimoji="1" lang="de-DE">
                <a:solidFill>
                  <a:schemeClr val="tx2"/>
                </a:solidFill>
                <a:latin typeface="Arial Black" pitchFamily="34" charset="0"/>
              </a:rPr>
              <a:t>Order</a:t>
            </a:r>
          </a:p>
        </p:txBody>
      </p:sp>
      <p:sp>
        <p:nvSpPr>
          <p:cNvPr id="437264" name="Text Box 16"/>
          <p:cNvSpPr txBox="1">
            <a:spLocks noChangeArrowheads="1"/>
          </p:cNvSpPr>
          <p:nvPr/>
        </p:nvSpPr>
        <p:spPr bwMode="auto">
          <a:xfrm>
            <a:off x="4217988" y="314166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b">
            <a:spAutoFit/>
          </a:bodyPr>
          <a:lstStyle/>
          <a:p>
            <a:pPr algn="l"/>
            <a:r>
              <a:rPr kumimoji="1" lang="de-DE" sz="2000">
                <a:solidFill>
                  <a:srgbClr val="FF6600"/>
                </a:solidFill>
                <a:latin typeface="Arial Black" pitchFamily="34" charset="0"/>
              </a:rPr>
              <a:t>C#</a:t>
            </a:r>
          </a:p>
        </p:txBody>
      </p:sp>
      <p:sp>
        <p:nvSpPr>
          <p:cNvPr id="437265" name="Text Box 17"/>
          <p:cNvSpPr txBox="1">
            <a:spLocks noChangeArrowheads="1"/>
          </p:cNvSpPr>
          <p:nvPr/>
        </p:nvSpPr>
        <p:spPr bwMode="auto">
          <a:xfrm>
            <a:off x="4162425" y="2533650"/>
            <a:ext cx="733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b">
            <a:spAutoFit/>
          </a:bodyPr>
          <a:lstStyle/>
          <a:p>
            <a:pPr algn="l"/>
            <a:r>
              <a:rPr kumimoji="1" lang="de-DE" sz="2000">
                <a:solidFill>
                  <a:srgbClr val="FF6600"/>
                </a:solidFill>
                <a:latin typeface="Arial Black" pitchFamily="34" charset="0"/>
              </a:rPr>
              <a:t>City</a:t>
            </a:r>
          </a:p>
        </p:txBody>
      </p:sp>
      <p:sp>
        <p:nvSpPr>
          <p:cNvPr id="437266" name="Text Box 18"/>
          <p:cNvSpPr txBox="1">
            <a:spLocks noChangeArrowheads="1"/>
          </p:cNvSpPr>
          <p:nvPr/>
        </p:nvSpPr>
        <p:spPr bwMode="auto">
          <a:xfrm>
            <a:off x="4229100" y="3900488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b">
            <a:spAutoFit/>
          </a:bodyPr>
          <a:lstStyle/>
          <a:p>
            <a:pPr algn="l"/>
            <a:r>
              <a:rPr kumimoji="1" lang="de-DE" sz="2000">
                <a:solidFill>
                  <a:srgbClr val="FF6600"/>
                </a:solidFill>
                <a:latin typeface="Arial Black" pitchFamily="34" charset="0"/>
              </a:rPr>
              <a:t>C#</a:t>
            </a:r>
          </a:p>
        </p:txBody>
      </p:sp>
      <p:sp>
        <p:nvSpPr>
          <p:cNvPr id="437267" name="Line 19"/>
          <p:cNvSpPr>
            <a:spLocks noChangeShapeType="1"/>
          </p:cNvSpPr>
          <p:nvPr/>
        </p:nvSpPr>
        <p:spPr bwMode="auto">
          <a:xfrm flipV="1">
            <a:off x="4543425" y="2819400"/>
            <a:ext cx="0" cy="32067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sp>
        <p:nvSpPr>
          <p:cNvPr id="437268" name="Line 20"/>
          <p:cNvSpPr>
            <a:spLocks noChangeShapeType="1"/>
          </p:cNvSpPr>
          <p:nvPr/>
        </p:nvSpPr>
        <p:spPr bwMode="auto">
          <a:xfrm flipH="1">
            <a:off x="4286250" y="2071688"/>
            <a:ext cx="244475" cy="13398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sp>
        <p:nvSpPr>
          <p:cNvPr id="437269" name="Line 21"/>
          <p:cNvSpPr>
            <a:spLocks noChangeShapeType="1"/>
          </p:cNvSpPr>
          <p:nvPr/>
        </p:nvSpPr>
        <p:spPr bwMode="auto">
          <a:xfrm>
            <a:off x="4530725" y="2071688"/>
            <a:ext cx="347663" cy="13779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cxnSp>
        <p:nvCxnSpPr>
          <p:cNvPr id="437271" name="AutoShape 23"/>
          <p:cNvCxnSpPr>
            <a:cxnSpLocks noChangeShapeType="1"/>
            <a:stCxn id="437270" idx="2"/>
            <a:endCxn id="437274" idx="3"/>
          </p:cNvCxnSpPr>
          <p:nvPr/>
        </p:nvCxnSpPr>
        <p:spPr bwMode="auto">
          <a:xfrm flipH="1">
            <a:off x="7521575" y="2319338"/>
            <a:ext cx="1314450" cy="1409700"/>
          </a:xfrm>
          <a:prstGeom prst="curvedConnector4">
            <a:avLst>
              <a:gd name="adj1" fmla="val -17634"/>
              <a:gd name="adj2" fmla="val 72861"/>
            </a:avLst>
          </a:prstGeom>
          <a:noFill/>
          <a:ln w="57150">
            <a:solidFill>
              <a:srgbClr val="66FF99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437272" name="Rectangle 24"/>
          <p:cNvSpPr>
            <a:spLocks noChangeArrowheads="1"/>
          </p:cNvSpPr>
          <p:nvPr/>
        </p:nvSpPr>
        <p:spPr bwMode="auto">
          <a:xfrm>
            <a:off x="385763" y="1312863"/>
            <a:ext cx="8758237" cy="43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sp>
        <p:nvSpPr>
          <p:cNvPr id="437273" name="Rectangle 25"/>
          <p:cNvSpPr>
            <a:spLocks noChangeArrowheads="1"/>
          </p:cNvSpPr>
          <p:nvPr/>
        </p:nvSpPr>
        <p:spPr bwMode="auto">
          <a:xfrm>
            <a:off x="2020888" y="4800600"/>
            <a:ext cx="45831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sp>
        <p:nvSpPr>
          <p:cNvPr id="437274" name="AutoShape 26"/>
          <p:cNvSpPr>
            <a:spLocks noChangeArrowheads="1"/>
          </p:cNvSpPr>
          <p:nvPr/>
        </p:nvSpPr>
        <p:spPr bwMode="auto">
          <a:xfrm>
            <a:off x="6081713" y="3654425"/>
            <a:ext cx="2878137" cy="1298575"/>
          </a:xfrm>
          <a:prstGeom prst="cloudCallout">
            <a:avLst>
              <a:gd name="adj1" fmla="val -87287"/>
              <a:gd name="adj2" fmla="val -19926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r>
              <a:rPr kumimoji="1" lang="de-DE" sz="2000">
                <a:solidFill>
                  <a:srgbClr val="3333FF"/>
                </a:solidFill>
                <a:latin typeface="Arial Black" pitchFamily="34" charset="0"/>
              </a:rPr>
              <a:t>Partitioniere mit</a:t>
            </a:r>
          </a:p>
          <a:p>
            <a:r>
              <a:rPr kumimoji="1" lang="de-DE" sz="2000">
                <a:solidFill>
                  <a:srgbClr val="66FF99"/>
                </a:solidFill>
                <a:latin typeface="Arial Black" pitchFamily="34" charset="0"/>
              </a:rPr>
              <a:t>Bitmaps für C#</a:t>
            </a:r>
            <a:endParaRPr kumimoji="1" lang="de-DE" sz="2000">
              <a:solidFill>
                <a:srgbClr val="3333FF"/>
              </a:solidFill>
              <a:latin typeface="Arial Black" pitchFamily="34" charset="0"/>
            </a:endParaRPr>
          </a:p>
        </p:txBody>
      </p:sp>
      <p:sp>
        <p:nvSpPr>
          <p:cNvPr id="437275" name="Text Box 27"/>
          <p:cNvSpPr txBox="1">
            <a:spLocks noChangeArrowheads="1"/>
          </p:cNvSpPr>
          <p:nvPr/>
        </p:nvSpPr>
        <p:spPr bwMode="auto">
          <a:xfrm>
            <a:off x="304800" y="5089525"/>
            <a:ext cx="5778500" cy="1373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de-DE" sz="2800">
                <a:latin typeface="Times New Roman" pitchFamily="18" charset="0"/>
              </a:rPr>
              <a:t>Customer: {[</a:t>
            </a:r>
            <a:r>
              <a:rPr lang="de-DE" sz="2800" u="sng">
                <a:latin typeface="Times New Roman" pitchFamily="18" charset="0"/>
              </a:rPr>
              <a:t>C#,</a:t>
            </a:r>
            <a:r>
              <a:rPr lang="de-DE" sz="2800">
                <a:latin typeface="Times New Roman" pitchFamily="18" charset="0"/>
              </a:rPr>
              <a:t> Name, City, ...]}</a:t>
            </a:r>
          </a:p>
          <a:p>
            <a:pPr algn="l"/>
            <a:r>
              <a:rPr lang="de-DE" sz="2800">
                <a:latin typeface="Times New Roman" pitchFamily="18" charset="0"/>
              </a:rPr>
              <a:t>Order: {[</a:t>
            </a:r>
            <a:r>
              <a:rPr lang="de-DE" sz="2800" u="sng">
                <a:latin typeface="Times New Roman" pitchFamily="18" charset="0"/>
              </a:rPr>
              <a:t>O#,</a:t>
            </a:r>
            <a:r>
              <a:rPr lang="de-DE" sz="2800">
                <a:latin typeface="Times New Roman" pitchFamily="18" charset="0"/>
              </a:rPr>
              <a:t> C#, Wert, ...]}</a:t>
            </a:r>
          </a:p>
          <a:p>
            <a:pPr algn="l"/>
            <a:r>
              <a:rPr lang="de-DE" sz="2800">
                <a:latin typeface="Times New Roman" pitchFamily="18" charset="0"/>
              </a:rPr>
              <a:t>Lineitem: {[</a:t>
            </a:r>
            <a:r>
              <a:rPr lang="de-DE" sz="2800" u="sng">
                <a:latin typeface="Times New Roman" pitchFamily="18" charset="0"/>
              </a:rPr>
              <a:t>O#, L#,</a:t>
            </a:r>
            <a:r>
              <a:rPr lang="de-DE" sz="2800">
                <a:latin typeface="Times New Roman" pitchFamily="18" charset="0"/>
              </a:rPr>
              <a:t> Anzahl, Preis, ...]}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37270" name="AutoShape 22"/>
          <p:cNvSpPr>
            <a:spLocks noChangeArrowheads="1"/>
          </p:cNvSpPr>
          <p:nvPr/>
        </p:nvSpPr>
        <p:spPr bwMode="auto">
          <a:xfrm>
            <a:off x="5410200" y="1600200"/>
            <a:ext cx="3429000" cy="1438275"/>
          </a:xfrm>
          <a:prstGeom prst="cloudCallout">
            <a:avLst>
              <a:gd name="adj1" fmla="val -64630"/>
              <a:gd name="adj2" fmla="val 44148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r>
              <a:rPr kumimoji="1" lang="de-DE" sz="2000">
                <a:solidFill>
                  <a:srgbClr val="3333FF"/>
                </a:solidFill>
                <a:latin typeface="Arial Black" pitchFamily="34" charset="0"/>
              </a:rPr>
              <a:t>Partitioniere über </a:t>
            </a:r>
          </a:p>
          <a:p>
            <a:r>
              <a:rPr kumimoji="1" lang="de-DE" sz="2000">
                <a:solidFill>
                  <a:srgbClr val="FF6600"/>
                </a:solidFill>
                <a:latin typeface="Arial Black" pitchFamily="34" charset="0"/>
              </a:rPr>
              <a:t>City</a:t>
            </a:r>
            <a:r>
              <a:rPr kumimoji="1" lang="de-DE" sz="2000">
                <a:solidFill>
                  <a:srgbClr val="3333FF"/>
                </a:solidFill>
                <a:latin typeface="Arial Black" pitchFamily="34" charset="0"/>
              </a:rPr>
              <a:t> und generiere </a:t>
            </a:r>
          </a:p>
          <a:p>
            <a:r>
              <a:rPr kumimoji="1" lang="de-DE" sz="2000">
                <a:solidFill>
                  <a:srgbClr val="66FF99"/>
                </a:solidFill>
                <a:latin typeface="Arial Black" pitchFamily="34" charset="0"/>
              </a:rPr>
              <a:t>Bitmaps für C#</a:t>
            </a:r>
            <a:endParaRPr kumimoji="1" lang="de-DE" sz="2000">
              <a:solidFill>
                <a:srgbClr val="3333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3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3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3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3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68" grpId="0" animBg="1"/>
      <p:bldP spid="437269" grpId="0" animBg="1"/>
      <p:bldP spid="437274" grpId="0" animBg="1" autoUpdateAnimBg="0"/>
      <p:bldP spid="437270" grpId="0" animBg="1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C9AA-652F-4E38-8672-D76FA6E19036}" type="slidenum">
              <a:rPr lang="en-US"/>
              <a:pPr/>
              <a:t>85</a:t>
            </a:fld>
            <a:endParaRPr lang="en-US"/>
          </a:p>
        </p:txBody>
      </p:sp>
      <p:sp>
        <p:nvSpPr>
          <p:cNvPr id="436226" name="Line 2"/>
          <p:cNvSpPr>
            <a:spLocks noChangeShapeType="1"/>
          </p:cNvSpPr>
          <p:nvPr/>
        </p:nvSpPr>
        <p:spPr bwMode="auto">
          <a:xfrm>
            <a:off x="7080250" y="3051175"/>
            <a:ext cx="12700" cy="849313"/>
          </a:xfrm>
          <a:prstGeom prst="line">
            <a:avLst/>
          </a:prstGeom>
          <a:noFill/>
          <a:ln w="57150">
            <a:solidFill>
              <a:srgbClr val="66FF99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pic>
        <p:nvPicPr>
          <p:cNvPr id="436228" name="Picture 4" descr="logo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1389063"/>
            <a:ext cx="5715000" cy="5715000"/>
          </a:xfrm>
          <a:prstGeom prst="rect">
            <a:avLst/>
          </a:prstGeom>
          <a:noFill/>
        </p:spPr>
      </p:pic>
      <p:grpSp>
        <p:nvGrpSpPr>
          <p:cNvPr id="436229" name="Group 5"/>
          <p:cNvGrpSpPr>
            <a:grpSpLocks/>
          </p:cNvGrpSpPr>
          <p:nvPr/>
        </p:nvGrpSpPr>
        <p:grpSpPr bwMode="auto">
          <a:xfrm>
            <a:off x="0" y="487363"/>
            <a:ext cx="9305925" cy="654050"/>
            <a:chOff x="0" y="1223"/>
            <a:chExt cx="5862" cy="412"/>
          </a:xfrm>
        </p:grpSpPr>
        <p:sp>
          <p:nvSpPr>
            <p:cNvPr id="436230" name="Text Box 6"/>
            <p:cNvSpPr txBox="1">
              <a:spLocks noChangeArrowheads="1"/>
            </p:cNvSpPr>
            <p:nvPr/>
          </p:nvSpPr>
          <p:spPr bwMode="auto">
            <a:xfrm>
              <a:off x="0" y="1223"/>
              <a:ext cx="58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b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de-DE" sz="2800">
                  <a:solidFill>
                    <a:schemeClr val="tx2"/>
                  </a:solidFill>
                  <a:latin typeface="Arial Black" pitchFamily="34" charset="0"/>
                </a:rPr>
                <a:t>Group     (Customer        Order         Lineitem)</a:t>
              </a:r>
              <a:endParaRPr kumimoji="1" lang="de-DE" sz="400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grpSp>
          <p:nvGrpSpPr>
            <p:cNvPr id="436231" name="Group 7"/>
            <p:cNvGrpSpPr>
              <a:grpSpLocks/>
            </p:cNvGrpSpPr>
            <p:nvPr/>
          </p:nvGrpSpPr>
          <p:grpSpPr bwMode="auto">
            <a:xfrm>
              <a:off x="665" y="1279"/>
              <a:ext cx="3739" cy="356"/>
              <a:chOff x="665" y="1279"/>
              <a:chExt cx="3739" cy="356"/>
            </a:xfrm>
          </p:grpSpPr>
          <p:grpSp>
            <p:nvGrpSpPr>
              <p:cNvPr id="436232" name="Group 8"/>
              <p:cNvGrpSpPr>
                <a:grpSpLocks/>
              </p:cNvGrpSpPr>
              <p:nvPr/>
            </p:nvGrpSpPr>
            <p:grpSpPr bwMode="auto">
              <a:xfrm>
                <a:off x="2462" y="1279"/>
                <a:ext cx="610" cy="302"/>
                <a:chOff x="2356" y="1830"/>
                <a:chExt cx="610" cy="302"/>
              </a:xfrm>
            </p:grpSpPr>
            <p:sp>
              <p:nvSpPr>
                <p:cNvPr id="436233" name="AutoShape 9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389" y="1797"/>
                  <a:ext cx="139" cy="206"/>
                </a:xfrm>
                <a:prstGeom prst="flowChartCollate">
                  <a:avLst/>
                </a:prstGeom>
                <a:solidFill>
                  <a:schemeClr val="bg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lIns="885600" tIns="46038" rIns="92075" bIns="46038" anchor="b"/>
                <a:lstStyle/>
                <a:p>
                  <a:endParaRPr lang="de-DE"/>
                </a:p>
              </p:txBody>
            </p:sp>
            <p:sp>
              <p:nvSpPr>
                <p:cNvPr id="4362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528" y="1863"/>
                  <a:ext cx="438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b">
                  <a:spAutoFit/>
                </a:bodyPr>
                <a:lstStyle/>
                <a:p>
                  <a:pPr algn="l"/>
                  <a:r>
                    <a:rPr kumimoji="1" lang="de-DE" sz="2800">
                      <a:solidFill>
                        <a:srgbClr val="FF6600"/>
                      </a:solidFill>
                      <a:latin typeface="Arial Black" pitchFamily="34" charset="0"/>
                    </a:rPr>
                    <a:t>C#</a:t>
                  </a:r>
                  <a:endParaRPr kumimoji="1" lang="de-DE" sz="4000">
                    <a:solidFill>
                      <a:schemeClr val="tx2"/>
                    </a:solidFill>
                    <a:latin typeface="Arial Black" pitchFamily="34" charset="0"/>
                  </a:endParaRPr>
                </a:p>
              </p:txBody>
            </p:sp>
          </p:grpSp>
          <p:sp>
            <p:nvSpPr>
              <p:cNvPr id="436235" name="Text Box 11"/>
              <p:cNvSpPr txBox="1">
                <a:spLocks noChangeArrowheads="1"/>
              </p:cNvSpPr>
              <p:nvPr/>
            </p:nvSpPr>
            <p:spPr bwMode="auto">
              <a:xfrm>
                <a:off x="665" y="1366"/>
                <a:ext cx="60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b">
                <a:spAutoFit/>
              </a:bodyPr>
              <a:lstStyle/>
              <a:p>
                <a:pPr algn="l"/>
                <a:r>
                  <a:rPr kumimoji="1" lang="de-DE" sz="2800">
                    <a:solidFill>
                      <a:srgbClr val="FF6600"/>
                    </a:solidFill>
                    <a:latin typeface="Arial Black" pitchFamily="34" charset="0"/>
                  </a:rPr>
                  <a:t>City</a:t>
                </a:r>
                <a:endParaRPr kumimoji="1" lang="de-DE" sz="4000">
                  <a:solidFill>
                    <a:schemeClr val="tx2"/>
                  </a:solidFill>
                  <a:latin typeface="Arial Black" pitchFamily="34" charset="0"/>
                </a:endParaRPr>
              </a:p>
            </p:txBody>
          </p:sp>
          <p:grpSp>
            <p:nvGrpSpPr>
              <p:cNvPr id="436236" name="Group 12"/>
              <p:cNvGrpSpPr>
                <a:grpSpLocks/>
              </p:cNvGrpSpPr>
              <p:nvPr/>
            </p:nvGrpSpPr>
            <p:grpSpPr bwMode="auto">
              <a:xfrm>
                <a:off x="3781" y="1279"/>
                <a:ext cx="623" cy="302"/>
                <a:chOff x="2356" y="1830"/>
                <a:chExt cx="623" cy="302"/>
              </a:xfrm>
            </p:grpSpPr>
            <p:sp>
              <p:nvSpPr>
                <p:cNvPr id="436237" name="AutoShape 13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389" y="1797"/>
                  <a:ext cx="139" cy="206"/>
                </a:xfrm>
                <a:prstGeom prst="flowChartCollate">
                  <a:avLst/>
                </a:prstGeom>
                <a:solidFill>
                  <a:schemeClr val="bg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lIns="885600" tIns="46038" rIns="92075" bIns="46038" anchor="b"/>
                <a:lstStyle/>
                <a:p>
                  <a:endParaRPr lang="de-DE"/>
                </a:p>
              </p:txBody>
            </p:sp>
            <p:sp>
              <p:nvSpPr>
                <p:cNvPr id="43623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528" y="1863"/>
                  <a:ext cx="451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b">
                  <a:spAutoFit/>
                </a:bodyPr>
                <a:lstStyle/>
                <a:p>
                  <a:pPr algn="l"/>
                  <a:r>
                    <a:rPr kumimoji="1" lang="de-DE" sz="2800">
                      <a:solidFill>
                        <a:srgbClr val="FF6600"/>
                      </a:solidFill>
                      <a:latin typeface="Arial Black" pitchFamily="34" charset="0"/>
                    </a:rPr>
                    <a:t>O#</a:t>
                  </a:r>
                  <a:endParaRPr kumimoji="1" lang="de-DE" sz="4000">
                    <a:solidFill>
                      <a:schemeClr val="tx2"/>
                    </a:solidFill>
                    <a:latin typeface="Arial Black" pitchFamily="34" charset="0"/>
                  </a:endParaRPr>
                </a:p>
              </p:txBody>
            </p:sp>
          </p:grpSp>
        </p:grpSp>
      </p:grpSp>
      <p:sp>
        <p:nvSpPr>
          <p:cNvPr id="436239" name="Text Box 15"/>
          <p:cNvSpPr txBox="1">
            <a:spLocks noChangeArrowheads="1"/>
          </p:cNvSpPr>
          <p:nvPr/>
        </p:nvSpPr>
        <p:spPr bwMode="auto">
          <a:xfrm>
            <a:off x="2390775" y="2670175"/>
            <a:ext cx="1790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b">
            <a:spAutoFit/>
          </a:bodyPr>
          <a:lstStyle/>
          <a:p>
            <a:pPr algn="l"/>
            <a:r>
              <a:rPr kumimoji="1" lang="de-DE">
                <a:solidFill>
                  <a:schemeClr val="tx2"/>
                </a:solidFill>
                <a:latin typeface="Arial Black" pitchFamily="34" charset="0"/>
              </a:rPr>
              <a:t>Customer</a:t>
            </a:r>
          </a:p>
        </p:txBody>
      </p:sp>
      <p:sp>
        <p:nvSpPr>
          <p:cNvPr id="436240" name="Text Box 16"/>
          <p:cNvSpPr txBox="1">
            <a:spLocks noChangeArrowheads="1"/>
          </p:cNvSpPr>
          <p:nvPr/>
        </p:nvSpPr>
        <p:spPr bwMode="auto">
          <a:xfrm>
            <a:off x="2403475" y="3814763"/>
            <a:ext cx="1114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b">
            <a:spAutoFit/>
          </a:bodyPr>
          <a:lstStyle/>
          <a:p>
            <a:pPr algn="l"/>
            <a:r>
              <a:rPr kumimoji="1" lang="de-DE">
                <a:solidFill>
                  <a:schemeClr val="tx2"/>
                </a:solidFill>
                <a:latin typeface="Arial Black" pitchFamily="34" charset="0"/>
              </a:rPr>
              <a:t>Order</a:t>
            </a:r>
          </a:p>
        </p:txBody>
      </p:sp>
      <p:sp>
        <p:nvSpPr>
          <p:cNvPr id="436241" name="Text Box 17"/>
          <p:cNvSpPr txBox="1">
            <a:spLocks noChangeArrowheads="1"/>
          </p:cNvSpPr>
          <p:nvPr/>
        </p:nvSpPr>
        <p:spPr bwMode="auto">
          <a:xfrm>
            <a:off x="1190625" y="5241925"/>
            <a:ext cx="16398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b">
            <a:spAutoFit/>
          </a:bodyPr>
          <a:lstStyle/>
          <a:p>
            <a:pPr algn="l"/>
            <a:r>
              <a:rPr kumimoji="1" lang="de-DE">
                <a:solidFill>
                  <a:schemeClr val="tx2"/>
                </a:solidFill>
                <a:latin typeface="Arial Black" pitchFamily="34" charset="0"/>
              </a:rPr>
              <a:t>Lineitem</a:t>
            </a:r>
          </a:p>
        </p:txBody>
      </p:sp>
      <p:sp>
        <p:nvSpPr>
          <p:cNvPr id="436242" name="Text Box 18"/>
          <p:cNvSpPr txBox="1">
            <a:spLocks noChangeArrowheads="1"/>
          </p:cNvSpPr>
          <p:nvPr/>
        </p:nvSpPr>
        <p:spPr bwMode="auto">
          <a:xfrm>
            <a:off x="4230688" y="4443413"/>
            <a:ext cx="563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b">
            <a:spAutoFit/>
          </a:bodyPr>
          <a:lstStyle/>
          <a:p>
            <a:pPr algn="l"/>
            <a:r>
              <a:rPr kumimoji="1" lang="de-DE" sz="2000">
                <a:solidFill>
                  <a:srgbClr val="FF6600"/>
                </a:solidFill>
                <a:latin typeface="Arial Black" pitchFamily="34" charset="0"/>
              </a:rPr>
              <a:t>O#</a:t>
            </a:r>
          </a:p>
        </p:txBody>
      </p:sp>
      <p:sp>
        <p:nvSpPr>
          <p:cNvPr id="436243" name="Text Box 19"/>
          <p:cNvSpPr txBox="1">
            <a:spLocks noChangeArrowheads="1"/>
          </p:cNvSpPr>
          <p:nvPr/>
        </p:nvSpPr>
        <p:spPr bwMode="auto">
          <a:xfrm>
            <a:off x="4217988" y="314166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b">
            <a:spAutoFit/>
          </a:bodyPr>
          <a:lstStyle/>
          <a:p>
            <a:pPr algn="l"/>
            <a:r>
              <a:rPr kumimoji="1" lang="de-DE" sz="2000">
                <a:solidFill>
                  <a:srgbClr val="FF6600"/>
                </a:solidFill>
                <a:latin typeface="Arial Black" pitchFamily="34" charset="0"/>
              </a:rPr>
              <a:t>C#</a:t>
            </a:r>
          </a:p>
        </p:txBody>
      </p:sp>
      <p:sp>
        <p:nvSpPr>
          <p:cNvPr id="436244" name="Text Box 20"/>
          <p:cNvSpPr txBox="1">
            <a:spLocks noChangeArrowheads="1"/>
          </p:cNvSpPr>
          <p:nvPr/>
        </p:nvSpPr>
        <p:spPr bwMode="auto">
          <a:xfrm>
            <a:off x="4162425" y="2533650"/>
            <a:ext cx="733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b">
            <a:spAutoFit/>
          </a:bodyPr>
          <a:lstStyle/>
          <a:p>
            <a:pPr algn="l"/>
            <a:r>
              <a:rPr kumimoji="1" lang="de-DE" sz="2000">
                <a:solidFill>
                  <a:srgbClr val="FF6600"/>
                </a:solidFill>
                <a:latin typeface="Arial Black" pitchFamily="34" charset="0"/>
              </a:rPr>
              <a:t>City</a:t>
            </a:r>
          </a:p>
        </p:txBody>
      </p:sp>
      <p:sp>
        <p:nvSpPr>
          <p:cNvPr id="436245" name="Text Box 21"/>
          <p:cNvSpPr txBox="1">
            <a:spLocks noChangeArrowheads="1"/>
          </p:cNvSpPr>
          <p:nvPr/>
        </p:nvSpPr>
        <p:spPr bwMode="auto">
          <a:xfrm>
            <a:off x="4216400" y="3552825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b">
            <a:spAutoFit/>
          </a:bodyPr>
          <a:lstStyle/>
          <a:p>
            <a:pPr algn="l"/>
            <a:r>
              <a:rPr kumimoji="1" lang="de-DE" sz="2000">
                <a:solidFill>
                  <a:srgbClr val="FF6600"/>
                </a:solidFill>
                <a:latin typeface="Arial Black" pitchFamily="34" charset="0"/>
              </a:rPr>
              <a:t>C#</a:t>
            </a:r>
          </a:p>
        </p:txBody>
      </p:sp>
      <p:sp>
        <p:nvSpPr>
          <p:cNvPr id="436246" name="Text Box 22"/>
          <p:cNvSpPr txBox="1">
            <a:spLocks noChangeArrowheads="1"/>
          </p:cNvSpPr>
          <p:nvPr/>
        </p:nvSpPr>
        <p:spPr bwMode="auto">
          <a:xfrm>
            <a:off x="4229100" y="4905375"/>
            <a:ext cx="563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b">
            <a:spAutoFit/>
          </a:bodyPr>
          <a:lstStyle/>
          <a:p>
            <a:pPr algn="l"/>
            <a:r>
              <a:rPr kumimoji="1" lang="de-DE" sz="2000">
                <a:solidFill>
                  <a:srgbClr val="FF6600"/>
                </a:solidFill>
                <a:latin typeface="Arial Black" pitchFamily="34" charset="0"/>
              </a:rPr>
              <a:t>O#</a:t>
            </a:r>
          </a:p>
        </p:txBody>
      </p:sp>
      <p:sp>
        <p:nvSpPr>
          <p:cNvPr id="436247" name="Line 23"/>
          <p:cNvSpPr>
            <a:spLocks noChangeShapeType="1"/>
          </p:cNvSpPr>
          <p:nvPr/>
        </p:nvSpPr>
        <p:spPr bwMode="auto">
          <a:xfrm flipV="1">
            <a:off x="4543425" y="2819400"/>
            <a:ext cx="0" cy="32067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sp>
        <p:nvSpPr>
          <p:cNvPr id="436248" name="Line 24"/>
          <p:cNvSpPr>
            <a:spLocks noChangeShapeType="1"/>
          </p:cNvSpPr>
          <p:nvPr/>
        </p:nvSpPr>
        <p:spPr bwMode="auto">
          <a:xfrm flipV="1">
            <a:off x="4543425" y="3835400"/>
            <a:ext cx="0" cy="61753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sp>
        <p:nvSpPr>
          <p:cNvPr id="436249" name="Line 25"/>
          <p:cNvSpPr>
            <a:spLocks noChangeShapeType="1"/>
          </p:cNvSpPr>
          <p:nvPr/>
        </p:nvSpPr>
        <p:spPr bwMode="auto">
          <a:xfrm flipH="1">
            <a:off x="4286250" y="2071688"/>
            <a:ext cx="244475" cy="13398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sp>
        <p:nvSpPr>
          <p:cNvPr id="436250" name="Line 26"/>
          <p:cNvSpPr>
            <a:spLocks noChangeShapeType="1"/>
          </p:cNvSpPr>
          <p:nvPr/>
        </p:nvSpPr>
        <p:spPr bwMode="auto">
          <a:xfrm>
            <a:off x="4530725" y="2071688"/>
            <a:ext cx="347663" cy="13779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sp>
        <p:nvSpPr>
          <p:cNvPr id="436251" name="AutoShape 27"/>
          <p:cNvSpPr>
            <a:spLocks noChangeArrowheads="1"/>
          </p:cNvSpPr>
          <p:nvPr/>
        </p:nvSpPr>
        <p:spPr bwMode="auto">
          <a:xfrm>
            <a:off x="5421313" y="1993900"/>
            <a:ext cx="3294062" cy="1273175"/>
          </a:xfrm>
          <a:prstGeom prst="cloudCallout">
            <a:avLst>
              <a:gd name="adj1" fmla="val -64796"/>
              <a:gd name="adj2" fmla="val 34412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r>
              <a:rPr kumimoji="1" lang="de-DE" sz="2000">
                <a:solidFill>
                  <a:srgbClr val="3333FF"/>
                </a:solidFill>
                <a:latin typeface="Arial Black" pitchFamily="34" charset="0"/>
              </a:rPr>
              <a:t>Partitioniere über </a:t>
            </a:r>
          </a:p>
          <a:p>
            <a:r>
              <a:rPr kumimoji="1" lang="de-DE" sz="2000">
                <a:solidFill>
                  <a:srgbClr val="FF6600"/>
                </a:solidFill>
                <a:latin typeface="Arial Black" pitchFamily="34" charset="0"/>
              </a:rPr>
              <a:t>City</a:t>
            </a:r>
            <a:r>
              <a:rPr kumimoji="1" lang="de-DE" sz="2000">
                <a:solidFill>
                  <a:srgbClr val="3333FF"/>
                </a:solidFill>
                <a:latin typeface="Arial Black" pitchFamily="34" charset="0"/>
              </a:rPr>
              <a:t> und generiere</a:t>
            </a:r>
          </a:p>
          <a:p>
            <a:r>
              <a:rPr kumimoji="1" lang="de-DE" sz="2000">
                <a:solidFill>
                  <a:srgbClr val="66FF99"/>
                </a:solidFill>
                <a:latin typeface="Arial Black" pitchFamily="34" charset="0"/>
              </a:rPr>
              <a:t>Bitmaps für C#</a:t>
            </a:r>
            <a:endParaRPr kumimoji="1" lang="de-DE" sz="2000">
              <a:solidFill>
                <a:srgbClr val="3333FF"/>
              </a:solidFill>
              <a:latin typeface="Arial Black" pitchFamily="34" charset="0"/>
            </a:endParaRPr>
          </a:p>
        </p:txBody>
      </p:sp>
      <p:sp>
        <p:nvSpPr>
          <p:cNvPr id="436252" name="AutoShape 28"/>
          <p:cNvSpPr>
            <a:spLocks noChangeArrowheads="1"/>
          </p:cNvSpPr>
          <p:nvPr/>
        </p:nvSpPr>
        <p:spPr bwMode="auto">
          <a:xfrm>
            <a:off x="6553200" y="5029200"/>
            <a:ext cx="2590800" cy="1092200"/>
          </a:xfrm>
          <a:prstGeom prst="cloudCallout">
            <a:avLst>
              <a:gd name="adj1" fmla="val -108213"/>
              <a:gd name="adj2" fmla="val -11773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r>
              <a:rPr kumimoji="1" lang="de-DE" sz="2000">
                <a:solidFill>
                  <a:srgbClr val="3333FF"/>
                </a:solidFill>
                <a:latin typeface="Arial Black" pitchFamily="34" charset="0"/>
              </a:rPr>
              <a:t>   Partitioniere mit</a:t>
            </a:r>
          </a:p>
          <a:p>
            <a:r>
              <a:rPr kumimoji="1" lang="de-DE" sz="2000">
                <a:solidFill>
                  <a:schemeClr val="hlink"/>
                </a:solidFill>
                <a:latin typeface="Arial Black" pitchFamily="34" charset="0"/>
              </a:rPr>
              <a:t>Bitmaps für O#</a:t>
            </a:r>
          </a:p>
        </p:txBody>
      </p:sp>
      <p:sp>
        <p:nvSpPr>
          <p:cNvPr id="436253" name="AutoShape 29"/>
          <p:cNvSpPr>
            <a:spLocks noChangeArrowheads="1"/>
          </p:cNvSpPr>
          <p:nvPr/>
        </p:nvSpPr>
        <p:spPr bwMode="auto">
          <a:xfrm>
            <a:off x="5715000" y="3276600"/>
            <a:ext cx="3013075" cy="1624013"/>
          </a:xfrm>
          <a:prstGeom prst="cloudCallout">
            <a:avLst>
              <a:gd name="adj1" fmla="val -73444"/>
              <a:gd name="adj2" fmla="val -269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>
              <a:lnSpc>
                <a:spcPct val="90000"/>
              </a:lnSpc>
            </a:pPr>
            <a:r>
              <a:rPr kumimoji="1" lang="de-DE" sz="2000">
                <a:solidFill>
                  <a:srgbClr val="3333FF"/>
                </a:solidFill>
                <a:latin typeface="Arial Black" pitchFamily="34" charset="0"/>
              </a:rPr>
              <a:t>   Partitioniere mit</a:t>
            </a:r>
          </a:p>
          <a:p>
            <a:pPr>
              <a:lnSpc>
                <a:spcPct val="90000"/>
              </a:lnSpc>
            </a:pPr>
            <a:r>
              <a:rPr kumimoji="1" lang="de-DE" sz="2000">
                <a:solidFill>
                  <a:srgbClr val="66FF99"/>
                </a:solidFill>
                <a:latin typeface="Arial Black" pitchFamily="34" charset="0"/>
              </a:rPr>
              <a:t>Bitmaps für C#</a:t>
            </a:r>
            <a:endParaRPr kumimoji="1" lang="de-DE" sz="2000">
              <a:solidFill>
                <a:srgbClr val="3333FF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kumimoji="1" lang="de-DE" sz="2000">
                <a:solidFill>
                  <a:srgbClr val="3333FF"/>
                </a:solidFill>
                <a:latin typeface="Arial Black" pitchFamily="34" charset="0"/>
              </a:rPr>
              <a:t>und generiere</a:t>
            </a:r>
          </a:p>
          <a:p>
            <a:pPr>
              <a:lnSpc>
                <a:spcPct val="90000"/>
              </a:lnSpc>
            </a:pPr>
            <a:r>
              <a:rPr kumimoji="1" lang="de-DE" sz="2000">
                <a:solidFill>
                  <a:schemeClr val="hlink"/>
                </a:solidFill>
                <a:latin typeface="Arial Black" pitchFamily="34" charset="0"/>
              </a:rPr>
              <a:t>Bitmaps für O#</a:t>
            </a:r>
          </a:p>
        </p:txBody>
      </p:sp>
      <p:cxnSp>
        <p:nvCxnSpPr>
          <p:cNvPr id="436254" name="AutoShape 30"/>
          <p:cNvCxnSpPr>
            <a:cxnSpLocks noChangeShapeType="1"/>
            <a:stCxn id="436251" idx="2"/>
            <a:endCxn id="436253" idx="2"/>
          </p:cNvCxnSpPr>
          <p:nvPr/>
        </p:nvCxnSpPr>
        <p:spPr bwMode="auto">
          <a:xfrm>
            <a:off x="8712200" y="2630488"/>
            <a:ext cx="12700" cy="1458912"/>
          </a:xfrm>
          <a:prstGeom prst="curvedConnector3">
            <a:avLst>
              <a:gd name="adj1" fmla="val 1925000"/>
            </a:avLst>
          </a:prstGeom>
          <a:noFill/>
          <a:ln w="57150">
            <a:solidFill>
              <a:srgbClr val="66FF99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436255" name="AutoShape 31"/>
          <p:cNvCxnSpPr>
            <a:cxnSpLocks noChangeShapeType="1"/>
            <a:stCxn id="436253" idx="2"/>
            <a:endCxn id="436252" idx="3"/>
          </p:cNvCxnSpPr>
          <p:nvPr/>
        </p:nvCxnSpPr>
        <p:spPr bwMode="auto">
          <a:xfrm flipH="1">
            <a:off x="7848600" y="4089400"/>
            <a:ext cx="876300" cy="1001713"/>
          </a:xfrm>
          <a:prstGeom prst="curvedConnector4">
            <a:avLst>
              <a:gd name="adj1" fmla="val -26449"/>
              <a:gd name="adj2" fmla="val 87319"/>
            </a:avLst>
          </a:prstGeom>
          <a:noFill/>
          <a:ln w="57150">
            <a:solidFill>
              <a:schemeClr val="hlink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436256" name="Rectangle 32"/>
          <p:cNvSpPr>
            <a:spLocks noChangeArrowheads="1"/>
          </p:cNvSpPr>
          <p:nvPr/>
        </p:nvSpPr>
        <p:spPr bwMode="auto">
          <a:xfrm>
            <a:off x="385763" y="1312863"/>
            <a:ext cx="8758237" cy="43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3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3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3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3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3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3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49" grpId="0" animBg="1"/>
      <p:bldP spid="436250" grpId="0" animBg="1"/>
      <p:bldP spid="436251" grpId="0" animBg="1" autoUpdateAnimBg="0"/>
      <p:bldP spid="436252" grpId="0" animBg="1" autoUpdateAnimBg="0"/>
      <p:bldP spid="436253" grpId="0" animBg="1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821-3EDF-40EB-9537-575729764700}" type="slidenum">
              <a:rPr lang="en-US"/>
              <a:pPr/>
              <a:t>86</a:t>
            </a:fld>
            <a:endParaRPr lang="en-US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5661025" y="4926013"/>
            <a:ext cx="1333500" cy="598487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44419" name="Rectangle 3"/>
          <p:cNvSpPr>
            <a:spLocks noChangeArrowheads="1"/>
          </p:cNvSpPr>
          <p:nvPr/>
        </p:nvSpPr>
        <p:spPr bwMode="auto">
          <a:xfrm>
            <a:off x="2582863" y="1774825"/>
            <a:ext cx="2219325" cy="455613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2578100" y="2319338"/>
            <a:ext cx="2219325" cy="455612"/>
          </a:xfrm>
          <a:prstGeom prst="rect">
            <a:avLst/>
          </a:prstGeom>
          <a:solidFill>
            <a:srgbClr val="66FF99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graphicFrame>
        <p:nvGraphicFramePr>
          <p:cNvPr id="529408" name="Object 0"/>
          <p:cNvGraphicFramePr>
            <a:graphicFrameLocks noChangeAspect="1"/>
          </p:cNvGraphicFramePr>
          <p:nvPr/>
        </p:nvGraphicFramePr>
        <p:xfrm>
          <a:off x="3052763" y="3392488"/>
          <a:ext cx="1760537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13" name="Dokument" r:id="rId5" imgW="1766520" imgH="3421440" progId="Word.Document.8">
                  <p:embed/>
                </p:oleObj>
              </mc:Choice>
              <mc:Fallback>
                <p:oleObj name="Dokument" r:id="rId5" imgW="1766520" imgH="3421440" progId="Word.Document.8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3392488"/>
                        <a:ext cx="1760537" cy="304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5622925" y="2433638"/>
            <a:ext cx="1462088" cy="563562"/>
          </a:xfrm>
          <a:prstGeom prst="rect">
            <a:avLst/>
          </a:prstGeom>
          <a:solidFill>
            <a:schemeClr val="accent2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4423" name="Rectangle 7"/>
          <p:cNvSpPr>
            <a:spLocks noChangeArrowheads="1"/>
          </p:cNvSpPr>
          <p:nvPr/>
        </p:nvSpPr>
        <p:spPr bwMode="auto">
          <a:xfrm>
            <a:off x="5619750" y="3683000"/>
            <a:ext cx="1462088" cy="563563"/>
          </a:xfrm>
          <a:prstGeom prst="rect">
            <a:avLst/>
          </a:prstGeom>
          <a:solidFill>
            <a:schemeClr val="accent2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4424" name="Rectangle 8"/>
          <p:cNvSpPr>
            <a:spLocks noChangeArrowheads="1"/>
          </p:cNvSpPr>
          <p:nvPr/>
        </p:nvSpPr>
        <p:spPr bwMode="auto">
          <a:xfrm>
            <a:off x="5618163" y="3044825"/>
            <a:ext cx="1462087" cy="563563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4425" name="Rectangle 9"/>
          <p:cNvSpPr>
            <a:spLocks noChangeArrowheads="1"/>
          </p:cNvSpPr>
          <p:nvPr/>
        </p:nvSpPr>
        <p:spPr bwMode="auto">
          <a:xfrm>
            <a:off x="5602288" y="4319588"/>
            <a:ext cx="1462087" cy="563562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4426" name="Rectangle 10"/>
          <p:cNvSpPr>
            <a:spLocks noGrp="1" noChangeArrowheads="1"/>
          </p:cNvSpPr>
          <p:nvPr>
            <p:ph type="title"/>
          </p:nvPr>
        </p:nvSpPr>
        <p:spPr>
          <a:xfrm>
            <a:off x="720725" y="96838"/>
            <a:ext cx="7772400" cy="1143000"/>
          </a:xfrm>
          <a:noFill/>
          <a:ln/>
        </p:spPr>
        <p:txBody>
          <a:bodyPr/>
          <a:lstStyle/>
          <a:p>
            <a:r>
              <a:rPr lang="de-DE"/>
              <a:t>False Drops</a:t>
            </a:r>
          </a:p>
        </p:txBody>
      </p:sp>
      <p:sp>
        <p:nvSpPr>
          <p:cNvPr id="444427" name="Rectangle 11"/>
          <p:cNvSpPr>
            <a:spLocks noChangeArrowheads="1"/>
          </p:cNvSpPr>
          <p:nvPr/>
        </p:nvSpPr>
        <p:spPr bwMode="auto">
          <a:xfrm>
            <a:off x="712788" y="4597400"/>
            <a:ext cx="1462087" cy="563563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4428" name="Rectangle 12"/>
          <p:cNvSpPr>
            <a:spLocks noChangeArrowheads="1"/>
          </p:cNvSpPr>
          <p:nvPr/>
        </p:nvSpPr>
        <p:spPr bwMode="auto">
          <a:xfrm>
            <a:off x="704850" y="3965575"/>
            <a:ext cx="1462088" cy="563563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4429" name="Rectangle 13"/>
          <p:cNvSpPr>
            <a:spLocks noChangeArrowheads="1"/>
          </p:cNvSpPr>
          <p:nvPr/>
        </p:nvSpPr>
        <p:spPr bwMode="auto">
          <a:xfrm>
            <a:off x="712788" y="2746375"/>
            <a:ext cx="1462087" cy="563563"/>
          </a:xfrm>
          <a:prstGeom prst="rect">
            <a:avLst/>
          </a:prstGeom>
          <a:solidFill>
            <a:schemeClr val="accent2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4430" name="Rectangle 14"/>
          <p:cNvSpPr>
            <a:spLocks noChangeArrowheads="1"/>
          </p:cNvSpPr>
          <p:nvPr/>
        </p:nvSpPr>
        <p:spPr bwMode="auto">
          <a:xfrm>
            <a:off x="7505700" y="2474913"/>
            <a:ext cx="1638300" cy="563562"/>
          </a:xfrm>
          <a:prstGeom prst="rect">
            <a:avLst/>
          </a:prstGeom>
          <a:solidFill>
            <a:schemeClr val="accent2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4431" name="Rectangle 15"/>
          <p:cNvSpPr>
            <a:spLocks noChangeArrowheads="1"/>
          </p:cNvSpPr>
          <p:nvPr/>
        </p:nvSpPr>
        <p:spPr bwMode="auto">
          <a:xfrm>
            <a:off x="7518400" y="3668713"/>
            <a:ext cx="1625600" cy="563562"/>
          </a:xfrm>
          <a:prstGeom prst="rect">
            <a:avLst/>
          </a:prstGeom>
          <a:solidFill>
            <a:schemeClr val="accent2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4432" name="Rectangle 16"/>
          <p:cNvSpPr>
            <a:spLocks noChangeArrowheads="1"/>
          </p:cNvSpPr>
          <p:nvPr/>
        </p:nvSpPr>
        <p:spPr bwMode="auto">
          <a:xfrm>
            <a:off x="7493000" y="3068638"/>
            <a:ext cx="1651000" cy="563562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4433" name="Rectangle 17"/>
          <p:cNvSpPr>
            <a:spLocks noChangeArrowheads="1"/>
          </p:cNvSpPr>
          <p:nvPr/>
        </p:nvSpPr>
        <p:spPr bwMode="auto">
          <a:xfrm>
            <a:off x="7502525" y="4262438"/>
            <a:ext cx="1641475" cy="563562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grpSp>
        <p:nvGrpSpPr>
          <p:cNvPr id="444434" name="Group 18"/>
          <p:cNvGrpSpPr>
            <a:grpSpLocks/>
          </p:cNvGrpSpPr>
          <p:nvPr/>
        </p:nvGrpSpPr>
        <p:grpSpPr bwMode="auto">
          <a:xfrm>
            <a:off x="2647950" y="2295525"/>
            <a:ext cx="2605088" cy="544513"/>
            <a:chOff x="741" y="3409"/>
            <a:chExt cx="1641" cy="343"/>
          </a:xfrm>
        </p:grpSpPr>
        <p:sp>
          <p:nvSpPr>
            <p:cNvPr id="444435" name="Text Box 19"/>
            <p:cNvSpPr txBox="1">
              <a:spLocks noChangeArrowheads="1"/>
            </p:cNvSpPr>
            <p:nvPr/>
          </p:nvSpPr>
          <p:spPr bwMode="auto">
            <a:xfrm>
              <a:off x="741" y="3418"/>
              <a:ext cx="489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R</a:t>
              </a:r>
              <a:endParaRPr lang="de-DE" sz="1400">
                <a:latin typeface="Times New Roman" pitchFamily="18" charset="0"/>
              </a:endParaRPr>
            </a:p>
          </p:txBody>
        </p:sp>
        <p:grpSp>
          <p:nvGrpSpPr>
            <p:cNvPr id="444436" name="Group 20"/>
            <p:cNvGrpSpPr>
              <a:grpSpLocks/>
            </p:cNvGrpSpPr>
            <p:nvPr/>
          </p:nvGrpSpPr>
          <p:grpSpPr bwMode="auto">
            <a:xfrm>
              <a:off x="1543" y="3518"/>
              <a:ext cx="326" cy="212"/>
              <a:chOff x="4394" y="3608"/>
              <a:chExt cx="326" cy="212"/>
            </a:xfrm>
          </p:grpSpPr>
          <p:sp>
            <p:nvSpPr>
              <p:cNvPr id="444437" name="AutoShape 21"/>
              <p:cNvSpPr>
                <a:spLocks noChangeArrowheads="1"/>
              </p:cNvSpPr>
              <p:nvPr/>
            </p:nvSpPr>
            <p:spPr bwMode="auto">
              <a:xfrm rot="5400000" flipV="1">
                <a:off x="4427" y="3582"/>
                <a:ext cx="139" cy="206"/>
              </a:xfrm>
              <a:prstGeom prst="flowChartCollat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885600" tIns="46038" rIns="92075" bIns="46038" anchor="b"/>
              <a:lstStyle/>
              <a:p>
                <a:endParaRPr lang="de-DE"/>
              </a:p>
            </p:txBody>
          </p:sp>
          <p:sp>
            <p:nvSpPr>
              <p:cNvPr id="444438" name="Text Box 22"/>
              <p:cNvSpPr txBox="1">
                <a:spLocks noChangeArrowheads="1"/>
              </p:cNvSpPr>
              <p:nvPr/>
            </p:nvSpPr>
            <p:spPr bwMode="auto">
              <a:xfrm>
                <a:off x="4635" y="3608"/>
                <a:ext cx="85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 lIns="0" tIns="46038" rIns="0" bIns="46038" anchor="ctr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de-DE" sz="1600" b="1">
                    <a:solidFill>
                      <a:srgbClr val="3333FF"/>
                    </a:solidFill>
                    <a:latin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444439" name="Group 23"/>
            <p:cNvGrpSpPr>
              <a:grpSpLocks/>
            </p:cNvGrpSpPr>
            <p:nvPr/>
          </p:nvGrpSpPr>
          <p:grpSpPr bwMode="auto">
            <a:xfrm>
              <a:off x="981" y="3508"/>
              <a:ext cx="329" cy="212"/>
              <a:chOff x="4394" y="3608"/>
              <a:chExt cx="329" cy="212"/>
            </a:xfrm>
          </p:grpSpPr>
          <p:sp>
            <p:nvSpPr>
              <p:cNvPr id="444440" name="AutoShape 24"/>
              <p:cNvSpPr>
                <a:spLocks noChangeArrowheads="1"/>
              </p:cNvSpPr>
              <p:nvPr/>
            </p:nvSpPr>
            <p:spPr bwMode="auto">
              <a:xfrm rot="5400000" flipV="1">
                <a:off x="4427" y="3582"/>
                <a:ext cx="139" cy="206"/>
              </a:xfrm>
              <a:prstGeom prst="flowChartCollat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885600" tIns="46038" rIns="92075" bIns="46038" anchor="b"/>
              <a:lstStyle/>
              <a:p>
                <a:endParaRPr lang="de-DE"/>
              </a:p>
            </p:txBody>
          </p:sp>
          <p:sp>
            <p:nvSpPr>
              <p:cNvPr id="444441" name="Text Box 25"/>
              <p:cNvSpPr txBox="1">
                <a:spLocks noChangeArrowheads="1"/>
              </p:cNvSpPr>
              <p:nvPr/>
            </p:nvSpPr>
            <p:spPr bwMode="auto">
              <a:xfrm>
                <a:off x="4631" y="3608"/>
                <a:ext cx="92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 lIns="0" tIns="46038" rIns="0" bIns="46038" anchor="ctr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de-DE" sz="1600" b="1">
                    <a:solidFill>
                      <a:srgbClr val="FF66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</p:grpSp>
        <p:sp>
          <p:nvSpPr>
            <p:cNvPr id="444442" name="Text Box 26"/>
            <p:cNvSpPr txBox="1">
              <a:spLocks noChangeArrowheads="1"/>
            </p:cNvSpPr>
            <p:nvPr/>
          </p:nvSpPr>
          <p:spPr bwMode="auto">
            <a:xfrm>
              <a:off x="1359" y="3425"/>
              <a:ext cx="465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444443" name="Text Box 27"/>
            <p:cNvSpPr txBox="1">
              <a:spLocks noChangeArrowheads="1"/>
            </p:cNvSpPr>
            <p:nvPr/>
          </p:nvSpPr>
          <p:spPr bwMode="auto">
            <a:xfrm>
              <a:off x="1905" y="3409"/>
              <a:ext cx="477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T</a:t>
              </a:r>
              <a:endParaRPr lang="de-DE" sz="1400">
                <a:latin typeface="Times New Roman" pitchFamily="18" charset="0"/>
              </a:endParaRPr>
            </a:p>
          </p:txBody>
        </p:sp>
      </p:grpSp>
      <p:grpSp>
        <p:nvGrpSpPr>
          <p:cNvPr id="444444" name="Group 28"/>
          <p:cNvGrpSpPr>
            <a:grpSpLocks/>
          </p:cNvGrpSpPr>
          <p:nvPr/>
        </p:nvGrpSpPr>
        <p:grpSpPr bwMode="auto">
          <a:xfrm>
            <a:off x="2657475" y="1703388"/>
            <a:ext cx="2605088" cy="544512"/>
            <a:chOff x="741" y="3409"/>
            <a:chExt cx="1641" cy="343"/>
          </a:xfrm>
        </p:grpSpPr>
        <p:sp>
          <p:nvSpPr>
            <p:cNvPr id="444445" name="Text Box 29"/>
            <p:cNvSpPr txBox="1">
              <a:spLocks noChangeArrowheads="1"/>
            </p:cNvSpPr>
            <p:nvPr/>
          </p:nvSpPr>
          <p:spPr bwMode="auto">
            <a:xfrm>
              <a:off x="741" y="3418"/>
              <a:ext cx="489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R</a:t>
              </a:r>
              <a:endParaRPr lang="de-DE" sz="1400">
                <a:latin typeface="Times New Roman" pitchFamily="18" charset="0"/>
              </a:endParaRPr>
            </a:p>
          </p:txBody>
        </p:sp>
        <p:grpSp>
          <p:nvGrpSpPr>
            <p:cNvPr id="444446" name="Group 30"/>
            <p:cNvGrpSpPr>
              <a:grpSpLocks/>
            </p:cNvGrpSpPr>
            <p:nvPr/>
          </p:nvGrpSpPr>
          <p:grpSpPr bwMode="auto">
            <a:xfrm>
              <a:off x="1543" y="3518"/>
              <a:ext cx="326" cy="212"/>
              <a:chOff x="4394" y="3608"/>
              <a:chExt cx="326" cy="212"/>
            </a:xfrm>
          </p:grpSpPr>
          <p:sp>
            <p:nvSpPr>
              <p:cNvPr id="444447" name="AutoShape 31"/>
              <p:cNvSpPr>
                <a:spLocks noChangeArrowheads="1"/>
              </p:cNvSpPr>
              <p:nvPr/>
            </p:nvSpPr>
            <p:spPr bwMode="auto">
              <a:xfrm rot="5400000" flipV="1">
                <a:off x="4427" y="3582"/>
                <a:ext cx="139" cy="206"/>
              </a:xfrm>
              <a:prstGeom prst="flowChartCollat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885600" tIns="46038" rIns="92075" bIns="46038" anchor="b"/>
              <a:lstStyle/>
              <a:p>
                <a:endParaRPr lang="de-DE"/>
              </a:p>
            </p:txBody>
          </p:sp>
          <p:sp>
            <p:nvSpPr>
              <p:cNvPr id="444448" name="Text Box 32"/>
              <p:cNvSpPr txBox="1">
                <a:spLocks noChangeArrowheads="1"/>
              </p:cNvSpPr>
              <p:nvPr/>
            </p:nvSpPr>
            <p:spPr bwMode="auto">
              <a:xfrm>
                <a:off x="4635" y="3608"/>
                <a:ext cx="85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 lIns="0" tIns="46038" rIns="0" bIns="46038" anchor="ctr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de-DE" sz="1600" b="1">
                    <a:solidFill>
                      <a:srgbClr val="3333FF"/>
                    </a:solidFill>
                    <a:latin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444449" name="Group 33"/>
            <p:cNvGrpSpPr>
              <a:grpSpLocks/>
            </p:cNvGrpSpPr>
            <p:nvPr/>
          </p:nvGrpSpPr>
          <p:grpSpPr bwMode="auto">
            <a:xfrm>
              <a:off x="981" y="3508"/>
              <a:ext cx="329" cy="212"/>
              <a:chOff x="4394" y="3608"/>
              <a:chExt cx="329" cy="212"/>
            </a:xfrm>
          </p:grpSpPr>
          <p:sp>
            <p:nvSpPr>
              <p:cNvPr id="444450" name="AutoShape 34"/>
              <p:cNvSpPr>
                <a:spLocks noChangeArrowheads="1"/>
              </p:cNvSpPr>
              <p:nvPr/>
            </p:nvSpPr>
            <p:spPr bwMode="auto">
              <a:xfrm rot="5400000" flipV="1">
                <a:off x="4427" y="3582"/>
                <a:ext cx="139" cy="206"/>
              </a:xfrm>
              <a:prstGeom prst="flowChartCollat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885600" tIns="46038" rIns="92075" bIns="46038" anchor="b"/>
              <a:lstStyle/>
              <a:p>
                <a:endParaRPr lang="de-DE"/>
              </a:p>
            </p:txBody>
          </p:sp>
          <p:sp>
            <p:nvSpPr>
              <p:cNvPr id="444451" name="Text Box 35"/>
              <p:cNvSpPr txBox="1">
                <a:spLocks noChangeArrowheads="1"/>
              </p:cNvSpPr>
              <p:nvPr/>
            </p:nvSpPr>
            <p:spPr bwMode="auto">
              <a:xfrm>
                <a:off x="4631" y="3608"/>
                <a:ext cx="92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 lIns="0" tIns="46038" rIns="0" bIns="46038" anchor="ctr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de-DE" sz="1600" b="1">
                    <a:solidFill>
                      <a:srgbClr val="FF66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</p:grpSp>
        <p:sp>
          <p:nvSpPr>
            <p:cNvPr id="444452" name="Text Box 36"/>
            <p:cNvSpPr txBox="1">
              <a:spLocks noChangeArrowheads="1"/>
            </p:cNvSpPr>
            <p:nvPr/>
          </p:nvSpPr>
          <p:spPr bwMode="auto">
            <a:xfrm>
              <a:off x="1359" y="3425"/>
              <a:ext cx="465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444453" name="Text Box 37"/>
            <p:cNvSpPr txBox="1">
              <a:spLocks noChangeArrowheads="1"/>
            </p:cNvSpPr>
            <p:nvPr/>
          </p:nvSpPr>
          <p:spPr bwMode="auto">
            <a:xfrm>
              <a:off x="1905" y="3409"/>
              <a:ext cx="477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T</a:t>
              </a:r>
              <a:endParaRPr lang="de-DE" sz="1400">
                <a:latin typeface="Times New Roman" pitchFamily="18" charset="0"/>
              </a:endParaRPr>
            </a:p>
          </p:txBody>
        </p:sp>
      </p:grpSp>
      <p:sp>
        <p:nvSpPr>
          <p:cNvPr id="444454" name="Freeform 38"/>
          <p:cNvSpPr>
            <a:spLocks/>
          </p:cNvSpPr>
          <p:nvPr/>
        </p:nvSpPr>
        <p:spPr bwMode="auto">
          <a:xfrm>
            <a:off x="3843338" y="3660775"/>
            <a:ext cx="2471737" cy="1581150"/>
          </a:xfrm>
          <a:custGeom>
            <a:avLst/>
            <a:gdLst/>
            <a:ahLst/>
            <a:cxnLst>
              <a:cxn ang="0">
                <a:pos x="1213" y="205"/>
              </a:cxn>
              <a:cxn ang="0">
                <a:pos x="1359" y="308"/>
              </a:cxn>
              <a:cxn ang="0">
                <a:pos x="1462" y="300"/>
              </a:cxn>
              <a:cxn ang="0">
                <a:pos x="1496" y="248"/>
              </a:cxn>
              <a:cxn ang="0">
                <a:pos x="1522" y="223"/>
              </a:cxn>
              <a:cxn ang="0">
                <a:pos x="1385" y="0"/>
              </a:cxn>
              <a:cxn ang="0">
                <a:pos x="1230" y="25"/>
              </a:cxn>
              <a:cxn ang="0">
                <a:pos x="1205" y="103"/>
              </a:cxn>
              <a:cxn ang="0">
                <a:pos x="1196" y="188"/>
              </a:cxn>
              <a:cxn ang="0">
                <a:pos x="1205" y="214"/>
              </a:cxn>
              <a:cxn ang="0">
                <a:pos x="1068" y="240"/>
              </a:cxn>
              <a:cxn ang="0">
                <a:pos x="836" y="351"/>
              </a:cxn>
              <a:cxn ang="0">
                <a:pos x="750" y="385"/>
              </a:cxn>
              <a:cxn ang="0">
                <a:pos x="613" y="445"/>
              </a:cxn>
              <a:cxn ang="0">
                <a:pos x="493" y="505"/>
              </a:cxn>
              <a:cxn ang="0">
                <a:pos x="339" y="583"/>
              </a:cxn>
              <a:cxn ang="0">
                <a:pos x="236" y="660"/>
              </a:cxn>
              <a:cxn ang="0">
                <a:pos x="82" y="857"/>
              </a:cxn>
              <a:cxn ang="0">
                <a:pos x="65" y="908"/>
              </a:cxn>
              <a:cxn ang="0">
                <a:pos x="22" y="985"/>
              </a:cxn>
              <a:cxn ang="0">
                <a:pos x="13" y="900"/>
              </a:cxn>
              <a:cxn ang="0">
                <a:pos x="22" y="994"/>
              </a:cxn>
              <a:cxn ang="0">
                <a:pos x="108" y="934"/>
              </a:cxn>
            </a:cxnLst>
            <a:rect l="0" t="0" r="r" b="b"/>
            <a:pathLst>
              <a:path w="1557" h="996">
                <a:moveTo>
                  <a:pt x="1213" y="205"/>
                </a:moveTo>
                <a:cubicBezTo>
                  <a:pt x="1248" y="259"/>
                  <a:pt x="1298" y="289"/>
                  <a:pt x="1359" y="308"/>
                </a:cubicBezTo>
                <a:cubicBezTo>
                  <a:pt x="1393" y="305"/>
                  <a:pt x="1430" y="314"/>
                  <a:pt x="1462" y="300"/>
                </a:cubicBezTo>
                <a:cubicBezTo>
                  <a:pt x="1481" y="292"/>
                  <a:pt x="1485" y="265"/>
                  <a:pt x="1496" y="248"/>
                </a:cubicBezTo>
                <a:cubicBezTo>
                  <a:pt x="1503" y="238"/>
                  <a:pt x="1513" y="231"/>
                  <a:pt x="1522" y="223"/>
                </a:cubicBezTo>
                <a:cubicBezTo>
                  <a:pt x="1557" y="110"/>
                  <a:pt x="1489" y="24"/>
                  <a:pt x="1385" y="0"/>
                </a:cubicBezTo>
                <a:cubicBezTo>
                  <a:pt x="1312" y="6"/>
                  <a:pt x="1289" y="7"/>
                  <a:pt x="1230" y="25"/>
                </a:cubicBezTo>
                <a:cubicBezTo>
                  <a:pt x="1222" y="51"/>
                  <a:pt x="1213" y="77"/>
                  <a:pt x="1205" y="103"/>
                </a:cubicBezTo>
                <a:cubicBezTo>
                  <a:pt x="1202" y="131"/>
                  <a:pt x="1196" y="160"/>
                  <a:pt x="1196" y="188"/>
                </a:cubicBezTo>
                <a:cubicBezTo>
                  <a:pt x="1196" y="197"/>
                  <a:pt x="1213" y="209"/>
                  <a:pt x="1205" y="214"/>
                </a:cubicBezTo>
                <a:cubicBezTo>
                  <a:pt x="1202" y="216"/>
                  <a:pt x="1088" y="235"/>
                  <a:pt x="1068" y="240"/>
                </a:cubicBezTo>
                <a:cubicBezTo>
                  <a:pt x="998" y="286"/>
                  <a:pt x="918" y="332"/>
                  <a:pt x="836" y="351"/>
                </a:cubicBezTo>
                <a:cubicBezTo>
                  <a:pt x="807" y="365"/>
                  <a:pt x="781" y="376"/>
                  <a:pt x="750" y="385"/>
                </a:cubicBezTo>
                <a:cubicBezTo>
                  <a:pt x="716" y="410"/>
                  <a:pt x="654" y="436"/>
                  <a:pt x="613" y="445"/>
                </a:cubicBezTo>
                <a:cubicBezTo>
                  <a:pt x="592" y="467"/>
                  <a:pt x="523" y="496"/>
                  <a:pt x="493" y="505"/>
                </a:cubicBezTo>
                <a:cubicBezTo>
                  <a:pt x="463" y="536"/>
                  <a:pt x="382" y="572"/>
                  <a:pt x="339" y="583"/>
                </a:cubicBezTo>
                <a:cubicBezTo>
                  <a:pt x="309" y="612"/>
                  <a:pt x="272" y="637"/>
                  <a:pt x="236" y="660"/>
                </a:cubicBezTo>
                <a:cubicBezTo>
                  <a:pt x="189" y="729"/>
                  <a:pt x="128" y="787"/>
                  <a:pt x="82" y="857"/>
                </a:cubicBezTo>
                <a:cubicBezTo>
                  <a:pt x="72" y="872"/>
                  <a:pt x="75" y="893"/>
                  <a:pt x="65" y="908"/>
                </a:cubicBezTo>
                <a:cubicBezTo>
                  <a:pt x="48" y="934"/>
                  <a:pt x="39" y="960"/>
                  <a:pt x="22" y="985"/>
                </a:cubicBezTo>
                <a:cubicBezTo>
                  <a:pt x="19" y="957"/>
                  <a:pt x="13" y="872"/>
                  <a:pt x="13" y="900"/>
                </a:cubicBezTo>
                <a:cubicBezTo>
                  <a:pt x="13" y="931"/>
                  <a:pt x="0" y="972"/>
                  <a:pt x="22" y="994"/>
                </a:cubicBezTo>
                <a:cubicBezTo>
                  <a:pt x="24" y="996"/>
                  <a:pt x="94" y="948"/>
                  <a:pt x="108" y="934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44455" name="Freeform 39"/>
          <p:cNvSpPr>
            <a:spLocks/>
          </p:cNvSpPr>
          <p:nvPr/>
        </p:nvSpPr>
        <p:spPr bwMode="auto">
          <a:xfrm>
            <a:off x="4418013" y="4752975"/>
            <a:ext cx="1817687" cy="744538"/>
          </a:xfrm>
          <a:custGeom>
            <a:avLst/>
            <a:gdLst/>
            <a:ahLst/>
            <a:cxnLst>
              <a:cxn ang="0">
                <a:pos x="1126" y="203"/>
              </a:cxn>
              <a:cxn ang="0">
                <a:pos x="1108" y="152"/>
              </a:cxn>
              <a:cxn ang="0">
                <a:pos x="997" y="83"/>
              </a:cxn>
              <a:cxn ang="0">
                <a:pos x="851" y="135"/>
              </a:cxn>
              <a:cxn ang="0">
                <a:pos x="826" y="186"/>
              </a:cxn>
              <a:cxn ang="0">
                <a:pos x="808" y="237"/>
              </a:cxn>
              <a:cxn ang="0">
                <a:pos x="843" y="392"/>
              </a:cxn>
              <a:cxn ang="0">
                <a:pos x="920" y="452"/>
              </a:cxn>
              <a:cxn ang="0">
                <a:pos x="1006" y="469"/>
              </a:cxn>
              <a:cxn ang="0">
                <a:pos x="1100" y="400"/>
              </a:cxn>
              <a:cxn ang="0">
                <a:pos x="1134" y="323"/>
              </a:cxn>
              <a:cxn ang="0">
                <a:pos x="1143" y="237"/>
              </a:cxn>
              <a:cxn ang="0">
                <a:pos x="971" y="92"/>
              </a:cxn>
              <a:cxn ang="0">
                <a:pos x="843" y="152"/>
              </a:cxn>
              <a:cxn ang="0">
                <a:pos x="706" y="49"/>
              </a:cxn>
              <a:cxn ang="0">
                <a:pos x="551" y="6"/>
              </a:cxn>
              <a:cxn ang="0">
                <a:pos x="286" y="49"/>
              </a:cxn>
              <a:cxn ang="0">
                <a:pos x="200" y="83"/>
              </a:cxn>
              <a:cxn ang="0">
                <a:pos x="123" y="152"/>
              </a:cxn>
              <a:cxn ang="0">
                <a:pos x="88" y="203"/>
              </a:cxn>
              <a:cxn ang="0">
                <a:pos x="71" y="229"/>
              </a:cxn>
              <a:cxn ang="0">
                <a:pos x="28" y="297"/>
              </a:cxn>
              <a:cxn ang="0">
                <a:pos x="46" y="246"/>
              </a:cxn>
              <a:cxn ang="0">
                <a:pos x="37" y="272"/>
              </a:cxn>
              <a:cxn ang="0">
                <a:pos x="28" y="297"/>
              </a:cxn>
              <a:cxn ang="0">
                <a:pos x="20" y="323"/>
              </a:cxn>
              <a:cxn ang="0">
                <a:pos x="11" y="237"/>
              </a:cxn>
              <a:cxn ang="0">
                <a:pos x="20" y="306"/>
              </a:cxn>
              <a:cxn ang="0">
                <a:pos x="114" y="297"/>
              </a:cxn>
            </a:cxnLst>
            <a:rect l="0" t="0" r="r" b="b"/>
            <a:pathLst>
              <a:path w="1145" h="469">
                <a:moveTo>
                  <a:pt x="1126" y="203"/>
                </a:moveTo>
                <a:cubicBezTo>
                  <a:pt x="1120" y="186"/>
                  <a:pt x="1114" y="169"/>
                  <a:pt x="1108" y="152"/>
                </a:cubicBezTo>
                <a:cubicBezTo>
                  <a:pt x="1095" y="115"/>
                  <a:pt x="1027" y="103"/>
                  <a:pt x="997" y="83"/>
                </a:cubicBezTo>
                <a:cubicBezTo>
                  <a:pt x="933" y="91"/>
                  <a:pt x="895" y="89"/>
                  <a:pt x="851" y="135"/>
                </a:cubicBezTo>
                <a:cubicBezTo>
                  <a:pt x="826" y="212"/>
                  <a:pt x="864" y="103"/>
                  <a:pt x="826" y="186"/>
                </a:cubicBezTo>
                <a:cubicBezTo>
                  <a:pt x="819" y="202"/>
                  <a:pt x="808" y="237"/>
                  <a:pt x="808" y="237"/>
                </a:cubicBezTo>
                <a:cubicBezTo>
                  <a:pt x="813" y="277"/>
                  <a:pt x="817" y="353"/>
                  <a:pt x="843" y="392"/>
                </a:cubicBezTo>
                <a:cubicBezTo>
                  <a:pt x="859" y="416"/>
                  <a:pt x="901" y="439"/>
                  <a:pt x="920" y="452"/>
                </a:cubicBezTo>
                <a:cubicBezTo>
                  <a:pt x="944" y="468"/>
                  <a:pt x="977" y="463"/>
                  <a:pt x="1006" y="469"/>
                </a:cubicBezTo>
                <a:cubicBezTo>
                  <a:pt x="1056" y="451"/>
                  <a:pt x="1069" y="447"/>
                  <a:pt x="1100" y="400"/>
                </a:cubicBezTo>
                <a:cubicBezTo>
                  <a:pt x="1109" y="372"/>
                  <a:pt x="1125" y="351"/>
                  <a:pt x="1134" y="323"/>
                </a:cubicBezTo>
                <a:cubicBezTo>
                  <a:pt x="1137" y="294"/>
                  <a:pt x="1145" y="266"/>
                  <a:pt x="1143" y="237"/>
                </a:cubicBezTo>
                <a:cubicBezTo>
                  <a:pt x="1139" y="160"/>
                  <a:pt x="1034" y="111"/>
                  <a:pt x="971" y="92"/>
                </a:cubicBezTo>
                <a:cubicBezTo>
                  <a:pt x="912" y="101"/>
                  <a:pt x="884" y="109"/>
                  <a:pt x="843" y="152"/>
                </a:cubicBezTo>
                <a:cubicBezTo>
                  <a:pt x="811" y="104"/>
                  <a:pt x="761" y="67"/>
                  <a:pt x="706" y="49"/>
                </a:cubicBezTo>
                <a:cubicBezTo>
                  <a:pt x="664" y="9"/>
                  <a:pt x="607" y="12"/>
                  <a:pt x="551" y="6"/>
                </a:cubicBezTo>
                <a:cubicBezTo>
                  <a:pt x="397" y="13"/>
                  <a:pt x="387" y="0"/>
                  <a:pt x="286" y="49"/>
                </a:cubicBezTo>
                <a:cubicBezTo>
                  <a:pt x="258" y="63"/>
                  <a:pt x="227" y="64"/>
                  <a:pt x="200" y="83"/>
                </a:cubicBezTo>
                <a:cubicBezTo>
                  <a:pt x="176" y="100"/>
                  <a:pt x="141" y="129"/>
                  <a:pt x="123" y="152"/>
                </a:cubicBezTo>
                <a:cubicBezTo>
                  <a:pt x="110" y="168"/>
                  <a:pt x="100" y="186"/>
                  <a:pt x="88" y="203"/>
                </a:cubicBezTo>
                <a:cubicBezTo>
                  <a:pt x="82" y="212"/>
                  <a:pt x="71" y="229"/>
                  <a:pt x="71" y="229"/>
                </a:cubicBezTo>
                <a:cubicBezTo>
                  <a:pt x="62" y="259"/>
                  <a:pt x="51" y="276"/>
                  <a:pt x="28" y="297"/>
                </a:cubicBezTo>
                <a:cubicBezTo>
                  <a:pt x="34" y="280"/>
                  <a:pt x="40" y="263"/>
                  <a:pt x="46" y="246"/>
                </a:cubicBezTo>
                <a:cubicBezTo>
                  <a:pt x="49" y="237"/>
                  <a:pt x="40" y="263"/>
                  <a:pt x="37" y="272"/>
                </a:cubicBezTo>
                <a:cubicBezTo>
                  <a:pt x="34" y="280"/>
                  <a:pt x="31" y="289"/>
                  <a:pt x="28" y="297"/>
                </a:cubicBezTo>
                <a:cubicBezTo>
                  <a:pt x="25" y="306"/>
                  <a:pt x="23" y="314"/>
                  <a:pt x="20" y="323"/>
                </a:cubicBezTo>
                <a:cubicBezTo>
                  <a:pt x="17" y="294"/>
                  <a:pt x="11" y="266"/>
                  <a:pt x="11" y="237"/>
                </a:cubicBezTo>
                <a:cubicBezTo>
                  <a:pt x="11" y="214"/>
                  <a:pt x="0" y="294"/>
                  <a:pt x="20" y="306"/>
                </a:cubicBezTo>
                <a:cubicBezTo>
                  <a:pt x="47" y="323"/>
                  <a:pt x="83" y="297"/>
                  <a:pt x="114" y="297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44456" name="Group 40"/>
          <p:cNvGrpSpPr>
            <a:grpSpLocks/>
          </p:cNvGrpSpPr>
          <p:nvPr/>
        </p:nvGrpSpPr>
        <p:grpSpPr bwMode="auto">
          <a:xfrm>
            <a:off x="708025" y="3389313"/>
            <a:ext cx="1455738" cy="488950"/>
            <a:chOff x="849" y="3729"/>
            <a:chExt cx="917" cy="308"/>
          </a:xfrm>
        </p:grpSpPr>
        <p:sp>
          <p:nvSpPr>
            <p:cNvPr id="444457" name="Rectangle 41"/>
            <p:cNvSpPr>
              <a:spLocks noChangeArrowheads="1"/>
            </p:cNvSpPr>
            <p:nvPr/>
          </p:nvSpPr>
          <p:spPr bwMode="auto">
            <a:xfrm>
              <a:off x="849" y="3729"/>
              <a:ext cx="917" cy="162"/>
            </a:xfrm>
            <a:prstGeom prst="rect">
              <a:avLst/>
            </a:prstGeom>
            <a:solidFill>
              <a:srgbClr val="66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4458" name="Rectangle 42"/>
            <p:cNvSpPr>
              <a:spLocks noChangeArrowheads="1"/>
            </p:cNvSpPr>
            <p:nvPr/>
          </p:nvSpPr>
          <p:spPr bwMode="auto">
            <a:xfrm>
              <a:off x="849" y="3891"/>
              <a:ext cx="917" cy="14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aphicFrame>
        <p:nvGraphicFramePr>
          <p:cNvPr id="529409" name="Object 1"/>
          <p:cNvGraphicFramePr>
            <a:graphicFrameLocks noChangeAspect="1"/>
          </p:cNvGraphicFramePr>
          <p:nvPr/>
        </p:nvGraphicFramePr>
        <p:xfrm>
          <a:off x="679450" y="1598613"/>
          <a:ext cx="1435100" cy="374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14" name="Dokument" r:id="rId8" imgW="1443960" imgH="3845880" progId="Word.Document.8">
                  <p:embed/>
                </p:oleObj>
              </mc:Choice>
              <mc:Fallback>
                <p:oleObj name="Dokument" r:id="rId8" imgW="1443960" imgH="3845880" progId="Word.Documen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1598613"/>
                        <a:ext cx="1435100" cy="374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60" name="Freeform 44"/>
          <p:cNvSpPr>
            <a:spLocks/>
          </p:cNvSpPr>
          <p:nvPr/>
        </p:nvSpPr>
        <p:spPr bwMode="auto">
          <a:xfrm>
            <a:off x="1357313" y="3327400"/>
            <a:ext cx="1949450" cy="2100263"/>
          </a:xfrm>
          <a:custGeom>
            <a:avLst/>
            <a:gdLst/>
            <a:ahLst/>
            <a:cxnLst>
              <a:cxn ang="0">
                <a:pos x="402" y="189"/>
              </a:cxn>
              <a:cxn ang="0">
                <a:pos x="394" y="106"/>
              </a:cxn>
              <a:cxn ang="0">
                <a:pos x="189" y="0"/>
              </a:cxn>
              <a:cxn ang="0">
                <a:pos x="33" y="24"/>
              </a:cxn>
              <a:cxn ang="0">
                <a:pos x="16" y="148"/>
              </a:cxn>
              <a:cxn ang="0">
                <a:pos x="66" y="205"/>
              </a:cxn>
              <a:cxn ang="0">
                <a:pos x="148" y="295"/>
              </a:cxn>
              <a:cxn ang="0">
                <a:pos x="222" y="320"/>
              </a:cxn>
              <a:cxn ang="0">
                <a:pos x="246" y="328"/>
              </a:cxn>
              <a:cxn ang="0">
                <a:pos x="394" y="271"/>
              </a:cxn>
              <a:cxn ang="0">
                <a:pos x="402" y="246"/>
              </a:cxn>
              <a:cxn ang="0">
                <a:pos x="435" y="320"/>
              </a:cxn>
              <a:cxn ang="0">
                <a:pos x="501" y="517"/>
              </a:cxn>
              <a:cxn ang="0">
                <a:pos x="559" y="657"/>
              </a:cxn>
              <a:cxn ang="0">
                <a:pos x="608" y="780"/>
              </a:cxn>
              <a:cxn ang="0">
                <a:pos x="698" y="961"/>
              </a:cxn>
              <a:cxn ang="0">
                <a:pos x="756" y="1052"/>
              </a:cxn>
              <a:cxn ang="0">
                <a:pos x="781" y="1093"/>
              </a:cxn>
              <a:cxn ang="0">
                <a:pos x="797" y="1126"/>
              </a:cxn>
              <a:cxn ang="0">
                <a:pos x="1027" y="1232"/>
              </a:cxn>
              <a:cxn ang="0">
                <a:pos x="1208" y="1241"/>
              </a:cxn>
              <a:cxn ang="0">
                <a:pos x="1150" y="1183"/>
              </a:cxn>
              <a:cxn ang="0">
                <a:pos x="1126" y="1167"/>
              </a:cxn>
              <a:cxn ang="0">
                <a:pos x="1150" y="1191"/>
              </a:cxn>
              <a:cxn ang="0">
                <a:pos x="1216" y="1241"/>
              </a:cxn>
              <a:cxn ang="0">
                <a:pos x="1142" y="1323"/>
              </a:cxn>
            </a:cxnLst>
            <a:rect l="0" t="0" r="r" b="b"/>
            <a:pathLst>
              <a:path w="1228" h="1323">
                <a:moveTo>
                  <a:pt x="402" y="189"/>
                </a:moveTo>
                <a:cubicBezTo>
                  <a:pt x="399" y="161"/>
                  <a:pt x="400" y="133"/>
                  <a:pt x="394" y="106"/>
                </a:cubicBezTo>
                <a:cubicBezTo>
                  <a:pt x="378" y="37"/>
                  <a:pt x="248" y="10"/>
                  <a:pt x="189" y="0"/>
                </a:cubicBezTo>
                <a:cubicBezTo>
                  <a:pt x="133" y="5"/>
                  <a:pt x="85" y="7"/>
                  <a:pt x="33" y="24"/>
                </a:cubicBezTo>
                <a:cubicBezTo>
                  <a:pt x="11" y="66"/>
                  <a:pt x="0" y="100"/>
                  <a:pt x="16" y="148"/>
                </a:cubicBezTo>
                <a:cubicBezTo>
                  <a:pt x="24" y="172"/>
                  <a:pt x="51" y="186"/>
                  <a:pt x="66" y="205"/>
                </a:cubicBezTo>
                <a:cubicBezTo>
                  <a:pt x="92" y="238"/>
                  <a:pt x="118" y="265"/>
                  <a:pt x="148" y="295"/>
                </a:cubicBezTo>
                <a:cubicBezTo>
                  <a:pt x="166" y="313"/>
                  <a:pt x="197" y="312"/>
                  <a:pt x="222" y="320"/>
                </a:cubicBezTo>
                <a:cubicBezTo>
                  <a:pt x="230" y="323"/>
                  <a:pt x="246" y="328"/>
                  <a:pt x="246" y="328"/>
                </a:cubicBezTo>
                <a:cubicBezTo>
                  <a:pt x="325" y="321"/>
                  <a:pt x="353" y="332"/>
                  <a:pt x="394" y="271"/>
                </a:cubicBezTo>
                <a:cubicBezTo>
                  <a:pt x="397" y="263"/>
                  <a:pt x="394" y="249"/>
                  <a:pt x="402" y="246"/>
                </a:cubicBezTo>
                <a:cubicBezTo>
                  <a:pt x="418" y="241"/>
                  <a:pt x="431" y="308"/>
                  <a:pt x="435" y="320"/>
                </a:cubicBezTo>
                <a:cubicBezTo>
                  <a:pt x="456" y="383"/>
                  <a:pt x="465" y="462"/>
                  <a:pt x="501" y="517"/>
                </a:cubicBezTo>
                <a:cubicBezTo>
                  <a:pt x="515" y="559"/>
                  <a:pt x="528" y="628"/>
                  <a:pt x="559" y="657"/>
                </a:cubicBezTo>
                <a:cubicBezTo>
                  <a:pt x="573" y="700"/>
                  <a:pt x="583" y="742"/>
                  <a:pt x="608" y="780"/>
                </a:cubicBezTo>
                <a:cubicBezTo>
                  <a:pt x="629" y="844"/>
                  <a:pt x="671" y="899"/>
                  <a:pt x="698" y="961"/>
                </a:cubicBezTo>
                <a:cubicBezTo>
                  <a:pt x="712" y="994"/>
                  <a:pt x="756" y="1052"/>
                  <a:pt x="756" y="1052"/>
                </a:cubicBezTo>
                <a:cubicBezTo>
                  <a:pt x="775" y="1109"/>
                  <a:pt x="750" y="1046"/>
                  <a:pt x="781" y="1093"/>
                </a:cubicBezTo>
                <a:cubicBezTo>
                  <a:pt x="788" y="1103"/>
                  <a:pt x="790" y="1116"/>
                  <a:pt x="797" y="1126"/>
                </a:cubicBezTo>
                <a:cubicBezTo>
                  <a:pt x="848" y="1197"/>
                  <a:pt x="946" y="1219"/>
                  <a:pt x="1027" y="1232"/>
                </a:cubicBezTo>
                <a:cubicBezTo>
                  <a:pt x="1118" y="1263"/>
                  <a:pt x="1059" y="1250"/>
                  <a:pt x="1208" y="1241"/>
                </a:cubicBezTo>
                <a:cubicBezTo>
                  <a:pt x="1189" y="1221"/>
                  <a:pt x="1173" y="1198"/>
                  <a:pt x="1150" y="1183"/>
                </a:cubicBezTo>
                <a:cubicBezTo>
                  <a:pt x="1142" y="1178"/>
                  <a:pt x="1126" y="1157"/>
                  <a:pt x="1126" y="1167"/>
                </a:cubicBezTo>
                <a:cubicBezTo>
                  <a:pt x="1126" y="1178"/>
                  <a:pt x="1141" y="1184"/>
                  <a:pt x="1150" y="1191"/>
                </a:cubicBezTo>
                <a:cubicBezTo>
                  <a:pt x="1228" y="1251"/>
                  <a:pt x="1178" y="1201"/>
                  <a:pt x="1216" y="1241"/>
                </a:cubicBezTo>
                <a:cubicBezTo>
                  <a:pt x="1204" y="1258"/>
                  <a:pt x="1161" y="1323"/>
                  <a:pt x="1142" y="1323"/>
                </a:cubicBezTo>
              </a:path>
            </a:pathLst>
          </a:custGeom>
          <a:noFill/>
          <a:ln w="28575" cap="sq" cmpd="sng">
            <a:solidFill>
              <a:srgbClr val="3333FF"/>
            </a:solidFill>
            <a:prstDash val="solid"/>
            <a:round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graphicFrame>
        <p:nvGraphicFramePr>
          <p:cNvPr id="529410" name="Object 2"/>
          <p:cNvGraphicFramePr>
            <a:graphicFrameLocks noChangeAspect="1"/>
          </p:cNvGraphicFramePr>
          <p:nvPr/>
        </p:nvGraphicFramePr>
        <p:xfrm>
          <a:off x="5607050" y="1308100"/>
          <a:ext cx="1565275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15" name="Dokument" r:id="rId11" imgW="1558800" imgH="4859280" progId="Word.Document.8">
                  <p:embed/>
                </p:oleObj>
              </mc:Choice>
              <mc:Fallback>
                <p:oleObj name="Dokument" r:id="rId11" imgW="1558800" imgH="48592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1308100"/>
                        <a:ext cx="1565275" cy="485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62" name="Rectangle 46"/>
          <p:cNvSpPr>
            <a:spLocks noChangeArrowheads="1"/>
          </p:cNvSpPr>
          <p:nvPr/>
        </p:nvSpPr>
        <p:spPr bwMode="auto">
          <a:xfrm>
            <a:off x="7502525" y="4918075"/>
            <a:ext cx="1641475" cy="563563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graphicFrame>
        <p:nvGraphicFramePr>
          <p:cNvPr id="529411" name="Object 3"/>
          <p:cNvGraphicFramePr>
            <a:graphicFrameLocks noChangeAspect="1"/>
          </p:cNvGraphicFramePr>
          <p:nvPr/>
        </p:nvGraphicFramePr>
        <p:xfrm>
          <a:off x="7512050" y="1306513"/>
          <a:ext cx="1631950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16" name="Dokument" r:id="rId14" imgW="1647360" imgH="4475160" progId="Word.Document.8">
                  <p:embed/>
                </p:oleObj>
              </mc:Choice>
              <mc:Fallback>
                <p:oleObj name="Dokument" r:id="rId14" imgW="1647360" imgH="447516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050" y="1306513"/>
                        <a:ext cx="1631950" cy="439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4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4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4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4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4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44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44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4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44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8" grpId="0" animBg="1"/>
      <p:bldP spid="444419" grpId="0" animBg="1"/>
      <p:bldP spid="444420" grpId="0" animBg="1"/>
      <p:bldP spid="444427" grpId="0" animBg="1"/>
      <p:bldP spid="444428" grpId="0" animBg="1"/>
      <p:bldP spid="444429" grpId="0" animBg="1"/>
      <p:bldP spid="444455" grpId="0" animBg="1"/>
      <p:bldP spid="44446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4AB4-D50B-4D8B-B0AC-EA6400B805F2}" type="slidenum">
              <a:rPr lang="en-US"/>
              <a:pPr/>
              <a:t>87</a:t>
            </a:fld>
            <a:endParaRPr lang="en-US"/>
          </a:p>
        </p:txBody>
      </p:sp>
      <p:pic>
        <p:nvPicPr>
          <p:cNvPr id="443394" name="Picture 2" descr="logo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663" y="857250"/>
            <a:ext cx="5715000" cy="6000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43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Überlappende Partitionen</a:t>
            </a:r>
          </a:p>
        </p:txBody>
      </p:sp>
      <p:sp>
        <p:nvSpPr>
          <p:cNvPr id="443396" name="Line 4"/>
          <p:cNvSpPr>
            <a:spLocks noChangeShapeType="1"/>
          </p:cNvSpPr>
          <p:nvPr/>
        </p:nvSpPr>
        <p:spPr bwMode="auto">
          <a:xfrm flipH="1">
            <a:off x="3879850" y="1592263"/>
            <a:ext cx="463550" cy="28844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sp>
        <p:nvSpPr>
          <p:cNvPr id="443397" name="Line 5"/>
          <p:cNvSpPr>
            <a:spLocks noChangeShapeType="1"/>
          </p:cNvSpPr>
          <p:nvPr/>
        </p:nvSpPr>
        <p:spPr bwMode="auto">
          <a:xfrm>
            <a:off x="4368800" y="1577975"/>
            <a:ext cx="679450" cy="28717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sp>
        <p:nvSpPr>
          <p:cNvPr id="443398" name="Text Box 6"/>
          <p:cNvSpPr txBox="1">
            <a:spLocks noChangeArrowheads="1"/>
          </p:cNvSpPr>
          <p:nvPr/>
        </p:nvSpPr>
        <p:spPr bwMode="auto">
          <a:xfrm>
            <a:off x="3400425" y="1846263"/>
            <a:ext cx="1841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de-DE" sz="3200">
                <a:solidFill>
                  <a:schemeClr val="tx2"/>
                </a:solidFill>
                <a:latin typeface="Arial Black" pitchFamily="34" charset="0"/>
              </a:rPr>
              <a:t>T</a:t>
            </a:r>
          </a:p>
        </p:txBody>
      </p:sp>
      <p:sp>
        <p:nvSpPr>
          <p:cNvPr id="443399" name="Text Box 7"/>
          <p:cNvSpPr txBox="1">
            <a:spLocks noChangeArrowheads="1"/>
          </p:cNvSpPr>
          <p:nvPr/>
        </p:nvSpPr>
        <p:spPr bwMode="auto">
          <a:xfrm>
            <a:off x="2846388" y="3213100"/>
            <a:ext cx="4778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b">
            <a:spAutoFit/>
          </a:bodyPr>
          <a:lstStyle/>
          <a:p>
            <a:pPr algn="l"/>
            <a:r>
              <a:rPr kumimoji="1" lang="de-DE" sz="3200">
                <a:solidFill>
                  <a:schemeClr val="tx2"/>
                </a:solidFill>
                <a:latin typeface="Arial Black" pitchFamily="34" charset="0"/>
              </a:rPr>
              <a:t>S</a:t>
            </a:r>
          </a:p>
        </p:txBody>
      </p:sp>
      <p:sp>
        <p:nvSpPr>
          <p:cNvPr id="443400" name="Text Box 8"/>
          <p:cNvSpPr txBox="1">
            <a:spLocks noChangeArrowheads="1"/>
          </p:cNvSpPr>
          <p:nvPr/>
        </p:nvSpPr>
        <p:spPr bwMode="auto">
          <a:xfrm>
            <a:off x="2000250" y="4779963"/>
            <a:ext cx="50006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b">
            <a:spAutoFit/>
          </a:bodyPr>
          <a:lstStyle/>
          <a:p>
            <a:pPr algn="r"/>
            <a:r>
              <a:rPr kumimoji="1" lang="de-DE" sz="3200">
                <a:solidFill>
                  <a:schemeClr val="tx2"/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443401" name="Rectangle 9"/>
          <p:cNvSpPr>
            <a:spLocks noChangeArrowheads="1"/>
          </p:cNvSpPr>
          <p:nvPr/>
        </p:nvSpPr>
        <p:spPr bwMode="auto">
          <a:xfrm>
            <a:off x="6640513" y="40417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sp>
        <p:nvSpPr>
          <p:cNvPr id="443402" name="AutoShape 10"/>
          <p:cNvSpPr>
            <a:spLocks noChangeArrowheads="1"/>
          </p:cNvSpPr>
          <p:nvPr/>
        </p:nvSpPr>
        <p:spPr bwMode="auto">
          <a:xfrm>
            <a:off x="7632700" y="5414963"/>
            <a:ext cx="914400" cy="9144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sp>
        <p:nvSpPr>
          <p:cNvPr id="443403" name="Rectangle 11"/>
          <p:cNvSpPr>
            <a:spLocks noChangeArrowheads="1"/>
          </p:cNvSpPr>
          <p:nvPr/>
        </p:nvSpPr>
        <p:spPr bwMode="auto">
          <a:xfrm>
            <a:off x="7388225" y="63404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sp>
        <p:nvSpPr>
          <p:cNvPr id="443404" name="Rectangle 12"/>
          <p:cNvSpPr>
            <a:spLocks noChangeArrowheads="1"/>
          </p:cNvSpPr>
          <p:nvPr/>
        </p:nvSpPr>
        <p:spPr bwMode="auto">
          <a:xfrm>
            <a:off x="6926263" y="63007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sp>
        <p:nvSpPr>
          <p:cNvPr id="443405" name="Text Box 13"/>
          <p:cNvSpPr txBox="1">
            <a:spLocks noChangeArrowheads="1"/>
          </p:cNvSpPr>
          <p:nvPr/>
        </p:nvSpPr>
        <p:spPr bwMode="auto">
          <a:xfrm>
            <a:off x="4643438" y="1885950"/>
            <a:ext cx="2057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b">
            <a:spAutoFit/>
          </a:bodyPr>
          <a:lstStyle/>
          <a:p>
            <a:pPr algn="l"/>
            <a:r>
              <a:rPr kumimoji="1" lang="de-DE" sz="2800">
                <a:solidFill>
                  <a:srgbClr val="FF6600"/>
                </a:solidFill>
                <a:latin typeface="Arial Black" pitchFamily="34" charset="0"/>
              </a:rPr>
              <a:t>Customer</a:t>
            </a:r>
            <a:endParaRPr kumimoji="1" lang="de-DE" sz="28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43406" name="Text Box 14"/>
          <p:cNvSpPr txBox="1">
            <a:spLocks noChangeArrowheads="1"/>
          </p:cNvSpPr>
          <p:nvPr/>
        </p:nvSpPr>
        <p:spPr bwMode="auto">
          <a:xfrm>
            <a:off x="5353050" y="3414713"/>
            <a:ext cx="12684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b">
            <a:spAutoFit/>
          </a:bodyPr>
          <a:lstStyle/>
          <a:p>
            <a:pPr algn="l"/>
            <a:r>
              <a:rPr kumimoji="1" lang="de-DE" sz="2800">
                <a:solidFill>
                  <a:srgbClr val="FF6600"/>
                </a:solidFill>
                <a:latin typeface="Arial Black" pitchFamily="34" charset="0"/>
              </a:rPr>
              <a:t>Order</a:t>
            </a:r>
            <a:endParaRPr kumimoji="1" lang="de-DE" sz="28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43407" name="Text Box 15"/>
          <p:cNvSpPr txBox="1">
            <a:spLocks noChangeArrowheads="1"/>
          </p:cNvSpPr>
          <p:nvPr/>
        </p:nvSpPr>
        <p:spPr bwMode="auto">
          <a:xfrm>
            <a:off x="5930900" y="4464050"/>
            <a:ext cx="18811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b">
            <a:spAutoFit/>
          </a:bodyPr>
          <a:lstStyle/>
          <a:p>
            <a:pPr algn="l"/>
            <a:r>
              <a:rPr kumimoji="1" lang="de-DE" sz="2800">
                <a:solidFill>
                  <a:srgbClr val="FF6600"/>
                </a:solidFill>
                <a:latin typeface="Arial Black" pitchFamily="34" charset="0"/>
              </a:rPr>
              <a:t>Lineitem</a:t>
            </a:r>
            <a:endParaRPr kumimoji="1" lang="de-DE" sz="28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43408" name="AutoShape 16"/>
          <p:cNvSpPr>
            <a:spLocks noChangeArrowheads="1"/>
          </p:cNvSpPr>
          <p:nvPr/>
        </p:nvSpPr>
        <p:spPr bwMode="auto">
          <a:xfrm>
            <a:off x="6373813" y="2055813"/>
            <a:ext cx="2138362" cy="1276350"/>
          </a:xfrm>
          <a:prstGeom prst="cloudCallout">
            <a:avLst>
              <a:gd name="adj1" fmla="val -137898"/>
              <a:gd name="adj2" fmla="val 256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r>
              <a:rPr kumimoji="1" lang="de-DE" sz="1800">
                <a:solidFill>
                  <a:srgbClr val="3333FF"/>
                </a:solidFill>
                <a:latin typeface="Arial Black" pitchFamily="34" charset="0"/>
              </a:rPr>
              <a:t>Partitioniereüber</a:t>
            </a:r>
          </a:p>
          <a:p>
            <a:r>
              <a:rPr kumimoji="1" lang="de-DE" sz="1800">
                <a:solidFill>
                  <a:srgbClr val="3333FF"/>
                </a:solidFill>
                <a:latin typeface="Arial Black" pitchFamily="34" charset="0"/>
              </a:rPr>
              <a:t>C# und generiere</a:t>
            </a:r>
          </a:p>
          <a:p>
            <a:r>
              <a:rPr kumimoji="1" lang="de-DE" sz="1800">
                <a:solidFill>
                  <a:srgbClr val="FF6600"/>
                </a:solidFill>
                <a:latin typeface="Arial Black" pitchFamily="34" charset="0"/>
              </a:rPr>
              <a:t>Bitmaps für O#</a:t>
            </a:r>
            <a:endParaRPr kumimoji="1" lang="de-DE" sz="18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43409" name="AutoShape 17"/>
          <p:cNvSpPr>
            <a:spLocks noChangeArrowheads="1"/>
          </p:cNvSpPr>
          <p:nvPr/>
        </p:nvSpPr>
        <p:spPr bwMode="auto">
          <a:xfrm>
            <a:off x="6850063" y="4810125"/>
            <a:ext cx="2138362" cy="1276350"/>
          </a:xfrm>
          <a:prstGeom prst="cloudCallout">
            <a:avLst>
              <a:gd name="adj1" fmla="val -122384"/>
              <a:gd name="adj2" fmla="val -1840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r>
              <a:rPr kumimoji="1" lang="de-DE" sz="1800">
                <a:solidFill>
                  <a:srgbClr val="3333FF"/>
                </a:solidFill>
                <a:latin typeface="Arial Black" pitchFamily="34" charset="0"/>
              </a:rPr>
              <a:t>Partitioniere mit</a:t>
            </a:r>
          </a:p>
          <a:p>
            <a:r>
              <a:rPr kumimoji="1" lang="de-DE" sz="1800">
                <a:solidFill>
                  <a:srgbClr val="3333FF"/>
                </a:solidFill>
                <a:latin typeface="Arial Black" pitchFamily="34" charset="0"/>
              </a:rPr>
              <a:t>Bitmaps</a:t>
            </a:r>
          </a:p>
        </p:txBody>
      </p:sp>
      <p:sp>
        <p:nvSpPr>
          <p:cNvPr id="443410" name="AutoShape 18"/>
          <p:cNvSpPr>
            <a:spLocks noChangeArrowheads="1"/>
          </p:cNvSpPr>
          <p:nvPr/>
        </p:nvSpPr>
        <p:spPr bwMode="auto">
          <a:xfrm>
            <a:off x="773113" y="1519238"/>
            <a:ext cx="2317750" cy="1536700"/>
          </a:xfrm>
          <a:prstGeom prst="cloudCallout">
            <a:avLst>
              <a:gd name="adj1" fmla="val 88560"/>
              <a:gd name="adj2" fmla="val 4865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r>
              <a:rPr kumimoji="1" lang="de-DE" sz="2000">
                <a:solidFill>
                  <a:srgbClr val="3333FF"/>
                </a:solidFill>
                <a:latin typeface="Arial Black" pitchFamily="34" charset="0"/>
              </a:rPr>
              <a:t>Partitioniere</a:t>
            </a:r>
          </a:p>
          <a:p>
            <a:r>
              <a:rPr kumimoji="1" lang="de-DE" sz="2000">
                <a:solidFill>
                  <a:srgbClr val="3333FF"/>
                </a:solidFill>
                <a:latin typeface="Arial Black" pitchFamily="34" charset="0"/>
              </a:rPr>
              <a:t>über B und</a:t>
            </a:r>
          </a:p>
          <a:p>
            <a:r>
              <a:rPr kumimoji="1" lang="de-DE" sz="2000">
                <a:solidFill>
                  <a:srgbClr val="3333FF"/>
                </a:solidFill>
                <a:latin typeface="Arial Black" pitchFamily="34" charset="0"/>
              </a:rPr>
              <a:t>generiere</a:t>
            </a:r>
          </a:p>
          <a:p>
            <a:r>
              <a:rPr kumimoji="1" lang="de-DE" sz="2000">
                <a:solidFill>
                  <a:srgbClr val="FF6600"/>
                </a:solidFill>
                <a:latin typeface="Arial Black" pitchFamily="34" charset="0"/>
              </a:rPr>
              <a:t>Bitmaps für A</a:t>
            </a:r>
            <a:endParaRPr kumimoji="1" lang="de-DE">
              <a:solidFill>
                <a:srgbClr val="3333FF"/>
              </a:solidFill>
              <a:latin typeface="Arial Black" pitchFamily="34" charset="0"/>
            </a:endParaRPr>
          </a:p>
        </p:txBody>
      </p:sp>
      <p:sp>
        <p:nvSpPr>
          <p:cNvPr id="443411" name="AutoShape 19"/>
          <p:cNvSpPr>
            <a:spLocks noChangeArrowheads="1"/>
          </p:cNvSpPr>
          <p:nvPr/>
        </p:nvSpPr>
        <p:spPr bwMode="auto">
          <a:xfrm>
            <a:off x="0" y="3563938"/>
            <a:ext cx="2317750" cy="1536700"/>
          </a:xfrm>
          <a:prstGeom prst="cloudCallout">
            <a:avLst>
              <a:gd name="adj1" fmla="val 130685"/>
              <a:gd name="adj2" fmla="val 6032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r>
              <a:rPr kumimoji="1" lang="de-DE" sz="2000">
                <a:solidFill>
                  <a:srgbClr val="3333FF"/>
                </a:solidFill>
                <a:latin typeface="Arial Black" pitchFamily="34" charset="0"/>
              </a:rPr>
              <a:t>Partitioniere </a:t>
            </a:r>
          </a:p>
          <a:p>
            <a:r>
              <a:rPr kumimoji="1" lang="de-DE" sz="2000">
                <a:solidFill>
                  <a:srgbClr val="3333FF"/>
                </a:solidFill>
                <a:latin typeface="Arial Black" pitchFamily="34" charset="0"/>
              </a:rPr>
              <a:t>mit den</a:t>
            </a:r>
          </a:p>
          <a:p>
            <a:r>
              <a:rPr kumimoji="1" lang="de-DE" sz="2000">
                <a:solidFill>
                  <a:srgbClr val="FF6600"/>
                </a:solidFill>
                <a:latin typeface="Arial Black" pitchFamily="34" charset="0"/>
              </a:rPr>
              <a:t>Bitmaps für A</a:t>
            </a:r>
            <a:endParaRPr kumimoji="1" lang="de-DE">
              <a:solidFill>
                <a:srgbClr val="3333FF"/>
              </a:solidFill>
              <a:latin typeface="Arial Black" pitchFamily="34" charset="0"/>
            </a:endParaRPr>
          </a:p>
        </p:txBody>
      </p:sp>
      <p:cxnSp>
        <p:nvCxnSpPr>
          <p:cNvPr id="443412" name="AutoShape 20"/>
          <p:cNvCxnSpPr>
            <a:cxnSpLocks noChangeShapeType="1"/>
            <a:stCxn id="443410" idx="1"/>
            <a:endCxn id="443411" idx="3"/>
          </p:cNvCxnSpPr>
          <p:nvPr/>
        </p:nvCxnSpPr>
        <p:spPr bwMode="auto">
          <a:xfrm rot="5400000">
            <a:off x="1246982" y="2966243"/>
            <a:ext cx="596900" cy="773113"/>
          </a:xfrm>
          <a:prstGeom prst="curvedConnector3">
            <a:avLst>
              <a:gd name="adj1" fmla="val 42819"/>
            </a:avLst>
          </a:prstGeom>
          <a:noFill/>
          <a:ln w="7620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</p:spPr>
      </p:cxnSp>
      <p:grpSp>
        <p:nvGrpSpPr>
          <p:cNvPr id="443413" name="Group 21"/>
          <p:cNvGrpSpPr>
            <a:grpSpLocks/>
          </p:cNvGrpSpPr>
          <p:nvPr/>
        </p:nvGrpSpPr>
        <p:grpSpPr bwMode="auto">
          <a:xfrm>
            <a:off x="-161925" y="6203950"/>
            <a:ext cx="9305925" cy="654050"/>
            <a:chOff x="0" y="1223"/>
            <a:chExt cx="5862" cy="412"/>
          </a:xfrm>
        </p:grpSpPr>
        <p:sp>
          <p:nvSpPr>
            <p:cNvPr id="443414" name="Text Box 22"/>
            <p:cNvSpPr txBox="1">
              <a:spLocks noChangeArrowheads="1"/>
            </p:cNvSpPr>
            <p:nvPr/>
          </p:nvSpPr>
          <p:spPr bwMode="auto">
            <a:xfrm>
              <a:off x="0" y="1223"/>
              <a:ext cx="58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b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de-DE" sz="2800">
                  <a:solidFill>
                    <a:schemeClr val="tx2"/>
                  </a:solidFill>
                  <a:latin typeface="Arial Black" pitchFamily="34" charset="0"/>
                </a:rPr>
                <a:t>               (Customer        Order         Lineitem)</a:t>
              </a:r>
              <a:endParaRPr kumimoji="1" lang="de-DE" sz="400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grpSp>
          <p:nvGrpSpPr>
            <p:cNvPr id="443415" name="Group 23"/>
            <p:cNvGrpSpPr>
              <a:grpSpLocks/>
            </p:cNvGrpSpPr>
            <p:nvPr/>
          </p:nvGrpSpPr>
          <p:grpSpPr bwMode="auto">
            <a:xfrm>
              <a:off x="665" y="1251"/>
              <a:ext cx="3739" cy="384"/>
              <a:chOff x="665" y="1251"/>
              <a:chExt cx="3739" cy="384"/>
            </a:xfrm>
          </p:grpSpPr>
          <p:grpSp>
            <p:nvGrpSpPr>
              <p:cNvPr id="443416" name="Group 24"/>
              <p:cNvGrpSpPr>
                <a:grpSpLocks/>
              </p:cNvGrpSpPr>
              <p:nvPr/>
            </p:nvGrpSpPr>
            <p:grpSpPr bwMode="auto">
              <a:xfrm>
                <a:off x="2462" y="1279"/>
                <a:ext cx="610" cy="302"/>
                <a:chOff x="2356" y="1830"/>
                <a:chExt cx="610" cy="302"/>
              </a:xfrm>
            </p:grpSpPr>
            <p:sp>
              <p:nvSpPr>
                <p:cNvPr id="443417" name="AutoShape 25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389" y="1797"/>
                  <a:ext cx="139" cy="206"/>
                </a:xfrm>
                <a:prstGeom prst="flowChartCollate">
                  <a:avLst/>
                </a:prstGeom>
                <a:solidFill>
                  <a:schemeClr val="bg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lIns="885600" tIns="46038" rIns="92075" bIns="46038" anchor="b"/>
                <a:lstStyle/>
                <a:p>
                  <a:endParaRPr lang="de-DE"/>
                </a:p>
              </p:txBody>
            </p:sp>
            <p:sp>
              <p:nvSpPr>
                <p:cNvPr id="44341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528" y="1863"/>
                  <a:ext cx="438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b">
                  <a:spAutoFit/>
                </a:bodyPr>
                <a:lstStyle/>
                <a:p>
                  <a:pPr algn="l"/>
                  <a:r>
                    <a:rPr kumimoji="1" lang="de-DE" sz="2800">
                      <a:solidFill>
                        <a:srgbClr val="FF6600"/>
                      </a:solidFill>
                      <a:latin typeface="Arial Black" pitchFamily="34" charset="0"/>
                    </a:rPr>
                    <a:t>C#</a:t>
                  </a:r>
                  <a:endParaRPr kumimoji="1" lang="de-DE" sz="4000">
                    <a:solidFill>
                      <a:schemeClr val="tx2"/>
                    </a:solidFill>
                    <a:latin typeface="Arial Black" pitchFamily="34" charset="0"/>
                  </a:endParaRPr>
                </a:p>
              </p:txBody>
            </p:sp>
          </p:grpSp>
          <p:sp>
            <p:nvSpPr>
              <p:cNvPr id="443419" name="Text Box 27"/>
              <p:cNvSpPr txBox="1">
                <a:spLocks noChangeArrowheads="1"/>
              </p:cNvSpPr>
              <p:nvPr/>
            </p:nvSpPr>
            <p:spPr bwMode="auto">
              <a:xfrm>
                <a:off x="665" y="1251"/>
                <a:ext cx="11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b">
                <a:spAutoFit/>
              </a:bodyPr>
              <a:lstStyle/>
              <a:p>
                <a:pPr algn="l"/>
                <a:endParaRPr kumimoji="1" lang="de-DE" sz="4000">
                  <a:solidFill>
                    <a:schemeClr val="tx2"/>
                  </a:solidFill>
                  <a:latin typeface="Arial Black" pitchFamily="34" charset="0"/>
                </a:endParaRPr>
              </a:p>
            </p:txBody>
          </p:sp>
          <p:grpSp>
            <p:nvGrpSpPr>
              <p:cNvPr id="443420" name="Group 28"/>
              <p:cNvGrpSpPr>
                <a:grpSpLocks/>
              </p:cNvGrpSpPr>
              <p:nvPr/>
            </p:nvGrpSpPr>
            <p:grpSpPr bwMode="auto">
              <a:xfrm>
                <a:off x="3781" y="1279"/>
                <a:ext cx="623" cy="302"/>
                <a:chOff x="2356" y="1830"/>
                <a:chExt cx="623" cy="302"/>
              </a:xfrm>
            </p:grpSpPr>
            <p:sp>
              <p:nvSpPr>
                <p:cNvPr id="443421" name="AutoShape 29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389" y="1797"/>
                  <a:ext cx="139" cy="206"/>
                </a:xfrm>
                <a:prstGeom prst="flowChartCollate">
                  <a:avLst/>
                </a:prstGeom>
                <a:solidFill>
                  <a:schemeClr val="bg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lIns="885600" tIns="46038" rIns="92075" bIns="46038" anchor="b"/>
                <a:lstStyle/>
                <a:p>
                  <a:endParaRPr lang="de-DE"/>
                </a:p>
              </p:txBody>
            </p:sp>
            <p:sp>
              <p:nvSpPr>
                <p:cNvPr id="44342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528" y="1863"/>
                  <a:ext cx="451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b">
                  <a:spAutoFit/>
                </a:bodyPr>
                <a:lstStyle/>
                <a:p>
                  <a:pPr algn="l"/>
                  <a:r>
                    <a:rPr kumimoji="1" lang="de-DE" sz="2800">
                      <a:solidFill>
                        <a:srgbClr val="FF6600"/>
                      </a:solidFill>
                      <a:latin typeface="Arial Black" pitchFamily="34" charset="0"/>
                    </a:rPr>
                    <a:t>O#</a:t>
                  </a:r>
                  <a:endParaRPr kumimoji="1" lang="de-DE" sz="4000">
                    <a:solidFill>
                      <a:schemeClr val="tx2"/>
                    </a:solidFill>
                    <a:latin typeface="Arial Black" pitchFamily="34" charset="0"/>
                  </a:endParaRPr>
                </a:p>
              </p:txBody>
            </p:sp>
          </p:grpSp>
        </p:grpSp>
      </p:grpSp>
      <p:sp>
        <p:nvSpPr>
          <p:cNvPr id="443423" name="Rectangle 31"/>
          <p:cNvSpPr>
            <a:spLocks noChangeArrowheads="1"/>
          </p:cNvSpPr>
          <p:nvPr/>
        </p:nvSpPr>
        <p:spPr bwMode="auto">
          <a:xfrm>
            <a:off x="7221538" y="1262063"/>
            <a:ext cx="1922462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sp>
        <p:nvSpPr>
          <p:cNvPr id="443424" name="Rectangle 32"/>
          <p:cNvSpPr>
            <a:spLocks noChangeArrowheads="1"/>
          </p:cNvSpPr>
          <p:nvPr/>
        </p:nvSpPr>
        <p:spPr bwMode="auto">
          <a:xfrm>
            <a:off x="811213" y="1325563"/>
            <a:ext cx="862012" cy="257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4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4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44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44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4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4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4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44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405" grpId="0" autoUpdateAnimBg="0"/>
      <p:bldP spid="443406" grpId="0" autoUpdateAnimBg="0"/>
      <p:bldP spid="443407" grpId="0" autoUpdateAnimBg="0"/>
      <p:bldP spid="443408" grpId="0" animBg="1" autoUpdateAnimBg="0"/>
      <p:bldP spid="443409" grpId="0" animBg="1" autoUpdateAnimBg="0"/>
      <p:bldP spid="443410" grpId="0" animBg="1" autoUpdateAnimBg="0"/>
      <p:bldP spid="443411" grpId="0" animBg="1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304C-322D-4D94-BE3A-CC95FD7136D7}" type="slidenum">
              <a:rPr lang="en-US"/>
              <a:pPr/>
              <a:t>88</a:t>
            </a:fld>
            <a:endParaRPr 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Anwendbarkeit der </a:t>
            </a:r>
            <a:br>
              <a:rPr lang="de-DE"/>
            </a:br>
            <a:r>
              <a:rPr lang="de-DE"/>
              <a:t>Generalisierten Hash Teams</a:t>
            </a:r>
          </a:p>
        </p:txBody>
      </p:sp>
      <p:pic>
        <p:nvPicPr>
          <p:cNvPr id="446467" name="Picture 3" descr="logo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16075"/>
            <a:ext cx="3449638" cy="3449638"/>
          </a:xfrm>
          <a:prstGeom prst="rect">
            <a:avLst/>
          </a:prstGeom>
          <a:noFill/>
        </p:spPr>
      </p:pic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668972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b">
            <a:spAutoFit/>
          </a:bodyPr>
          <a:lstStyle/>
          <a:p>
            <a:pPr algn="l">
              <a:buFontTx/>
              <a:buChar char="•"/>
            </a:pPr>
            <a:r>
              <a:rPr kumimoji="1" lang="de-DE" sz="3200">
                <a:solidFill>
                  <a:schemeClr val="tx2"/>
                </a:solidFill>
                <a:latin typeface="Arial Black" pitchFamily="34" charset="0"/>
              </a:rPr>
              <a:t> für die Partitinierung partitioning hierarchischer Strukturen </a:t>
            </a:r>
            <a:r>
              <a:rPr kumimoji="1" lang="de-DE" sz="3200">
                <a:solidFill>
                  <a:srgbClr val="3333FF"/>
                </a:solidFill>
                <a:latin typeface="Arial Black" pitchFamily="34" charset="0"/>
              </a:rPr>
              <a:t>A  </a:t>
            </a:r>
            <a:r>
              <a:rPr kumimoji="1" lang="de-DE" sz="3200">
                <a:solidFill>
                  <a:srgbClr val="3333FF"/>
                </a:solidFill>
                <a:latin typeface="Arial Black" pitchFamily="34" charset="0"/>
                <a:sym typeface="Symbol" pitchFamily="18" charset="2"/>
              </a:rPr>
              <a:t></a:t>
            </a:r>
            <a:r>
              <a:rPr kumimoji="1" lang="de-DE" sz="3200">
                <a:solidFill>
                  <a:srgbClr val="3333FF"/>
                </a:solidFill>
                <a:latin typeface="Arial Black" pitchFamily="34" charset="0"/>
              </a:rPr>
              <a:t>   B</a:t>
            </a:r>
            <a:endParaRPr kumimoji="1" lang="de-DE" sz="32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46469" name="Oval 5"/>
          <p:cNvSpPr>
            <a:spLocks noChangeArrowheads="1"/>
          </p:cNvSpPr>
          <p:nvPr/>
        </p:nvSpPr>
        <p:spPr bwMode="auto">
          <a:xfrm>
            <a:off x="6986588" y="3011488"/>
            <a:ext cx="219075" cy="1682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sp>
        <p:nvSpPr>
          <p:cNvPr id="446470" name="Oval 6"/>
          <p:cNvSpPr>
            <a:spLocks noChangeArrowheads="1"/>
          </p:cNvSpPr>
          <p:nvPr/>
        </p:nvSpPr>
        <p:spPr bwMode="auto">
          <a:xfrm>
            <a:off x="6870700" y="4014788"/>
            <a:ext cx="219075" cy="1682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auto">
          <a:xfrm>
            <a:off x="7189788" y="3841750"/>
            <a:ext cx="219075" cy="1682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cxnSp>
        <p:nvCxnSpPr>
          <p:cNvPr id="446472" name="AutoShape 8"/>
          <p:cNvCxnSpPr>
            <a:cxnSpLocks noChangeShapeType="1"/>
            <a:stCxn id="446469" idx="4"/>
            <a:endCxn id="446470" idx="0"/>
          </p:cNvCxnSpPr>
          <p:nvPr/>
        </p:nvCxnSpPr>
        <p:spPr bwMode="auto">
          <a:xfrm flipH="1">
            <a:off x="6980238" y="3179763"/>
            <a:ext cx="115887" cy="835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46473" name="AutoShape 9"/>
          <p:cNvCxnSpPr>
            <a:cxnSpLocks noChangeShapeType="1"/>
            <a:stCxn id="446469" idx="4"/>
            <a:endCxn id="446471" idx="0"/>
          </p:cNvCxnSpPr>
          <p:nvPr/>
        </p:nvCxnSpPr>
        <p:spPr bwMode="auto">
          <a:xfrm>
            <a:off x="7096125" y="3179763"/>
            <a:ext cx="203200" cy="6619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46475" name="AutoShape 11"/>
          <p:cNvSpPr>
            <a:spLocks noChangeArrowheads="1"/>
          </p:cNvSpPr>
          <p:nvPr/>
        </p:nvSpPr>
        <p:spPr bwMode="auto">
          <a:xfrm>
            <a:off x="7162800" y="1685925"/>
            <a:ext cx="1981200" cy="1014413"/>
          </a:xfrm>
          <a:prstGeom prst="wedgeEllipseCallout">
            <a:avLst>
              <a:gd name="adj1" fmla="val -45514"/>
              <a:gd name="adj2" fmla="val 8286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Partitioniere</a:t>
            </a:r>
          </a:p>
          <a:p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über B</a:t>
            </a:r>
          </a:p>
        </p:txBody>
      </p:sp>
      <p:sp>
        <p:nvSpPr>
          <p:cNvPr id="446476" name="AutoShape 12"/>
          <p:cNvSpPr>
            <a:spLocks noChangeArrowheads="1"/>
          </p:cNvSpPr>
          <p:nvPr/>
        </p:nvSpPr>
        <p:spPr bwMode="auto">
          <a:xfrm>
            <a:off x="6858000" y="4630738"/>
            <a:ext cx="2286000" cy="1208087"/>
          </a:xfrm>
          <a:prstGeom prst="wedgeEllipseCallout">
            <a:avLst>
              <a:gd name="adj1" fmla="val -30694"/>
              <a:gd name="adj2" fmla="val -8534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Partitioniere</a:t>
            </a:r>
          </a:p>
          <a:p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mit Bitmaps </a:t>
            </a:r>
          </a:p>
          <a:p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für A</a:t>
            </a:r>
          </a:p>
        </p:txBody>
      </p:sp>
      <p:sp>
        <p:nvSpPr>
          <p:cNvPr id="446479" name="Text Box 15"/>
          <p:cNvSpPr txBox="1">
            <a:spLocks noChangeArrowheads="1"/>
          </p:cNvSpPr>
          <p:nvPr/>
        </p:nvSpPr>
        <p:spPr bwMode="auto">
          <a:xfrm>
            <a:off x="381000" y="3810000"/>
            <a:ext cx="59436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b">
            <a:spAutoFit/>
          </a:bodyPr>
          <a:lstStyle/>
          <a:p>
            <a:pPr algn="l">
              <a:buFontTx/>
              <a:buChar char="•"/>
            </a:pPr>
            <a:r>
              <a:rPr kumimoji="1" lang="de-DE" sz="3200">
                <a:solidFill>
                  <a:schemeClr val="tx2"/>
                </a:solidFill>
                <a:latin typeface="Arial Black" pitchFamily="34" charset="0"/>
              </a:rPr>
              <a:t> aber auch korrekt für nicht-strikte Hierarchien </a:t>
            </a:r>
            <a:r>
              <a:rPr kumimoji="1" lang="de-DE" sz="3200">
                <a:solidFill>
                  <a:srgbClr val="3333FF"/>
                </a:solidFill>
                <a:latin typeface="Arial Black" pitchFamily="34" charset="0"/>
              </a:rPr>
              <a:t>A </a:t>
            </a:r>
            <a:r>
              <a:rPr kumimoji="1" lang="de-DE" sz="3200">
                <a:solidFill>
                  <a:srgbClr val="3333FF"/>
                </a:solidFill>
                <a:latin typeface="Arial Black" pitchFamily="34" charset="0"/>
                <a:sym typeface="Symbol" pitchFamily="18" charset="2"/>
              </a:rPr>
              <a:t></a:t>
            </a:r>
            <a:r>
              <a:rPr kumimoji="1" lang="de-DE" sz="3200">
                <a:solidFill>
                  <a:srgbClr val="3333FF"/>
                </a:solidFill>
                <a:latin typeface="Arial Black" pitchFamily="34" charset="0"/>
              </a:rPr>
              <a:t>  B    </a:t>
            </a:r>
            <a:r>
              <a:rPr kumimoji="1" lang="de-DE" sz="3200">
                <a:solidFill>
                  <a:schemeClr val="tx2"/>
                </a:solidFill>
                <a:latin typeface="Arial Black" pitchFamily="34" charset="0"/>
              </a:rPr>
              <a:t> (aber Leistungs-Degradierung zu befürchten)</a:t>
            </a:r>
          </a:p>
        </p:txBody>
      </p:sp>
      <p:sp>
        <p:nvSpPr>
          <p:cNvPr id="446480" name="Oval 16"/>
          <p:cNvSpPr>
            <a:spLocks noChangeArrowheads="1"/>
          </p:cNvSpPr>
          <p:nvPr/>
        </p:nvSpPr>
        <p:spPr bwMode="auto">
          <a:xfrm>
            <a:off x="6561138" y="3922713"/>
            <a:ext cx="219075" cy="1682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endParaRPr kumimoji="1" lang="de-DE" sz="400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446481" name="Oval 17"/>
          <p:cNvSpPr>
            <a:spLocks noChangeArrowheads="1"/>
          </p:cNvSpPr>
          <p:nvPr/>
        </p:nvSpPr>
        <p:spPr bwMode="auto">
          <a:xfrm>
            <a:off x="6481763" y="3125788"/>
            <a:ext cx="219075" cy="168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endParaRPr lang="de-DE"/>
          </a:p>
        </p:txBody>
      </p:sp>
      <p:cxnSp>
        <p:nvCxnSpPr>
          <p:cNvPr id="446482" name="AutoShape 18"/>
          <p:cNvCxnSpPr>
            <a:cxnSpLocks noChangeShapeType="1"/>
            <a:stCxn id="446481" idx="4"/>
            <a:endCxn id="446480" idx="0"/>
          </p:cNvCxnSpPr>
          <p:nvPr/>
        </p:nvCxnSpPr>
        <p:spPr bwMode="auto">
          <a:xfrm>
            <a:off x="6591300" y="3294063"/>
            <a:ext cx="79375" cy="6286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</p:cxnSp>
      <p:cxnSp>
        <p:nvCxnSpPr>
          <p:cNvPr id="446483" name="AutoShape 19"/>
          <p:cNvCxnSpPr>
            <a:cxnSpLocks noChangeShapeType="1"/>
            <a:stCxn id="446469" idx="4"/>
            <a:endCxn id="446480" idx="0"/>
          </p:cNvCxnSpPr>
          <p:nvPr/>
        </p:nvCxnSpPr>
        <p:spPr bwMode="auto">
          <a:xfrm flipH="1">
            <a:off x="6670675" y="3179763"/>
            <a:ext cx="425450" cy="7429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4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4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4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4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79" grpId="0" autoUpdateAnimBg="0"/>
      <p:bldP spid="446480" grpId="0" animBg="1" autoUpdateAnimBg="0"/>
      <p:bldP spid="44648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D9A1-DE8D-49FB-B7FF-5376C9CF263E}" type="slidenum">
              <a:rPr lang="en-US"/>
              <a:pPr/>
              <a:t>89</a:t>
            </a:fld>
            <a:endParaRPr lang="en-US"/>
          </a:p>
        </p:txBody>
      </p:sp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5661025" y="4926013"/>
            <a:ext cx="1333500" cy="598487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2582863" y="1774825"/>
            <a:ext cx="2219325" cy="455613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2578100" y="2319338"/>
            <a:ext cx="2219325" cy="455612"/>
          </a:xfrm>
          <a:prstGeom prst="rect">
            <a:avLst/>
          </a:prstGeom>
          <a:solidFill>
            <a:srgbClr val="66FF99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graphicFrame>
        <p:nvGraphicFramePr>
          <p:cNvPr id="445445" name="Object 5"/>
          <p:cNvGraphicFramePr>
            <a:graphicFrameLocks noChangeAspect="1"/>
          </p:cNvGraphicFramePr>
          <p:nvPr/>
        </p:nvGraphicFramePr>
        <p:xfrm>
          <a:off x="3052763" y="3392488"/>
          <a:ext cx="1760537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88" name="Dokument" r:id="rId5" imgW="1766520" imgH="3421440" progId="Word.Document.8">
                  <p:embed/>
                </p:oleObj>
              </mc:Choice>
              <mc:Fallback>
                <p:oleObj name="Dokument" r:id="rId5" imgW="1766520" imgH="3421440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3392488"/>
                        <a:ext cx="1760537" cy="304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6" name="Rectangle 6"/>
          <p:cNvSpPr>
            <a:spLocks noChangeArrowheads="1"/>
          </p:cNvSpPr>
          <p:nvPr/>
        </p:nvSpPr>
        <p:spPr bwMode="auto">
          <a:xfrm>
            <a:off x="5622925" y="2433638"/>
            <a:ext cx="1462088" cy="563562"/>
          </a:xfrm>
          <a:prstGeom prst="rect">
            <a:avLst/>
          </a:prstGeom>
          <a:solidFill>
            <a:schemeClr val="accent2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5447" name="Rectangle 7"/>
          <p:cNvSpPr>
            <a:spLocks noChangeArrowheads="1"/>
          </p:cNvSpPr>
          <p:nvPr/>
        </p:nvSpPr>
        <p:spPr bwMode="auto">
          <a:xfrm>
            <a:off x="5619750" y="3683000"/>
            <a:ext cx="1462088" cy="563563"/>
          </a:xfrm>
          <a:prstGeom prst="rect">
            <a:avLst/>
          </a:prstGeom>
          <a:solidFill>
            <a:schemeClr val="accent2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5448" name="Rectangle 8"/>
          <p:cNvSpPr>
            <a:spLocks noChangeArrowheads="1"/>
          </p:cNvSpPr>
          <p:nvPr/>
        </p:nvSpPr>
        <p:spPr bwMode="auto">
          <a:xfrm>
            <a:off x="5618163" y="3044825"/>
            <a:ext cx="1462087" cy="563563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5449" name="Rectangle 9"/>
          <p:cNvSpPr>
            <a:spLocks noChangeArrowheads="1"/>
          </p:cNvSpPr>
          <p:nvPr/>
        </p:nvSpPr>
        <p:spPr bwMode="auto">
          <a:xfrm>
            <a:off x="5602288" y="4319588"/>
            <a:ext cx="1462087" cy="563562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5450" name="Rectangle 10"/>
          <p:cNvSpPr>
            <a:spLocks noGrp="1" noChangeArrowheads="1"/>
          </p:cNvSpPr>
          <p:nvPr>
            <p:ph type="title"/>
          </p:nvPr>
        </p:nvSpPr>
        <p:spPr>
          <a:xfrm>
            <a:off x="720725" y="96838"/>
            <a:ext cx="7772400" cy="1143000"/>
          </a:xfrm>
          <a:noFill/>
          <a:ln/>
        </p:spPr>
        <p:txBody>
          <a:bodyPr/>
          <a:lstStyle/>
          <a:p>
            <a:r>
              <a:rPr lang="de-DE"/>
              <a:t>Nicht-strikte Hierarchie</a:t>
            </a:r>
            <a:br>
              <a:rPr lang="de-DE"/>
            </a:br>
            <a:r>
              <a:rPr lang="de-DE"/>
              <a:t>A      B</a:t>
            </a:r>
          </a:p>
        </p:txBody>
      </p:sp>
      <p:sp>
        <p:nvSpPr>
          <p:cNvPr id="445451" name="Rectangle 11"/>
          <p:cNvSpPr>
            <a:spLocks noChangeArrowheads="1"/>
          </p:cNvSpPr>
          <p:nvPr/>
        </p:nvSpPr>
        <p:spPr bwMode="auto">
          <a:xfrm>
            <a:off x="712788" y="4597400"/>
            <a:ext cx="1462087" cy="563563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5452" name="Rectangle 12"/>
          <p:cNvSpPr>
            <a:spLocks noChangeArrowheads="1"/>
          </p:cNvSpPr>
          <p:nvPr/>
        </p:nvSpPr>
        <p:spPr bwMode="auto">
          <a:xfrm>
            <a:off x="704850" y="3965575"/>
            <a:ext cx="1462088" cy="563563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5453" name="Rectangle 13"/>
          <p:cNvSpPr>
            <a:spLocks noChangeArrowheads="1"/>
          </p:cNvSpPr>
          <p:nvPr/>
        </p:nvSpPr>
        <p:spPr bwMode="auto">
          <a:xfrm>
            <a:off x="712788" y="2746375"/>
            <a:ext cx="1462087" cy="563563"/>
          </a:xfrm>
          <a:prstGeom prst="rect">
            <a:avLst/>
          </a:prstGeom>
          <a:solidFill>
            <a:schemeClr val="accent2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5454" name="Rectangle 14"/>
          <p:cNvSpPr>
            <a:spLocks noChangeArrowheads="1"/>
          </p:cNvSpPr>
          <p:nvPr/>
        </p:nvSpPr>
        <p:spPr bwMode="auto">
          <a:xfrm>
            <a:off x="7505700" y="2690813"/>
            <a:ext cx="1638300" cy="563562"/>
          </a:xfrm>
          <a:prstGeom prst="rect">
            <a:avLst/>
          </a:prstGeom>
          <a:solidFill>
            <a:schemeClr val="accent2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5455" name="Rectangle 15"/>
          <p:cNvSpPr>
            <a:spLocks noChangeArrowheads="1"/>
          </p:cNvSpPr>
          <p:nvPr/>
        </p:nvSpPr>
        <p:spPr bwMode="auto">
          <a:xfrm>
            <a:off x="7518400" y="3967163"/>
            <a:ext cx="1625600" cy="563562"/>
          </a:xfrm>
          <a:prstGeom prst="rect">
            <a:avLst/>
          </a:prstGeom>
          <a:solidFill>
            <a:schemeClr val="accent2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5456" name="Rectangle 16"/>
          <p:cNvSpPr>
            <a:spLocks noChangeArrowheads="1"/>
          </p:cNvSpPr>
          <p:nvPr/>
        </p:nvSpPr>
        <p:spPr bwMode="auto">
          <a:xfrm>
            <a:off x="7493000" y="3327400"/>
            <a:ext cx="1651000" cy="563563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sp>
        <p:nvSpPr>
          <p:cNvPr id="445457" name="Rectangle 17"/>
          <p:cNvSpPr>
            <a:spLocks noChangeArrowheads="1"/>
          </p:cNvSpPr>
          <p:nvPr/>
        </p:nvSpPr>
        <p:spPr bwMode="auto">
          <a:xfrm>
            <a:off x="7502525" y="4643438"/>
            <a:ext cx="1641475" cy="563562"/>
          </a:xfrm>
          <a:prstGeom prst="rect">
            <a:avLst/>
          </a:prstGeom>
          <a:solidFill>
            <a:srgbClr val="66FF99"/>
          </a:solidFill>
          <a:ln w="0" cap="sq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grpSp>
        <p:nvGrpSpPr>
          <p:cNvPr id="445458" name="Group 18"/>
          <p:cNvGrpSpPr>
            <a:grpSpLocks/>
          </p:cNvGrpSpPr>
          <p:nvPr/>
        </p:nvGrpSpPr>
        <p:grpSpPr bwMode="auto">
          <a:xfrm>
            <a:off x="2647950" y="2295525"/>
            <a:ext cx="2605088" cy="544513"/>
            <a:chOff x="741" y="3409"/>
            <a:chExt cx="1641" cy="343"/>
          </a:xfrm>
        </p:grpSpPr>
        <p:sp>
          <p:nvSpPr>
            <p:cNvPr id="445459" name="Text Box 19"/>
            <p:cNvSpPr txBox="1">
              <a:spLocks noChangeArrowheads="1"/>
            </p:cNvSpPr>
            <p:nvPr/>
          </p:nvSpPr>
          <p:spPr bwMode="auto">
            <a:xfrm>
              <a:off x="741" y="3418"/>
              <a:ext cx="489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R</a:t>
              </a:r>
              <a:endParaRPr lang="de-DE" sz="1400">
                <a:latin typeface="Times New Roman" pitchFamily="18" charset="0"/>
              </a:endParaRPr>
            </a:p>
          </p:txBody>
        </p:sp>
        <p:grpSp>
          <p:nvGrpSpPr>
            <p:cNvPr id="445460" name="Group 20"/>
            <p:cNvGrpSpPr>
              <a:grpSpLocks/>
            </p:cNvGrpSpPr>
            <p:nvPr/>
          </p:nvGrpSpPr>
          <p:grpSpPr bwMode="auto">
            <a:xfrm>
              <a:off x="1543" y="3518"/>
              <a:ext cx="326" cy="212"/>
              <a:chOff x="4394" y="3608"/>
              <a:chExt cx="326" cy="212"/>
            </a:xfrm>
          </p:grpSpPr>
          <p:sp>
            <p:nvSpPr>
              <p:cNvPr id="445461" name="AutoShape 21"/>
              <p:cNvSpPr>
                <a:spLocks noChangeArrowheads="1"/>
              </p:cNvSpPr>
              <p:nvPr/>
            </p:nvSpPr>
            <p:spPr bwMode="auto">
              <a:xfrm rot="5400000" flipV="1">
                <a:off x="4427" y="3582"/>
                <a:ext cx="139" cy="206"/>
              </a:xfrm>
              <a:prstGeom prst="flowChartCollat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885600" tIns="46038" rIns="92075" bIns="46038" anchor="b"/>
              <a:lstStyle/>
              <a:p>
                <a:endParaRPr lang="de-DE"/>
              </a:p>
            </p:txBody>
          </p:sp>
          <p:sp>
            <p:nvSpPr>
              <p:cNvPr id="445462" name="Text Box 22"/>
              <p:cNvSpPr txBox="1">
                <a:spLocks noChangeArrowheads="1"/>
              </p:cNvSpPr>
              <p:nvPr/>
            </p:nvSpPr>
            <p:spPr bwMode="auto">
              <a:xfrm>
                <a:off x="4635" y="3608"/>
                <a:ext cx="85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 lIns="0" tIns="46038" rIns="0" bIns="46038" anchor="ctr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de-DE" sz="1600" b="1">
                    <a:solidFill>
                      <a:srgbClr val="3333FF"/>
                    </a:solidFill>
                    <a:latin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445463" name="Group 23"/>
            <p:cNvGrpSpPr>
              <a:grpSpLocks/>
            </p:cNvGrpSpPr>
            <p:nvPr/>
          </p:nvGrpSpPr>
          <p:grpSpPr bwMode="auto">
            <a:xfrm>
              <a:off x="981" y="3508"/>
              <a:ext cx="329" cy="212"/>
              <a:chOff x="4394" y="3608"/>
              <a:chExt cx="329" cy="212"/>
            </a:xfrm>
          </p:grpSpPr>
          <p:sp>
            <p:nvSpPr>
              <p:cNvPr id="445464" name="AutoShape 24"/>
              <p:cNvSpPr>
                <a:spLocks noChangeArrowheads="1"/>
              </p:cNvSpPr>
              <p:nvPr/>
            </p:nvSpPr>
            <p:spPr bwMode="auto">
              <a:xfrm rot="5400000" flipV="1">
                <a:off x="4427" y="3582"/>
                <a:ext cx="139" cy="206"/>
              </a:xfrm>
              <a:prstGeom prst="flowChartCollat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885600" tIns="46038" rIns="92075" bIns="46038" anchor="b"/>
              <a:lstStyle/>
              <a:p>
                <a:endParaRPr lang="de-DE"/>
              </a:p>
            </p:txBody>
          </p:sp>
          <p:sp>
            <p:nvSpPr>
              <p:cNvPr id="445465" name="Text Box 25"/>
              <p:cNvSpPr txBox="1">
                <a:spLocks noChangeArrowheads="1"/>
              </p:cNvSpPr>
              <p:nvPr/>
            </p:nvSpPr>
            <p:spPr bwMode="auto">
              <a:xfrm>
                <a:off x="4631" y="3608"/>
                <a:ext cx="92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 lIns="0" tIns="46038" rIns="0" bIns="46038" anchor="ctr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de-DE" sz="1600" b="1">
                    <a:solidFill>
                      <a:srgbClr val="FF66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</p:grpSp>
        <p:sp>
          <p:nvSpPr>
            <p:cNvPr id="445466" name="Text Box 26"/>
            <p:cNvSpPr txBox="1">
              <a:spLocks noChangeArrowheads="1"/>
            </p:cNvSpPr>
            <p:nvPr/>
          </p:nvSpPr>
          <p:spPr bwMode="auto">
            <a:xfrm>
              <a:off x="1359" y="3425"/>
              <a:ext cx="465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445467" name="Text Box 27"/>
            <p:cNvSpPr txBox="1">
              <a:spLocks noChangeArrowheads="1"/>
            </p:cNvSpPr>
            <p:nvPr/>
          </p:nvSpPr>
          <p:spPr bwMode="auto">
            <a:xfrm>
              <a:off x="1905" y="3409"/>
              <a:ext cx="477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T</a:t>
              </a:r>
              <a:endParaRPr lang="de-DE" sz="1400">
                <a:latin typeface="Times New Roman" pitchFamily="18" charset="0"/>
              </a:endParaRPr>
            </a:p>
          </p:txBody>
        </p:sp>
      </p:grpSp>
      <p:grpSp>
        <p:nvGrpSpPr>
          <p:cNvPr id="445468" name="Group 28"/>
          <p:cNvGrpSpPr>
            <a:grpSpLocks/>
          </p:cNvGrpSpPr>
          <p:nvPr/>
        </p:nvGrpSpPr>
        <p:grpSpPr bwMode="auto">
          <a:xfrm>
            <a:off x="2657475" y="1703388"/>
            <a:ext cx="2605088" cy="544512"/>
            <a:chOff x="741" y="3409"/>
            <a:chExt cx="1641" cy="343"/>
          </a:xfrm>
        </p:grpSpPr>
        <p:sp>
          <p:nvSpPr>
            <p:cNvPr id="445469" name="Text Box 29"/>
            <p:cNvSpPr txBox="1">
              <a:spLocks noChangeArrowheads="1"/>
            </p:cNvSpPr>
            <p:nvPr/>
          </p:nvSpPr>
          <p:spPr bwMode="auto">
            <a:xfrm>
              <a:off x="741" y="3418"/>
              <a:ext cx="489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R</a:t>
              </a:r>
              <a:endParaRPr lang="de-DE" sz="1400">
                <a:latin typeface="Times New Roman" pitchFamily="18" charset="0"/>
              </a:endParaRPr>
            </a:p>
          </p:txBody>
        </p:sp>
        <p:grpSp>
          <p:nvGrpSpPr>
            <p:cNvPr id="445470" name="Group 30"/>
            <p:cNvGrpSpPr>
              <a:grpSpLocks/>
            </p:cNvGrpSpPr>
            <p:nvPr/>
          </p:nvGrpSpPr>
          <p:grpSpPr bwMode="auto">
            <a:xfrm>
              <a:off x="1543" y="3518"/>
              <a:ext cx="326" cy="212"/>
              <a:chOff x="4394" y="3608"/>
              <a:chExt cx="326" cy="212"/>
            </a:xfrm>
          </p:grpSpPr>
          <p:sp>
            <p:nvSpPr>
              <p:cNvPr id="445471" name="AutoShape 31"/>
              <p:cNvSpPr>
                <a:spLocks noChangeArrowheads="1"/>
              </p:cNvSpPr>
              <p:nvPr/>
            </p:nvSpPr>
            <p:spPr bwMode="auto">
              <a:xfrm rot="5400000" flipV="1">
                <a:off x="4427" y="3582"/>
                <a:ext cx="139" cy="206"/>
              </a:xfrm>
              <a:prstGeom prst="flowChartCollat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885600" tIns="46038" rIns="92075" bIns="46038" anchor="b"/>
              <a:lstStyle/>
              <a:p>
                <a:endParaRPr lang="de-DE"/>
              </a:p>
            </p:txBody>
          </p:sp>
          <p:sp>
            <p:nvSpPr>
              <p:cNvPr id="445472" name="Text Box 32"/>
              <p:cNvSpPr txBox="1">
                <a:spLocks noChangeArrowheads="1"/>
              </p:cNvSpPr>
              <p:nvPr/>
            </p:nvSpPr>
            <p:spPr bwMode="auto">
              <a:xfrm>
                <a:off x="4635" y="3608"/>
                <a:ext cx="85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 lIns="0" tIns="46038" rIns="0" bIns="46038" anchor="ctr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de-DE" sz="1600" b="1">
                    <a:solidFill>
                      <a:srgbClr val="3333FF"/>
                    </a:solidFill>
                    <a:latin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445473" name="Group 33"/>
            <p:cNvGrpSpPr>
              <a:grpSpLocks/>
            </p:cNvGrpSpPr>
            <p:nvPr/>
          </p:nvGrpSpPr>
          <p:grpSpPr bwMode="auto">
            <a:xfrm>
              <a:off x="981" y="3508"/>
              <a:ext cx="329" cy="212"/>
              <a:chOff x="4394" y="3608"/>
              <a:chExt cx="329" cy="212"/>
            </a:xfrm>
          </p:grpSpPr>
          <p:sp>
            <p:nvSpPr>
              <p:cNvPr id="445474" name="AutoShape 34"/>
              <p:cNvSpPr>
                <a:spLocks noChangeArrowheads="1"/>
              </p:cNvSpPr>
              <p:nvPr/>
            </p:nvSpPr>
            <p:spPr bwMode="auto">
              <a:xfrm rot="5400000" flipV="1">
                <a:off x="4427" y="3582"/>
                <a:ext cx="139" cy="206"/>
              </a:xfrm>
              <a:prstGeom prst="flowChartCollat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885600" tIns="46038" rIns="92075" bIns="46038" anchor="b"/>
              <a:lstStyle/>
              <a:p>
                <a:endParaRPr lang="de-DE"/>
              </a:p>
            </p:txBody>
          </p:sp>
          <p:sp>
            <p:nvSpPr>
              <p:cNvPr id="445475" name="Text Box 35"/>
              <p:cNvSpPr txBox="1">
                <a:spLocks noChangeArrowheads="1"/>
              </p:cNvSpPr>
              <p:nvPr/>
            </p:nvSpPr>
            <p:spPr bwMode="auto">
              <a:xfrm>
                <a:off x="4631" y="3608"/>
                <a:ext cx="92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 lIns="0" tIns="46038" rIns="0" bIns="46038" anchor="ctr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de-DE" sz="1600" b="1">
                    <a:solidFill>
                      <a:srgbClr val="FF66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</p:grpSp>
        <p:sp>
          <p:nvSpPr>
            <p:cNvPr id="445476" name="Text Box 36"/>
            <p:cNvSpPr txBox="1">
              <a:spLocks noChangeArrowheads="1"/>
            </p:cNvSpPr>
            <p:nvPr/>
          </p:nvSpPr>
          <p:spPr bwMode="auto">
            <a:xfrm>
              <a:off x="1359" y="3425"/>
              <a:ext cx="465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445477" name="Text Box 37"/>
            <p:cNvSpPr txBox="1">
              <a:spLocks noChangeArrowheads="1"/>
            </p:cNvSpPr>
            <p:nvPr/>
          </p:nvSpPr>
          <p:spPr bwMode="auto">
            <a:xfrm>
              <a:off x="1905" y="3409"/>
              <a:ext cx="477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0" tIns="46038" rIns="540000" bIns="46038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de-DE" sz="2800">
                  <a:latin typeface="Times New Roman" pitchFamily="18" charset="0"/>
                </a:rPr>
                <a:t>T</a:t>
              </a:r>
              <a:endParaRPr lang="de-DE" sz="1400">
                <a:latin typeface="Times New Roman" pitchFamily="18" charset="0"/>
              </a:endParaRPr>
            </a:p>
          </p:txBody>
        </p:sp>
      </p:grpSp>
      <p:sp>
        <p:nvSpPr>
          <p:cNvPr id="445478" name="Freeform 38"/>
          <p:cNvSpPr>
            <a:spLocks/>
          </p:cNvSpPr>
          <p:nvPr/>
        </p:nvSpPr>
        <p:spPr bwMode="auto">
          <a:xfrm>
            <a:off x="3843338" y="3660775"/>
            <a:ext cx="2471737" cy="1581150"/>
          </a:xfrm>
          <a:custGeom>
            <a:avLst/>
            <a:gdLst/>
            <a:ahLst/>
            <a:cxnLst>
              <a:cxn ang="0">
                <a:pos x="1213" y="205"/>
              </a:cxn>
              <a:cxn ang="0">
                <a:pos x="1359" y="308"/>
              </a:cxn>
              <a:cxn ang="0">
                <a:pos x="1462" y="300"/>
              </a:cxn>
              <a:cxn ang="0">
                <a:pos x="1496" y="248"/>
              </a:cxn>
              <a:cxn ang="0">
                <a:pos x="1522" y="223"/>
              </a:cxn>
              <a:cxn ang="0">
                <a:pos x="1385" y="0"/>
              </a:cxn>
              <a:cxn ang="0">
                <a:pos x="1230" y="25"/>
              </a:cxn>
              <a:cxn ang="0">
                <a:pos x="1205" y="103"/>
              </a:cxn>
              <a:cxn ang="0">
                <a:pos x="1196" y="188"/>
              </a:cxn>
              <a:cxn ang="0">
                <a:pos x="1205" y="214"/>
              </a:cxn>
              <a:cxn ang="0">
                <a:pos x="1068" y="240"/>
              </a:cxn>
              <a:cxn ang="0">
                <a:pos x="836" y="351"/>
              </a:cxn>
              <a:cxn ang="0">
                <a:pos x="750" y="385"/>
              </a:cxn>
              <a:cxn ang="0">
                <a:pos x="613" y="445"/>
              </a:cxn>
              <a:cxn ang="0">
                <a:pos x="493" y="505"/>
              </a:cxn>
              <a:cxn ang="0">
                <a:pos x="339" y="583"/>
              </a:cxn>
              <a:cxn ang="0">
                <a:pos x="236" y="660"/>
              </a:cxn>
              <a:cxn ang="0">
                <a:pos x="82" y="857"/>
              </a:cxn>
              <a:cxn ang="0">
                <a:pos x="65" y="908"/>
              </a:cxn>
              <a:cxn ang="0">
                <a:pos x="22" y="985"/>
              </a:cxn>
              <a:cxn ang="0">
                <a:pos x="13" y="900"/>
              </a:cxn>
              <a:cxn ang="0">
                <a:pos x="22" y="994"/>
              </a:cxn>
              <a:cxn ang="0">
                <a:pos x="108" y="934"/>
              </a:cxn>
            </a:cxnLst>
            <a:rect l="0" t="0" r="r" b="b"/>
            <a:pathLst>
              <a:path w="1557" h="996">
                <a:moveTo>
                  <a:pt x="1213" y="205"/>
                </a:moveTo>
                <a:cubicBezTo>
                  <a:pt x="1248" y="259"/>
                  <a:pt x="1298" y="289"/>
                  <a:pt x="1359" y="308"/>
                </a:cubicBezTo>
                <a:cubicBezTo>
                  <a:pt x="1393" y="305"/>
                  <a:pt x="1430" y="314"/>
                  <a:pt x="1462" y="300"/>
                </a:cubicBezTo>
                <a:cubicBezTo>
                  <a:pt x="1481" y="292"/>
                  <a:pt x="1485" y="265"/>
                  <a:pt x="1496" y="248"/>
                </a:cubicBezTo>
                <a:cubicBezTo>
                  <a:pt x="1503" y="238"/>
                  <a:pt x="1513" y="231"/>
                  <a:pt x="1522" y="223"/>
                </a:cubicBezTo>
                <a:cubicBezTo>
                  <a:pt x="1557" y="110"/>
                  <a:pt x="1489" y="24"/>
                  <a:pt x="1385" y="0"/>
                </a:cubicBezTo>
                <a:cubicBezTo>
                  <a:pt x="1312" y="6"/>
                  <a:pt x="1289" y="7"/>
                  <a:pt x="1230" y="25"/>
                </a:cubicBezTo>
                <a:cubicBezTo>
                  <a:pt x="1222" y="51"/>
                  <a:pt x="1213" y="77"/>
                  <a:pt x="1205" y="103"/>
                </a:cubicBezTo>
                <a:cubicBezTo>
                  <a:pt x="1202" y="131"/>
                  <a:pt x="1196" y="160"/>
                  <a:pt x="1196" y="188"/>
                </a:cubicBezTo>
                <a:cubicBezTo>
                  <a:pt x="1196" y="197"/>
                  <a:pt x="1213" y="209"/>
                  <a:pt x="1205" y="214"/>
                </a:cubicBezTo>
                <a:cubicBezTo>
                  <a:pt x="1202" y="216"/>
                  <a:pt x="1088" y="235"/>
                  <a:pt x="1068" y="240"/>
                </a:cubicBezTo>
                <a:cubicBezTo>
                  <a:pt x="998" y="286"/>
                  <a:pt x="918" y="332"/>
                  <a:pt x="836" y="351"/>
                </a:cubicBezTo>
                <a:cubicBezTo>
                  <a:pt x="807" y="365"/>
                  <a:pt x="781" y="376"/>
                  <a:pt x="750" y="385"/>
                </a:cubicBezTo>
                <a:cubicBezTo>
                  <a:pt x="716" y="410"/>
                  <a:pt x="654" y="436"/>
                  <a:pt x="613" y="445"/>
                </a:cubicBezTo>
                <a:cubicBezTo>
                  <a:pt x="592" y="467"/>
                  <a:pt x="523" y="496"/>
                  <a:pt x="493" y="505"/>
                </a:cubicBezTo>
                <a:cubicBezTo>
                  <a:pt x="463" y="536"/>
                  <a:pt x="382" y="572"/>
                  <a:pt x="339" y="583"/>
                </a:cubicBezTo>
                <a:cubicBezTo>
                  <a:pt x="309" y="612"/>
                  <a:pt x="272" y="637"/>
                  <a:pt x="236" y="660"/>
                </a:cubicBezTo>
                <a:cubicBezTo>
                  <a:pt x="189" y="729"/>
                  <a:pt x="128" y="787"/>
                  <a:pt x="82" y="857"/>
                </a:cubicBezTo>
                <a:cubicBezTo>
                  <a:pt x="72" y="872"/>
                  <a:pt x="75" y="893"/>
                  <a:pt x="65" y="908"/>
                </a:cubicBezTo>
                <a:cubicBezTo>
                  <a:pt x="48" y="934"/>
                  <a:pt x="39" y="960"/>
                  <a:pt x="22" y="985"/>
                </a:cubicBezTo>
                <a:cubicBezTo>
                  <a:pt x="19" y="957"/>
                  <a:pt x="13" y="872"/>
                  <a:pt x="13" y="900"/>
                </a:cubicBezTo>
                <a:cubicBezTo>
                  <a:pt x="13" y="931"/>
                  <a:pt x="0" y="972"/>
                  <a:pt x="22" y="994"/>
                </a:cubicBezTo>
                <a:cubicBezTo>
                  <a:pt x="24" y="996"/>
                  <a:pt x="94" y="948"/>
                  <a:pt x="108" y="934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45479" name="Freeform 39"/>
          <p:cNvSpPr>
            <a:spLocks/>
          </p:cNvSpPr>
          <p:nvPr/>
        </p:nvSpPr>
        <p:spPr bwMode="auto">
          <a:xfrm>
            <a:off x="4418013" y="4752975"/>
            <a:ext cx="1817687" cy="744538"/>
          </a:xfrm>
          <a:custGeom>
            <a:avLst/>
            <a:gdLst/>
            <a:ahLst/>
            <a:cxnLst>
              <a:cxn ang="0">
                <a:pos x="1126" y="203"/>
              </a:cxn>
              <a:cxn ang="0">
                <a:pos x="1108" y="152"/>
              </a:cxn>
              <a:cxn ang="0">
                <a:pos x="997" y="83"/>
              </a:cxn>
              <a:cxn ang="0">
                <a:pos x="851" y="135"/>
              </a:cxn>
              <a:cxn ang="0">
                <a:pos x="826" y="186"/>
              </a:cxn>
              <a:cxn ang="0">
                <a:pos x="808" y="237"/>
              </a:cxn>
              <a:cxn ang="0">
                <a:pos x="843" y="392"/>
              </a:cxn>
              <a:cxn ang="0">
                <a:pos x="920" y="452"/>
              </a:cxn>
              <a:cxn ang="0">
                <a:pos x="1006" y="469"/>
              </a:cxn>
              <a:cxn ang="0">
                <a:pos x="1100" y="400"/>
              </a:cxn>
              <a:cxn ang="0">
                <a:pos x="1134" y="323"/>
              </a:cxn>
              <a:cxn ang="0">
                <a:pos x="1143" y="237"/>
              </a:cxn>
              <a:cxn ang="0">
                <a:pos x="971" y="92"/>
              </a:cxn>
              <a:cxn ang="0">
                <a:pos x="843" y="152"/>
              </a:cxn>
              <a:cxn ang="0">
                <a:pos x="706" y="49"/>
              </a:cxn>
              <a:cxn ang="0">
                <a:pos x="551" y="6"/>
              </a:cxn>
              <a:cxn ang="0">
                <a:pos x="286" y="49"/>
              </a:cxn>
              <a:cxn ang="0">
                <a:pos x="200" y="83"/>
              </a:cxn>
              <a:cxn ang="0">
                <a:pos x="123" y="152"/>
              </a:cxn>
              <a:cxn ang="0">
                <a:pos x="88" y="203"/>
              </a:cxn>
              <a:cxn ang="0">
                <a:pos x="71" y="229"/>
              </a:cxn>
              <a:cxn ang="0">
                <a:pos x="28" y="297"/>
              </a:cxn>
              <a:cxn ang="0">
                <a:pos x="46" y="246"/>
              </a:cxn>
              <a:cxn ang="0">
                <a:pos x="37" y="272"/>
              </a:cxn>
              <a:cxn ang="0">
                <a:pos x="28" y="297"/>
              </a:cxn>
              <a:cxn ang="0">
                <a:pos x="20" y="323"/>
              </a:cxn>
              <a:cxn ang="0">
                <a:pos x="11" y="237"/>
              </a:cxn>
              <a:cxn ang="0">
                <a:pos x="20" y="306"/>
              </a:cxn>
              <a:cxn ang="0">
                <a:pos x="114" y="297"/>
              </a:cxn>
            </a:cxnLst>
            <a:rect l="0" t="0" r="r" b="b"/>
            <a:pathLst>
              <a:path w="1145" h="469">
                <a:moveTo>
                  <a:pt x="1126" y="203"/>
                </a:moveTo>
                <a:cubicBezTo>
                  <a:pt x="1120" y="186"/>
                  <a:pt x="1114" y="169"/>
                  <a:pt x="1108" y="152"/>
                </a:cubicBezTo>
                <a:cubicBezTo>
                  <a:pt x="1095" y="115"/>
                  <a:pt x="1027" y="103"/>
                  <a:pt x="997" y="83"/>
                </a:cubicBezTo>
                <a:cubicBezTo>
                  <a:pt x="933" y="91"/>
                  <a:pt x="895" y="89"/>
                  <a:pt x="851" y="135"/>
                </a:cubicBezTo>
                <a:cubicBezTo>
                  <a:pt x="826" y="212"/>
                  <a:pt x="864" y="103"/>
                  <a:pt x="826" y="186"/>
                </a:cubicBezTo>
                <a:cubicBezTo>
                  <a:pt x="819" y="202"/>
                  <a:pt x="808" y="237"/>
                  <a:pt x="808" y="237"/>
                </a:cubicBezTo>
                <a:cubicBezTo>
                  <a:pt x="813" y="277"/>
                  <a:pt x="817" y="353"/>
                  <a:pt x="843" y="392"/>
                </a:cubicBezTo>
                <a:cubicBezTo>
                  <a:pt x="859" y="416"/>
                  <a:pt x="901" y="439"/>
                  <a:pt x="920" y="452"/>
                </a:cubicBezTo>
                <a:cubicBezTo>
                  <a:pt x="944" y="468"/>
                  <a:pt x="977" y="463"/>
                  <a:pt x="1006" y="469"/>
                </a:cubicBezTo>
                <a:cubicBezTo>
                  <a:pt x="1056" y="451"/>
                  <a:pt x="1069" y="447"/>
                  <a:pt x="1100" y="400"/>
                </a:cubicBezTo>
                <a:cubicBezTo>
                  <a:pt x="1109" y="372"/>
                  <a:pt x="1125" y="351"/>
                  <a:pt x="1134" y="323"/>
                </a:cubicBezTo>
                <a:cubicBezTo>
                  <a:pt x="1137" y="294"/>
                  <a:pt x="1145" y="266"/>
                  <a:pt x="1143" y="237"/>
                </a:cubicBezTo>
                <a:cubicBezTo>
                  <a:pt x="1139" y="160"/>
                  <a:pt x="1034" y="111"/>
                  <a:pt x="971" y="92"/>
                </a:cubicBezTo>
                <a:cubicBezTo>
                  <a:pt x="912" y="101"/>
                  <a:pt x="884" y="109"/>
                  <a:pt x="843" y="152"/>
                </a:cubicBezTo>
                <a:cubicBezTo>
                  <a:pt x="811" y="104"/>
                  <a:pt x="761" y="67"/>
                  <a:pt x="706" y="49"/>
                </a:cubicBezTo>
                <a:cubicBezTo>
                  <a:pt x="664" y="9"/>
                  <a:pt x="607" y="12"/>
                  <a:pt x="551" y="6"/>
                </a:cubicBezTo>
                <a:cubicBezTo>
                  <a:pt x="397" y="13"/>
                  <a:pt x="387" y="0"/>
                  <a:pt x="286" y="49"/>
                </a:cubicBezTo>
                <a:cubicBezTo>
                  <a:pt x="258" y="63"/>
                  <a:pt x="227" y="64"/>
                  <a:pt x="200" y="83"/>
                </a:cubicBezTo>
                <a:cubicBezTo>
                  <a:pt x="176" y="100"/>
                  <a:pt x="141" y="129"/>
                  <a:pt x="123" y="152"/>
                </a:cubicBezTo>
                <a:cubicBezTo>
                  <a:pt x="110" y="168"/>
                  <a:pt x="100" y="186"/>
                  <a:pt x="88" y="203"/>
                </a:cubicBezTo>
                <a:cubicBezTo>
                  <a:pt x="82" y="212"/>
                  <a:pt x="71" y="229"/>
                  <a:pt x="71" y="229"/>
                </a:cubicBezTo>
                <a:cubicBezTo>
                  <a:pt x="62" y="259"/>
                  <a:pt x="51" y="276"/>
                  <a:pt x="28" y="297"/>
                </a:cubicBezTo>
                <a:cubicBezTo>
                  <a:pt x="34" y="280"/>
                  <a:pt x="40" y="263"/>
                  <a:pt x="46" y="246"/>
                </a:cubicBezTo>
                <a:cubicBezTo>
                  <a:pt x="49" y="237"/>
                  <a:pt x="40" y="263"/>
                  <a:pt x="37" y="272"/>
                </a:cubicBezTo>
                <a:cubicBezTo>
                  <a:pt x="34" y="280"/>
                  <a:pt x="31" y="289"/>
                  <a:pt x="28" y="297"/>
                </a:cubicBezTo>
                <a:cubicBezTo>
                  <a:pt x="25" y="306"/>
                  <a:pt x="23" y="314"/>
                  <a:pt x="20" y="323"/>
                </a:cubicBezTo>
                <a:cubicBezTo>
                  <a:pt x="17" y="294"/>
                  <a:pt x="11" y="266"/>
                  <a:pt x="11" y="237"/>
                </a:cubicBezTo>
                <a:cubicBezTo>
                  <a:pt x="11" y="214"/>
                  <a:pt x="0" y="294"/>
                  <a:pt x="20" y="306"/>
                </a:cubicBezTo>
                <a:cubicBezTo>
                  <a:pt x="47" y="323"/>
                  <a:pt x="83" y="297"/>
                  <a:pt x="114" y="297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45480" name="Group 40"/>
          <p:cNvGrpSpPr>
            <a:grpSpLocks/>
          </p:cNvGrpSpPr>
          <p:nvPr/>
        </p:nvGrpSpPr>
        <p:grpSpPr bwMode="auto">
          <a:xfrm>
            <a:off x="708025" y="3389313"/>
            <a:ext cx="1455738" cy="488950"/>
            <a:chOff x="849" y="3729"/>
            <a:chExt cx="917" cy="308"/>
          </a:xfrm>
        </p:grpSpPr>
        <p:sp>
          <p:nvSpPr>
            <p:cNvPr id="445481" name="Rectangle 41"/>
            <p:cNvSpPr>
              <a:spLocks noChangeArrowheads="1"/>
            </p:cNvSpPr>
            <p:nvPr/>
          </p:nvSpPr>
          <p:spPr bwMode="auto">
            <a:xfrm>
              <a:off x="849" y="3729"/>
              <a:ext cx="917" cy="162"/>
            </a:xfrm>
            <a:prstGeom prst="rect">
              <a:avLst/>
            </a:prstGeom>
            <a:solidFill>
              <a:srgbClr val="66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5482" name="Rectangle 42"/>
            <p:cNvSpPr>
              <a:spLocks noChangeArrowheads="1"/>
            </p:cNvSpPr>
            <p:nvPr/>
          </p:nvSpPr>
          <p:spPr bwMode="auto">
            <a:xfrm>
              <a:off x="849" y="3891"/>
              <a:ext cx="917" cy="14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aphicFrame>
        <p:nvGraphicFramePr>
          <p:cNvPr id="445483" name="Object 43"/>
          <p:cNvGraphicFramePr>
            <a:graphicFrameLocks noChangeAspect="1"/>
          </p:cNvGraphicFramePr>
          <p:nvPr/>
        </p:nvGraphicFramePr>
        <p:xfrm>
          <a:off x="679450" y="1598613"/>
          <a:ext cx="1435100" cy="374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89" name="Dokument" r:id="rId8" imgW="1443960" imgH="3845880" progId="Word.Document.8">
                  <p:embed/>
                </p:oleObj>
              </mc:Choice>
              <mc:Fallback>
                <p:oleObj name="Dokument" r:id="rId8" imgW="1443960" imgH="3845880" progId="Word.Document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1598613"/>
                        <a:ext cx="1435100" cy="374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84" name="Freeform 44"/>
          <p:cNvSpPr>
            <a:spLocks/>
          </p:cNvSpPr>
          <p:nvPr/>
        </p:nvSpPr>
        <p:spPr bwMode="auto">
          <a:xfrm>
            <a:off x="1357313" y="3327400"/>
            <a:ext cx="1949450" cy="2100263"/>
          </a:xfrm>
          <a:custGeom>
            <a:avLst/>
            <a:gdLst/>
            <a:ahLst/>
            <a:cxnLst>
              <a:cxn ang="0">
                <a:pos x="402" y="189"/>
              </a:cxn>
              <a:cxn ang="0">
                <a:pos x="394" y="106"/>
              </a:cxn>
              <a:cxn ang="0">
                <a:pos x="189" y="0"/>
              </a:cxn>
              <a:cxn ang="0">
                <a:pos x="33" y="24"/>
              </a:cxn>
              <a:cxn ang="0">
                <a:pos x="16" y="148"/>
              </a:cxn>
              <a:cxn ang="0">
                <a:pos x="66" y="205"/>
              </a:cxn>
              <a:cxn ang="0">
                <a:pos x="148" y="295"/>
              </a:cxn>
              <a:cxn ang="0">
                <a:pos x="222" y="320"/>
              </a:cxn>
              <a:cxn ang="0">
                <a:pos x="246" y="328"/>
              </a:cxn>
              <a:cxn ang="0">
                <a:pos x="394" y="271"/>
              </a:cxn>
              <a:cxn ang="0">
                <a:pos x="402" y="246"/>
              </a:cxn>
              <a:cxn ang="0">
                <a:pos x="435" y="320"/>
              </a:cxn>
              <a:cxn ang="0">
                <a:pos x="501" y="517"/>
              </a:cxn>
              <a:cxn ang="0">
                <a:pos x="559" y="657"/>
              </a:cxn>
              <a:cxn ang="0">
                <a:pos x="608" y="780"/>
              </a:cxn>
              <a:cxn ang="0">
                <a:pos x="698" y="961"/>
              </a:cxn>
              <a:cxn ang="0">
                <a:pos x="756" y="1052"/>
              </a:cxn>
              <a:cxn ang="0">
                <a:pos x="781" y="1093"/>
              </a:cxn>
              <a:cxn ang="0">
                <a:pos x="797" y="1126"/>
              </a:cxn>
              <a:cxn ang="0">
                <a:pos x="1027" y="1232"/>
              </a:cxn>
              <a:cxn ang="0">
                <a:pos x="1208" y="1241"/>
              </a:cxn>
              <a:cxn ang="0">
                <a:pos x="1150" y="1183"/>
              </a:cxn>
              <a:cxn ang="0">
                <a:pos x="1126" y="1167"/>
              </a:cxn>
              <a:cxn ang="0">
                <a:pos x="1150" y="1191"/>
              </a:cxn>
              <a:cxn ang="0">
                <a:pos x="1216" y="1241"/>
              </a:cxn>
              <a:cxn ang="0">
                <a:pos x="1142" y="1323"/>
              </a:cxn>
            </a:cxnLst>
            <a:rect l="0" t="0" r="r" b="b"/>
            <a:pathLst>
              <a:path w="1228" h="1323">
                <a:moveTo>
                  <a:pt x="402" y="189"/>
                </a:moveTo>
                <a:cubicBezTo>
                  <a:pt x="399" y="161"/>
                  <a:pt x="400" y="133"/>
                  <a:pt x="394" y="106"/>
                </a:cubicBezTo>
                <a:cubicBezTo>
                  <a:pt x="378" y="37"/>
                  <a:pt x="248" y="10"/>
                  <a:pt x="189" y="0"/>
                </a:cubicBezTo>
                <a:cubicBezTo>
                  <a:pt x="133" y="5"/>
                  <a:pt x="85" y="7"/>
                  <a:pt x="33" y="24"/>
                </a:cubicBezTo>
                <a:cubicBezTo>
                  <a:pt x="11" y="66"/>
                  <a:pt x="0" y="100"/>
                  <a:pt x="16" y="148"/>
                </a:cubicBezTo>
                <a:cubicBezTo>
                  <a:pt x="24" y="172"/>
                  <a:pt x="51" y="186"/>
                  <a:pt x="66" y="205"/>
                </a:cubicBezTo>
                <a:cubicBezTo>
                  <a:pt x="92" y="238"/>
                  <a:pt x="118" y="265"/>
                  <a:pt x="148" y="295"/>
                </a:cubicBezTo>
                <a:cubicBezTo>
                  <a:pt x="166" y="313"/>
                  <a:pt x="197" y="312"/>
                  <a:pt x="222" y="320"/>
                </a:cubicBezTo>
                <a:cubicBezTo>
                  <a:pt x="230" y="323"/>
                  <a:pt x="246" y="328"/>
                  <a:pt x="246" y="328"/>
                </a:cubicBezTo>
                <a:cubicBezTo>
                  <a:pt x="325" y="321"/>
                  <a:pt x="353" y="332"/>
                  <a:pt x="394" y="271"/>
                </a:cubicBezTo>
                <a:cubicBezTo>
                  <a:pt x="397" y="263"/>
                  <a:pt x="394" y="249"/>
                  <a:pt x="402" y="246"/>
                </a:cubicBezTo>
                <a:cubicBezTo>
                  <a:pt x="418" y="241"/>
                  <a:pt x="431" y="308"/>
                  <a:pt x="435" y="320"/>
                </a:cubicBezTo>
                <a:cubicBezTo>
                  <a:pt x="456" y="383"/>
                  <a:pt x="465" y="462"/>
                  <a:pt x="501" y="517"/>
                </a:cubicBezTo>
                <a:cubicBezTo>
                  <a:pt x="515" y="559"/>
                  <a:pt x="528" y="628"/>
                  <a:pt x="559" y="657"/>
                </a:cubicBezTo>
                <a:cubicBezTo>
                  <a:pt x="573" y="700"/>
                  <a:pt x="583" y="742"/>
                  <a:pt x="608" y="780"/>
                </a:cubicBezTo>
                <a:cubicBezTo>
                  <a:pt x="629" y="844"/>
                  <a:pt x="671" y="899"/>
                  <a:pt x="698" y="961"/>
                </a:cubicBezTo>
                <a:cubicBezTo>
                  <a:pt x="712" y="994"/>
                  <a:pt x="756" y="1052"/>
                  <a:pt x="756" y="1052"/>
                </a:cubicBezTo>
                <a:cubicBezTo>
                  <a:pt x="775" y="1109"/>
                  <a:pt x="750" y="1046"/>
                  <a:pt x="781" y="1093"/>
                </a:cubicBezTo>
                <a:cubicBezTo>
                  <a:pt x="788" y="1103"/>
                  <a:pt x="790" y="1116"/>
                  <a:pt x="797" y="1126"/>
                </a:cubicBezTo>
                <a:cubicBezTo>
                  <a:pt x="848" y="1197"/>
                  <a:pt x="946" y="1219"/>
                  <a:pt x="1027" y="1232"/>
                </a:cubicBezTo>
                <a:cubicBezTo>
                  <a:pt x="1118" y="1263"/>
                  <a:pt x="1059" y="1250"/>
                  <a:pt x="1208" y="1241"/>
                </a:cubicBezTo>
                <a:cubicBezTo>
                  <a:pt x="1189" y="1221"/>
                  <a:pt x="1173" y="1198"/>
                  <a:pt x="1150" y="1183"/>
                </a:cubicBezTo>
                <a:cubicBezTo>
                  <a:pt x="1142" y="1178"/>
                  <a:pt x="1126" y="1157"/>
                  <a:pt x="1126" y="1167"/>
                </a:cubicBezTo>
                <a:cubicBezTo>
                  <a:pt x="1126" y="1178"/>
                  <a:pt x="1141" y="1184"/>
                  <a:pt x="1150" y="1191"/>
                </a:cubicBezTo>
                <a:cubicBezTo>
                  <a:pt x="1228" y="1251"/>
                  <a:pt x="1178" y="1201"/>
                  <a:pt x="1216" y="1241"/>
                </a:cubicBezTo>
                <a:cubicBezTo>
                  <a:pt x="1204" y="1258"/>
                  <a:pt x="1161" y="1323"/>
                  <a:pt x="1142" y="1323"/>
                </a:cubicBezTo>
              </a:path>
            </a:pathLst>
          </a:custGeom>
          <a:noFill/>
          <a:ln w="28575" cap="sq" cmpd="sng">
            <a:solidFill>
              <a:srgbClr val="3333FF"/>
            </a:solidFill>
            <a:prstDash val="solid"/>
            <a:round/>
            <a:headEnd/>
            <a:tailEnd/>
          </a:ln>
          <a:effectLst/>
        </p:spPr>
        <p:txBody>
          <a:bodyPr wrap="none" lIns="0" tIns="46038" rIns="540000" bIns="46038" anchor="ctr"/>
          <a:lstStyle/>
          <a:p>
            <a:endParaRPr lang="de-DE"/>
          </a:p>
        </p:txBody>
      </p:sp>
      <p:graphicFrame>
        <p:nvGraphicFramePr>
          <p:cNvPr id="445485" name="Object 45"/>
          <p:cNvGraphicFramePr>
            <a:graphicFrameLocks noChangeAspect="1"/>
          </p:cNvGraphicFramePr>
          <p:nvPr/>
        </p:nvGraphicFramePr>
        <p:xfrm>
          <a:off x="5607050" y="1308100"/>
          <a:ext cx="1565275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90" name="Dokument" r:id="rId11" imgW="1558800" imgH="4859280" progId="Word.Document.8">
                  <p:embed/>
                </p:oleObj>
              </mc:Choice>
              <mc:Fallback>
                <p:oleObj name="Dokument" r:id="rId11" imgW="1558800" imgH="4859280" progId="Word.Document.8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1308100"/>
                        <a:ext cx="1565275" cy="485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86" name="Object 46"/>
          <p:cNvGraphicFramePr>
            <a:graphicFrameLocks noChangeAspect="1"/>
          </p:cNvGraphicFramePr>
          <p:nvPr/>
        </p:nvGraphicFramePr>
        <p:xfrm>
          <a:off x="7456488" y="1427163"/>
          <a:ext cx="1687512" cy="405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91" name="Dokument" r:id="rId14" imgW="1473840" imgH="3845880" progId="Word.Document.8">
                  <p:embed/>
                </p:oleObj>
              </mc:Choice>
              <mc:Fallback>
                <p:oleObj name="Dokument" r:id="rId14" imgW="1473840" imgH="3845880" progId="Word.Document.8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488" y="1427163"/>
                        <a:ext cx="1687512" cy="405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87" name="Line 47"/>
          <p:cNvSpPr>
            <a:spLocks noChangeShapeType="1"/>
          </p:cNvSpPr>
          <p:nvPr/>
        </p:nvSpPr>
        <p:spPr bwMode="auto">
          <a:xfrm>
            <a:off x="1443038" y="857250"/>
            <a:ext cx="638175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45488" name="Line 48"/>
          <p:cNvSpPr>
            <a:spLocks noChangeShapeType="1"/>
          </p:cNvSpPr>
          <p:nvPr/>
        </p:nvSpPr>
        <p:spPr bwMode="auto">
          <a:xfrm>
            <a:off x="1443038" y="925513"/>
            <a:ext cx="638175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45489" name="Line 49"/>
          <p:cNvSpPr>
            <a:spLocks noChangeShapeType="1"/>
          </p:cNvSpPr>
          <p:nvPr/>
        </p:nvSpPr>
        <p:spPr bwMode="auto">
          <a:xfrm>
            <a:off x="1387475" y="884238"/>
            <a:ext cx="722313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45490" name="Group 50"/>
          <p:cNvGrpSpPr>
            <a:grpSpLocks/>
          </p:cNvGrpSpPr>
          <p:nvPr/>
        </p:nvGrpSpPr>
        <p:grpSpPr bwMode="auto">
          <a:xfrm>
            <a:off x="1482725" y="735013"/>
            <a:ext cx="354013" cy="312737"/>
            <a:chOff x="1363" y="3686"/>
            <a:chExt cx="223" cy="197"/>
          </a:xfrm>
        </p:grpSpPr>
        <p:sp>
          <p:nvSpPr>
            <p:cNvPr id="445491" name="Line 51"/>
            <p:cNvSpPr>
              <a:spLocks noChangeShapeType="1"/>
            </p:cNvSpPr>
            <p:nvPr/>
          </p:nvSpPr>
          <p:spPr bwMode="auto">
            <a:xfrm>
              <a:off x="1363" y="3694"/>
              <a:ext cx="223" cy="189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5492" name="Line 52"/>
            <p:cNvSpPr>
              <a:spLocks noChangeShapeType="1"/>
            </p:cNvSpPr>
            <p:nvPr/>
          </p:nvSpPr>
          <p:spPr bwMode="auto">
            <a:xfrm flipV="1">
              <a:off x="1363" y="3686"/>
              <a:ext cx="223" cy="18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445493" name="Picture 53" descr="logo_smal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61200" y="-192088"/>
            <a:ext cx="1565275" cy="15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5494" name="AutoShape 54"/>
          <p:cNvSpPr>
            <a:spLocks noChangeArrowheads="1"/>
          </p:cNvSpPr>
          <p:nvPr/>
        </p:nvSpPr>
        <p:spPr bwMode="auto">
          <a:xfrm>
            <a:off x="8178800" y="0"/>
            <a:ext cx="693738" cy="1116013"/>
          </a:xfrm>
          <a:prstGeom prst="rtTriangl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T       </a:t>
            </a:r>
          </a:p>
          <a:p>
            <a:pPr>
              <a:lnSpc>
                <a:spcPct val="130000"/>
              </a:lnSpc>
            </a:pPr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S   </a:t>
            </a:r>
          </a:p>
          <a:p>
            <a:pPr>
              <a:lnSpc>
                <a:spcPct val="130000"/>
              </a:lnSpc>
            </a:pPr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 R</a:t>
            </a:r>
          </a:p>
          <a:p>
            <a:pPr>
              <a:lnSpc>
                <a:spcPct val="170000"/>
              </a:lnSpc>
            </a:pPr>
            <a:endParaRPr kumimoji="1" lang="de-DE" sz="200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4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4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4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4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44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4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4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4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2" grpId="0" animBg="1"/>
      <p:bldP spid="445443" grpId="0" animBg="1"/>
      <p:bldP spid="445444" grpId="0" animBg="1"/>
      <p:bldP spid="445451" grpId="0" animBg="1"/>
      <p:bldP spid="445452" grpId="0" animBg="1"/>
      <p:bldP spid="445453" grpId="0" animBg="1"/>
      <p:bldP spid="445479" grpId="0" animBg="1"/>
      <p:bldP spid="4454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E14E-976D-41AA-8AB5-09C29121934E}" type="slidenum">
              <a:rPr lang="en-US"/>
              <a:pPr/>
              <a:t>9</a:t>
            </a:fld>
            <a:endParaRPr lang="en-US"/>
          </a:p>
        </p:txBody>
      </p:sp>
      <p:pic>
        <p:nvPicPr>
          <p:cNvPr id="359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4648200" y="6248400"/>
            <a:ext cx="11747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FF33CC"/>
                </a:solidFill>
                <a:latin typeface="Times New Roman" pitchFamily="18" charset="0"/>
              </a:rPr>
              <a:t>100.000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359429" name="Text Box 5"/>
          <p:cNvSpPr txBox="1">
            <a:spLocks noChangeArrowheads="1"/>
          </p:cNvSpPr>
          <p:nvPr/>
        </p:nvSpPr>
        <p:spPr bwMode="auto">
          <a:xfrm>
            <a:off x="457200" y="6172200"/>
            <a:ext cx="641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FF33CC"/>
                </a:solidFill>
                <a:latin typeface="Times New Roman" pitchFamily="18" charset="0"/>
              </a:rPr>
              <a:t>300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359430" name="Text Box 6"/>
          <p:cNvSpPr txBox="1">
            <a:spLocks noChangeArrowheads="1"/>
          </p:cNvSpPr>
          <p:nvPr/>
        </p:nvSpPr>
        <p:spPr bwMode="auto">
          <a:xfrm>
            <a:off x="1524000" y="5334000"/>
            <a:ext cx="15557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FF33CC"/>
                </a:solidFill>
                <a:latin typeface="Times New Roman" pitchFamily="18" charset="0"/>
              </a:rPr>
              <a:t>30.000.000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359431" name="Text Box 7"/>
          <p:cNvSpPr txBox="1">
            <a:spLocks noChangeArrowheads="1"/>
          </p:cNvSpPr>
          <p:nvPr/>
        </p:nvSpPr>
        <p:spPr bwMode="auto">
          <a:xfrm>
            <a:off x="3581400" y="4495800"/>
            <a:ext cx="19367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FF33CC"/>
                </a:solidFill>
                <a:latin typeface="Times New Roman" pitchFamily="18" charset="0"/>
              </a:rPr>
              <a:t>9.000.000.000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359433" name="Text Box 9"/>
          <p:cNvSpPr txBox="1">
            <a:spLocks noChangeArrowheads="1"/>
          </p:cNvSpPr>
          <p:nvPr/>
        </p:nvSpPr>
        <p:spPr bwMode="auto">
          <a:xfrm>
            <a:off x="4648200" y="5334000"/>
            <a:ext cx="641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>
                <a:solidFill>
                  <a:srgbClr val="FF33CC"/>
                </a:solidFill>
                <a:latin typeface="Times New Roman" pitchFamily="18" charset="0"/>
              </a:rPr>
              <a:t>300</a:t>
            </a:r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 autoUpdateAnimBg="0"/>
      <p:bldP spid="359429" grpId="0" autoUpdateAnimBg="0"/>
      <p:bldP spid="359430" grpId="0" autoUpdateAnimBg="0"/>
      <p:bldP spid="359431" grpId="0" autoUpdateAnimBg="0"/>
      <p:bldP spid="359433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26FA-5424-492D-A077-759CBF441BA7}" type="slidenum">
              <a:rPr lang="en-US"/>
              <a:pPr/>
              <a:t>90</a:t>
            </a:fld>
            <a:endParaRPr lang="en-US"/>
          </a:p>
        </p:txBody>
      </p:sp>
      <p:sp>
        <p:nvSpPr>
          <p:cNvPr id="494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67750" cy="5391150"/>
          </a:xfrm>
          <a:noFill/>
          <a:ln/>
        </p:spPr>
        <p:txBody>
          <a:bodyPr lIns="90488" tIns="44450" rIns="90488" bIns="44450"/>
          <a:lstStyle/>
          <a:p>
            <a:pPr>
              <a:buFont typeface="Webdings" pitchFamily="18" charset="2"/>
              <a:buNone/>
            </a:pPr>
            <a:r>
              <a:rPr lang="de-DE" sz="2200" b="1">
                <a:solidFill>
                  <a:schemeClr val="hlink"/>
                </a:solidFill>
              </a:rPr>
              <a:t>Grundsätze:</a:t>
            </a:r>
            <a:endParaRPr lang="de-DE" sz="2200"/>
          </a:p>
          <a:p>
            <a:r>
              <a:rPr lang="de-DE" sz="2000">
                <a:latin typeface="Arial" pitchFamily="34" charset="0"/>
              </a:rPr>
              <a:t>Sehr hohes Abstraktionsniveau der mengenorientierten Schnittstelle (SQL).</a:t>
            </a:r>
          </a:p>
          <a:p>
            <a:r>
              <a:rPr lang="de-DE" sz="2000">
                <a:latin typeface="Arial" pitchFamily="34" charset="0"/>
              </a:rPr>
              <a:t>Sie ist </a:t>
            </a:r>
            <a:r>
              <a:rPr lang="de-DE" sz="2000">
                <a:solidFill>
                  <a:schemeClr val="hlink"/>
                </a:solidFill>
                <a:latin typeface="Arial" pitchFamily="34" charset="0"/>
              </a:rPr>
              <a:t>deklarativ</a:t>
            </a:r>
            <a:r>
              <a:rPr lang="de-DE" sz="2000">
                <a:latin typeface="Arial" pitchFamily="34" charset="0"/>
              </a:rPr>
              <a:t>, </a:t>
            </a:r>
            <a:r>
              <a:rPr lang="de-DE" sz="2000">
                <a:solidFill>
                  <a:schemeClr val="hlink"/>
                </a:solidFill>
                <a:latin typeface="Arial" pitchFamily="34" charset="0"/>
              </a:rPr>
              <a:t>nicht-prozedural</a:t>
            </a:r>
            <a:r>
              <a:rPr lang="de-DE" sz="2000">
                <a:latin typeface="Arial" pitchFamily="34" charset="0"/>
              </a:rPr>
              <a:t>, d.h. es wird spezifiziert, </a:t>
            </a:r>
            <a:r>
              <a:rPr lang="de-DE" sz="2000">
                <a:solidFill>
                  <a:schemeClr val="hlink"/>
                </a:solidFill>
                <a:latin typeface="Arial" pitchFamily="34" charset="0"/>
              </a:rPr>
              <a:t>was</a:t>
            </a:r>
            <a:r>
              <a:rPr lang="de-DE" sz="2000">
                <a:latin typeface="Arial" pitchFamily="34" charset="0"/>
              </a:rPr>
              <a:t> man finden möchte, aber nicht </a:t>
            </a:r>
            <a:r>
              <a:rPr lang="de-DE" sz="2000">
                <a:solidFill>
                  <a:schemeClr val="hlink"/>
                </a:solidFill>
                <a:latin typeface="Arial" pitchFamily="34" charset="0"/>
              </a:rPr>
              <a:t>wie</a:t>
            </a:r>
            <a:r>
              <a:rPr lang="de-DE" sz="2000">
                <a:latin typeface="Arial" pitchFamily="34" charset="0"/>
              </a:rPr>
              <a:t>.</a:t>
            </a:r>
          </a:p>
          <a:p>
            <a:r>
              <a:rPr lang="de-DE" sz="2000">
                <a:latin typeface="Arial" pitchFamily="34" charset="0"/>
              </a:rPr>
              <a:t>Das </a:t>
            </a:r>
            <a:r>
              <a:rPr lang="de-DE" sz="2000">
                <a:solidFill>
                  <a:schemeClr val="hlink"/>
                </a:solidFill>
                <a:latin typeface="Arial" pitchFamily="34" charset="0"/>
              </a:rPr>
              <a:t>wie</a:t>
            </a:r>
            <a:r>
              <a:rPr lang="de-DE" sz="2000">
                <a:latin typeface="Arial" pitchFamily="34" charset="0"/>
              </a:rPr>
              <a:t> bestimmt sich aus der Abbildung der mengenorientierten Operatoren auf Schnittstellen-Operatoren der internen Ebene (Zugriff auf Datensätze in Dateien, Einfügen/Entfernen interner Datensätze, Modifizieren interner Datensätze).</a:t>
            </a:r>
          </a:p>
          <a:p>
            <a:r>
              <a:rPr lang="de-DE" sz="2000">
                <a:latin typeface="Arial" pitchFamily="34" charset="0"/>
              </a:rPr>
              <a:t>Zu einem </a:t>
            </a:r>
            <a:r>
              <a:rPr lang="de-DE" sz="2000">
                <a:solidFill>
                  <a:schemeClr val="hlink"/>
                </a:solidFill>
                <a:latin typeface="Arial" pitchFamily="34" charset="0"/>
              </a:rPr>
              <a:t>was</a:t>
            </a:r>
            <a:r>
              <a:rPr lang="de-DE" sz="2000">
                <a:latin typeface="Arial" pitchFamily="34" charset="0"/>
              </a:rPr>
              <a:t> kann es zahlreiche </a:t>
            </a:r>
            <a:r>
              <a:rPr lang="de-DE" sz="2000">
                <a:solidFill>
                  <a:schemeClr val="hlink"/>
                </a:solidFill>
                <a:latin typeface="Arial" pitchFamily="34" charset="0"/>
              </a:rPr>
              <a:t>wie</a:t>
            </a:r>
            <a:r>
              <a:rPr lang="de-DE" sz="2000">
                <a:latin typeface="Arial" pitchFamily="34" charset="0"/>
              </a:rPr>
              <a:t>‘s geben: effiziente Anfrageauswertung durch Anfrageoptimierung.</a:t>
            </a:r>
          </a:p>
          <a:p>
            <a:r>
              <a:rPr lang="de-DE" sz="2000">
                <a:latin typeface="Arial" pitchFamily="34" charset="0"/>
              </a:rPr>
              <a:t>i.Allg. wird aber nicht die optimale Auswertungsstrategie gesucht (bzw. gefunden) sondern eine einigermaßen effiziente Variante</a:t>
            </a:r>
          </a:p>
          <a:p>
            <a:pPr lvl="1"/>
            <a:r>
              <a:rPr lang="de-DE" sz="2000">
                <a:latin typeface="Arial" pitchFamily="34" charset="0"/>
              </a:rPr>
              <a:t>Ziel: „avoiding the worst case“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01613"/>
            <a:ext cx="9144000" cy="941387"/>
          </a:xfrm>
          <a:noFill/>
          <a:ln/>
        </p:spPr>
        <p:txBody>
          <a:bodyPr lIns="90488" tIns="44450" rIns="90488" bIns="44450"/>
          <a:lstStyle/>
          <a:p>
            <a:r>
              <a:rPr lang="de-DE"/>
              <a:t> </a:t>
            </a:r>
          </a:p>
        </p:txBody>
      </p:sp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573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l"/>
            <a:r>
              <a:rPr kumimoji="1" lang="de-DE" sz="3200">
                <a:solidFill>
                  <a:schemeClr val="tx2"/>
                </a:solidFill>
                <a:latin typeface="Arial Black" pitchFamily="34" charset="0"/>
              </a:rPr>
              <a:t>Optimierung zentralisierter Anfragen</a:t>
            </a:r>
            <a:br>
              <a:rPr kumimoji="1" lang="de-DE" sz="3200">
                <a:solidFill>
                  <a:schemeClr val="tx2"/>
                </a:solidFill>
                <a:latin typeface="Arial Black" pitchFamily="34" charset="0"/>
              </a:rPr>
            </a:br>
            <a:endParaRPr kumimoji="1" lang="de-DE" sz="360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0180-02DF-4677-9A6A-B60A0AA3A4E3}" type="slidenum">
              <a:rPr lang="en-US"/>
              <a:pPr/>
              <a:t>91</a:t>
            </a:fld>
            <a:endParaRPr lang="en-US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durch Dynamische Programmierung</a:t>
            </a:r>
          </a:p>
        </p:txBody>
      </p:sp>
      <p:sp>
        <p:nvSpPr>
          <p:cNvPr id="4669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178800" cy="4914900"/>
          </a:xfrm>
        </p:spPr>
        <p:txBody>
          <a:bodyPr/>
          <a:lstStyle/>
          <a:p>
            <a:r>
              <a:rPr lang="de-DE"/>
              <a:t>Standardverfahren in heutigen relationalen Datenbanksystemen</a:t>
            </a:r>
          </a:p>
          <a:p>
            <a:r>
              <a:rPr lang="de-DE"/>
              <a:t>Voraussetzung ist ein Kostenmodell als Zielfunktion</a:t>
            </a:r>
          </a:p>
          <a:p>
            <a:pPr lvl="2"/>
            <a:r>
              <a:rPr lang="de-DE"/>
              <a:t>I/O-Kosten</a:t>
            </a:r>
          </a:p>
          <a:p>
            <a:pPr lvl="2"/>
            <a:r>
              <a:rPr lang="de-DE"/>
              <a:t>CPU-Kosten</a:t>
            </a:r>
          </a:p>
          <a:p>
            <a:r>
              <a:rPr lang="de-DE"/>
              <a:t>DP basiert auf dem Optimalitätskriterium von Bellman</a:t>
            </a:r>
          </a:p>
          <a:p>
            <a:r>
              <a:rPr lang="de-DE"/>
              <a:t>Literatur zu DP:</a:t>
            </a:r>
          </a:p>
          <a:p>
            <a:pPr lvl="1"/>
            <a:r>
              <a:rPr lang="de-DE" sz="2000"/>
              <a:t>D. Kossmann und K. Stocker: Iterative Dynamic Programming,                                 TODS, 2000 (online)</a:t>
            </a:r>
          </a:p>
        </p:txBody>
      </p:sp>
      <p:grpSp>
        <p:nvGrpSpPr>
          <p:cNvPr id="466951" name="Group 7"/>
          <p:cNvGrpSpPr>
            <a:grpSpLocks/>
          </p:cNvGrpSpPr>
          <p:nvPr/>
        </p:nvGrpSpPr>
        <p:grpSpPr bwMode="auto">
          <a:xfrm>
            <a:off x="6096000" y="4724400"/>
            <a:ext cx="1981200" cy="1676400"/>
            <a:chOff x="4032" y="2976"/>
            <a:chExt cx="1248" cy="1056"/>
          </a:xfrm>
        </p:grpSpPr>
        <p:sp>
          <p:nvSpPr>
            <p:cNvPr id="466952" name="AutoShape 8"/>
            <p:cNvSpPr>
              <a:spLocks noChangeArrowheads="1"/>
            </p:cNvSpPr>
            <p:nvPr/>
          </p:nvSpPr>
          <p:spPr bwMode="auto">
            <a:xfrm>
              <a:off x="4032" y="2976"/>
              <a:ext cx="1248" cy="1056"/>
            </a:xfrm>
            <a:prstGeom prst="wedgeRoundRectCallout">
              <a:avLst>
                <a:gd name="adj1" fmla="val -40546"/>
                <a:gd name="adj2" fmla="val -66384"/>
                <a:gd name="adj3" fmla="val 16667"/>
              </a:avLst>
            </a:prstGeom>
            <a:solidFill>
              <a:srgbClr val="FFFFFF"/>
            </a:solidFill>
            <a:ln w="5715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</p:txBody>
        </p:sp>
        <p:sp>
          <p:nvSpPr>
            <p:cNvPr id="466953" name="AutoShape 9"/>
            <p:cNvSpPr>
              <a:spLocks noChangeArrowheads="1"/>
            </p:cNvSpPr>
            <p:nvPr/>
          </p:nvSpPr>
          <p:spPr bwMode="auto">
            <a:xfrm rot="-5336993">
              <a:off x="4488" y="2952"/>
              <a:ext cx="192" cy="240"/>
            </a:xfrm>
            <a:prstGeom prst="flowChartCollate">
              <a:avLst/>
            </a:prstGeom>
            <a:solidFill>
              <a:srgbClr val="FFFFFF"/>
            </a:solidFill>
            <a:ln w="5715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6954" name="AutoShape 10"/>
            <p:cNvSpPr>
              <a:spLocks noChangeArrowheads="1"/>
            </p:cNvSpPr>
            <p:nvPr/>
          </p:nvSpPr>
          <p:spPr bwMode="auto">
            <a:xfrm>
              <a:off x="4080" y="3360"/>
              <a:ext cx="480" cy="5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5715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  <a:p>
              <a:r>
                <a:rPr lang="de-DE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466955" name="AutoShape 11"/>
            <p:cNvSpPr>
              <a:spLocks noChangeArrowheads="1"/>
            </p:cNvSpPr>
            <p:nvPr/>
          </p:nvSpPr>
          <p:spPr bwMode="auto">
            <a:xfrm>
              <a:off x="4704" y="3360"/>
              <a:ext cx="480" cy="5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5715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  <a:p>
              <a:r>
                <a:rPr lang="de-DE">
                  <a:latin typeface="Times New Roman" pitchFamily="18" charset="0"/>
                </a:rPr>
                <a:t>S-O</a:t>
              </a:r>
            </a:p>
          </p:txBody>
        </p:sp>
        <p:cxnSp>
          <p:nvCxnSpPr>
            <p:cNvPr id="466956" name="AutoShape 12"/>
            <p:cNvCxnSpPr>
              <a:cxnSpLocks noChangeShapeType="1"/>
              <a:stCxn id="466954" idx="0"/>
              <a:endCxn id="466953" idx="0"/>
            </p:cNvCxnSpPr>
            <p:nvPr/>
          </p:nvCxnSpPr>
          <p:spPr bwMode="auto">
            <a:xfrm rot="16200000">
              <a:off x="4246" y="3143"/>
              <a:ext cx="273" cy="126"/>
            </a:xfrm>
            <a:prstGeom prst="curvedConnector2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</p:cxnSp>
        <p:cxnSp>
          <p:nvCxnSpPr>
            <p:cNvPr id="466957" name="AutoShape 13"/>
            <p:cNvCxnSpPr>
              <a:cxnSpLocks noChangeShapeType="1"/>
              <a:stCxn id="466955" idx="0"/>
              <a:endCxn id="466953" idx="2"/>
            </p:cNvCxnSpPr>
            <p:nvPr/>
          </p:nvCxnSpPr>
          <p:spPr bwMode="auto">
            <a:xfrm rot="5400000" flipH="1">
              <a:off x="4699" y="3096"/>
              <a:ext cx="268" cy="223"/>
            </a:xfrm>
            <a:prstGeom prst="curvedConnector2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</p:cxnSp>
      </p:grpSp>
      <p:sp>
        <p:nvSpPr>
          <p:cNvPr id="466958" name="AutoShape 14"/>
          <p:cNvSpPr>
            <a:spLocks noChangeArrowheads="1"/>
          </p:cNvSpPr>
          <p:nvPr/>
        </p:nvSpPr>
        <p:spPr bwMode="auto">
          <a:xfrm>
            <a:off x="8001000" y="4953000"/>
            <a:ext cx="1143000" cy="533400"/>
          </a:xfrm>
          <a:prstGeom prst="wedgeEllipseCallout">
            <a:avLst>
              <a:gd name="adj1" fmla="val -83750"/>
              <a:gd name="adj2" fmla="val 98514"/>
            </a:avLst>
          </a:prstGeom>
          <a:solidFill>
            <a:srgbClr val="FFFFFF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de-DE" sz="1800">
                <a:latin typeface="Times New Roman" pitchFamily="18" charset="0"/>
              </a:rPr>
              <a:t>Optimaler</a:t>
            </a:r>
          </a:p>
          <a:p>
            <a:pPr>
              <a:lnSpc>
                <a:spcPct val="90000"/>
              </a:lnSpc>
            </a:pPr>
            <a:r>
              <a:rPr lang="de-DE" sz="1800">
                <a:latin typeface="Times New Roman" pitchFamily="18" charset="0"/>
              </a:rPr>
              <a:t>Subplan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66959" name="AutoShape 15"/>
          <p:cNvSpPr>
            <a:spLocks noChangeArrowheads="1"/>
          </p:cNvSpPr>
          <p:nvPr/>
        </p:nvSpPr>
        <p:spPr bwMode="auto">
          <a:xfrm>
            <a:off x="5105400" y="4724400"/>
            <a:ext cx="1143000" cy="533400"/>
          </a:xfrm>
          <a:prstGeom prst="wedgeEllipseCallout">
            <a:avLst>
              <a:gd name="adj1" fmla="val 80694"/>
              <a:gd name="adj2" fmla="val 155653"/>
            </a:avLst>
          </a:prstGeom>
          <a:solidFill>
            <a:srgbClr val="FFFFFF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de-DE" sz="1800">
                <a:latin typeface="Times New Roman" pitchFamily="18" charset="0"/>
              </a:rPr>
              <a:t>Optimaler</a:t>
            </a:r>
          </a:p>
          <a:p>
            <a:pPr>
              <a:lnSpc>
                <a:spcPct val="90000"/>
              </a:lnSpc>
            </a:pPr>
            <a:r>
              <a:rPr lang="de-DE" sz="1800">
                <a:latin typeface="Times New Roman" pitchFamily="18" charset="0"/>
              </a:rPr>
              <a:t>Subplan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66960" name="AutoShape 16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5410200" y="6019800"/>
            <a:ext cx="381000" cy="381000"/>
          </a:xfrm>
          <a:prstGeom prst="actionButtonDocument">
            <a:avLst/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6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6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58" grpId="0" animBg="1" autoUpdateAnimBg="0"/>
      <p:bldP spid="466959" grpId="0" animBg="1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8D3E-CDD0-4D58-B261-5B539D338001}" type="slidenum">
              <a:rPr lang="en-US"/>
              <a:pPr/>
              <a:t>92</a:t>
            </a:fld>
            <a:endParaRPr lang="en-US"/>
          </a:p>
        </p:txBody>
      </p:sp>
      <p:pic>
        <p:nvPicPr>
          <p:cNvPr id="467970" name="Picture 2"/>
          <p:cNvPicPr>
            <a:picLocks noChangeAspect="1" noChangeArrowheads="1"/>
          </p:cNvPicPr>
          <p:nvPr/>
        </p:nvPicPr>
        <p:blipFill>
          <a:blip r:embed="rId3" cstate="print"/>
          <a:srcRect l="5469" t="11458" r="10156" b="18750"/>
          <a:stretch>
            <a:fillRect/>
          </a:stretch>
        </p:blipFill>
        <p:spPr bwMode="auto">
          <a:xfrm>
            <a:off x="-180975" y="808038"/>
            <a:ext cx="9577388" cy="59420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sp>
        <p:nvSpPr>
          <p:cNvPr id="467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„Klassische“ Optimierung durch</a:t>
            </a:r>
            <a:br>
              <a:rPr lang="de-DE"/>
            </a:br>
            <a:r>
              <a:rPr lang="de-DE"/>
              <a:t>Dynamisches Programmieren</a:t>
            </a:r>
          </a:p>
        </p:txBody>
      </p:sp>
      <p:sp>
        <p:nvSpPr>
          <p:cNvPr id="467972" name="AutoShape 4"/>
          <p:cNvSpPr>
            <a:spLocks noChangeArrowheads="1"/>
          </p:cNvSpPr>
          <p:nvPr/>
        </p:nvSpPr>
        <p:spPr bwMode="auto">
          <a:xfrm>
            <a:off x="5334000" y="1219200"/>
            <a:ext cx="2362200" cy="1143000"/>
          </a:xfrm>
          <a:prstGeom prst="wedgeRoundRectCallout">
            <a:avLst>
              <a:gd name="adj1" fmla="val -88778"/>
              <a:gd name="adj2" fmla="val 45556"/>
              <a:gd name="adj3" fmla="val 16667"/>
            </a:avLst>
          </a:prstGeom>
          <a:solidFill>
            <a:srgbClr val="FFFFFF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70000"/>
              </a:lnSpc>
            </a:pPr>
            <a:r>
              <a:rPr lang="de-DE">
                <a:latin typeface="Times New Roman" pitchFamily="18" charset="0"/>
              </a:rPr>
              <a:t>Tablescan</a:t>
            </a:r>
          </a:p>
          <a:p>
            <a:pPr algn="l">
              <a:lnSpc>
                <a:spcPct val="70000"/>
              </a:lnSpc>
            </a:pPr>
            <a:r>
              <a:rPr lang="de-DE">
                <a:latin typeface="Times New Roman" pitchFamily="18" charset="0"/>
              </a:rPr>
              <a:t>Indexscan</a:t>
            </a:r>
          </a:p>
          <a:p>
            <a:pPr algn="l">
              <a:lnSpc>
                <a:spcPct val="70000"/>
              </a:lnSpc>
            </a:pPr>
            <a:r>
              <a:rPr lang="de-DE">
                <a:latin typeface="Times New Roman" pitchFamily="18" charset="0"/>
              </a:rPr>
              <a:t>    Clusterindex</a:t>
            </a:r>
          </a:p>
          <a:p>
            <a:pPr algn="l">
              <a:lnSpc>
                <a:spcPct val="70000"/>
              </a:lnSpc>
            </a:pPr>
            <a:r>
              <a:rPr lang="de-DE">
                <a:latin typeface="Times New Roman" pitchFamily="18" charset="0"/>
              </a:rPr>
              <a:t>    Sekundärindex</a:t>
            </a:r>
          </a:p>
        </p:txBody>
      </p:sp>
      <p:grpSp>
        <p:nvGrpSpPr>
          <p:cNvPr id="467982" name="Group 14"/>
          <p:cNvGrpSpPr>
            <a:grpSpLocks/>
          </p:cNvGrpSpPr>
          <p:nvPr/>
        </p:nvGrpSpPr>
        <p:grpSpPr bwMode="auto">
          <a:xfrm>
            <a:off x="6400800" y="4724400"/>
            <a:ext cx="1981200" cy="1676400"/>
            <a:chOff x="4032" y="2976"/>
            <a:chExt cx="1248" cy="1056"/>
          </a:xfrm>
        </p:grpSpPr>
        <p:sp>
          <p:nvSpPr>
            <p:cNvPr id="467973" name="AutoShape 5"/>
            <p:cNvSpPr>
              <a:spLocks noChangeArrowheads="1"/>
            </p:cNvSpPr>
            <p:nvPr/>
          </p:nvSpPr>
          <p:spPr bwMode="auto">
            <a:xfrm>
              <a:off x="4032" y="2976"/>
              <a:ext cx="1248" cy="1056"/>
            </a:xfrm>
            <a:prstGeom prst="wedgeRoundRectCallout">
              <a:avLst>
                <a:gd name="adj1" fmla="val -40546"/>
                <a:gd name="adj2" fmla="val -66384"/>
                <a:gd name="adj3" fmla="val 16667"/>
              </a:avLst>
            </a:prstGeom>
            <a:solidFill>
              <a:srgbClr val="FFFFFF"/>
            </a:solidFill>
            <a:ln w="5715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</p:txBody>
        </p:sp>
        <p:sp>
          <p:nvSpPr>
            <p:cNvPr id="467974" name="AutoShape 6"/>
            <p:cNvSpPr>
              <a:spLocks noChangeArrowheads="1"/>
            </p:cNvSpPr>
            <p:nvPr/>
          </p:nvSpPr>
          <p:spPr bwMode="auto">
            <a:xfrm rot="-5336993">
              <a:off x="4488" y="2952"/>
              <a:ext cx="192" cy="240"/>
            </a:xfrm>
            <a:prstGeom prst="flowChartCollate">
              <a:avLst/>
            </a:prstGeom>
            <a:solidFill>
              <a:srgbClr val="FFFFFF"/>
            </a:solidFill>
            <a:ln w="5715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7975" name="AutoShape 7"/>
            <p:cNvSpPr>
              <a:spLocks noChangeArrowheads="1"/>
            </p:cNvSpPr>
            <p:nvPr/>
          </p:nvSpPr>
          <p:spPr bwMode="auto">
            <a:xfrm>
              <a:off x="4080" y="3360"/>
              <a:ext cx="480" cy="5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5715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  <a:p>
              <a:r>
                <a:rPr lang="de-DE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467976" name="AutoShape 8"/>
            <p:cNvSpPr>
              <a:spLocks noChangeArrowheads="1"/>
            </p:cNvSpPr>
            <p:nvPr/>
          </p:nvSpPr>
          <p:spPr bwMode="auto">
            <a:xfrm>
              <a:off x="4704" y="3360"/>
              <a:ext cx="480" cy="5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5715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  <a:p>
              <a:r>
                <a:rPr lang="de-DE">
                  <a:latin typeface="Times New Roman" pitchFamily="18" charset="0"/>
                </a:rPr>
                <a:t>S-O</a:t>
              </a:r>
            </a:p>
          </p:txBody>
        </p:sp>
        <p:cxnSp>
          <p:nvCxnSpPr>
            <p:cNvPr id="467977" name="AutoShape 9"/>
            <p:cNvCxnSpPr>
              <a:cxnSpLocks noChangeShapeType="1"/>
              <a:stCxn id="467975" idx="0"/>
              <a:endCxn id="467974" idx="0"/>
            </p:cNvCxnSpPr>
            <p:nvPr/>
          </p:nvCxnSpPr>
          <p:spPr bwMode="auto">
            <a:xfrm rot="16200000">
              <a:off x="4246" y="3143"/>
              <a:ext cx="273" cy="126"/>
            </a:xfrm>
            <a:prstGeom prst="curvedConnector2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</p:cxnSp>
        <p:cxnSp>
          <p:nvCxnSpPr>
            <p:cNvPr id="467979" name="AutoShape 11"/>
            <p:cNvCxnSpPr>
              <a:cxnSpLocks noChangeShapeType="1"/>
              <a:stCxn id="467976" idx="0"/>
              <a:endCxn id="467974" idx="2"/>
            </p:cNvCxnSpPr>
            <p:nvPr/>
          </p:nvCxnSpPr>
          <p:spPr bwMode="auto">
            <a:xfrm rot="5400000" flipH="1">
              <a:off x="4699" y="3096"/>
              <a:ext cx="268" cy="223"/>
            </a:xfrm>
            <a:prstGeom prst="curvedConnector2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</p:cxnSp>
      </p:grpSp>
      <p:sp>
        <p:nvSpPr>
          <p:cNvPr id="467980" name="AutoShape 12"/>
          <p:cNvSpPr>
            <a:spLocks noChangeArrowheads="1"/>
          </p:cNvSpPr>
          <p:nvPr/>
        </p:nvSpPr>
        <p:spPr bwMode="auto">
          <a:xfrm>
            <a:off x="5867400" y="2667000"/>
            <a:ext cx="3276600" cy="1371600"/>
          </a:xfrm>
          <a:prstGeom prst="wedgeRoundRectCallout">
            <a:avLst>
              <a:gd name="adj1" fmla="val -114875"/>
              <a:gd name="adj2" fmla="val -47222"/>
              <a:gd name="adj3" fmla="val 16667"/>
            </a:avLst>
          </a:prstGeom>
          <a:noFill/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Wenn zwei Pläne ver-</a:t>
            </a:r>
          </a:p>
          <a:p>
            <a:r>
              <a:rPr lang="de-DE">
                <a:latin typeface="Times New Roman" pitchFamily="18" charset="0"/>
              </a:rPr>
              <a:t>gleichbar sind, behalte</a:t>
            </a:r>
          </a:p>
          <a:p>
            <a:r>
              <a:rPr lang="de-DE">
                <a:latin typeface="Times New Roman" pitchFamily="18" charset="0"/>
              </a:rPr>
              <a:t>nur den billigsten</a:t>
            </a:r>
          </a:p>
        </p:txBody>
      </p:sp>
      <p:sp>
        <p:nvSpPr>
          <p:cNvPr id="467981" name="Line 13"/>
          <p:cNvSpPr>
            <a:spLocks noChangeShapeType="1"/>
          </p:cNvSpPr>
          <p:nvPr/>
        </p:nvSpPr>
        <p:spPr bwMode="auto">
          <a:xfrm flipV="1">
            <a:off x="2916238" y="3789363"/>
            <a:ext cx="2895600" cy="685800"/>
          </a:xfrm>
          <a:prstGeom prst="line">
            <a:avLst/>
          </a:prstGeom>
          <a:noFill/>
          <a:ln w="57150" cap="rnd">
            <a:solidFill>
              <a:srgbClr val="33CC33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DP - Beispiel</a:t>
            </a:r>
            <a:endParaRPr lang="en-GB"/>
          </a:p>
        </p:txBody>
      </p:sp>
      <p:graphicFrame>
        <p:nvGraphicFramePr>
          <p:cNvPr id="513027" name="Group 3"/>
          <p:cNvGraphicFramePr>
            <a:graphicFrameLocks noGrp="1"/>
          </p:cNvGraphicFramePr>
          <p:nvPr/>
        </p:nvGraphicFramePr>
        <p:xfrm>
          <a:off x="762000" y="1905000"/>
          <a:ext cx="7086600" cy="4064000"/>
        </p:xfrm>
        <a:graphic>
          <a:graphicData uri="http://schemas.openxmlformats.org/drawingml/2006/table">
            <a:tbl>
              <a:tblPr/>
              <a:tblGrid>
                <a:gridCol w="1371600"/>
                <a:gridCol w="57150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Index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Pläne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{ABC}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{BC}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{AC}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de-DE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{AB}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de-DE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{C}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{B}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{A}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056" name="Text Box 32"/>
          <p:cNvSpPr txBox="1">
            <a:spLocks noChangeArrowheads="1"/>
          </p:cNvSpPr>
          <p:nvPr/>
        </p:nvSpPr>
        <p:spPr bwMode="auto">
          <a:xfrm>
            <a:off x="822325" y="1284288"/>
            <a:ext cx="5311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de-DE" sz="2800">
                <a:solidFill>
                  <a:schemeClr val="accent2"/>
                </a:solidFill>
              </a:rPr>
              <a:t>1. Phase: Zugriffspläne ermitteln</a:t>
            </a:r>
            <a:endParaRPr lang="en-GB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DP - Beispiel</a:t>
            </a:r>
            <a:endParaRPr lang="en-GB"/>
          </a:p>
        </p:txBody>
      </p:sp>
      <p:graphicFrame>
        <p:nvGraphicFramePr>
          <p:cNvPr id="514051" name="Group 3"/>
          <p:cNvGraphicFramePr>
            <a:graphicFrameLocks noGrp="1"/>
          </p:cNvGraphicFramePr>
          <p:nvPr/>
        </p:nvGraphicFramePr>
        <p:xfrm>
          <a:off x="762000" y="1905000"/>
          <a:ext cx="7086600" cy="4064000"/>
        </p:xfrm>
        <a:graphic>
          <a:graphicData uri="http://schemas.openxmlformats.org/drawingml/2006/table">
            <a:tbl>
              <a:tblPr/>
              <a:tblGrid>
                <a:gridCol w="1371600"/>
                <a:gridCol w="57150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Index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Pläne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{ABC}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{BC}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{AC}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de-DE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{AB}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de-DE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{C}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scan(C)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{B}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scan(B), iscan(B)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{A}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scan(A)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080" name="Text Box 32"/>
          <p:cNvSpPr txBox="1">
            <a:spLocks noChangeArrowheads="1"/>
          </p:cNvSpPr>
          <p:nvPr/>
        </p:nvSpPr>
        <p:spPr bwMode="auto">
          <a:xfrm>
            <a:off x="822325" y="1284288"/>
            <a:ext cx="5311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de-DE" sz="2800">
                <a:solidFill>
                  <a:schemeClr val="accent2"/>
                </a:solidFill>
              </a:rPr>
              <a:t>1. Phase: Zugriffspläne ermitteln</a:t>
            </a:r>
            <a:endParaRPr lang="en-GB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DP - Beispiel</a:t>
            </a:r>
            <a:endParaRPr lang="en-GB"/>
          </a:p>
        </p:txBody>
      </p:sp>
      <p:graphicFrame>
        <p:nvGraphicFramePr>
          <p:cNvPr id="515075" name="Group 3"/>
          <p:cNvGraphicFramePr>
            <a:graphicFrameLocks noGrp="1"/>
          </p:cNvGraphicFramePr>
          <p:nvPr/>
        </p:nvGraphicFramePr>
        <p:xfrm>
          <a:off x="762000" y="1905000"/>
          <a:ext cx="7620000" cy="4135119"/>
        </p:xfrm>
        <a:graphic>
          <a:graphicData uri="http://schemas.openxmlformats.org/drawingml/2006/table">
            <a:tbl>
              <a:tblPr/>
              <a:tblGrid>
                <a:gridCol w="1231900"/>
                <a:gridCol w="63881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Index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Pläne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{ABC}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{BC}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...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{AC}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s(A)    s(C), s(C)    s(A)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{AB}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s(A)    s(B), s(A)    is(B), is(B)     s(A),...</a:t>
                      </a: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{C}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scan(C)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{B}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scan(B), iscan(B)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{A}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scan(A)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5104" name="Text Box 32"/>
          <p:cNvSpPr txBox="1">
            <a:spLocks noChangeArrowheads="1"/>
          </p:cNvSpPr>
          <p:nvPr/>
        </p:nvSpPr>
        <p:spPr bwMode="auto">
          <a:xfrm>
            <a:off x="4876800" y="1828800"/>
            <a:ext cx="1555750" cy="547688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de-DE" sz="2800" b="1">
                <a:solidFill>
                  <a:srgbClr val="A50021"/>
                </a:solidFill>
              </a:rPr>
              <a:t>Pruning</a:t>
            </a:r>
            <a:endParaRPr lang="en-GB" sz="2800" b="1">
              <a:solidFill>
                <a:srgbClr val="A50021"/>
              </a:solidFill>
            </a:endParaRPr>
          </a:p>
        </p:txBody>
      </p:sp>
      <p:sp>
        <p:nvSpPr>
          <p:cNvPr id="515105" name="Text Box 33"/>
          <p:cNvSpPr txBox="1">
            <a:spLocks noChangeArrowheads="1"/>
          </p:cNvSpPr>
          <p:nvPr/>
        </p:nvSpPr>
        <p:spPr bwMode="auto">
          <a:xfrm>
            <a:off x="822325" y="1284288"/>
            <a:ext cx="7745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de-DE" sz="2800">
                <a:solidFill>
                  <a:schemeClr val="accent2"/>
                </a:solidFill>
              </a:rPr>
              <a:t>2. Phase: Join-Pläne ermitteln (2-fach,...,n-fach)</a:t>
            </a:r>
            <a:endParaRPr lang="en-GB" sz="2800">
              <a:solidFill>
                <a:schemeClr val="accent2"/>
              </a:solidFill>
            </a:endParaRPr>
          </a:p>
        </p:txBody>
      </p:sp>
      <p:sp>
        <p:nvSpPr>
          <p:cNvPr id="515106" name="AutoShape 34"/>
          <p:cNvSpPr>
            <a:spLocks noChangeArrowheads="1"/>
          </p:cNvSpPr>
          <p:nvPr/>
        </p:nvSpPr>
        <p:spPr bwMode="auto">
          <a:xfrm rot="5400000">
            <a:off x="2781300" y="3619500"/>
            <a:ext cx="228600" cy="304800"/>
          </a:xfrm>
          <a:prstGeom prst="flowChartCollat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de-DE">
              <a:latin typeface="Times New Roman" pitchFamily="18" charset="0"/>
            </a:endParaRPr>
          </a:p>
        </p:txBody>
      </p:sp>
      <p:sp>
        <p:nvSpPr>
          <p:cNvPr id="515107" name="AutoShape 35"/>
          <p:cNvSpPr>
            <a:spLocks noChangeArrowheads="1"/>
          </p:cNvSpPr>
          <p:nvPr/>
        </p:nvSpPr>
        <p:spPr bwMode="auto">
          <a:xfrm rot="5400000">
            <a:off x="4762500" y="3619500"/>
            <a:ext cx="228600" cy="304800"/>
          </a:xfrm>
          <a:prstGeom prst="flowChartCollat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de-DE">
              <a:latin typeface="Times New Roman" pitchFamily="18" charset="0"/>
            </a:endParaRPr>
          </a:p>
        </p:txBody>
      </p:sp>
      <p:sp>
        <p:nvSpPr>
          <p:cNvPr id="515108" name="AutoShape 36"/>
          <p:cNvSpPr>
            <a:spLocks noChangeArrowheads="1"/>
          </p:cNvSpPr>
          <p:nvPr/>
        </p:nvSpPr>
        <p:spPr bwMode="auto">
          <a:xfrm rot="5400000">
            <a:off x="6819900" y="4076700"/>
            <a:ext cx="228600" cy="304800"/>
          </a:xfrm>
          <a:prstGeom prst="flowChartCollat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de-DE">
              <a:latin typeface="Times New Roman" pitchFamily="18" charset="0"/>
            </a:endParaRPr>
          </a:p>
        </p:txBody>
      </p:sp>
      <p:sp>
        <p:nvSpPr>
          <p:cNvPr id="515109" name="AutoShape 37"/>
          <p:cNvSpPr>
            <a:spLocks noChangeArrowheads="1"/>
          </p:cNvSpPr>
          <p:nvPr/>
        </p:nvSpPr>
        <p:spPr bwMode="auto">
          <a:xfrm rot="5400000">
            <a:off x="2781300" y="4076700"/>
            <a:ext cx="228600" cy="304800"/>
          </a:xfrm>
          <a:prstGeom prst="flowChartCollat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de-DE">
              <a:latin typeface="Times New Roman" pitchFamily="18" charset="0"/>
            </a:endParaRPr>
          </a:p>
        </p:txBody>
      </p:sp>
      <p:sp>
        <p:nvSpPr>
          <p:cNvPr id="515110" name="AutoShape 38"/>
          <p:cNvSpPr>
            <a:spLocks noChangeArrowheads="1"/>
          </p:cNvSpPr>
          <p:nvPr/>
        </p:nvSpPr>
        <p:spPr bwMode="auto">
          <a:xfrm rot="5400000">
            <a:off x="4686300" y="4076700"/>
            <a:ext cx="228600" cy="304800"/>
          </a:xfrm>
          <a:prstGeom prst="flowChartCollat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de-DE">
              <a:latin typeface="Times New Roman" pitchFamily="18" charset="0"/>
            </a:endParaRPr>
          </a:p>
        </p:txBody>
      </p:sp>
      <p:grpSp>
        <p:nvGrpSpPr>
          <p:cNvPr id="515111" name="Group 39"/>
          <p:cNvGrpSpPr>
            <a:grpSpLocks/>
          </p:cNvGrpSpPr>
          <p:nvPr/>
        </p:nvGrpSpPr>
        <p:grpSpPr bwMode="auto">
          <a:xfrm>
            <a:off x="4473575" y="3568700"/>
            <a:ext cx="1066800" cy="457200"/>
            <a:chOff x="2736" y="2256"/>
            <a:chExt cx="672" cy="288"/>
          </a:xfrm>
        </p:grpSpPr>
        <p:sp>
          <p:nvSpPr>
            <p:cNvPr id="515112" name="Freeform 40"/>
            <p:cNvSpPr>
              <a:spLocks/>
            </p:cNvSpPr>
            <p:nvPr/>
          </p:nvSpPr>
          <p:spPr bwMode="auto">
            <a:xfrm>
              <a:off x="2736" y="2256"/>
              <a:ext cx="6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124"/>
                </a:cxn>
                <a:cxn ang="0">
                  <a:pos x="576" y="329"/>
                </a:cxn>
                <a:cxn ang="0">
                  <a:pos x="601" y="346"/>
                </a:cxn>
                <a:cxn ang="0">
                  <a:pos x="666" y="362"/>
                </a:cxn>
                <a:cxn ang="0">
                  <a:pos x="806" y="395"/>
                </a:cxn>
              </a:cxnLst>
              <a:rect l="0" t="0" r="r" b="b"/>
              <a:pathLst>
                <a:path w="806" h="395">
                  <a:moveTo>
                    <a:pt x="0" y="0"/>
                  </a:moveTo>
                  <a:cubicBezTo>
                    <a:pt x="77" y="19"/>
                    <a:pt x="101" y="98"/>
                    <a:pt x="173" y="124"/>
                  </a:cubicBezTo>
                  <a:cubicBezTo>
                    <a:pt x="276" y="227"/>
                    <a:pt x="440" y="286"/>
                    <a:pt x="576" y="329"/>
                  </a:cubicBezTo>
                  <a:cubicBezTo>
                    <a:pt x="584" y="335"/>
                    <a:pt x="592" y="343"/>
                    <a:pt x="601" y="346"/>
                  </a:cubicBezTo>
                  <a:cubicBezTo>
                    <a:pt x="622" y="354"/>
                    <a:pt x="666" y="362"/>
                    <a:pt x="666" y="362"/>
                  </a:cubicBezTo>
                  <a:cubicBezTo>
                    <a:pt x="710" y="392"/>
                    <a:pt x="754" y="395"/>
                    <a:pt x="806" y="395"/>
                  </a:cubicBezTo>
                </a:path>
              </a:pathLst>
            </a:custGeom>
            <a:noFill/>
            <a:ln w="57150" cmpd="sng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15113" name="Freeform 41"/>
            <p:cNvSpPr>
              <a:spLocks/>
            </p:cNvSpPr>
            <p:nvPr/>
          </p:nvSpPr>
          <p:spPr bwMode="auto">
            <a:xfrm>
              <a:off x="2748" y="2256"/>
              <a:ext cx="660" cy="278"/>
            </a:xfrm>
            <a:custGeom>
              <a:avLst/>
              <a:gdLst/>
              <a:ahLst/>
              <a:cxnLst>
                <a:cxn ang="0">
                  <a:pos x="0" y="353"/>
                </a:cxn>
                <a:cxn ang="0">
                  <a:pos x="74" y="312"/>
                </a:cxn>
                <a:cxn ang="0">
                  <a:pos x="107" y="304"/>
                </a:cxn>
                <a:cxn ang="0">
                  <a:pos x="181" y="263"/>
                </a:cxn>
                <a:cxn ang="0">
                  <a:pos x="272" y="230"/>
                </a:cxn>
                <a:cxn ang="0">
                  <a:pos x="346" y="189"/>
                </a:cxn>
                <a:cxn ang="0">
                  <a:pos x="404" y="148"/>
                </a:cxn>
                <a:cxn ang="0">
                  <a:pos x="519" y="49"/>
                </a:cxn>
                <a:cxn ang="0">
                  <a:pos x="560" y="16"/>
                </a:cxn>
                <a:cxn ang="0">
                  <a:pos x="585" y="0"/>
                </a:cxn>
              </a:cxnLst>
              <a:rect l="0" t="0" r="r" b="b"/>
              <a:pathLst>
                <a:path w="585" h="353">
                  <a:moveTo>
                    <a:pt x="0" y="353"/>
                  </a:moveTo>
                  <a:cubicBezTo>
                    <a:pt x="29" y="344"/>
                    <a:pt x="47" y="324"/>
                    <a:pt x="74" y="312"/>
                  </a:cubicBezTo>
                  <a:cubicBezTo>
                    <a:pt x="84" y="307"/>
                    <a:pt x="96" y="308"/>
                    <a:pt x="107" y="304"/>
                  </a:cubicBezTo>
                  <a:cubicBezTo>
                    <a:pt x="144" y="291"/>
                    <a:pt x="143" y="282"/>
                    <a:pt x="181" y="263"/>
                  </a:cubicBezTo>
                  <a:cubicBezTo>
                    <a:pt x="238" y="235"/>
                    <a:pt x="172" y="294"/>
                    <a:pt x="272" y="230"/>
                  </a:cubicBezTo>
                  <a:cubicBezTo>
                    <a:pt x="297" y="214"/>
                    <a:pt x="317" y="198"/>
                    <a:pt x="346" y="189"/>
                  </a:cubicBezTo>
                  <a:cubicBezTo>
                    <a:pt x="366" y="168"/>
                    <a:pt x="376" y="157"/>
                    <a:pt x="404" y="148"/>
                  </a:cubicBezTo>
                  <a:cubicBezTo>
                    <a:pt x="438" y="112"/>
                    <a:pt x="480" y="80"/>
                    <a:pt x="519" y="49"/>
                  </a:cubicBezTo>
                  <a:cubicBezTo>
                    <a:pt x="533" y="38"/>
                    <a:pt x="546" y="27"/>
                    <a:pt x="560" y="16"/>
                  </a:cubicBezTo>
                  <a:cubicBezTo>
                    <a:pt x="568" y="10"/>
                    <a:pt x="585" y="0"/>
                    <a:pt x="585" y="0"/>
                  </a:cubicBezTo>
                </a:path>
              </a:pathLst>
            </a:custGeom>
            <a:noFill/>
            <a:ln w="57150" cmpd="sng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15114" name="Group 42"/>
          <p:cNvGrpSpPr>
            <a:grpSpLocks/>
          </p:cNvGrpSpPr>
          <p:nvPr/>
        </p:nvGrpSpPr>
        <p:grpSpPr bwMode="auto">
          <a:xfrm>
            <a:off x="2438400" y="3962400"/>
            <a:ext cx="1066800" cy="457200"/>
            <a:chOff x="2736" y="2256"/>
            <a:chExt cx="672" cy="288"/>
          </a:xfrm>
        </p:grpSpPr>
        <p:sp>
          <p:nvSpPr>
            <p:cNvPr id="515115" name="Freeform 43"/>
            <p:cNvSpPr>
              <a:spLocks/>
            </p:cNvSpPr>
            <p:nvPr/>
          </p:nvSpPr>
          <p:spPr bwMode="auto">
            <a:xfrm>
              <a:off x="2736" y="2256"/>
              <a:ext cx="6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124"/>
                </a:cxn>
                <a:cxn ang="0">
                  <a:pos x="576" y="329"/>
                </a:cxn>
                <a:cxn ang="0">
                  <a:pos x="601" y="346"/>
                </a:cxn>
                <a:cxn ang="0">
                  <a:pos x="666" y="362"/>
                </a:cxn>
                <a:cxn ang="0">
                  <a:pos x="806" y="395"/>
                </a:cxn>
              </a:cxnLst>
              <a:rect l="0" t="0" r="r" b="b"/>
              <a:pathLst>
                <a:path w="806" h="395">
                  <a:moveTo>
                    <a:pt x="0" y="0"/>
                  </a:moveTo>
                  <a:cubicBezTo>
                    <a:pt x="77" y="19"/>
                    <a:pt x="101" y="98"/>
                    <a:pt x="173" y="124"/>
                  </a:cubicBezTo>
                  <a:cubicBezTo>
                    <a:pt x="276" y="227"/>
                    <a:pt x="440" y="286"/>
                    <a:pt x="576" y="329"/>
                  </a:cubicBezTo>
                  <a:cubicBezTo>
                    <a:pt x="584" y="335"/>
                    <a:pt x="592" y="343"/>
                    <a:pt x="601" y="346"/>
                  </a:cubicBezTo>
                  <a:cubicBezTo>
                    <a:pt x="622" y="354"/>
                    <a:pt x="666" y="362"/>
                    <a:pt x="666" y="362"/>
                  </a:cubicBezTo>
                  <a:cubicBezTo>
                    <a:pt x="710" y="392"/>
                    <a:pt x="754" y="395"/>
                    <a:pt x="806" y="395"/>
                  </a:cubicBezTo>
                </a:path>
              </a:pathLst>
            </a:custGeom>
            <a:noFill/>
            <a:ln w="57150" cmpd="sng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15116" name="Freeform 44"/>
            <p:cNvSpPr>
              <a:spLocks/>
            </p:cNvSpPr>
            <p:nvPr/>
          </p:nvSpPr>
          <p:spPr bwMode="auto">
            <a:xfrm>
              <a:off x="2748" y="2256"/>
              <a:ext cx="660" cy="278"/>
            </a:xfrm>
            <a:custGeom>
              <a:avLst/>
              <a:gdLst/>
              <a:ahLst/>
              <a:cxnLst>
                <a:cxn ang="0">
                  <a:pos x="0" y="353"/>
                </a:cxn>
                <a:cxn ang="0">
                  <a:pos x="74" y="312"/>
                </a:cxn>
                <a:cxn ang="0">
                  <a:pos x="107" y="304"/>
                </a:cxn>
                <a:cxn ang="0">
                  <a:pos x="181" y="263"/>
                </a:cxn>
                <a:cxn ang="0">
                  <a:pos x="272" y="230"/>
                </a:cxn>
                <a:cxn ang="0">
                  <a:pos x="346" y="189"/>
                </a:cxn>
                <a:cxn ang="0">
                  <a:pos x="404" y="148"/>
                </a:cxn>
                <a:cxn ang="0">
                  <a:pos x="519" y="49"/>
                </a:cxn>
                <a:cxn ang="0">
                  <a:pos x="560" y="16"/>
                </a:cxn>
                <a:cxn ang="0">
                  <a:pos x="585" y="0"/>
                </a:cxn>
              </a:cxnLst>
              <a:rect l="0" t="0" r="r" b="b"/>
              <a:pathLst>
                <a:path w="585" h="353">
                  <a:moveTo>
                    <a:pt x="0" y="353"/>
                  </a:moveTo>
                  <a:cubicBezTo>
                    <a:pt x="29" y="344"/>
                    <a:pt x="47" y="324"/>
                    <a:pt x="74" y="312"/>
                  </a:cubicBezTo>
                  <a:cubicBezTo>
                    <a:pt x="84" y="307"/>
                    <a:pt x="96" y="308"/>
                    <a:pt x="107" y="304"/>
                  </a:cubicBezTo>
                  <a:cubicBezTo>
                    <a:pt x="144" y="291"/>
                    <a:pt x="143" y="282"/>
                    <a:pt x="181" y="263"/>
                  </a:cubicBezTo>
                  <a:cubicBezTo>
                    <a:pt x="238" y="235"/>
                    <a:pt x="172" y="294"/>
                    <a:pt x="272" y="230"/>
                  </a:cubicBezTo>
                  <a:cubicBezTo>
                    <a:pt x="297" y="214"/>
                    <a:pt x="317" y="198"/>
                    <a:pt x="346" y="189"/>
                  </a:cubicBezTo>
                  <a:cubicBezTo>
                    <a:pt x="366" y="168"/>
                    <a:pt x="376" y="157"/>
                    <a:pt x="404" y="148"/>
                  </a:cubicBezTo>
                  <a:cubicBezTo>
                    <a:pt x="438" y="112"/>
                    <a:pt x="480" y="80"/>
                    <a:pt x="519" y="49"/>
                  </a:cubicBezTo>
                  <a:cubicBezTo>
                    <a:pt x="533" y="38"/>
                    <a:pt x="546" y="27"/>
                    <a:pt x="560" y="16"/>
                  </a:cubicBezTo>
                  <a:cubicBezTo>
                    <a:pt x="568" y="10"/>
                    <a:pt x="585" y="0"/>
                    <a:pt x="585" y="0"/>
                  </a:cubicBezTo>
                </a:path>
              </a:pathLst>
            </a:custGeom>
            <a:noFill/>
            <a:ln w="57150" cmpd="sng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04" grpId="0" animBg="1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DP - Beispiel</a:t>
            </a:r>
            <a:endParaRPr lang="en-GB"/>
          </a:p>
        </p:txBody>
      </p:sp>
      <p:graphicFrame>
        <p:nvGraphicFramePr>
          <p:cNvPr id="516099" name="Group 3"/>
          <p:cNvGraphicFramePr>
            <a:graphicFrameLocks noGrp="1"/>
          </p:cNvGraphicFramePr>
          <p:nvPr/>
        </p:nvGraphicFramePr>
        <p:xfrm>
          <a:off x="762000" y="1905000"/>
          <a:ext cx="7620000" cy="4064000"/>
        </p:xfrm>
        <a:graphic>
          <a:graphicData uri="http://schemas.openxmlformats.org/drawingml/2006/table">
            <a:tbl>
              <a:tblPr/>
              <a:tblGrid>
                <a:gridCol w="1231900"/>
                <a:gridCol w="63881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Index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Pläne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{ABC}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(is(B)       s(A))        s(C)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{BC}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...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{AC}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s(A)      s(C)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{AB}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s(A)       is(B), is(B)        s(A)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{C}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scan(C)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{B}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scan(B), iscan(B)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{A}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scan(A)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6128" name="Text Box 32"/>
          <p:cNvSpPr txBox="1">
            <a:spLocks noChangeArrowheads="1"/>
          </p:cNvSpPr>
          <p:nvPr/>
        </p:nvSpPr>
        <p:spPr bwMode="auto">
          <a:xfrm>
            <a:off x="822325" y="1284288"/>
            <a:ext cx="3808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de-DE" sz="2800">
                <a:solidFill>
                  <a:schemeClr val="accent2"/>
                </a:solidFill>
              </a:rPr>
              <a:t>3. Phase: Finalisierung</a:t>
            </a:r>
            <a:endParaRPr lang="en-GB" sz="2800">
              <a:solidFill>
                <a:schemeClr val="accent2"/>
              </a:solidFill>
            </a:endParaRPr>
          </a:p>
        </p:txBody>
      </p:sp>
      <p:sp>
        <p:nvSpPr>
          <p:cNvPr id="516129" name="AutoShape 33"/>
          <p:cNvSpPr>
            <a:spLocks noChangeArrowheads="1"/>
          </p:cNvSpPr>
          <p:nvPr/>
        </p:nvSpPr>
        <p:spPr bwMode="auto">
          <a:xfrm rot="5400000">
            <a:off x="2522538" y="3462338"/>
            <a:ext cx="228600" cy="304800"/>
          </a:xfrm>
          <a:prstGeom prst="flowChartCollat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de-DE">
              <a:latin typeface="Times New Roman" pitchFamily="18" charset="0"/>
            </a:endParaRPr>
          </a:p>
        </p:txBody>
      </p:sp>
      <p:sp>
        <p:nvSpPr>
          <p:cNvPr id="516130" name="AutoShape 34"/>
          <p:cNvSpPr>
            <a:spLocks noChangeArrowheads="1"/>
          </p:cNvSpPr>
          <p:nvPr/>
        </p:nvSpPr>
        <p:spPr bwMode="auto">
          <a:xfrm rot="5400000">
            <a:off x="2705100" y="2476500"/>
            <a:ext cx="228600" cy="304800"/>
          </a:xfrm>
          <a:prstGeom prst="flowChartCollat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de-DE">
              <a:latin typeface="Times New Roman" pitchFamily="18" charset="0"/>
            </a:endParaRPr>
          </a:p>
        </p:txBody>
      </p:sp>
      <p:sp>
        <p:nvSpPr>
          <p:cNvPr id="516131" name="AutoShape 35"/>
          <p:cNvSpPr>
            <a:spLocks noChangeArrowheads="1"/>
          </p:cNvSpPr>
          <p:nvPr/>
        </p:nvSpPr>
        <p:spPr bwMode="auto">
          <a:xfrm rot="5400000">
            <a:off x="2552700" y="4000500"/>
            <a:ext cx="228600" cy="304800"/>
          </a:xfrm>
          <a:prstGeom prst="flowChartCollat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de-DE">
              <a:latin typeface="Times New Roman" pitchFamily="18" charset="0"/>
            </a:endParaRPr>
          </a:p>
        </p:txBody>
      </p:sp>
      <p:sp>
        <p:nvSpPr>
          <p:cNvPr id="516132" name="AutoShape 36"/>
          <p:cNvSpPr>
            <a:spLocks noChangeArrowheads="1"/>
          </p:cNvSpPr>
          <p:nvPr/>
        </p:nvSpPr>
        <p:spPr bwMode="auto">
          <a:xfrm rot="5400000">
            <a:off x="4152900" y="4000500"/>
            <a:ext cx="228600" cy="304800"/>
          </a:xfrm>
          <a:prstGeom prst="flowChartCollat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de-DE">
              <a:latin typeface="Times New Roman" pitchFamily="18" charset="0"/>
            </a:endParaRPr>
          </a:p>
        </p:txBody>
      </p:sp>
      <p:sp>
        <p:nvSpPr>
          <p:cNvPr id="516133" name="AutoShape 37"/>
          <p:cNvSpPr>
            <a:spLocks noChangeArrowheads="1"/>
          </p:cNvSpPr>
          <p:nvPr/>
        </p:nvSpPr>
        <p:spPr bwMode="auto">
          <a:xfrm rot="5400000">
            <a:off x="3695700" y="2476500"/>
            <a:ext cx="228600" cy="304800"/>
          </a:xfrm>
          <a:prstGeom prst="flowChartCollat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de-DE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BD9-3558-4855-9A02-1F52FB5EC5A8}" type="slidenum">
              <a:rPr lang="en-US"/>
              <a:pPr/>
              <a:t>97</a:t>
            </a:fld>
            <a:endParaRPr lang="en-US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143000"/>
          </a:xfrm>
        </p:spPr>
        <p:txBody>
          <a:bodyPr/>
          <a:lstStyle/>
          <a:p>
            <a:r>
              <a:rPr lang="de-DE"/>
              <a:t>„Fine Points“ der DP-Optimierung</a:t>
            </a:r>
            <a:br>
              <a:rPr lang="de-DE"/>
            </a:br>
            <a:endParaRPr lang="de-DE"/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6388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/>
              <a:t>Komplexität O(3</a:t>
            </a:r>
            <a:r>
              <a:rPr lang="de-DE" baseline="30000"/>
              <a:t>n</a:t>
            </a:r>
            <a:r>
              <a:rPr lang="de-DE"/>
              <a:t>)</a:t>
            </a:r>
          </a:p>
          <a:p>
            <a:pPr>
              <a:lnSpc>
                <a:spcPct val="80000"/>
              </a:lnSpc>
            </a:pPr>
            <a:r>
              <a:rPr lang="de-DE"/>
              <a:t>Unvergleichbarkeit von zwei Plänen</a:t>
            </a:r>
          </a:p>
          <a:p>
            <a:pPr lvl="1">
              <a:lnSpc>
                <a:spcPct val="80000"/>
              </a:lnSpc>
            </a:pPr>
            <a:r>
              <a:rPr lang="de-DE"/>
              <a:t>R </a:t>
            </a:r>
            <a:r>
              <a:rPr lang="de-DE">
                <a:solidFill>
                  <a:srgbClr val="FF33CC"/>
                </a:solidFill>
              </a:rPr>
              <a:t>sort-merge-join</a:t>
            </a:r>
            <a:r>
              <a:rPr lang="de-DE"/>
              <a:t> S</a:t>
            </a:r>
          </a:p>
          <a:p>
            <a:pPr lvl="1">
              <a:lnSpc>
                <a:spcPct val="80000"/>
              </a:lnSpc>
            </a:pPr>
            <a:r>
              <a:rPr lang="de-DE"/>
              <a:t>R </a:t>
            </a:r>
            <a:r>
              <a:rPr lang="de-DE">
                <a:solidFill>
                  <a:srgbClr val="FF33CC"/>
                </a:solidFill>
              </a:rPr>
              <a:t>hash-join</a:t>
            </a:r>
            <a:r>
              <a:rPr lang="de-DE"/>
              <a:t> S</a:t>
            </a:r>
          </a:p>
          <a:p>
            <a:pPr lvl="1">
              <a:lnSpc>
                <a:spcPct val="80000"/>
              </a:lnSpc>
            </a:pPr>
            <a:r>
              <a:rPr lang="de-DE"/>
              <a:t>ersterer ist vermutlich teurer, generiert aber ein gemäß Join-Attribut sortiertes Ergebnis</a:t>
            </a:r>
          </a:p>
          <a:p>
            <a:pPr lvl="2">
              <a:lnSpc>
                <a:spcPct val="80000"/>
              </a:lnSpc>
            </a:pPr>
            <a:r>
              <a:rPr lang="de-DE"/>
              <a:t>unvergleichbare Pläne</a:t>
            </a:r>
          </a:p>
          <a:p>
            <a:pPr lvl="1">
              <a:lnSpc>
                <a:spcPct val="80000"/>
              </a:lnSpc>
            </a:pPr>
            <a:r>
              <a:rPr lang="de-DE"/>
              <a:t>führt möglicherweise später zu einem billigeren (merge-)Join (mit bspw. T)</a:t>
            </a:r>
          </a:p>
          <a:p>
            <a:pPr lvl="1">
              <a:lnSpc>
                <a:spcPct val="80000"/>
              </a:lnSpc>
            </a:pPr>
            <a:r>
              <a:rPr lang="de-DE"/>
              <a:t>Man spricht von „interesting physical properties“</a:t>
            </a:r>
          </a:p>
          <a:p>
            <a:pPr>
              <a:lnSpc>
                <a:spcPct val="80000"/>
              </a:lnSpc>
            </a:pPr>
            <a:r>
              <a:rPr lang="de-DE"/>
              <a:t>Also, haben wir nur eine partielle Ordnung zwischen den semantisch äquivalenten Plänen (Zeile 3 und 4)</a:t>
            </a:r>
          </a:p>
          <a:p>
            <a:pPr lvl="1">
              <a:lnSpc>
                <a:spcPct val="80000"/>
              </a:lnSpc>
            </a:pPr>
            <a:r>
              <a:rPr lang="de-DE"/>
              <a:t>Widerspricht eigentlich dem Optimalitätskriterium, das für die Anwendbarkeit von DP erforderlich ist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E3FF-B4F5-4C00-9F6B-3E825495C332}" type="slidenum">
              <a:rPr lang="en-US"/>
              <a:pPr/>
              <a:t>98</a:t>
            </a:fld>
            <a:endParaRPr lang="en-US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Erweiterungen für Verteilte Datenbanken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5308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de-DE"/>
              <a:t>Replizierte Relationen: generiere accessPlans für alle Möglichkeiten</a:t>
            </a:r>
          </a:p>
          <a:p>
            <a:pPr lvl="2">
              <a:lnSpc>
                <a:spcPct val="110000"/>
              </a:lnSpc>
            </a:pPr>
            <a:r>
              <a:rPr lang="de-DE"/>
              <a:t>table_scan(Angestellte,Pasau)</a:t>
            </a:r>
          </a:p>
          <a:p>
            <a:pPr lvl="2">
              <a:lnSpc>
                <a:spcPct val="110000"/>
              </a:lnSpc>
            </a:pPr>
            <a:r>
              <a:rPr lang="de-DE"/>
              <a:t>idx_scan(Angestellte.Gehalt,Passau)</a:t>
            </a:r>
          </a:p>
          <a:p>
            <a:pPr lvl="2">
              <a:lnSpc>
                <a:spcPct val="110000"/>
              </a:lnSpc>
            </a:pPr>
            <a:r>
              <a:rPr lang="de-DE"/>
              <a:t>table_scan(Angestellte,NewYork)</a:t>
            </a:r>
          </a:p>
          <a:p>
            <a:pPr>
              <a:lnSpc>
                <a:spcPct val="110000"/>
              </a:lnSpc>
            </a:pPr>
            <a:r>
              <a:rPr lang="de-DE"/>
              <a:t>Ausführung des Joins (Zeile 9)</a:t>
            </a:r>
          </a:p>
          <a:p>
            <a:pPr lvl="2">
              <a:lnSpc>
                <a:spcPct val="110000"/>
              </a:lnSpc>
            </a:pPr>
            <a:r>
              <a:rPr lang="de-DE"/>
              <a:t>am Knoten wo das äußere/linke Join-Argument generiert wird</a:t>
            </a:r>
          </a:p>
          <a:p>
            <a:pPr lvl="2">
              <a:lnSpc>
                <a:spcPct val="110000"/>
              </a:lnSpc>
            </a:pPr>
            <a:r>
              <a:rPr lang="de-DE"/>
              <a:t>am Knoten wo das innere/rechte Join-Argument generiert wird</a:t>
            </a:r>
          </a:p>
          <a:p>
            <a:pPr lvl="2">
              <a:lnSpc>
                <a:spcPct val="110000"/>
              </a:lnSpc>
            </a:pPr>
            <a:r>
              <a:rPr lang="de-DE"/>
              <a:t>an allen weiteren „interessanten“ Knoten</a:t>
            </a:r>
            <a:r>
              <a:rPr lang="de-DE" sz="2400"/>
              <a:t> </a:t>
            </a:r>
          </a:p>
          <a:p>
            <a:pPr lvl="2">
              <a:lnSpc>
                <a:spcPct val="110000"/>
              </a:lnSpc>
            </a:pPr>
            <a:r>
              <a:rPr lang="de-DE"/>
              <a:t>Für S={Ri1,...,Rik} sind alle Heimatknoten von {R1,...,Rn}\ {Ri1,...,Rik} und der Knoten, an den das Ergebnis kommen muss, interessant</a:t>
            </a:r>
            <a:endParaRPr lang="de-DE" sz="2400"/>
          </a:p>
        </p:txBody>
      </p:sp>
      <p:grpSp>
        <p:nvGrpSpPr>
          <p:cNvPr id="470027" name="Group 11"/>
          <p:cNvGrpSpPr>
            <a:grpSpLocks/>
          </p:cNvGrpSpPr>
          <p:nvPr/>
        </p:nvGrpSpPr>
        <p:grpSpPr bwMode="auto">
          <a:xfrm>
            <a:off x="6156325" y="1989138"/>
            <a:ext cx="2209800" cy="1600200"/>
            <a:chOff x="3888" y="1056"/>
            <a:chExt cx="1392" cy="1008"/>
          </a:xfrm>
        </p:grpSpPr>
        <p:sp>
          <p:nvSpPr>
            <p:cNvPr id="470021" name="AutoShape 5"/>
            <p:cNvSpPr>
              <a:spLocks noChangeArrowheads="1"/>
            </p:cNvSpPr>
            <p:nvPr/>
          </p:nvSpPr>
          <p:spPr bwMode="auto">
            <a:xfrm>
              <a:off x="3888" y="1056"/>
              <a:ext cx="1392" cy="1008"/>
            </a:xfrm>
            <a:prstGeom prst="wedgeRoundRectCallout">
              <a:avLst>
                <a:gd name="adj1" fmla="val -108333"/>
                <a:gd name="adj2" fmla="val 37597"/>
                <a:gd name="adj3" fmla="val 16667"/>
              </a:avLst>
            </a:prstGeom>
            <a:solidFill>
              <a:srgbClr val="FFFFFF"/>
            </a:solidFill>
            <a:ln w="5715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</p:txBody>
        </p:sp>
        <p:sp>
          <p:nvSpPr>
            <p:cNvPr id="470022" name="AutoShape 6"/>
            <p:cNvSpPr>
              <a:spLocks noChangeArrowheads="1"/>
            </p:cNvSpPr>
            <p:nvPr/>
          </p:nvSpPr>
          <p:spPr bwMode="auto">
            <a:xfrm rot="-5336993">
              <a:off x="4460" y="1062"/>
              <a:ext cx="183" cy="268"/>
            </a:xfrm>
            <a:prstGeom prst="flowChartCollate">
              <a:avLst/>
            </a:prstGeom>
            <a:solidFill>
              <a:srgbClr val="FFFFFF"/>
            </a:solidFill>
            <a:ln w="5715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0023" name="AutoShape 7"/>
            <p:cNvSpPr>
              <a:spLocks noChangeArrowheads="1"/>
            </p:cNvSpPr>
            <p:nvPr/>
          </p:nvSpPr>
          <p:spPr bwMode="auto">
            <a:xfrm>
              <a:off x="3990" y="1471"/>
              <a:ext cx="535" cy="50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5715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  <a:p>
              <a:r>
                <a:rPr lang="de-DE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470024" name="AutoShape 8"/>
            <p:cNvSpPr>
              <a:spLocks noChangeArrowheads="1"/>
            </p:cNvSpPr>
            <p:nvPr/>
          </p:nvSpPr>
          <p:spPr bwMode="auto">
            <a:xfrm>
              <a:off x="4686" y="1471"/>
              <a:ext cx="535" cy="50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5715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  <a:p>
              <a:r>
                <a:rPr lang="de-DE">
                  <a:latin typeface="Times New Roman" pitchFamily="18" charset="0"/>
                </a:rPr>
                <a:t>S-O</a:t>
              </a:r>
            </a:p>
          </p:txBody>
        </p:sp>
        <p:cxnSp>
          <p:nvCxnSpPr>
            <p:cNvPr id="470025" name="AutoShape 9"/>
            <p:cNvCxnSpPr>
              <a:cxnSpLocks noChangeShapeType="1"/>
              <a:stCxn id="470023" idx="0"/>
              <a:endCxn id="470022" idx="0"/>
            </p:cNvCxnSpPr>
            <p:nvPr/>
          </p:nvCxnSpPr>
          <p:spPr bwMode="auto">
            <a:xfrm rot="16200000">
              <a:off x="4198" y="1252"/>
              <a:ext cx="260" cy="141"/>
            </a:xfrm>
            <a:prstGeom prst="curvedConnector2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</p:cxnSp>
        <p:cxnSp>
          <p:nvCxnSpPr>
            <p:cNvPr id="470026" name="AutoShape 10"/>
            <p:cNvCxnSpPr>
              <a:cxnSpLocks noChangeShapeType="1"/>
              <a:stCxn id="470024" idx="0"/>
              <a:endCxn id="470022" idx="2"/>
            </p:cNvCxnSpPr>
            <p:nvPr/>
          </p:nvCxnSpPr>
          <p:spPr bwMode="auto">
            <a:xfrm rot="5400000" flipH="1">
              <a:off x="4701" y="1202"/>
              <a:ext cx="255" cy="248"/>
            </a:xfrm>
            <a:prstGeom prst="curvedConnector2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0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0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F344-2E03-43FF-8872-575C8FE09CA5}" type="slidenum">
              <a:rPr lang="en-US"/>
              <a:pPr/>
              <a:t>99</a:t>
            </a:fld>
            <a:endParaRPr lang="en-US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/>
              <a:t>Optimierung in VDBMSs: Replikation</a:t>
            </a:r>
          </a:p>
        </p:txBody>
      </p:sp>
      <p:pic>
        <p:nvPicPr>
          <p:cNvPr id="521219" name="Picture 3" descr="world_watermark_dun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775"/>
            <a:ext cx="9144000" cy="4829175"/>
          </a:xfrm>
          <a:prstGeom prst="rect">
            <a:avLst/>
          </a:prstGeom>
          <a:noFill/>
        </p:spPr>
      </p:pic>
      <p:sp>
        <p:nvSpPr>
          <p:cNvPr id="521220" name="Oval 4"/>
          <p:cNvSpPr>
            <a:spLocks noChangeArrowheads="1"/>
          </p:cNvSpPr>
          <p:nvPr/>
        </p:nvSpPr>
        <p:spPr bwMode="auto">
          <a:xfrm>
            <a:off x="2339975" y="5013325"/>
            <a:ext cx="503238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</a:t>
            </a:r>
          </a:p>
        </p:txBody>
      </p:sp>
      <p:sp>
        <p:nvSpPr>
          <p:cNvPr id="521221" name="Oval 5"/>
          <p:cNvSpPr>
            <a:spLocks noChangeArrowheads="1"/>
          </p:cNvSpPr>
          <p:nvPr/>
        </p:nvSpPr>
        <p:spPr bwMode="auto">
          <a:xfrm>
            <a:off x="7740650" y="5157788"/>
            <a:ext cx="503238" cy="50323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T</a:t>
            </a:r>
          </a:p>
        </p:txBody>
      </p:sp>
      <p:sp>
        <p:nvSpPr>
          <p:cNvPr id="521222" name="Oval 6"/>
          <p:cNvSpPr>
            <a:spLocks noChangeArrowheads="1"/>
          </p:cNvSpPr>
          <p:nvPr/>
        </p:nvSpPr>
        <p:spPr bwMode="auto">
          <a:xfrm>
            <a:off x="4500563" y="5013325"/>
            <a:ext cx="503237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</a:t>
            </a:r>
          </a:p>
        </p:txBody>
      </p:sp>
      <p:sp>
        <p:nvSpPr>
          <p:cNvPr id="521223" name="Oval 7"/>
          <p:cNvSpPr>
            <a:spLocks noChangeArrowheads="1"/>
          </p:cNvSpPr>
          <p:nvPr/>
        </p:nvSpPr>
        <p:spPr bwMode="auto">
          <a:xfrm>
            <a:off x="3563938" y="3860800"/>
            <a:ext cx="503237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V</a:t>
            </a:r>
          </a:p>
        </p:txBody>
      </p:sp>
      <p:sp>
        <p:nvSpPr>
          <p:cNvPr id="521224" name="Oval 8"/>
          <p:cNvSpPr>
            <a:spLocks noChangeArrowheads="1"/>
          </p:cNvSpPr>
          <p:nvPr/>
        </p:nvSpPr>
        <p:spPr bwMode="auto">
          <a:xfrm>
            <a:off x="827088" y="3213100"/>
            <a:ext cx="503237" cy="503238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V</a:t>
            </a:r>
          </a:p>
        </p:txBody>
      </p:sp>
      <p:sp>
        <p:nvSpPr>
          <p:cNvPr id="521225" name="Oval 9"/>
          <p:cNvSpPr>
            <a:spLocks noChangeArrowheads="1"/>
          </p:cNvSpPr>
          <p:nvPr/>
        </p:nvSpPr>
        <p:spPr bwMode="auto">
          <a:xfrm>
            <a:off x="6659563" y="3357563"/>
            <a:ext cx="503237" cy="50323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</a:t>
            </a:r>
          </a:p>
        </p:txBody>
      </p:sp>
      <p:sp>
        <p:nvSpPr>
          <p:cNvPr id="521226" name="Oval 10"/>
          <p:cNvSpPr>
            <a:spLocks noChangeArrowheads="1"/>
          </p:cNvSpPr>
          <p:nvPr/>
        </p:nvSpPr>
        <p:spPr bwMode="auto">
          <a:xfrm>
            <a:off x="2124075" y="5805488"/>
            <a:ext cx="503238" cy="50323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R</a:t>
            </a:r>
          </a:p>
        </p:txBody>
      </p:sp>
      <p:sp>
        <p:nvSpPr>
          <p:cNvPr id="521227" name="Oval 11"/>
          <p:cNvSpPr>
            <a:spLocks noChangeArrowheads="1"/>
          </p:cNvSpPr>
          <p:nvPr/>
        </p:nvSpPr>
        <p:spPr bwMode="auto">
          <a:xfrm>
            <a:off x="5219700" y="2852738"/>
            <a:ext cx="503238" cy="50323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/>
              <a:t>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ErwHashing">
  <a:themeElements>
    <a:clrScheme name="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mpl8">
  <a:themeElements>
    <a:clrScheme name="">
      <a:dk1>
        <a:srgbClr val="0A0A0A"/>
      </a:dk1>
      <a:lt1>
        <a:srgbClr val="CCCECC"/>
      </a:lt1>
      <a:dk2>
        <a:srgbClr val="3FA16B"/>
      </a:dk2>
      <a:lt2>
        <a:srgbClr val="969696"/>
      </a:lt2>
      <a:accent1>
        <a:srgbClr val="EAE528"/>
      </a:accent1>
      <a:accent2>
        <a:srgbClr val="C74825"/>
      </a:accent2>
      <a:accent3>
        <a:srgbClr val="E2E3E2"/>
      </a:accent3>
      <a:accent4>
        <a:srgbClr val="070707"/>
      </a:accent4>
      <a:accent5>
        <a:srgbClr val="F3F0AC"/>
      </a:accent5>
      <a:accent6>
        <a:srgbClr val="B44020"/>
      </a:accent6>
      <a:hlink>
        <a:srgbClr val="9121C3"/>
      </a:hlink>
      <a:folHlink>
        <a:srgbClr val="456BC9"/>
      </a:folHlink>
    </a:clrScheme>
    <a:fontScheme name="Impl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mpl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l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4996</Words>
  <Application>Microsoft Macintosh PowerPoint</Application>
  <PresentationFormat>Bildschirmpräsentation (4:3)</PresentationFormat>
  <Paragraphs>1497</Paragraphs>
  <Slides>134</Slides>
  <Notes>134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134</vt:i4>
      </vt:variant>
    </vt:vector>
  </HeadingPairs>
  <TitlesOfParts>
    <vt:vector size="147" baseType="lpstr">
      <vt:lpstr>Arial Black</vt:lpstr>
      <vt:lpstr>Tahoma</vt:lpstr>
      <vt:lpstr>Webdings</vt:lpstr>
      <vt:lpstr>Monotype Sorts</vt:lpstr>
      <vt:lpstr>MT Extra</vt:lpstr>
      <vt:lpstr>Euclid Extra</vt:lpstr>
      <vt:lpstr>IPDMath</vt:lpstr>
      <vt:lpstr>Euclid Math One</vt:lpstr>
      <vt:lpstr>ErwHashing</vt:lpstr>
      <vt:lpstr>Impl8</vt:lpstr>
      <vt:lpstr>Formel</vt:lpstr>
      <vt:lpstr>Dokument</vt:lpstr>
      <vt:lpstr>Bitmap</vt:lpstr>
      <vt:lpstr>Anfrage-Optimierung und -Bearbeitung in Verteilten DBMS</vt:lpstr>
      <vt:lpstr>Formale Grundlagen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Besonders wichtige Äquivalenzen in Verteilten DBMS</vt:lpstr>
      <vt:lpstr>Semijoin/Abgeleitete Partitionierung: Join-Optimierung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Transformation globaler Anfragen in lokale Anfragen</vt:lpstr>
      <vt:lpstr>Operator-Baum </vt:lpstr>
      <vt:lpstr>Operator-Baum: „Pushing Selections“</vt:lpstr>
      <vt:lpstr>Operator-Baum: inklusive Knoten-Annotation</vt:lpstr>
      <vt:lpstr>Operator-Baum: inklusive Knoten-Annotation</vt:lpstr>
      <vt:lpstr>Erkennung und Entfernung überflüssiger Teilausdrücke</vt:lpstr>
      <vt:lpstr>Formalisierung: Qualifizierungsprädikate </vt:lpstr>
      <vt:lpstr>Qualifizierung der Beispielanfrage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Parallelausführung einer verteilten Anfrage</vt:lpstr>
      <vt:lpstr>PowerPoint-Präsentation</vt:lpstr>
      <vt:lpstr>Pull-based Query Evaluation</vt:lpstr>
      <vt:lpstr>Send/Receive-Iteratoren </vt:lpstr>
      <vt:lpstr>Send/Receive-Iteratoren </vt:lpstr>
      <vt:lpstr>Parallelausführung bei horizontaler Partitionierung</vt:lpstr>
      <vt:lpstr>Parallelausführung bei abgeleiteter horizontaler Partitionierung</vt:lpstr>
      <vt:lpstr>Prallelausführung von Aggregat-Operationen</vt:lpstr>
      <vt:lpstr>Pipelining vs. Pipeline-Breaker</vt:lpstr>
      <vt:lpstr>Pipelining vs. Pipeline-Breaker</vt:lpstr>
      <vt:lpstr>Pipeline-Breaker</vt:lpstr>
      <vt:lpstr>PowerPoint-Präsentation</vt:lpstr>
      <vt:lpstr>Nested Loop Join in Verteilten Datenbanken</vt:lpstr>
      <vt:lpstr>Block Nested Loop Join: zentrale Datenbank</vt:lpstr>
      <vt:lpstr>Block Nested Loop Join: verteilte Datenbank</vt:lpstr>
      <vt:lpstr>PowerPoint-Präsentation</vt:lpstr>
      <vt:lpstr>Merge Join in Verteilten Datenbanken</vt:lpstr>
      <vt:lpstr>PowerPoint-Präsentation</vt:lpstr>
      <vt:lpstr>Index Join in Verteilten Datenbanken</vt:lpstr>
      <vt:lpstr>„Normaler“ blockierender Hash-Join: Build-Phase</vt:lpstr>
      <vt:lpstr>„Normaler“ blockierender Hash-Join: Probe-Phase</vt:lpstr>
      <vt:lpstr>„Normaler“ blockierender Hash-Join mit Überlauf: Partitionieren</vt:lpstr>
      <vt:lpstr>„Normaler“ blockierender Hash-Join mit Überlauf: Partitionieren</vt:lpstr>
      <vt:lpstr>„Normaler“ blockierender Hash-Join mit Überlauf:   Build/Probe</vt:lpstr>
      <vt:lpstr>PowerPoint-Präsentation</vt:lpstr>
      <vt:lpstr>PowerPoint-Präsentation</vt:lpstr>
      <vt:lpstr> Resümee: Hash Join (in verteilten Datenbanken)</vt:lpstr>
      <vt:lpstr>  Double-Pipelined Hash-Join </vt:lpstr>
      <vt:lpstr>Double-Pipelined Hash-Join mit „Überlauf“</vt:lpstr>
      <vt:lpstr>Spezielle Join-Pläne für Verteilte DBMS</vt:lpstr>
      <vt:lpstr>PowerPoint-Präsentation</vt:lpstr>
      <vt:lpstr>PowerPoint-Präsentation</vt:lpstr>
      <vt:lpstr>PowerPoint-Präsentation</vt:lpstr>
      <vt:lpstr>PowerPoint-Präsentation</vt:lpstr>
      <vt:lpstr>Semi-Join-Pläne beim Mehrwege-Join</vt:lpstr>
      <vt:lpstr>Join mit Hashfilter (Bloom-Filter)</vt:lpstr>
      <vt:lpstr>Join mit Hashfilter (False Drop Abschätzung)</vt:lpstr>
      <vt:lpstr>Join mit Hashfilter (False Drop Abschätzung)</vt:lpstr>
      <vt:lpstr>Join mit Hashfilter (False Drop Abschätzung)</vt:lpstr>
      <vt:lpstr>Weitere Einsatzmöglichkeiten für Hash-Filter</vt:lpstr>
      <vt:lpstr>Traditioneller Join Plan</vt:lpstr>
      <vt:lpstr>PowerPoint-Präsentation</vt:lpstr>
      <vt:lpstr>Generalized Hash Teams</vt:lpstr>
      <vt:lpstr>Generalisierte Hash Teams [Kemper et al., VLDB 1999 und VLDBJ 2000]</vt:lpstr>
      <vt:lpstr>Generalisierte Hash Team für Gruppierung/Aggregation</vt:lpstr>
      <vt:lpstr>PowerPoint-Präsentation</vt:lpstr>
      <vt:lpstr>PowerPoint-Präsentation</vt:lpstr>
      <vt:lpstr>False Drops</vt:lpstr>
      <vt:lpstr>Überlappende Partitionen</vt:lpstr>
      <vt:lpstr>Anwendbarkeit der  Generalisierten Hash Teams</vt:lpstr>
      <vt:lpstr>Nicht-strikte Hierarchie A      B</vt:lpstr>
      <vt:lpstr> </vt:lpstr>
      <vt:lpstr>Optimierung durch Dynamische Programmierung</vt:lpstr>
      <vt:lpstr>„Klassische“ Optimierung durch Dynamisches Programmieren</vt:lpstr>
      <vt:lpstr>DP - Beispiel</vt:lpstr>
      <vt:lpstr>DP - Beispiel</vt:lpstr>
      <vt:lpstr>DP - Beispiel</vt:lpstr>
      <vt:lpstr>DP - Beispiel</vt:lpstr>
      <vt:lpstr>„Fine Points“ der DP-Optimierung </vt:lpstr>
      <vt:lpstr>Erweiterungen für Verteilte Datenbanken</vt:lpstr>
      <vt:lpstr>Optimierung in VDBMSs: Replikation</vt:lpstr>
      <vt:lpstr>Optimierung in VDBMSs: Join-Reihenfolge und Ausführungsort</vt:lpstr>
      <vt:lpstr>Optimierung in VDBMSs: Join-Reihenfolge und Ausführungsort</vt:lpstr>
      <vt:lpstr>Optimierung in VDBMSs: Join-Reihenfolge und Ausführungsort</vt:lpstr>
      <vt:lpstr>Optimierung in VDBMSs</vt:lpstr>
      <vt:lpstr>Optimierung in VDBMSs</vt:lpstr>
      <vt:lpstr>Optimierung in VDBMSs</vt:lpstr>
      <vt:lpstr>Erweiterungen für Verteilte Datenbanken (2)</vt:lpstr>
      <vt:lpstr>PowerPoint-Präsentation</vt:lpstr>
      <vt:lpstr>Kostenmodelle</vt:lpstr>
      <vt:lpstr>Zunächst: Überblick über Aufwandsabschätzung</vt:lpstr>
      <vt:lpstr>Beispiel-Datenbankschema</vt:lpstr>
      <vt:lpstr> Selektivität </vt:lpstr>
      <vt:lpstr>Join-Selektivität </vt:lpstr>
      <vt:lpstr>Systematische Kostenabschätzung</vt:lpstr>
      <vt:lpstr>Systematische Kostenabschätzung</vt:lpstr>
      <vt:lpstr>Kostenabschätzung für Block-Nested Loop Join (BNL)</vt:lpstr>
      <vt:lpstr> Kostenabschätzung für BNL-Join</vt:lpstr>
      <vt:lpstr> Kostenabschätzung für BNL-Join</vt:lpstr>
      <vt:lpstr> Kostenabschätzung für BNL-Join</vt:lpstr>
      <vt:lpstr> Kostenabschätzung für Index-NL-Join</vt:lpstr>
      <vt:lpstr> Kostenabschätzung für Merge-Join</vt:lpstr>
      <vt:lpstr>Kostenabschätzung für Hash Join</vt:lpstr>
      <vt:lpstr>Strategien bei der Optimierung für Parallele Ausführung</vt:lpstr>
      <vt:lpstr>Beispielanfrage</vt:lpstr>
      <vt:lpstr>Beispielanfrage: Kosten nach Aufwandsabschätzung</vt:lpstr>
      <vt:lpstr>Beispielanfrage: Deskriptoren  First Tuple/Last Tuple</vt:lpstr>
      <vt:lpstr>Antwortzeit-Abschätzung eines Operatorbaums</vt:lpstr>
      <vt:lpstr>Antwortzeit-Abschätzung einer Pipeline</vt:lpstr>
      <vt:lpstr>Deskriptoren First Tuple/Last Tuple: Herleitung</vt:lpstr>
      <vt:lpstr>Erweiterung des Kostenmodells: Ressourcen haben beschränkte Bandbreite</vt:lpstr>
      <vt:lpstr>Resource Contention: R1 und R2 auf derselben Platte</vt:lpstr>
      <vt:lpstr>Einbeziehung der Kommunikationskosten</vt:lpstr>
      <vt:lpstr>  Mehrdimensionales Kostenmodell </vt:lpstr>
      <vt:lpstr>Anfrageoptimierung: partielle Ordnung der Pläne (QEPs)</vt:lpstr>
      <vt:lpstr>Anfragebearbeitung in heterogenen Multi-Datenbanken</vt:lpstr>
    </vt:vector>
  </TitlesOfParts>
  <Company>Lehrstuhl Kemper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Anfrage-Optimierung und -Bearbeitung in Verteilten DBMS</dc:title>
  <dc:creator>Professor Kemper</dc:creator>
  <cp:lastModifiedBy>Alfons Kemper</cp:lastModifiedBy>
  <cp:revision>47</cp:revision>
  <cp:lastPrinted>2000-06-04T08:20:11Z</cp:lastPrinted>
  <dcterms:created xsi:type="dcterms:W3CDTF">2000-06-05T12:23:58Z</dcterms:created>
  <dcterms:modified xsi:type="dcterms:W3CDTF">2014-11-05T16:59:12Z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kemper@db.fmi.uni-passau.deb</vt:lpwstr>
  </property>
  <property fmtid="{D5CDD505-2E9C-101B-9397-08002B2CF9AE}" pid="8" name="HomePage">
    <vt:lpwstr>http://www.db.fmi.uni-passau.de/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C:\Eigene Dateien\kemper\VDBMS\HTML</vt:lpwstr>
  </property>
</Properties>
</file>