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65" r:id="rId2"/>
    <p:sldId id="366" r:id="rId3"/>
    <p:sldId id="363" r:id="rId4"/>
    <p:sldId id="368" r:id="rId5"/>
    <p:sldId id="367" r:id="rId6"/>
    <p:sldId id="267" r:id="rId7"/>
    <p:sldId id="268" r:id="rId8"/>
    <p:sldId id="306" r:id="rId9"/>
    <p:sldId id="270" r:id="rId10"/>
    <p:sldId id="271" r:id="rId11"/>
    <p:sldId id="272" r:id="rId12"/>
    <p:sldId id="273" r:id="rId13"/>
    <p:sldId id="323" r:id="rId14"/>
    <p:sldId id="313" r:id="rId15"/>
    <p:sldId id="324" r:id="rId16"/>
    <p:sldId id="360" r:id="rId17"/>
    <p:sldId id="361" r:id="rId18"/>
    <p:sldId id="326" r:id="rId19"/>
    <p:sldId id="325" r:id="rId20"/>
    <p:sldId id="327" r:id="rId21"/>
    <p:sldId id="328" r:id="rId22"/>
    <p:sldId id="329" r:id="rId23"/>
    <p:sldId id="337" r:id="rId24"/>
    <p:sldId id="330" r:id="rId25"/>
    <p:sldId id="332" r:id="rId26"/>
    <p:sldId id="333" r:id="rId27"/>
    <p:sldId id="334" r:id="rId28"/>
    <p:sldId id="314" r:id="rId29"/>
    <p:sldId id="331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6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50" r:id="rId46"/>
    <p:sldId id="349" r:id="rId47"/>
    <p:sldId id="351" r:id="rId48"/>
    <p:sldId id="315" r:id="rId49"/>
    <p:sldId id="352" r:id="rId50"/>
    <p:sldId id="319" r:id="rId51"/>
    <p:sldId id="322" r:id="rId52"/>
    <p:sldId id="358" r:id="rId53"/>
    <p:sldId id="316" r:id="rId54"/>
    <p:sldId id="353" r:id="rId55"/>
    <p:sldId id="354" r:id="rId56"/>
    <p:sldId id="355" r:id="rId57"/>
    <p:sldId id="356" r:id="rId58"/>
    <p:sldId id="357" r:id="rId59"/>
    <p:sldId id="321" r:id="rId60"/>
    <p:sldId id="317" r:id="rId61"/>
    <p:sldId id="320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27" d="100"/>
          <a:sy n="127" d="100"/>
        </p:scale>
        <p:origin x="1200" y="18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6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7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28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8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9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48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50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51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53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59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60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61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14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cke@in.tum.de" TargetMode="External"/><Relationship Id="rId7" Type="http://schemas.openxmlformats.org/officeDocument/2006/relationships/image" Target="../media/image5.tiff"/><Relationship Id="rId2" Type="http://schemas.openxmlformats.org/officeDocument/2006/relationships/hyperlink" Target="mailto:renen@in.tum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bb.rbg.tum.de/ale-kc2-9ve" TargetMode="External"/><Relationship Id="rId5" Type="http://schemas.openxmlformats.org/officeDocument/2006/relationships/hyperlink" Target="mailto:florian.gebauer@tum.de" TargetMode="External"/><Relationship Id="rId4" Type="http://schemas.openxmlformats.org/officeDocument/2006/relationships/hyperlink" Target="https://bbb.rbg.tum.de/ale-pt4-zh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6ubXOiMJfovYlwQcAMZLPw" TargetMode="External"/><Relationship Id="rId2" Type="http://schemas.openxmlformats.org/officeDocument/2006/relationships/hyperlink" Target="https://db.in.tum.de/teaching/ss20/ei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bb.rbg.tum.de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iot.im/app/#/room/#mseinfo2:tum.de" TargetMode="External"/><Relationship Id="rId2" Type="http://schemas.openxmlformats.org/officeDocument/2006/relationships/hyperlink" Target="https://wiki.in.tum.de/Informatik/Helpdesk/RIOT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Alexander van Renen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Anzahl: 1000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PersonalNummer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char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Wertebereich: 0...999.999.99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endParaRPr lang="de-DE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Beziehungsbeschreibung: </a:t>
            </a:r>
            <a:r>
              <a:rPr lang="de-DE" i="1"/>
              <a:t>prüfen</a:t>
            </a:r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r>
              <a:rPr lang="de-DE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Vorlesung als Prüfungsstoff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Anzahl: 100 000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/>
              <a:t>Prozeßbeschreibung</a:t>
            </a:r>
            <a:r>
              <a:rPr lang="de-DE" b="1" dirty="0"/>
              <a:t>: </a:t>
            </a:r>
            <a:r>
              <a:rPr lang="de-DE" i="1" dirty="0"/>
              <a:t>Zeugnisausstellung</a:t>
            </a:r>
            <a:endParaRPr lang="de-DE" dirty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benötigte Daten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Studienordnungen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Studenteninformation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...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Zu verarbeitende Datenmenge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500 Studenten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3000 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10 Studienordnungen</a:t>
            </a:r>
            <a:endParaRPr 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Unified Modelling Language UML</a:t>
            </a:r>
          </a:p>
          <a:p>
            <a:r>
              <a:rPr lang="de-DE"/>
              <a:t>De-facto Standard für den objekt-orientierten Software-Entwurf</a:t>
            </a:r>
          </a:p>
          <a:p>
            <a:r>
              <a:rPr lang="de-DE"/>
              <a:t>Zentrales Konstrukt ist die Klasse (class), mit der gleichartige Objekte hinsichtlich</a:t>
            </a:r>
          </a:p>
          <a:p>
            <a:pPr lvl="1"/>
            <a:r>
              <a:rPr lang="de-DE"/>
              <a:t>Struktur (~Attribute)</a:t>
            </a:r>
          </a:p>
          <a:p>
            <a:pPr lvl="1"/>
            <a:r>
              <a:rPr lang="de-DE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/>
              <a:t>   modelliert werden</a:t>
            </a:r>
          </a:p>
          <a:p>
            <a:r>
              <a:rPr lang="de-DE"/>
              <a:t>Assoziationen zwischen Klassen entsprechen Beziehungstypen</a:t>
            </a:r>
          </a:p>
          <a:p>
            <a:r>
              <a:rPr lang="de-DE"/>
              <a:t>Generalisierungshierarchien</a:t>
            </a:r>
          </a:p>
          <a:p>
            <a:r>
              <a:rPr lang="de-DE"/>
              <a:t>Aggregation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3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616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457" t="8332" b="68386"/>
          <a:stretch>
            <a:fillRect/>
          </a:stretch>
        </p:blipFill>
        <p:spPr bwMode="auto">
          <a:xfrm>
            <a:off x="5292080" y="3212976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 versus Objekte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5100"/>
            <a:ext cx="7762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653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Klassendefinition: Syntax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40352" cy="40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/>
              <a:t>Klassen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611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65313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670276" cy="33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Vorlesung: Prof. Alfons Kemper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alfons.kemper@in.tum.de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71500"/>
            <a:ext cx="23650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0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0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 eines Quaders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88" y="1124744"/>
            <a:ext cx="3986812" cy="43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33550"/>
            <a:ext cx="6200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Resultierendes Objektnetz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771525"/>
            <a:ext cx="7115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 besteht aus (OID, Typ, Rep)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de-DE" dirty="0"/>
              <a:t>Als OID dient in Java die (virtuelle) Speicheradresse</a:t>
            </a:r>
          </a:p>
          <a:p>
            <a:pPr lvl="1"/>
            <a:r>
              <a:rPr lang="de-DE" dirty="0"/>
              <a:t>Nennt man physische OID</a:t>
            </a:r>
          </a:p>
          <a:p>
            <a:r>
              <a:rPr lang="de-DE" dirty="0"/>
              <a:t>In Datenbanken verwendet man auch logische OIDs</a:t>
            </a:r>
          </a:p>
          <a:p>
            <a:pPr lvl="1"/>
            <a:r>
              <a:rPr lang="de-DE" dirty="0"/>
              <a:t>Damit Objekte sich „bewegen“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24744"/>
            <a:ext cx="1083581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0664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69895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28184" y="3356992"/>
            <a:ext cx="1152128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„Kupfer“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04248" y="3717032"/>
            <a:ext cx="648072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Wertvergleich versus Objektvergleich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de-DE" dirty="0"/>
              <a:t>Dasselbe ist nicht </a:t>
            </a:r>
            <a:r>
              <a:rPr lang="de-DE" dirty="0" err="1"/>
              <a:t>dasgleiche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Im Restaurant sollte man nie „dasselbe“ sondern „</a:t>
            </a:r>
            <a:r>
              <a:rPr lang="de-DE" dirty="0" err="1"/>
              <a:t>dasgleiche</a:t>
            </a:r>
            <a:r>
              <a:rPr lang="de-DE" dirty="0"/>
              <a:t>“ wie ein anderer bestellen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961256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Beziehungen/Assoziationen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315805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79712" y="285293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28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4" imgW="7663320" imgH="2130480" progId="Visio.Drawing.11">
                  <p:embed/>
                </p:oleObj>
              </mc:Choice>
              <mc:Fallback>
                <p:oleObj name="VISIO" r:id="rId4" imgW="7663320" imgH="21304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Referenzierung</a:t>
            </a:r>
            <a:r>
              <a:rPr lang="de-DE" dirty="0"/>
              <a:t>/</a:t>
            </a:r>
            <a:r>
              <a:rPr lang="de-DE" dirty="0" err="1"/>
              <a:t>Dereferenzierung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t="6389"/>
          <a:stretch>
            <a:fillRect/>
          </a:stretch>
        </p:blipFill>
        <p:spPr bwMode="auto">
          <a:xfrm>
            <a:off x="-180528" y="476672"/>
            <a:ext cx="12277726" cy="3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7020272" cy="3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Übungsbetrieb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1219200"/>
            <a:ext cx="7022223" cy="5638800"/>
          </a:xfrm>
        </p:spPr>
        <p:txBody>
          <a:bodyPr/>
          <a:lstStyle/>
          <a:p>
            <a:r>
              <a:rPr lang="en-US" dirty="0" err="1"/>
              <a:t>Übungsleitung</a:t>
            </a:r>
            <a:r>
              <a:rPr lang="en-US" dirty="0"/>
              <a:t>: Alexander van </a:t>
            </a:r>
            <a:r>
              <a:rPr lang="en-US" dirty="0" err="1"/>
              <a:t>Renen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renen@in.tum.de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Tutoren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Aaron </a:t>
            </a:r>
            <a:r>
              <a:rPr lang="en-US" dirty="0" err="1"/>
              <a:t>Tacke</a:t>
            </a:r>
            <a:endParaRPr lang="en-US" dirty="0"/>
          </a:p>
          <a:p>
            <a:pPr lvl="2"/>
            <a:r>
              <a:rPr lang="en-US" dirty="0"/>
              <a:t>E-Mail: </a:t>
            </a:r>
            <a:r>
              <a:rPr lang="en-US" dirty="0">
                <a:hlinkClick r:id="rId3"/>
              </a:rPr>
              <a:t>tacke@in.tum.de</a:t>
            </a:r>
            <a:endParaRPr lang="en-US" dirty="0"/>
          </a:p>
          <a:p>
            <a:pPr lvl="2"/>
            <a:r>
              <a:rPr lang="en-US" dirty="0"/>
              <a:t>BBB Room: </a:t>
            </a:r>
            <a:r>
              <a:rPr lang="en-US" dirty="0">
                <a:hlinkClick r:id="rId4"/>
              </a:rPr>
              <a:t>https://bbb.rbg.tum.de/ale-pt4-zhf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Florian </a:t>
            </a:r>
            <a:r>
              <a:rPr lang="en-US" dirty="0" err="1"/>
              <a:t>Gebauer</a:t>
            </a:r>
            <a:endParaRPr lang="en-US" dirty="0"/>
          </a:p>
          <a:p>
            <a:pPr lvl="2"/>
            <a:r>
              <a:rPr lang="en-US" dirty="0"/>
              <a:t>E-Mail: </a:t>
            </a:r>
            <a:r>
              <a:rPr lang="en-US" dirty="0">
                <a:hlinkClick r:id="rId5"/>
              </a:rPr>
              <a:t>florian.gebauer@tum.de</a:t>
            </a:r>
            <a:endParaRPr lang="en-US" dirty="0"/>
          </a:p>
          <a:p>
            <a:pPr lvl="2"/>
            <a:r>
              <a:rPr lang="en-US" dirty="0"/>
              <a:t>BBB Room: </a:t>
            </a:r>
            <a:r>
              <a:rPr lang="en-US" dirty="0">
                <a:hlinkClick r:id="rId6"/>
              </a:rPr>
              <a:t>https://bbb.rbg.tum.de/ale-kc2-9ve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623" y="116632"/>
            <a:ext cx="21336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7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mit Arrays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7858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 r="28394"/>
          <a:stretch>
            <a:fillRect/>
          </a:stretch>
        </p:blipFill>
        <p:spPr bwMode="auto">
          <a:xfrm>
            <a:off x="0" y="3429000"/>
            <a:ext cx="853244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62484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als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8892480" cy="3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10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30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sind „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3"/>
            <a:ext cx="778573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804248" cy="22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natürlich auch als Typ einer </a:t>
            </a:r>
            <a:r>
              <a:rPr lang="de-DE" dirty="0" err="1"/>
              <a:t>Instanzvariablen</a:t>
            </a:r>
            <a:r>
              <a:rPr lang="de-DE" dirty="0"/>
              <a:t> möglich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47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7810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53743"/>
            <a:ext cx="9684568" cy="6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Objekt-Netz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9580"/>
            <a:ext cx="9144000" cy="5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552" y="3068960"/>
            <a:ext cx="8136904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3200" dirty="0" err="1"/>
              <a:t>for</a:t>
            </a:r>
            <a:r>
              <a:rPr lang="de-DE" sz="3200" dirty="0"/>
              <a:t> (Person jemand : </a:t>
            </a:r>
            <a:r>
              <a:rPr lang="de-DE" sz="3200" dirty="0" err="1"/>
              <a:t>cityOfLA.einwohner</a:t>
            </a:r>
            <a:r>
              <a:rPr lang="de-DE" sz="3200" dirty="0"/>
              <a:t>) {</a:t>
            </a:r>
          </a:p>
        </p:txBody>
      </p:sp>
    </p:spTree>
    <p:extLst>
      <p:ext uri="{BB962C8B-B14F-4D97-AF65-F5344CB8AC3E}">
        <p14:creationId xmlns:p14="http://schemas.microsoft.com/office/powerpoint/2010/main" val="3535435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… </a:t>
            </a:r>
            <a:r>
              <a:rPr lang="de-DE" dirty="0" err="1"/>
              <a:t>cont‘d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533525"/>
            <a:ext cx="5819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Speicherbereinigung /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05744"/>
          </a:xfrm>
        </p:spPr>
        <p:txBody>
          <a:bodyPr/>
          <a:lstStyle/>
          <a:p>
            <a:r>
              <a:rPr lang="de-DE" dirty="0"/>
              <a:t>Automatisch in Java</a:t>
            </a:r>
          </a:p>
          <a:p>
            <a:r>
              <a:rPr lang="de-DE" dirty="0"/>
              <a:t>Nur unerreichbare Objekte dürfen gelöscht werden</a:t>
            </a:r>
          </a:p>
          <a:p>
            <a:r>
              <a:rPr lang="de-DE" dirty="0"/>
              <a:t>Erst wenn die letzte Referenz auf ein Objekt entfernt wurde, darf der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„zuschlagen“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743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Unsere Webseite: </a:t>
            </a:r>
            <a:r>
              <a:rPr lang="de-DE" sz="2000" dirty="0">
                <a:hlinkClick r:id="rId2"/>
              </a:rPr>
              <a:t>https://db.in.tum.de/teaching/ss20/ei2</a:t>
            </a:r>
            <a:endParaRPr lang="de-DE" sz="2000" dirty="0"/>
          </a:p>
          <a:p>
            <a:endParaRPr lang="de-DE" dirty="0"/>
          </a:p>
          <a:p>
            <a:r>
              <a:rPr lang="de-DE" dirty="0"/>
              <a:t>Vorlesung:</a:t>
            </a:r>
          </a:p>
          <a:p>
            <a:pPr lvl="1"/>
            <a:r>
              <a:rPr lang="de-DE" dirty="0"/>
              <a:t>Video-Stream: Montags 10:00 in unserem YouTube Channel: </a:t>
            </a:r>
            <a:r>
              <a:rPr lang="de-DE" sz="2000" dirty="0">
                <a:hlinkClick r:id="rId3"/>
              </a:rPr>
              <a:t>https://www.youtube.com/channel/UC6ubXOiMJfovYlwQcAMZLPw</a:t>
            </a:r>
            <a:endParaRPr lang="de-DE" sz="2000" dirty="0"/>
          </a:p>
          <a:p>
            <a:pPr lvl="1"/>
            <a:r>
              <a:rPr lang="de-DE" dirty="0"/>
              <a:t>Download: </a:t>
            </a:r>
            <a:r>
              <a:rPr lang="de-DE" dirty="0" err="1"/>
              <a:t>Moodle</a:t>
            </a:r>
            <a:r>
              <a:rPr lang="de-DE" dirty="0"/>
              <a:t>, YouTube, und Vorlesungswebseite</a:t>
            </a:r>
          </a:p>
          <a:p>
            <a:pPr lvl="1"/>
            <a:endParaRPr lang="de-DE" dirty="0"/>
          </a:p>
          <a:p>
            <a:r>
              <a:rPr lang="de-DE" dirty="0"/>
              <a:t>Übung:</a:t>
            </a:r>
          </a:p>
          <a:p>
            <a:pPr lvl="1"/>
            <a:r>
              <a:rPr lang="de-DE" dirty="0"/>
              <a:t>Übung Live-Stream über Zoom: Montags 11:30</a:t>
            </a:r>
          </a:p>
          <a:p>
            <a:pPr lvl="1"/>
            <a:endParaRPr lang="de-DE" dirty="0"/>
          </a:p>
          <a:p>
            <a:r>
              <a:rPr lang="de-DE" dirty="0"/>
              <a:t>Fragestunde:</a:t>
            </a:r>
          </a:p>
          <a:p>
            <a:pPr lvl="1"/>
            <a:r>
              <a:rPr lang="de-DE" dirty="0"/>
              <a:t>Live-Streams über Big Blue Button: </a:t>
            </a:r>
            <a:r>
              <a:rPr lang="de-DE" sz="2000" dirty="0">
                <a:hlinkClick r:id="rId4"/>
              </a:rPr>
              <a:t>bbb.rbg.tum.de</a:t>
            </a:r>
            <a:endParaRPr lang="de-DE" sz="2000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3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1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79" y="3140968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Klassen-Attribute: Zugriff und Modifikation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7125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Modellierung mit UML und Umsetzung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0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7275"/>
            <a:ext cx="9144000" cy="25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/>
              <a:t>Nicht </a:t>
            </a:r>
            <a:r>
              <a:rPr lang="de-DE"/>
              <a:t>zur (min,max)-Angabe: </a:t>
            </a:r>
            <a:r>
              <a:rPr lang="de-DE" b="1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4971240" imgH="982800" progId="Visio.Drawing.11">
                  <p:embed/>
                </p:oleObj>
              </mc:Choice>
              <mc:Fallback>
                <p:oleObj name="VISIO" r:id="rId4" imgW="4971240" imgH="982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Multiplizität</a:t>
            </a:r>
            <a:r>
              <a:rPr lang="de-DE" sz="2800" dirty="0"/>
              <a:t>/Funktionalität einer Assoziation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21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7" y="692696"/>
            <a:ext cx="739123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830"/>
            <a:ext cx="2771800" cy="1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de-DE" dirty="0"/>
              <a:t>Komposition (ausgefüllter Diamant)</a:t>
            </a:r>
          </a:p>
          <a:p>
            <a:pPr lvl="1"/>
            <a:r>
              <a:rPr lang="de-DE" dirty="0"/>
              <a:t>Exklusive Zuordnung </a:t>
            </a:r>
          </a:p>
          <a:p>
            <a:pPr lvl="1"/>
            <a:r>
              <a:rPr lang="de-DE" dirty="0"/>
              <a:t>Existenzabhängig </a:t>
            </a:r>
          </a:p>
          <a:p>
            <a:r>
              <a:rPr lang="de-DE" dirty="0"/>
              <a:t>Aggregation („leerer“ Diamant)</a:t>
            </a:r>
          </a:p>
          <a:p>
            <a:pPr lvl="1"/>
            <a:r>
              <a:rPr lang="de-DE" dirty="0"/>
              <a:t>Nicht-exklusive</a:t>
            </a:r>
          </a:p>
          <a:p>
            <a:pPr lvl="1"/>
            <a:r>
              <a:rPr lang="de-DE" dirty="0"/>
              <a:t>Nicht-existenzabhängige Teil/Ganzes-Beziehung</a:t>
            </a:r>
          </a:p>
          <a:p>
            <a:pPr lvl="1"/>
            <a:endParaRPr lang="de-DE" dirty="0"/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196752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ISIO" r:id="rId4" imgW="8076600" imgH="2165760" progId="Visio.Drawing.11">
                  <p:embed/>
                </p:oleObj>
              </mc:Choice>
              <mc:Fallback>
                <p:oleObj name="VISIO" r:id="rId4" imgW="8076600" imgH="21657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2428"/>
            <a:ext cx="9144000" cy="4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Material (Folien &amp; Übungsblätter):</a:t>
            </a:r>
          </a:p>
          <a:p>
            <a:pPr lvl="1"/>
            <a:r>
              <a:rPr lang="de-DE" dirty="0" err="1"/>
              <a:t>Moodle</a:t>
            </a:r>
            <a:r>
              <a:rPr lang="de-DE" dirty="0"/>
              <a:t> und Vorlesungswebseite</a:t>
            </a:r>
          </a:p>
          <a:p>
            <a:pPr lvl="1"/>
            <a:endParaRPr lang="de-DE" dirty="0"/>
          </a:p>
          <a:p>
            <a:r>
              <a:rPr lang="de-DE" dirty="0"/>
              <a:t>Chat Plattform (für Fragen und Diskussionen):</a:t>
            </a:r>
          </a:p>
          <a:p>
            <a:pPr lvl="1"/>
            <a:r>
              <a:rPr lang="de-DE" dirty="0"/>
              <a:t>Setup: </a:t>
            </a:r>
            <a:r>
              <a:rPr lang="de-DE" sz="2000" dirty="0">
                <a:hlinkClick r:id="rId2"/>
              </a:rPr>
              <a:t>https://wiki.in.tum.de/Informatik/Helpdesk/RIOT</a:t>
            </a:r>
            <a:endParaRPr lang="de-DE" dirty="0"/>
          </a:p>
          <a:p>
            <a:pPr lvl="1"/>
            <a:r>
              <a:rPr lang="de-DE" dirty="0"/>
              <a:t>Raum: </a:t>
            </a:r>
            <a:r>
              <a:rPr lang="de-DE" sz="2000" dirty="0">
                <a:hlinkClick r:id="rId3"/>
              </a:rPr>
              <a:t>https://riot.im/app/#/room/#mseinfo2:tum.de</a:t>
            </a:r>
            <a:endParaRPr lang="de-DE" sz="2000" dirty="0"/>
          </a:p>
          <a:p>
            <a:pPr lvl="1"/>
            <a:endParaRPr lang="de-DE" sz="2000" dirty="0"/>
          </a:p>
          <a:p>
            <a:r>
              <a:rPr lang="de-DE" dirty="0"/>
              <a:t>Prüfungstermin:</a:t>
            </a:r>
          </a:p>
          <a:p>
            <a:pPr lvl="1"/>
            <a:r>
              <a:rPr lang="de-DE" dirty="0"/>
              <a:t>Vorläufige Datum: Donnerstag, 27.08.2020 um 11:00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24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ISIO" r:id="rId4" imgW="8224560" imgH="1805040" progId="Visio.Drawing.11">
                  <p:embed/>
                </p:oleObj>
              </mc:Choice>
              <mc:Fallback>
                <p:oleObj name="VISIO" r:id="rId4" imgW="8224560" imgH="18050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51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Universitäts-Modell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VISIO" r:id="rId4" imgW="6603840" imgH="6270480" progId="Visio.Drawing.11">
                  <p:embed/>
                </p:oleObj>
              </mc:Choice>
              <mc:Fallback>
                <p:oleObj name="VISIO" r:id="rId4" imgW="6603840" imgH="62704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1:1-Assoziation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03" y="980728"/>
            <a:ext cx="77530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1:N-Assoziation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1728" cy="54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106" y="4365104"/>
            <a:ext cx="46416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Umsetzung einer Assoziation in Java</a:t>
            </a:r>
            <a:br>
              <a:rPr lang="de-DE" sz="3200" dirty="0"/>
            </a:br>
            <a:r>
              <a:rPr lang="de-DE" sz="3200" dirty="0"/>
              <a:t>viele-viele (N:M)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1066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52514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388424" cy="6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Begrenzungs-</a:t>
            </a:r>
          </a:p>
          <a:p>
            <a:r>
              <a:rPr lang="de-DE" sz="2800" b="1" dirty="0"/>
              <a:t>Flächen-Modell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Polyeder in UML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59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VISIO" r:id="rId4" imgW="6575400" imgH="4042800" progId="Visio.Drawing.11">
                  <p:embed/>
                </p:oleObj>
              </mc:Choice>
              <mc:Fallback>
                <p:oleObj name="VISIO" r:id="rId4" imgW="6575400" imgH="4042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dirty="0"/>
          </a:p>
          <a:p>
            <a:pPr marL="457200" indent="-457200"/>
            <a:endParaRPr lang="de-DE" sz="1600" dirty="0"/>
          </a:p>
          <a:p>
            <a:pPr marL="457200" indent="-457200">
              <a:buFont typeface="Webdings" pitchFamily="18" charset="2"/>
              <a:buNone/>
            </a:pPr>
            <a:r>
              <a:rPr lang="de-DE" sz="2800" dirty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 err="1"/>
              <a:t>Implementationsebene</a:t>
            </a: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Physische Ebene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60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</a:t>
            </a:r>
            <a:r>
              <a:rPr lang="de-DE" sz="3200"/>
              <a:t>:</a:t>
            </a:r>
            <a:br>
              <a:rPr lang="de-DE" sz="3200"/>
            </a:br>
            <a:r>
              <a:rPr lang="de-DE" sz="320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VISIO" r:id="rId4" imgW="7427880" imgH="3381840" progId="Visio.Drawing.11">
                  <p:embed/>
                </p:oleObj>
              </mc:Choice>
              <mc:Fallback>
                <p:oleObj name="VISIO" r:id="rId4" imgW="7427880" imgH="33818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61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Interaktions-Diagramm: </a:t>
            </a:r>
            <a:r>
              <a:rPr lang="de-DE" i="1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VISIO" r:id="rId4" imgW="7589880" imgH="3761640" progId="Visio.Drawing.11">
                  <p:embed/>
                </p:oleObj>
              </mc:Choice>
              <mc:Fallback>
                <p:oleObj name="VISIO" r:id="rId4" imgW="7589880" imgH="3761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Formalisierung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56</TotalTime>
  <Words>1066</Words>
  <Application>Microsoft Macintosh PowerPoint</Application>
  <PresentationFormat>On-screen Show (4:3)</PresentationFormat>
  <Paragraphs>407</Paragraphs>
  <Slides>61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Symbol</vt:lpstr>
      <vt:lpstr>Tahoma</vt:lpstr>
      <vt:lpstr>Times New Roman</vt:lpstr>
      <vt:lpstr>Webdings</vt:lpstr>
      <vt:lpstr>Wingdings</vt:lpstr>
      <vt:lpstr>1_ErwHashing</vt:lpstr>
      <vt:lpstr>VISIO</vt:lpstr>
      <vt:lpstr>Einführung in die Informatik II für Ingenieurwissenschaften (MSE)</vt:lpstr>
      <vt:lpstr>Vorlesung: Prof. Alfons Kemper alfons.kemper@in.tum.de</vt:lpstr>
      <vt:lpstr>Übungsbetrieb</vt:lpstr>
      <vt:lpstr>Organisatorisches I</vt:lpstr>
      <vt:lpstr>Organisatorisches II</vt:lpstr>
      <vt:lpstr>Datenbankentwurf</vt:lpstr>
      <vt:lpstr>Allgemeiner „top-down Entwurf“</vt:lpstr>
      <vt:lpstr>PowerPoint Presentation</vt:lpstr>
      <vt:lpstr>Anforderungsanalyse</vt:lpstr>
      <vt:lpstr>Objektbeschreibung</vt:lpstr>
      <vt:lpstr>Beziehungsbeschreibung: prüfen</vt:lpstr>
      <vt:lpstr>Prozeßbeschreibungen</vt:lpstr>
      <vt:lpstr>PowerPoint Presentation</vt:lpstr>
      <vt:lpstr>Datenmodellierung mit UML</vt:lpstr>
      <vt:lpstr>Klassen/Objekttypen in Java</vt:lpstr>
      <vt:lpstr>Werte versus Objekte </vt:lpstr>
      <vt:lpstr>Java Klassendefinition: Syntax</vt:lpstr>
      <vt:lpstr>Klassen/Objekttypen in UML</vt:lpstr>
      <vt:lpstr>Klassen in Java</vt:lpstr>
      <vt:lpstr>Instanziierung</vt:lpstr>
      <vt:lpstr>Instanziierung eines Quaders </vt:lpstr>
      <vt:lpstr>Resultierendes Objektnetz </vt:lpstr>
      <vt:lpstr>Objekt besteht aus (OID, Typ, Rep)</vt:lpstr>
      <vt:lpstr>Shared Subobjects/Gemeinsame Unterobjekte</vt:lpstr>
      <vt:lpstr>Shared Subobjects/Gemeinsame Unterobjekte</vt:lpstr>
      <vt:lpstr>Wertvergleich versus Objektvergleich</vt:lpstr>
      <vt:lpstr>Beziehungen/Assoziationen in UML</vt:lpstr>
      <vt:lpstr>Klassen und Assoziationen</vt:lpstr>
      <vt:lpstr>Referenzierung/Dereferenzierung </vt:lpstr>
      <vt:lpstr>Kollektionen mit Arrays </vt:lpstr>
      <vt:lpstr>Kollektion als shared subobject</vt:lpstr>
      <vt:lpstr>Kollektionen sind „first class citizens“</vt:lpstr>
      <vt:lpstr>Kollektion natürlich auch als Typ einer Instanzvariablen möglich …</vt:lpstr>
      <vt:lpstr>PowerPoint Presentation</vt:lpstr>
      <vt:lpstr>Objekt-Netz</vt:lpstr>
      <vt:lpstr>Typisierung von (Pfad-)Ausdrücken</vt:lpstr>
      <vt:lpstr>Typisierung von (Pfad-)Ausdrücken</vt:lpstr>
      <vt:lpstr>Typisierung … cont‘d</vt:lpstr>
      <vt:lpstr>Speicherbereinigung / Garbage Collection</vt:lpstr>
      <vt:lpstr>Klassen-Attribute </vt:lpstr>
      <vt:lpstr>Klassen-Attribute: Zugriff und Modifikation</vt:lpstr>
      <vt:lpstr>Systematische Modellierung mit UML und Umsetzung in Java</vt:lpstr>
      <vt:lpstr>Assoziationen</vt:lpstr>
      <vt:lpstr>Multiplizität</vt:lpstr>
      <vt:lpstr>Multiplizität/Funktionalität einer Assoziation </vt:lpstr>
      <vt:lpstr>Funktionalitäten </vt:lpstr>
      <vt:lpstr>PowerPoint Presentation</vt:lpstr>
      <vt:lpstr>Aggregation/Komposition</vt:lpstr>
      <vt:lpstr>Aggregation/Komposition</vt:lpstr>
      <vt:lpstr>Begrenzungsflächenmodellierung von Polyedern in UML</vt:lpstr>
      <vt:lpstr>Begrenzungsflächendarstellung</vt:lpstr>
      <vt:lpstr>Universitäts-Modell </vt:lpstr>
      <vt:lpstr>PowerPoint Presentation</vt:lpstr>
      <vt:lpstr>Umsetzung in Java 1:1-Assoziation</vt:lpstr>
      <vt:lpstr>Umsetzung in Java 1:N-Assoziation</vt:lpstr>
      <vt:lpstr>Umsetzung einer Assoziation in Java viele-viele (N:M)</vt:lpstr>
      <vt:lpstr>PowerPoint Presentation</vt:lpstr>
      <vt:lpstr>Polyeder in UML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Microsoft Office User</cp:lastModifiedBy>
  <cp:revision>167</cp:revision>
  <cp:lastPrinted>2001-09-20T09:53:27Z</cp:lastPrinted>
  <dcterms:created xsi:type="dcterms:W3CDTF">2001-02-01T15:15:28Z</dcterms:created>
  <dcterms:modified xsi:type="dcterms:W3CDTF">2020-04-08T08:17:08Z</dcterms:modified>
</cp:coreProperties>
</file>