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0"/>
  </p:notesMasterIdLst>
  <p:sldIdLst>
    <p:sldId id="256" r:id="rId2"/>
    <p:sldId id="430" r:id="rId3"/>
    <p:sldId id="431" r:id="rId4"/>
    <p:sldId id="432" r:id="rId5"/>
    <p:sldId id="433" r:id="rId6"/>
    <p:sldId id="434" r:id="rId7"/>
    <p:sldId id="435" r:id="rId8"/>
    <p:sldId id="436" r:id="rId9"/>
    <p:sldId id="439" r:id="rId10"/>
    <p:sldId id="440" r:id="rId11"/>
    <p:sldId id="442" r:id="rId12"/>
    <p:sldId id="441" r:id="rId13"/>
    <p:sldId id="443" r:id="rId14"/>
    <p:sldId id="444" r:id="rId15"/>
    <p:sldId id="445" r:id="rId16"/>
    <p:sldId id="510" r:id="rId17"/>
    <p:sldId id="512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55" r:id="rId28"/>
    <p:sldId id="456" r:id="rId29"/>
    <p:sldId id="457" r:id="rId30"/>
    <p:sldId id="458" r:id="rId31"/>
    <p:sldId id="459" r:id="rId32"/>
    <p:sldId id="460" r:id="rId33"/>
    <p:sldId id="461" r:id="rId34"/>
    <p:sldId id="462" r:id="rId35"/>
    <p:sldId id="463" r:id="rId36"/>
    <p:sldId id="464" r:id="rId37"/>
    <p:sldId id="465" r:id="rId38"/>
    <p:sldId id="513" r:id="rId39"/>
    <p:sldId id="466" r:id="rId40"/>
    <p:sldId id="467" r:id="rId41"/>
    <p:sldId id="468" r:id="rId42"/>
    <p:sldId id="469" r:id="rId43"/>
    <p:sldId id="470" r:id="rId44"/>
    <p:sldId id="471" r:id="rId45"/>
    <p:sldId id="472" r:id="rId46"/>
    <p:sldId id="473" r:id="rId47"/>
    <p:sldId id="524" r:id="rId48"/>
    <p:sldId id="474" r:id="rId49"/>
    <p:sldId id="525" r:id="rId50"/>
    <p:sldId id="475" r:id="rId51"/>
    <p:sldId id="476" r:id="rId52"/>
    <p:sldId id="477" r:id="rId53"/>
    <p:sldId id="478" r:id="rId54"/>
    <p:sldId id="479" r:id="rId55"/>
    <p:sldId id="520" r:id="rId56"/>
    <p:sldId id="521" r:id="rId57"/>
    <p:sldId id="522" r:id="rId58"/>
    <p:sldId id="523" r:id="rId59"/>
    <p:sldId id="480" r:id="rId60"/>
    <p:sldId id="481" r:id="rId61"/>
    <p:sldId id="482" r:id="rId62"/>
    <p:sldId id="483" r:id="rId63"/>
    <p:sldId id="484" r:id="rId64"/>
    <p:sldId id="485" r:id="rId65"/>
    <p:sldId id="486" r:id="rId66"/>
    <p:sldId id="487" r:id="rId67"/>
    <p:sldId id="488" r:id="rId68"/>
    <p:sldId id="489" r:id="rId69"/>
    <p:sldId id="490" r:id="rId70"/>
    <p:sldId id="491" r:id="rId71"/>
    <p:sldId id="492" r:id="rId72"/>
    <p:sldId id="493" r:id="rId73"/>
    <p:sldId id="494" r:id="rId74"/>
    <p:sldId id="495" r:id="rId75"/>
    <p:sldId id="496" r:id="rId76"/>
    <p:sldId id="497" r:id="rId77"/>
    <p:sldId id="498" r:id="rId78"/>
    <p:sldId id="499" r:id="rId79"/>
    <p:sldId id="500" r:id="rId80"/>
    <p:sldId id="501" r:id="rId81"/>
    <p:sldId id="502" r:id="rId82"/>
    <p:sldId id="503" r:id="rId83"/>
    <p:sldId id="504" r:id="rId84"/>
    <p:sldId id="505" r:id="rId85"/>
    <p:sldId id="506" r:id="rId86"/>
    <p:sldId id="507" r:id="rId87"/>
    <p:sldId id="508" r:id="rId88"/>
    <p:sldId id="509" r:id="rId89"/>
    <p:sldId id="526" r:id="rId90"/>
    <p:sldId id="527" r:id="rId91"/>
    <p:sldId id="528" r:id="rId92"/>
    <p:sldId id="530" r:id="rId93"/>
    <p:sldId id="529" r:id="rId94"/>
    <p:sldId id="531" r:id="rId95"/>
    <p:sldId id="532" r:id="rId96"/>
    <p:sldId id="533" r:id="rId97"/>
    <p:sldId id="534" r:id="rId98"/>
    <p:sldId id="535" r:id="rId99"/>
  </p:sldIdLst>
  <p:sldSz cx="9144000" cy="6858000" type="screen4x3"/>
  <p:notesSz cx="7099300" cy="10234613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99"/>
    <a:srgbClr val="66FF66"/>
    <a:srgbClr val="FF6699"/>
    <a:srgbClr val="99FFCC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8" autoAdjust="0"/>
    <p:restoredTop sz="94700" autoAdjust="0"/>
  </p:normalViewPr>
  <p:slideViewPr>
    <p:cSldViewPr snapToGrid="0">
      <p:cViewPr varScale="1">
        <p:scale>
          <a:sx n="149" d="100"/>
          <a:sy n="149" d="100"/>
        </p:scale>
        <p:origin x="1312" y="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2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presProps" Target="presProps.xml"/><Relationship Id="rId102" Type="http://schemas.openxmlformats.org/officeDocument/2006/relationships/viewProps" Target="viewProps.xml"/><Relationship Id="rId103" Type="http://schemas.openxmlformats.org/officeDocument/2006/relationships/theme" Target="theme/theme1.xml"/><Relationship Id="rId10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0BE81E9-F799-4DD6-8914-6048A40F86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923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704D9-A6BF-472A-B02F-CDF066EAC7F2}" type="slidenum">
              <a:rPr lang="de-DE">
                <a:latin typeface="Arial" pitchFamily="34" charset="0"/>
              </a:rPr>
              <a:pPr/>
              <a:t>1</a:t>
            </a:fld>
            <a:endParaRPr lang="de-DE">
              <a:latin typeface="Arial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CC9F5-67B0-426B-9362-BAD9B91FDAFD}" type="slidenum">
              <a:rPr lang="de-DE">
                <a:latin typeface="Arial" pitchFamily="34" charset="0"/>
              </a:rPr>
              <a:pPr/>
              <a:t>10</a:t>
            </a:fld>
            <a:endParaRPr lang="de-DE">
              <a:latin typeface="Arial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7E8D3-CBCE-4B25-A05D-5F4186A817E2}" type="slidenum">
              <a:rPr lang="de-DE">
                <a:latin typeface="Arial" pitchFamily="34" charset="0"/>
              </a:rPr>
              <a:pPr/>
              <a:t>11</a:t>
            </a:fld>
            <a:endParaRPr lang="de-DE">
              <a:latin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8247D-F064-4B3C-9CA0-C3DF2D8B384B}" type="slidenum">
              <a:rPr lang="de-DE">
                <a:latin typeface="Arial" pitchFamily="34" charset="0"/>
              </a:rPr>
              <a:pPr/>
              <a:t>12</a:t>
            </a:fld>
            <a:endParaRPr lang="de-DE">
              <a:latin typeface="Arial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45B0A-3B92-4918-8AB6-EAFC541618B6}" type="slidenum">
              <a:rPr lang="de-DE">
                <a:latin typeface="Arial" pitchFamily="34" charset="0"/>
              </a:rPr>
              <a:pPr/>
              <a:t>13</a:t>
            </a:fld>
            <a:endParaRPr lang="de-DE">
              <a:latin typeface="Arial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DC4EA-F7C0-4335-B61D-CCBC37A206E0}" type="slidenum">
              <a:rPr lang="de-DE">
                <a:latin typeface="Arial" pitchFamily="34" charset="0"/>
              </a:rPr>
              <a:pPr/>
              <a:t>14</a:t>
            </a:fld>
            <a:endParaRPr lang="de-DE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629EF-9CC4-498A-85A9-F88A8EA2114E}" type="slidenum">
              <a:rPr lang="de-DE">
                <a:latin typeface="Arial" pitchFamily="34" charset="0"/>
              </a:rPr>
              <a:pPr/>
              <a:t>15</a:t>
            </a:fld>
            <a:endParaRPr lang="de-DE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850CA-9C0E-40AF-ADD6-577431AB27C8}" type="slidenum">
              <a:rPr lang="de-DE">
                <a:latin typeface="Arial" pitchFamily="34" charset="0"/>
              </a:rPr>
              <a:pPr/>
              <a:t>16</a:t>
            </a:fld>
            <a:endParaRPr lang="de-DE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2513"/>
            <a:ext cx="5676900" cy="4605337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BD75F6-9CB9-495C-B13D-56D7F4FFF6F2}" type="slidenum">
              <a:rPr lang="de-DE">
                <a:latin typeface="Arial" pitchFamily="34" charset="0"/>
              </a:rPr>
              <a:pPr/>
              <a:t>17</a:t>
            </a:fld>
            <a:endParaRPr lang="de-DE">
              <a:latin typeface="Arial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2513"/>
            <a:ext cx="5676900" cy="4605337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BD8A2-4A7C-4387-BF20-3AA37446F311}" type="slidenum">
              <a:rPr lang="de-DE">
                <a:latin typeface="Arial" pitchFamily="34" charset="0"/>
              </a:rPr>
              <a:pPr/>
              <a:t>18</a:t>
            </a:fld>
            <a:endParaRPr lang="de-DE">
              <a:latin typeface="Arial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C4CFA-E71F-4448-9238-405BCF720161}" type="slidenum">
              <a:rPr lang="de-DE">
                <a:latin typeface="Arial" pitchFamily="34" charset="0"/>
              </a:rPr>
              <a:pPr/>
              <a:t>19</a:t>
            </a:fld>
            <a:endParaRPr lang="de-DE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8CC32B-5F9E-4583-8535-6522E049E59F}" type="slidenum">
              <a:rPr lang="de-DE">
                <a:latin typeface="Arial" pitchFamily="34" charset="0"/>
              </a:rPr>
              <a:pPr/>
              <a:t>2</a:t>
            </a:fld>
            <a:endParaRPr lang="de-DE">
              <a:latin typeface="Arial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06B09-5D59-4077-A655-F86DE2516DF1}" type="slidenum">
              <a:rPr lang="de-DE">
                <a:latin typeface="Arial" pitchFamily="34" charset="0"/>
              </a:rPr>
              <a:pPr/>
              <a:t>20</a:t>
            </a:fld>
            <a:endParaRPr lang="de-DE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0786-0E10-4EE7-A13E-58AB292543D3}" type="slidenum">
              <a:rPr lang="de-DE">
                <a:latin typeface="Arial" pitchFamily="34" charset="0"/>
              </a:rPr>
              <a:pPr/>
              <a:t>21</a:t>
            </a:fld>
            <a:endParaRPr lang="de-DE">
              <a:latin typeface="Arial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D3787-75B6-4D54-B239-D1EF4B42616D}" type="slidenum">
              <a:rPr lang="de-DE">
                <a:latin typeface="Arial" pitchFamily="34" charset="0"/>
              </a:rPr>
              <a:pPr/>
              <a:t>22</a:t>
            </a:fld>
            <a:endParaRPr lang="de-DE">
              <a:latin typeface="Arial" pitchFamily="34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031389-072F-42C7-84F2-C7863007B555}" type="slidenum">
              <a:rPr lang="de-DE">
                <a:latin typeface="Arial" pitchFamily="34" charset="0"/>
              </a:rPr>
              <a:pPr/>
              <a:t>23</a:t>
            </a:fld>
            <a:endParaRPr lang="de-DE">
              <a:latin typeface="Arial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BF63C3-8772-438D-84D9-C9CC3461190B}" type="slidenum">
              <a:rPr lang="de-DE">
                <a:latin typeface="Arial" pitchFamily="34" charset="0"/>
              </a:rPr>
              <a:pPr/>
              <a:t>24</a:t>
            </a:fld>
            <a:endParaRPr lang="de-DE">
              <a:latin typeface="Arial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0CAFC-E7B9-4518-B67A-27DEC66F5EA5}" type="slidenum">
              <a:rPr lang="de-DE">
                <a:latin typeface="Arial" pitchFamily="34" charset="0"/>
              </a:rPr>
              <a:pPr/>
              <a:t>25</a:t>
            </a:fld>
            <a:endParaRPr lang="de-DE">
              <a:latin typeface="Arial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B3ADEF-1C87-42C0-88D6-4AC170CCC1E8}" type="slidenum">
              <a:rPr lang="de-DE">
                <a:latin typeface="Arial" pitchFamily="34" charset="0"/>
              </a:rPr>
              <a:pPr/>
              <a:t>26</a:t>
            </a:fld>
            <a:endParaRPr lang="de-DE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08EFF-B49E-47BB-AF58-E7141605764E}" type="slidenum">
              <a:rPr lang="de-DE">
                <a:latin typeface="Arial" pitchFamily="34" charset="0"/>
              </a:rPr>
              <a:pPr/>
              <a:t>27</a:t>
            </a:fld>
            <a:endParaRPr lang="de-DE">
              <a:latin typeface="Arial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F222B-0B97-4DBF-9CF3-1A132B6702AF}" type="slidenum">
              <a:rPr lang="de-DE">
                <a:latin typeface="Arial" pitchFamily="34" charset="0"/>
              </a:rPr>
              <a:pPr/>
              <a:t>28</a:t>
            </a:fld>
            <a:endParaRPr lang="de-DE">
              <a:latin typeface="Arial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F148C-BDBD-4E31-9EF7-54EC1AD84767}" type="slidenum">
              <a:rPr lang="de-DE">
                <a:latin typeface="Arial" pitchFamily="34" charset="0"/>
              </a:rPr>
              <a:pPr/>
              <a:t>29</a:t>
            </a:fld>
            <a:endParaRPr lang="de-DE">
              <a:latin typeface="Arial" pitchFamily="34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9B7A7-2AAC-445A-B288-D6A1B870AFB1}" type="slidenum">
              <a:rPr lang="de-DE">
                <a:latin typeface="Arial" pitchFamily="34" charset="0"/>
              </a:rPr>
              <a:pPr/>
              <a:t>3</a:t>
            </a:fld>
            <a:endParaRPr lang="de-DE">
              <a:latin typeface="Arial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AD9CE-ABC1-4975-83A4-592BE27182C0}" type="slidenum">
              <a:rPr lang="de-DE">
                <a:latin typeface="Arial" pitchFamily="34" charset="0"/>
              </a:rPr>
              <a:pPr/>
              <a:t>30</a:t>
            </a:fld>
            <a:endParaRPr lang="de-DE">
              <a:latin typeface="Arial" pitchFamily="34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1F79E-9DB2-4E11-869B-DF3635005469}" type="slidenum">
              <a:rPr lang="de-DE">
                <a:latin typeface="Arial" pitchFamily="34" charset="0"/>
              </a:rPr>
              <a:pPr/>
              <a:t>31</a:t>
            </a:fld>
            <a:endParaRPr lang="de-DE">
              <a:latin typeface="Arial" pitchFamily="34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FFC1F-3681-4E6C-BBE9-BAF923823F8C}" type="slidenum">
              <a:rPr lang="de-DE">
                <a:latin typeface="Arial" pitchFamily="34" charset="0"/>
              </a:rPr>
              <a:pPr/>
              <a:t>32</a:t>
            </a:fld>
            <a:endParaRPr lang="de-DE">
              <a:latin typeface="Arial" pitchFamily="34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718C7-B928-4B61-AED3-BE9E2917C780}" type="slidenum">
              <a:rPr lang="de-DE">
                <a:latin typeface="Arial" pitchFamily="34" charset="0"/>
              </a:rPr>
              <a:pPr/>
              <a:t>33</a:t>
            </a:fld>
            <a:endParaRPr lang="de-DE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6A71D-2442-4E2B-B675-D51CF63E616F}" type="slidenum">
              <a:rPr lang="de-DE">
                <a:latin typeface="Arial" pitchFamily="34" charset="0"/>
              </a:rPr>
              <a:pPr/>
              <a:t>34</a:t>
            </a:fld>
            <a:endParaRPr lang="de-DE">
              <a:latin typeface="Arial" pitchFamily="34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5B5C0-C577-486B-93FF-5606D79936B1}" type="slidenum">
              <a:rPr lang="de-DE">
                <a:latin typeface="Arial" pitchFamily="34" charset="0"/>
              </a:rPr>
              <a:pPr/>
              <a:t>35</a:t>
            </a:fld>
            <a:endParaRPr lang="de-DE">
              <a:latin typeface="Arial" pitchFamily="34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2FA66-FAE0-4C03-B57C-292815799AAC}" type="slidenum">
              <a:rPr lang="de-DE">
                <a:latin typeface="Arial" pitchFamily="34" charset="0"/>
              </a:rPr>
              <a:pPr/>
              <a:t>36</a:t>
            </a:fld>
            <a:endParaRPr lang="de-DE">
              <a:latin typeface="Arial" pitchFamily="34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D3041-3F63-4253-AF3C-3CAB5B220DCF}" type="slidenum">
              <a:rPr lang="de-DE">
                <a:latin typeface="Arial" pitchFamily="34" charset="0"/>
              </a:rPr>
              <a:pPr/>
              <a:t>37</a:t>
            </a:fld>
            <a:endParaRPr lang="de-DE">
              <a:latin typeface="Arial" pitchFamily="34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F6B84-3FCE-44C6-99D7-B5C6499D32AE}" type="slidenum">
              <a:rPr lang="de-DE">
                <a:latin typeface="Arial" pitchFamily="34" charset="0"/>
              </a:rPr>
              <a:pPr/>
              <a:t>38</a:t>
            </a:fld>
            <a:endParaRPr lang="de-DE">
              <a:latin typeface="Arial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C5725-F7D5-4BAB-81CA-D0A86DD3E3F6}" type="slidenum">
              <a:rPr lang="de-DE">
                <a:latin typeface="Arial" pitchFamily="34" charset="0"/>
              </a:rPr>
              <a:pPr/>
              <a:t>39</a:t>
            </a:fld>
            <a:endParaRPr lang="de-DE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9FA5-41AB-44C4-833F-4B7FFEA6CBF9}" type="slidenum">
              <a:rPr lang="de-DE">
                <a:latin typeface="Arial" pitchFamily="34" charset="0"/>
              </a:rPr>
              <a:pPr/>
              <a:t>4</a:t>
            </a:fld>
            <a:endParaRPr lang="de-DE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FAC42-39B8-4223-A5D4-A481AE6767B7}" type="slidenum">
              <a:rPr lang="de-DE">
                <a:latin typeface="Arial" pitchFamily="34" charset="0"/>
              </a:rPr>
              <a:pPr/>
              <a:t>40</a:t>
            </a:fld>
            <a:endParaRPr lang="de-DE">
              <a:latin typeface="Arial" pitchFamily="34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E54BF-2228-46BA-815A-C04ADB2E502E}" type="slidenum">
              <a:rPr lang="de-DE">
                <a:latin typeface="Arial" pitchFamily="34" charset="0"/>
              </a:rPr>
              <a:pPr/>
              <a:t>41</a:t>
            </a:fld>
            <a:endParaRPr lang="de-DE">
              <a:latin typeface="Arial" pitchFamily="34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C9C40-D83C-4B84-A9CF-179BA4110A82}" type="slidenum">
              <a:rPr lang="de-DE">
                <a:latin typeface="Arial" pitchFamily="34" charset="0"/>
              </a:rPr>
              <a:pPr/>
              <a:t>42</a:t>
            </a:fld>
            <a:endParaRPr lang="de-DE">
              <a:latin typeface="Arial" pitchFamily="34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A7919B-743A-47F6-9F4F-9F8C3B451760}" type="slidenum">
              <a:rPr lang="de-DE">
                <a:latin typeface="Arial" pitchFamily="34" charset="0"/>
              </a:rPr>
              <a:pPr/>
              <a:t>43</a:t>
            </a:fld>
            <a:endParaRPr lang="de-DE">
              <a:latin typeface="Arial" pitchFamily="34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D29495-0EBC-4D8B-83C2-A735DC942893}" type="slidenum">
              <a:rPr lang="de-DE">
                <a:latin typeface="Arial" pitchFamily="34" charset="0"/>
              </a:rPr>
              <a:pPr/>
              <a:t>44</a:t>
            </a:fld>
            <a:endParaRPr lang="de-DE">
              <a:latin typeface="Arial" pitchFamily="34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867A6-B4CB-44B3-A19A-CE63CF917F7C}" type="slidenum">
              <a:rPr lang="de-DE">
                <a:latin typeface="Arial" pitchFamily="34" charset="0"/>
              </a:rPr>
              <a:pPr/>
              <a:t>45</a:t>
            </a:fld>
            <a:endParaRPr lang="de-DE">
              <a:latin typeface="Arial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630FF-D557-4A6B-94A0-DE15768BD97E}" type="slidenum">
              <a:rPr lang="de-DE">
                <a:latin typeface="Arial" pitchFamily="34" charset="0"/>
              </a:rPr>
              <a:pPr/>
              <a:t>46</a:t>
            </a:fld>
            <a:endParaRPr lang="de-DE">
              <a:latin typeface="Arial" pitchFamily="34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07F90C-9D83-47AC-9F25-F6F16824DCB5}" type="slidenum">
              <a:rPr lang="de-DE">
                <a:latin typeface="Arial" pitchFamily="34" charset="0"/>
              </a:rPr>
              <a:pPr/>
              <a:t>47</a:t>
            </a:fld>
            <a:endParaRPr lang="de-DE">
              <a:latin typeface="Arial" pitchFamily="34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A59D3-3B8D-4177-9763-8873EAD54AF6}" type="slidenum">
              <a:rPr lang="de-DE">
                <a:latin typeface="Arial" pitchFamily="34" charset="0"/>
              </a:rPr>
              <a:pPr/>
              <a:t>48</a:t>
            </a:fld>
            <a:endParaRPr lang="de-DE">
              <a:latin typeface="Arial" pitchFamily="34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68FF1-DC89-4406-A3F1-6789B69CEE97}" type="slidenum">
              <a:rPr lang="de-DE">
                <a:latin typeface="Arial" pitchFamily="34" charset="0"/>
              </a:rPr>
              <a:pPr/>
              <a:t>49</a:t>
            </a:fld>
            <a:endParaRPr lang="de-DE">
              <a:latin typeface="Arial" pitchFamily="34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26F66-89EA-4AC2-912D-5ED4DA078491}" type="slidenum">
              <a:rPr lang="de-DE">
                <a:latin typeface="Arial" pitchFamily="34" charset="0"/>
              </a:rPr>
              <a:pPr/>
              <a:t>5</a:t>
            </a:fld>
            <a:endParaRPr lang="de-DE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AB0C5-7643-4736-9E05-BDD91DE480EC}" type="slidenum">
              <a:rPr lang="de-DE">
                <a:latin typeface="Arial" pitchFamily="34" charset="0"/>
              </a:rPr>
              <a:pPr/>
              <a:t>50</a:t>
            </a:fld>
            <a:endParaRPr lang="de-DE">
              <a:latin typeface="Arial" pitchFamily="34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3C9CC-B349-4581-B55B-71D51ACAFA0C}" type="slidenum">
              <a:rPr lang="de-DE">
                <a:latin typeface="Arial" pitchFamily="34" charset="0"/>
              </a:rPr>
              <a:pPr/>
              <a:t>51</a:t>
            </a:fld>
            <a:endParaRPr lang="de-DE">
              <a:latin typeface="Arial" pitchFamily="34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60458-8114-449A-AC75-7EB0FE29FCCC}" type="slidenum">
              <a:rPr lang="de-DE">
                <a:latin typeface="Arial" pitchFamily="34" charset="0"/>
              </a:rPr>
              <a:pPr/>
              <a:t>52</a:t>
            </a:fld>
            <a:endParaRPr lang="de-DE">
              <a:latin typeface="Arial" pitchFamily="34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62A6D-606E-4C3F-8582-5076756463F9}" type="slidenum">
              <a:rPr lang="de-DE">
                <a:latin typeface="Arial" pitchFamily="34" charset="0"/>
              </a:rPr>
              <a:pPr/>
              <a:t>53</a:t>
            </a:fld>
            <a:endParaRPr lang="de-DE">
              <a:latin typeface="Arial" pitchFamily="34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94D1E-826A-4961-81AF-02FF468FEAA1}" type="slidenum">
              <a:rPr lang="de-DE">
                <a:latin typeface="Arial" pitchFamily="34" charset="0"/>
              </a:rPr>
              <a:pPr/>
              <a:t>54</a:t>
            </a:fld>
            <a:endParaRPr lang="de-DE">
              <a:latin typeface="Arial" pitchFamily="34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9A062-1298-4527-BAC8-478E2950F4A2}" type="slidenum">
              <a:rPr lang="de-DE">
                <a:latin typeface="Arial" pitchFamily="34" charset="0"/>
              </a:rPr>
              <a:pPr/>
              <a:t>55</a:t>
            </a:fld>
            <a:endParaRPr lang="de-DE">
              <a:latin typeface="Arial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01B48-B0C7-49C5-8ED8-2F81F5995DE1}" type="slidenum">
              <a:rPr lang="de-DE">
                <a:latin typeface="Arial" pitchFamily="34" charset="0"/>
              </a:rPr>
              <a:pPr/>
              <a:t>56</a:t>
            </a:fld>
            <a:endParaRPr lang="de-DE">
              <a:latin typeface="Arial" pitchFamily="34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D022-BA1F-472D-A55E-DFB13BB39E2E}" type="slidenum">
              <a:rPr lang="de-DE">
                <a:latin typeface="Arial" pitchFamily="34" charset="0"/>
              </a:rPr>
              <a:pPr/>
              <a:t>57</a:t>
            </a:fld>
            <a:endParaRPr lang="de-DE">
              <a:latin typeface="Arial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7C52F-8218-4CAE-AC97-41B8FED9906F}" type="slidenum">
              <a:rPr lang="de-DE">
                <a:latin typeface="Arial" pitchFamily="34" charset="0"/>
              </a:rPr>
              <a:pPr/>
              <a:t>58</a:t>
            </a:fld>
            <a:endParaRPr lang="de-DE">
              <a:latin typeface="Arial" pitchFamily="34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5F8E5-633D-4513-B57A-B25917099190}" type="slidenum">
              <a:rPr lang="de-DE">
                <a:latin typeface="Arial" pitchFamily="34" charset="0"/>
              </a:rPr>
              <a:pPr/>
              <a:t>59</a:t>
            </a:fld>
            <a:endParaRPr lang="de-DE">
              <a:latin typeface="Arial" pitchFamily="34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8AB21-951D-472F-90A4-D9D23A3292C3}" type="slidenum">
              <a:rPr lang="de-DE">
                <a:latin typeface="Arial" pitchFamily="34" charset="0"/>
              </a:rPr>
              <a:pPr/>
              <a:t>6</a:t>
            </a:fld>
            <a:endParaRPr lang="de-DE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EDE9-BE7F-4CD1-9CD7-1E314231ADAE}" type="slidenum">
              <a:rPr lang="de-DE">
                <a:latin typeface="Arial" pitchFamily="34" charset="0"/>
              </a:rPr>
              <a:pPr/>
              <a:t>60</a:t>
            </a:fld>
            <a:endParaRPr lang="de-DE">
              <a:latin typeface="Arial" pitchFamily="34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431ED-5A7B-4655-A856-818D3D2E42E6}" type="slidenum">
              <a:rPr lang="de-DE">
                <a:latin typeface="Arial" pitchFamily="34" charset="0"/>
              </a:rPr>
              <a:pPr/>
              <a:t>61</a:t>
            </a:fld>
            <a:endParaRPr lang="de-DE">
              <a:latin typeface="Arial" pitchFamily="34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3260C-BACC-4889-9FD7-53CFF4A4307B}" type="slidenum">
              <a:rPr lang="de-DE">
                <a:latin typeface="Arial" pitchFamily="34" charset="0"/>
              </a:rPr>
              <a:pPr/>
              <a:t>62</a:t>
            </a:fld>
            <a:endParaRPr lang="de-DE">
              <a:latin typeface="Arial" pitchFamily="34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04D8-186F-4A41-A364-82F1E692A265}" type="slidenum">
              <a:rPr lang="de-DE">
                <a:latin typeface="Arial" pitchFamily="34" charset="0"/>
              </a:rPr>
              <a:pPr/>
              <a:t>63</a:t>
            </a:fld>
            <a:endParaRPr lang="de-DE">
              <a:latin typeface="Arial" pitchFamily="34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71F38-9CAF-4E88-B53A-EBF13843C855}" type="slidenum">
              <a:rPr lang="de-DE">
                <a:latin typeface="Arial" pitchFamily="34" charset="0"/>
              </a:rPr>
              <a:pPr/>
              <a:t>64</a:t>
            </a:fld>
            <a:endParaRPr lang="de-DE">
              <a:latin typeface="Arial" pitchFamily="34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192F5-9A66-4FEA-A12B-8D89F9BA9EB7}" type="slidenum">
              <a:rPr lang="de-DE">
                <a:latin typeface="Arial" pitchFamily="34" charset="0"/>
              </a:rPr>
              <a:pPr/>
              <a:t>65</a:t>
            </a:fld>
            <a:endParaRPr lang="de-DE">
              <a:latin typeface="Arial" pitchFamily="34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28817-BB8E-4791-B4DC-A88B33FAAA02}" type="slidenum">
              <a:rPr lang="de-DE">
                <a:latin typeface="Arial" pitchFamily="34" charset="0"/>
              </a:rPr>
              <a:pPr/>
              <a:t>66</a:t>
            </a:fld>
            <a:endParaRPr lang="de-DE">
              <a:latin typeface="Arial" pitchFamily="34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8A29B1-5EF7-4C6C-864D-588CB2AAF501}" type="slidenum">
              <a:rPr lang="de-DE">
                <a:latin typeface="Arial" pitchFamily="34" charset="0"/>
              </a:rPr>
              <a:pPr/>
              <a:t>67</a:t>
            </a:fld>
            <a:endParaRPr lang="de-DE">
              <a:latin typeface="Arial" pitchFamily="34" charset="0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5727C-548B-491B-A6B9-3275765A8C1B}" type="slidenum">
              <a:rPr lang="de-DE">
                <a:latin typeface="Arial" pitchFamily="34" charset="0"/>
              </a:rPr>
              <a:pPr/>
              <a:t>68</a:t>
            </a:fld>
            <a:endParaRPr lang="de-DE">
              <a:latin typeface="Arial" pitchFamily="34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ECAB5F-489F-469F-9567-F6B9797B7C83}" type="slidenum">
              <a:rPr lang="de-DE">
                <a:latin typeface="Arial" pitchFamily="34" charset="0"/>
              </a:rPr>
              <a:pPr/>
              <a:t>69</a:t>
            </a:fld>
            <a:endParaRPr lang="de-DE">
              <a:latin typeface="Arial" pitchFamily="34" charset="0"/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F5A84-E183-440F-A6E1-9FE6B9434963}" type="slidenum">
              <a:rPr lang="de-DE">
                <a:latin typeface="Arial" pitchFamily="34" charset="0"/>
              </a:rPr>
              <a:pPr/>
              <a:t>7</a:t>
            </a:fld>
            <a:endParaRPr lang="de-DE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D2958-92CA-44A6-AF52-C33B0C77873C}" type="slidenum">
              <a:rPr lang="de-DE">
                <a:latin typeface="Arial" pitchFamily="34" charset="0"/>
              </a:rPr>
              <a:pPr/>
              <a:t>70</a:t>
            </a:fld>
            <a:endParaRPr lang="de-DE">
              <a:latin typeface="Arial" pitchFamily="34" charset="0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A5830-8635-4A2A-9697-3BC10520F4C1}" type="slidenum">
              <a:rPr lang="de-DE">
                <a:latin typeface="Arial" pitchFamily="34" charset="0"/>
              </a:rPr>
              <a:pPr/>
              <a:t>71</a:t>
            </a:fld>
            <a:endParaRPr lang="de-DE">
              <a:latin typeface="Arial" pitchFamily="34" charset="0"/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3B580-0C45-4FFD-9290-CC9FEC1C33D0}" type="slidenum">
              <a:rPr lang="de-DE">
                <a:latin typeface="Arial" pitchFamily="34" charset="0"/>
              </a:rPr>
              <a:pPr/>
              <a:t>72</a:t>
            </a:fld>
            <a:endParaRPr lang="de-DE">
              <a:latin typeface="Arial" pitchFamily="34" charset="0"/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E0E94-7BA3-4946-8B6C-FCBC2A41D94B}" type="slidenum">
              <a:rPr lang="de-DE">
                <a:latin typeface="Arial" pitchFamily="34" charset="0"/>
              </a:rPr>
              <a:pPr/>
              <a:t>73</a:t>
            </a:fld>
            <a:endParaRPr lang="de-DE">
              <a:latin typeface="Arial" pitchFamily="34" charset="0"/>
            </a:endParaRPr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78289-DEEC-4BA1-82DE-4760D516911C}" type="slidenum">
              <a:rPr lang="de-DE">
                <a:latin typeface="Arial" pitchFamily="34" charset="0"/>
              </a:rPr>
              <a:pPr/>
              <a:t>74</a:t>
            </a:fld>
            <a:endParaRPr lang="de-DE">
              <a:latin typeface="Arial" pitchFamily="34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053141-8511-49DD-92C2-FCEFCCE13430}" type="slidenum">
              <a:rPr lang="de-DE">
                <a:latin typeface="Arial" pitchFamily="34" charset="0"/>
              </a:rPr>
              <a:pPr/>
              <a:t>75</a:t>
            </a:fld>
            <a:endParaRPr lang="de-DE">
              <a:latin typeface="Arial" pitchFamily="34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D5BBA-C83D-49E4-8C88-60FF97B9E875}" type="slidenum">
              <a:rPr lang="de-DE">
                <a:latin typeface="Arial" pitchFamily="34" charset="0"/>
              </a:rPr>
              <a:pPr/>
              <a:t>76</a:t>
            </a:fld>
            <a:endParaRPr lang="de-DE">
              <a:latin typeface="Arial" pitchFamily="34" charset="0"/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B4251-024E-4574-AD06-302159C7BAF3}" type="slidenum">
              <a:rPr lang="de-DE">
                <a:latin typeface="Arial" pitchFamily="34" charset="0"/>
              </a:rPr>
              <a:pPr/>
              <a:t>77</a:t>
            </a:fld>
            <a:endParaRPr lang="de-DE">
              <a:latin typeface="Arial" pitchFamily="34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8638-09FA-42F6-98D8-BD99D4F53CE3}" type="slidenum">
              <a:rPr lang="de-DE">
                <a:latin typeface="Arial" pitchFamily="34" charset="0"/>
              </a:rPr>
              <a:pPr/>
              <a:t>78</a:t>
            </a:fld>
            <a:endParaRPr lang="de-DE">
              <a:latin typeface="Arial" pitchFamily="34" charset="0"/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A19AA-0DD1-4C28-88CC-6879155B76E9}" type="slidenum">
              <a:rPr lang="de-DE">
                <a:latin typeface="Arial" pitchFamily="34" charset="0"/>
              </a:rPr>
              <a:pPr/>
              <a:t>79</a:t>
            </a:fld>
            <a:endParaRPr lang="de-DE">
              <a:latin typeface="Arial" pitchFamily="34" charset="0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C2532-D992-4E0A-BF16-A45E2F756BF9}" type="slidenum">
              <a:rPr lang="de-DE">
                <a:latin typeface="Arial" pitchFamily="34" charset="0"/>
              </a:rPr>
              <a:pPr/>
              <a:t>8</a:t>
            </a:fld>
            <a:endParaRPr lang="de-DE">
              <a:latin typeface="Arial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53EC82-9A04-44F0-A841-6D7D1E01EDDA}" type="slidenum">
              <a:rPr lang="de-DE">
                <a:latin typeface="Arial" pitchFamily="34" charset="0"/>
              </a:rPr>
              <a:pPr/>
              <a:t>80</a:t>
            </a:fld>
            <a:endParaRPr lang="de-DE">
              <a:latin typeface="Arial" pitchFamily="34" charset="0"/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16755-DCC6-47CB-A5B7-A4B421D3F705}" type="slidenum">
              <a:rPr lang="de-DE">
                <a:latin typeface="Arial" pitchFamily="34" charset="0"/>
              </a:rPr>
              <a:pPr/>
              <a:t>81</a:t>
            </a:fld>
            <a:endParaRPr lang="de-DE">
              <a:latin typeface="Arial" pitchFamily="34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48726-7097-4C6F-9F05-2DA51B61086E}" type="slidenum">
              <a:rPr lang="de-DE">
                <a:latin typeface="Arial" pitchFamily="34" charset="0"/>
              </a:rPr>
              <a:pPr/>
              <a:t>82</a:t>
            </a:fld>
            <a:endParaRPr lang="de-DE">
              <a:latin typeface="Arial" pitchFamily="34" charset="0"/>
            </a:endParaRPr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26B30-453C-4E4B-AF48-EBB8DC128285}" type="slidenum">
              <a:rPr lang="de-DE">
                <a:latin typeface="Arial" pitchFamily="34" charset="0"/>
              </a:rPr>
              <a:pPr/>
              <a:t>83</a:t>
            </a:fld>
            <a:endParaRPr lang="de-DE">
              <a:latin typeface="Arial" pitchFamily="34" charset="0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63512E-C849-4B27-B2CC-EBF5C3CD14FC}" type="slidenum">
              <a:rPr lang="de-DE">
                <a:latin typeface="Arial" pitchFamily="34" charset="0"/>
              </a:rPr>
              <a:pPr/>
              <a:t>84</a:t>
            </a:fld>
            <a:endParaRPr lang="de-DE">
              <a:latin typeface="Arial" pitchFamily="34" charset="0"/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7DB96-0EA2-4C0A-9A35-5A8653C7549F}" type="slidenum">
              <a:rPr lang="de-DE">
                <a:latin typeface="Arial" pitchFamily="34" charset="0"/>
              </a:rPr>
              <a:pPr/>
              <a:t>85</a:t>
            </a:fld>
            <a:endParaRPr lang="de-DE">
              <a:latin typeface="Arial" pitchFamily="34" charset="0"/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143BC-2B75-4882-9E6A-3B87789C0D19}" type="slidenum">
              <a:rPr lang="de-DE">
                <a:latin typeface="Arial" pitchFamily="34" charset="0"/>
              </a:rPr>
              <a:pPr/>
              <a:t>86</a:t>
            </a:fld>
            <a:endParaRPr lang="de-DE">
              <a:latin typeface="Arial" pitchFamily="34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AB7EB-40BE-45BD-BA83-81C12FB94F69}" type="slidenum">
              <a:rPr lang="de-DE">
                <a:latin typeface="Arial" pitchFamily="34" charset="0"/>
              </a:rPr>
              <a:pPr/>
              <a:t>87</a:t>
            </a:fld>
            <a:endParaRPr lang="de-DE">
              <a:latin typeface="Arial" pitchFamily="34" charset="0"/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87AC0-750A-4ECD-9D0A-B3E22744390C}" type="slidenum">
              <a:rPr lang="de-DE">
                <a:latin typeface="Arial" pitchFamily="34" charset="0"/>
              </a:rPr>
              <a:pPr/>
              <a:t>88</a:t>
            </a:fld>
            <a:endParaRPr lang="de-DE">
              <a:latin typeface="Arial" pitchFamily="34" charset="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04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81B1F-5343-4DFA-91D0-E0E6B367D0A6}" type="slidenum">
              <a:rPr lang="de-DE">
                <a:latin typeface="Arial" pitchFamily="34" charset="0"/>
              </a:rPr>
              <a:pPr/>
              <a:t>89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5511E-614F-457F-A84E-9E3E88171575}" type="slidenum">
              <a:rPr lang="de-DE">
                <a:latin typeface="Arial" pitchFamily="34" charset="0"/>
              </a:rPr>
              <a:pPr/>
              <a:t>9</a:t>
            </a:fld>
            <a:endParaRPr lang="de-DE">
              <a:latin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14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3AE5B-6BE4-46C9-9086-CFC146B07695}" type="slidenum">
              <a:rPr lang="de-DE">
                <a:latin typeface="Arial" pitchFamily="34" charset="0"/>
              </a:rPr>
              <a:pPr/>
              <a:t>90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25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5D648-C354-4E81-A9DD-731516E58BD9}" type="slidenum">
              <a:rPr lang="de-DE">
                <a:latin typeface="Arial" pitchFamily="34" charset="0"/>
              </a:rPr>
              <a:pPr/>
              <a:t>91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3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725445-6FC9-48EF-9490-DA2E0609DB14}" type="slidenum">
              <a:rPr lang="de-DE">
                <a:latin typeface="Arial" pitchFamily="34" charset="0"/>
              </a:rPr>
              <a:pPr/>
              <a:t>92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4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6C016-B649-42CD-880D-7FEA64082251}" type="slidenum">
              <a:rPr lang="de-DE">
                <a:latin typeface="Arial" pitchFamily="34" charset="0"/>
              </a:rPr>
              <a:pPr/>
              <a:t>93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  <p:sp>
        <p:nvSpPr>
          <p:cNvPr id="1955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CE248-0617-4113-9FC3-58117F1758C1}" type="slidenum">
              <a:rPr lang="de-DE">
                <a:latin typeface="Arial" pitchFamily="34" charset="0"/>
              </a:rPr>
              <a:pPr/>
              <a:t>94</a:t>
            </a:fld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95</a:t>
            </a:fld>
            <a:endParaRPr lang="de-DE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96</a:t>
            </a:fld>
            <a:endParaRPr lang="de-DE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97</a:t>
            </a:fld>
            <a:endParaRPr lang="de-DE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19D9273F-BF96-4B03-BAEE-AD7F406C31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BAEBB-B7FD-43D2-B5FC-B9BC6D1755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131B1-8F6B-4CFF-B6E4-4355A527AF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C0CC6-334E-4C04-9618-4D9F3CA5BEA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9D342-0E39-4CA1-843E-A8C8F9CE67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B9FE-6F00-424D-A620-868DF4B6E18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9E03-F2DB-486B-92B4-90FDBF7993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A628F-835C-4F0D-B92B-EA646D8D26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F6607-B537-4537-8F64-7AAAC59783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50911-552E-44AC-AA20-CAEE919F53F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C4EE7-1FB0-49E2-B9C3-74FAAFFABF1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>
                <a:solidFill>
                  <a:srgbClr val="CC66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CC66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rgbClr val="CC66FF"/>
                </a:solidFill>
                <a:latin typeface="Arial" charset="0"/>
              </a:defRPr>
            </a:lvl1pPr>
          </a:lstStyle>
          <a:p>
            <a:pPr>
              <a:defRPr/>
            </a:pPr>
            <a:fld id="{C045743D-8A6F-4E9E-AFD9-E59FDC9C69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Relationship Id="rId3" Type="http://schemas.openxmlformats.org/officeDocument/2006/relationships/image" Target="../media/image4.pn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Relationship Id="rId3" Type="http://schemas.openxmlformats.org/officeDocument/2006/relationships/image" Target="../media/image5.png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3.xml"/><Relationship Id="rId3" Type="http://schemas.openxmlformats.org/officeDocument/2006/relationships/image" Target="../media/image6.png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4.xml"/><Relationship Id="rId3" Type="http://schemas.openxmlformats.org/officeDocument/2006/relationships/image" Target="../media/image7.pn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smtClean="0"/>
              <a:t>Kapitel 15</a:t>
            </a:r>
            <a:br>
              <a:rPr lang="de-DE" sz="3600" smtClean="0"/>
            </a:br>
            <a:r>
              <a:rPr lang="de-DE" sz="3600" smtClean="0"/>
              <a:t>Verteilte Datenbanken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176338" y="2717800"/>
            <a:ext cx="7764462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Char char="="/>
              <a:defRPr/>
            </a:pPr>
            <a:r>
              <a:rPr kumimoji="1" lang="de-DE" dirty="0">
                <a:latin typeface="Arial Black" pitchFamily="34" charset="0"/>
              </a:rPr>
              <a:t> Motivation: </a:t>
            </a:r>
          </a:p>
          <a:p>
            <a:pPr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None/>
              <a:defRPr/>
            </a:pPr>
            <a:r>
              <a:rPr kumimoji="1" lang="de-DE" dirty="0">
                <a:latin typeface="Arial Black" pitchFamily="34" charset="0"/>
              </a:rPr>
              <a:t>	geographisch verteilte Organisationsform 	einer 	Bank mit ihren Filialen	</a:t>
            </a:r>
          </a:p>
          <a:p>
            <a:pPr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None/>
              <a:defRPr/>
            </a:pPr>
            <a:r>
              <a:rPr kumimoji="1" lang="de-DE" dirty="0">
                <a:latin typeface="Arial Black" pitchFamily="34" charset="0"/>
              </a:rPr>
              <a:t>	</a:t>
            </a:r>
            <a:r>
              <a:rPr kumimoji="1"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 dirty="0">
                <a:latin typeface="Arial Black" pitchFamily="34" charset="0"/>
              </a:rPr>
              <a:t> Filialen sollen Daten lokaler Kunden 	bearbeiten können  	</a:t>
            </a:r>
          </a:p>
          <a:p>
            <a:pPr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None/>
              <a:defRPr/>
            </a:pPr>
            <a:r>
              <a:rPr kumimoji="1" lang="de-DE" dirty="0">
                <a:latin typeface="Arial Black" pitchFamily="34" charset="0"/>
              </a:rPr>
              <a:t>	</a:t>
            </a:r>
            <a:r>
              <a:rPr kumimoji="1"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  <a:sym typeface="Symbol" pitchFamily="18" charset="2"/>
              </a:rPr>
              <a:t></a:t>
            </a:r>
            <a:r>
              <a:rPr kumimoji="1" lang="de-DE" dirty="0">
                <a:latin typeface="Arial Black" pitchFamily="34" charset="0"/>
              </a:rPr>
              <a:t> Zentrale soll Zugriff auf alle Daten 	haben (z.B. für </a:t>
            </a:r>
            <a:r>
              <a:rPr kumimoji="1" lang="de-DE" dirty="0" err="1">
                <a:latin typeface="Arial Black" pitchFamily="34" charset="0"/>
              </a:rPr>
              <a:t>Kontogutheissungen</a:t>
            </a:r>
            <a:r>
              <a:rPr kumimoji="1" lang="de-DE" dirty="0">
                <a:latin typeface="Arial Black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0908E-D8BA-47FA-A4F1-EE1707B8A8CA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Korrektheits-Anforderungen</a:t>
            </a:r>
            <a:endParaRPr lang="de-DE" sz="44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772400" cy="4114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Rekonstruierbarkeit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Vollständigkeit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Disjunktheit</a:t>
            </a:r>
            <a:endParaRPr lang="de-DE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F3F84C-6336-4C7C-84F6-A467DDFD97F9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Beispielrelation Professoren</a:t>
            </a:r>
            <a:endParaRPr lang="de-DE" sz="4400" smtClean="0"/>
          </a:p>
        </p:txBody>
      </p:sp>
      <p:graphicFrame>
        <p:nvGraphicFramePr>
          <p:cNvPr id="272495" name="Group 111"/>
          <p:cNvGraphicFramePr>
            <a:graphicFrameLocks noGrp="1"/>
          </p:cNvGraphicFramePr>
          <p:nvPr/>
        </p:nvGraphicFramePr>
        <p:xfrm>
          <a:off x="257175" y="2233613"/>
          <a:ext cx="8686800" cy="621791"/>
        </p:xfrm>
        <a:graphic>
          <a:graphicData uri="http://schemas.openxmlformats.org/drawingml/2006/table">
            <a:tbl>
              <a:tblPr/>
              <a:tblGrid>
                <a:gridCol w="1066800"/>
                <a:gridCol w="1600200"/>
                <a:gridCol w="914400"/>
                <a:gridCol w="990600"/>
                <a:gridCol w="1524000"/>
                <a:gridCol w="990600"/>
                <a:gridCol w="1600200"/>
              </a:tblGrid>
              <a:tr h="187325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Fakultät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Gehalt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Steuerklasse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2434" name="Group 50"/>
          <p:cNvGraphicFramePr>
            <a:graphicFrameLocks noGrp="1"/>
          </p:cNvGraphicFramePr>
          <p:nvPr/>
        </p:nvGraphicFramePr>
        <p:xfrm>
          <a:off x="257175" y="3003550"/>
          <a:ext cx="8686800" cy="2473327"/>
        </p:xfrm>
        <a:graphic>
          <a:graphicData uri="http://schemas.openxmlformats.org/drawingml/2006/table">
            <a:tbl>
              <a:tblPr/>
              <a:tblGrid>
                <a:gridCol w="1066800"/>
                <a:gridCol w="1600200"/>
                <a:gridCol w="914400"/>
                <a:gridCol w="990600"/>
                <a:gridCol w="1524000"/>
                <a:gridCol w="990600"/>
                <a:gridCol w="1600200"/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Russel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Kopernikus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Physik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Theologie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Physik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AF309-330A-485F-B29A-534C93C420E1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990600" y="6245225"/>
            <a:ext cx="7543800" cy="555625"/>
          </a:xfrm>
          <a:prstGeom prst="rect">
            <a:avLst/>
          </a:prstGeom>
          <a:solidFill>
            <a:schemeClr val="bg1"/>
          </a:solidFill>
          <a:ln w="285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-485775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Horizontale Fragmentierung</a:t>
            </a:r>
            <a:endParaRPr lang="de-DE" sz="4400" smtClean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0" y="1028700"/>
            <a:ext cx="316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abstrakte Darstellung: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0" y="3810000"/>
            <a:ext cx="756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Für 2 Prädikate p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 und p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 ergeben sich 4 Zerlegungen: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990600" y="6262688"/>
            <a:ext cx="745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n Zerlegungsprädikate p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,...,p</a:t>
            </a:r>
            <a:r>
              <a:rPr lang="de-DE" b="1" baseline="-25000">
                <a:latin typeface="Tahoma" pitchFamily="34" charset="0"/>
              </a:rPr>
              <a:t>n</a:t>
            </a:r>
            <a:r>
              <a:rPr lang="de-DE">
                <a:latin typeface="Tahoma" pitchFamily="34" charset="0"/>
              </a:rPr>
              <a:t> ergeben 2</a:t>
            </a:r>
            <a:r>
              <a:rPr lang="de-DE" b="1" baseline="30000">
                <a:latin typeface="Tahoma" pitchFamily="34" charset="0"/>
              </a:rPr>
              <a:t>n</a:t>
            </a:r>
            <a:r>
              <a:rPr lang="de-DE">
                <a:latin typeface="Tahoma" pitchFamily="34" charset="0"/>
              </a:rPr>
              <a:t> Fragmente</a:t>
            </a:r>
          </a:p>
        </p:txBody>
      </p:sp>
      <p:sp>
        <p:nvSpPr>
          <p:cNvPr id="15368" name="AutoShape 7"/>
          <p:cNvSpPr>
            <a:spLocks noChangeArrowheads="1"/>
          </p:cNvSpPr>
          <p:nvPr/>
        </p:nvSpPr>
        <p:spPr bwMode="auto">
          <a:xfrm>
            <a:off x="152400" y="6367463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1554163" y="1808163"/>
            <a:ext cx="6532562" cy="1782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70" name="Group 9"/>
          <p:cNvGrpSpPr>
            <a:grpSpLocks/>
          </p:cNvGrpSpPr>
          <p:nvPr/>
        </p:nvGrpSpPr>
        <p:grpSpPr bwMode="auto">
          <a:xfrm>
            <a:off x="1554163" y="2387600"/>
            <a:ext cx="2860675" cy="601663"/>
            <a:chOff x="786" y="2121"/>
            <a:chExt cx="1802" cy="379"/>
          </a:xfrm>
        </p:grpSpPr>
        <p:sp>
          <p:nvSpPr>
            <p:cNvPr id="15421" name="Rectangle 10"/>
            <p:cNvSpPr>
              <a:spLocks noChangeArrowheads="1"/>
            </p:cNvSpPr>
            <p:nvPr/>
          </p:nvSpPr>
          <p:spPr bwMode="auto">
            <a:xfrm>
              <a:off x="786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2" name="Rectangle 11"/>
            <p:cNvSpPr>
              <a:spLocks noChangeArrowheads="1"/>
            </p:cNvSpPr>
            <p:nvPr/>
          </p:nvSpPr>
          <p:spPr bwMode="auto">
            <a:xfrm>
              <a:off x="1046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3" name="Rectangle 12"/>
            <p:cNvSpPr>
              <a:spLocks noChangeArrowheads="1"/>
            </p:cNvSpPr>
            <p:nvPr/>
          </p:nvSpPr>
          <p:spPr bwMode="auto">
            <a:xfrm>
              <a:off x="1819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4" name="Rectangle 13"/>
            <p:cNvSpPr>
              <a:spLocks noChangeArrowheads="1"/>
            </p:cNvSpPr>
            <p:nvPr/>
          </p:nvSpPr>
          <p:spPr bwMode="auto">
            <a:xfrm>
              <a:off x="1302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5" name="Rectangle 14"/>
            <p:cNvSpPr>
              <a:spLocks noChangeArrowheads="1"/>
            </p:cNvSpPr>
            <p:nvPr/>
          </p:nvSpPr>
          <p:spPr bwMode="auto">
            <a:xfrm>
              <a:off x="1563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6" name="Rectangle 15"/>
            <p:cNvSpPr>
              <a:spLocks noChangeArrowheads="1"/>
            </p:cNvSpPr>
            <p:nvPr/>
          </p:nvSpPr>
          <p:spPr bwMode="auto">
            <a:xfrm>
              <a:off x="2071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7" name="Rectangle 16"/>
            <p:cNvSpPr>
              <a:spLocks noChangeArrowheads="1"/>
            </p:cNvSpPr>
            <p:nvPr/>
          </p:nvSpPr>
          <p:spPr bwMode="auto">
            <a:xfrm>
              <a:off x="2331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4419600" y="2393950"/>
            <a:ext cx="407988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2" name="Rectangle 18"/>
          <p:cNvSpPr>
            <a:spLocks noChangeArrowheads="1"/>
          </p:cNvSpPr>
          <p:nvPr/>
        </p:nvSpPr>
        <p:spPr bwMode="auto">
          <a:xfrm>
            <a:off x="4832350" y="2386013"/>
            <a:ext cx="407988" cy="595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6059488" y="2393950"/>
            <a:ext cx="407987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4" name="Rectangle 20"/>
          <p:cNvSpPr>
            <a:spLocks noChangeArrowheads="1"/>
          </p:cNvSpPr>
          <p:nvPr/>
        </p:nvSpPr>
        <p:spPr bwMode="auto">
          <a:xfrm>
            <a:off x="5238750" y="2386013"/>
            <a:ext cx="407988" cy="595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5" name="Rectangle 21"/>
          <p:cNvSpPr>
            <a:spLocks noChangeArrowheads="1"/>
          </p:cNvSpPr>
          <p:nvPr/>
        </p:nvSpPr>
        <p:spPr bwMode="auto">
          <a:xfrm>
            <a:off x="5653088" y="2393950"/>
            <a:ext cx="407987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6" name="Rectangle 22"/>
          <p:cNvSpPr>
            <a:spLocks noChangeArrowheads="1"/>
          </p:cNvSpPr>
          <p:nvPr/>
        </p:nvSpPr>
        <p:spPr bwMode="auto">
          <a:xfrm>
            <a:off x="6459538" y="2386013"/>
            <a:ext cx="407987" cy="595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7" name="Rectangle 23"/>
          <p:cNvSpPr>
            <a:spLocks noChangeArrowheads="1"/>
          </p:cNvSpPr>
          <p:nvPr/>
        </p:nvSpPr>
        <p:spPr bwMode="auto">
          <a:xfrm>
            <a:off x="6872288" y="2393950"/>
            <a:ext cx="407987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8" name="Rectangle 24"/>
          <p:cNvSpPr>
            <a:spLocks noChangeArrowheads="1"/>
          </p:cNvSpPr>
          <p:nvPr/>
        </p:nvSpPr>
        <p:spPr bwMode="auto">
          <a:xfrm>
            <a:off x="7272338" y="2387600"/>
            <a:ext cx="407987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9" name="Rectangle 25"/>
          <p:cNvSpPr>
            <a:spLocks noChangeArrowheads="1"/>
          </p:cNvSpPr>
          <p:nvPr/>
        </p:nvSpPr>
        <p:spPr bwMode="auto">
          <a:xfrm>
            <a:off x="7685088" y="2393950"/>
            <a:ext cx="393700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80" name="Group 65"/>
          <p:cNvGrpSpPr>
            <a:grpSpLocks/>
          </p:cNvGrpSpPr>
          <p:nvPr/>
        </p:nvGrpSpPr>
        <p:grpSpPr bwMode="auto">
          <a:xfrm>
            <a:off x="1539875" y="1801813"/>
            <a:ext cx="6567488" cy="585787"/>
            <a:chOff x="970" y="1052"/>
            <a:chExt cx="4137" cy="497"/>
          </a:xfrm>
        </p:grpSpPr>
        <p:sp>
          <p:nvSpPr>
            <p:cNvPr id="15404" name="Line 26"/>
            <p:cNvSpPr>
              <a:spLocks noChangeShapeType="1"/>
            </p:cNvSpPr>
            <p:nvPr/>
          </p:nvSpPr>
          <p:spPr bwMode="auto">
            <a:xfrm flipV="1">
              <a:off x="970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5" name="Line 27"/>
            <p:cNvSpPr>
              <a:spLocks noChangeShapeType="1"/>
            </p:cNvSpPr>
            <p:nvPr/>
          </p:nvSpPr>
          <p:spPr bwMode="auto">
            <a:xfrm flipV="1">
              <a:off x="1231" y="1069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6" name="Line 28"/>
            <p:cNvSpPr>
              <a:spLocks noChangeShapeType="1"/>
            </p:cNvSpPr>
            <p:nvPr/>
          </p:nvSpPr>
          <p:spPr bwMode="auto">
            <a:xfrm flipV="1">
              <a:off x="1491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7" name="Line 29"/>
            <p:cNvSpPr>
              <a:spLocks noChangeShapeType="1"/>
            </p:cNvSpPr>
            <p:nvPr/>
          </p:nvSpPr>
          <p:spPr bwMode="auto">
            <a:xfrm flipV="1">
              <a:off x="1751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8" name="Line 30"/>
            <p:cNvSpPr>
              <a:spLocks noChangeShapeType="1"/>
            </p:cNvSpPr>
            <p:nvPr/>
          </p:nvSpPr>
          <p:spPr bwMode="auto">
            <a:xfrm flipV="1">
              <a:off x="2013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9" name="Line 31"/>
            <p:cNvSpPr>
              <a:spLocks noChangeShapeType="1"/>
            </p:cNvSpPr>
            <p:nvPr/>
          </p:nvSpPr>
          <p:spPr bwMode="auto">
            <a:xfrm flipV="1">
              <a:off x="2272" y="1069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0" name="Line 32"/>
            <p:cNvSpPr>
              <a:spLocks noChangeShapeType="1"/>
            </p:cNvSpPr>
            <p:nvPr/>
          </p:nvSpPr>
          <p:spPr bwMode="auto">
            <a:xfrm flipV="1">
              <a:off x="2525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1" name="Line 33"/>
            <p:cNvSpPr>
              <a:spLocks noChangeShapeType="1"/>
            </p:cNvSpPr>
            <p:nvPr/>
          </p:nvSpPr>
          <p:spPr bwMode="auto">
            <a:xfrm flipV="1">
              <a:off x="2776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2" name="Line 34"/>
            <p:cNvSpPr>
              <a:spLocks noChangeShapeType="1"/>
            </p:cNvSpPr>
            <p:nvPr/>
          </p:nvSpPr>
          <p:spPr bwMode="auto">
            <a:xfrm flipV="1">
              <a:off x="3045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3" name="Line 35"/>
            <p:cNvSpPr>
              <a:spLocks noChangeShapeType="1"/>
            </p:cNvSpPr>
            <p:nvPr/>
          </p:nvSpPr>
          <p:spPr bwMode="auto">
            <a:xfrm flipV="1">
              <a:off x="3306" y="1060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4" name="Line 36"/>
            <p:cNvSpPr>
              <a:spLocks noChangeShapeType="1"/>
            </p:cNvSpPr>
            <p:nvPr/>
          </p:nvSpPr>
          <p:spPr bwMode="auto">
            <a:xfrm flipV="1">
              <a:off x="3558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5" name="Line 37"/>
            <p:cNvSpPr>
              <a:spLocks noChangeShapeType="1"/>
            </p:cNvSpPr>
            <p:nvPr/>
          </p:nvSpPr>
          <p:spPr bwMode="auto">
            <a:xfrm flipV="1">
              <a:off x="3818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6" name="Line 38"/>
            <p:cNvSpPr>
              <a:spLocks noChangeShapeType="1"/>
            </p:cNvSpPr>
            <p:nvPr/>
          </p:nvSpPr>
          <p:spPr bwMode="auto">
            <a:xfrm flipV="1">
              <a:off x="4069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7" name="Line 39"/>
            <p:cNvSpPr>
              <a:spLocks noChangeShapeType="1"/>
            </p:cNvSpPr>
            <p:nvPr/>
          </p:nvSpPr>
          <p:spPr bwMode="auto">
            <a:xfrm flipV="1">
              <a:off x="4339" y="105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8" name="Line 40"/>
            <p:cNvSpPr>
              <a:spLocks noChangeShapeType="1"/>
            </p:cNvSpPr>
            <p:nvPr/>
          </p:nvSpPr>
          <p:spPr bwMode="auto">
            <a:xfrm flipV="1">
              <a:off x="4581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9" name="Line 41"/>
            <p:cNvSpPr>
              <a:spLocks noChangeShapeType="1"/>
            </p:cNvSpPr>
            <p:nvPr/>
          </p:nvSpPr>
          <p:spPr bwMode="auto">
            <a:xfrm flipV="1">
              <a:off x="4842" y="105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0" name="Line 58"/>
            <p:cNvSpPr>
              <a:spLocks noChangeShapeType="1"/>
            </p:cNvSpPr>
            <p:nvPr/>
          </p:nvSpPr>
          <p:spPr bwMode="auto">
            <a:xfrm>
              <a:off x="979" y="1540"/>
              <a:ext cx="4105" cy="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5381" name="Group 66"/>
          <p:cNvGrpSpPr>
            <a:grpSpLocks/>
          </p:cNvGrpSpPr>
          <p:nvPr/>
        </p:nvGrpSpPr>
        <p:grpSpPr bwMode="auto">
          <a:xfrm>
            <a:off x="1554163" y="2978150"/>
            <a:ext cx="6530975" cy="611188"/>
            <a:chOff x="979" y="1921"/>
            <a:chExt cx="4114" cy="485"/>
          </a:xfrm>
        </p:grpSpPr>
        <p:sp>
          <p:nvSpPr>
            <p:cNvPr id="15387" name="Line 42"/>
            <p:cNvSpPr>
              <a:spLocks noChangeShapeType="1"/>
            </p:cNvSpPr>
            <p:nvPr/>
          </p:nvSpPr>
          <p:spPr bwMode="auto">
            <a:xfrm>
              <a:off x="984" y="192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8" name="Line 43"/>
            <p:cNvSpPr>
              <a:spLocks noChangeShapeType="1"/>
            </p:cNvSpPr>
            <p:nvPr/>
          </p:nvSpPr>
          <p:spPr bwMode="auto">
            <a:xfrm>
              <a:off x="1245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9" name="Line 44"/>
            <p:cNvSpPr>
              <a:spLocks noChangeShapeType="1"/>
            </p:cNvSpPr>
            <p:nvPr/>
          </p:nvSpPr>
          <p:spPr bwMode="auto">
            <a:xfrm>
              <a:off x="1496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0" name="Line 45"/>
            <p:cNvSpPr>
              <a:spLocks noChangeShapeType="1"/>
            </p:cNvSpPr>
            <p:nvPr/>
          </p:nvSpPr>
          <p:spPr bwMode="auto">
            <a:xfrm>
              <a:off x="1747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1" name="Line 46"/>
            <p:cNvSpPr>
              <a:spLocks noChangeShapeType="1"/>
            </p:cNvSpPr>
            <p:nvPr/>
          </p:nvSpPr>
          <p:spPr bwMode="auto">
            <a:xfrm>
              <a:off x="2018" y="192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2" name="Line 47"/>
            <p:cNvSpPr>
              <a:spLocks noChangeShapeType="1"/>
            </p:cNvSpPr>
            <p:nvPr/>
          </p:nvSpPr>
          <p:spPr bwMode="auto">
            <a:xfrm>
              <a:off x="2268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3" name="Line 48"/>
            <p:cNvSpPr>
              <a:spLocks noChangeShapeType="1"/>
            </p:cNvSpPr>
            <p:nvPr/>
          </p:nvSpPr>
          <p:spPr bwMode="auto">
            <a:xfrm>
              <a:off x="2521" y="192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4" name="Line 49"/>
            <p:cNvSpPr>
              <a:spLocks noChangeShapeType="1"/>
            </p:cNvSpPr>
            <p:nvPr/>
          </p:nvSpPr>
          <p:spPr bwMode="auto">
            <a:xfrm>
              <a:off x="2781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5" name="Line 50"/>
            <p:cNvSpPr>
              <a:spLocks noChangeShapeType="1"/>
            </p:cNvSpPr>
            <p:nvPr/>
          </p:nvSpPr>
          <p:spPr bwMode="auto">
            <a:xfrm>
              <a:off x="3050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6" name="Line 51"/>
            <p:cNvSpPr>
              <a:spLocks noChangeShapeType="1"/>
            </p:cNvSpPr>
            <p:nvPr/>
          </p:nvSpPr>
          <p:spPr bwMode="auto">
            <a:xfrm>
              <a:off x="3302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7" name="Line 52"/>
            <p:cNvSpPr>
              <a:spLocks noChangeShapeType="1"/>
            </p:cNvSpPr>
            <p:nvPr/>
          </p:nvSpPr>
          <p:spPr bwMode="auto">
            <a:xfrm>
              <a:off x="3563" y="192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8" name="Line 53"/>
            <p:cNvSpPr>
              <a:spLocks noChangeShapeType="1"/>
            </p:cNvSpPr>
            <p:nvPr/>
          </p:nvSpPr>
          <p:spPr bwMode="auto">
            <a:xfrm>
              <a:off x="3823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9" name="Line 54"/>
            <p:cNvSpPr>
              <a:spLocks noChangeShapeType="1"/>
            </p:cNvSpPr>
            <p:nvPr/>
          </p:nvSpPr>
          <p:spPr bwMode="auto">
            <a:xfrm>
              <a:off x="4065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0" name="Line 55"/>
            <p:cNvSpPr>
              <a:spLocks noChangeShapeType="1"/>
            </p:cNvSpPr>
            <p:nvPr/>
          </p:nvSpPr>
          <p:spPr bwMode="auto">
            <a:xfrm>
              <a:off x="4335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1" name="Line 56"/>
            <p:cNvSpPr>
              <a:spLocks noChangeShapeType="1"/>
            </p:cNvSpPr>
            <p:nvPr/>
          </p:nvSpPr>
          <p:spPr bwMode="auto">
            <a:xfrm>
              <a:off x="4595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2" name="Line 57"/>
            <p:cNvSpPr>
              <a:spLocks noChangeShapeType="1"/>
            </p:cNvSpPr>
            <p:nvPr/>
          </p:nvSpPr>
          <p:spPr bwMode="auto">
            <a:xfrm>
              <a:off x="4828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3" name="Line 59"/>
            <p:cNvSpPr>
              <a:spLocks noChangeShapeType="1"/>
            </p:cNvSpPr>
            <p:nvPr/>
          </p:nvSpPr>
          <p:spPr bwMode="auto">
            <a:xfrm>
              <a:off x="979" y="1924"/>
              <a:ext cx="4105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382" name="Text Box 60"/>
          <p:cNvSpPr txBox="1">
            <a:spLocks noChangeArrowheads="1"/>
          </p:cNvSpPr>
          <p:nvPr/>
        </p:nvSpPr>
        <p:spPr bwMode="auto">
          <a:xfrm>
            <a:off x="4546600" y="1058863"/>
            <a:ext cx="4048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</a:p>
        </p:txBody>
      </p:sp>
      <p:sp>
        <p:nvSpPr>
          <p:cNvPr id="15383" name="Text Box 61"/>
          <p:cNvSpPr txBox="1">
            <a:spLocks noChangeArrowheads="1"/>
          </p:cNvSpPr>
          <p:nvPr/>
        </p:nvSpPr>
        <p:spPr bwMode="auto">
          <a:xfrm>
            <a:off x="919163" y="1741488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5384" name="Text Box 62"/>
          <p:cNvSpPr txBox="1">
            <a:spLocks noChangeArrowheads="1"/>
          </p:cNvSpPr>
          <p:nvPr/>
        </p:nvSpPr>
        <p:spPr bwMode="auto">
          <a:xfrm>
            <a:off x="925513" y="2473325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5385" name="Text Box 63"/>
          <p:cNvSpPr txBox="1">
            <a:spLocks noChangeArrowheads="1"/>
          </p:cNvSpPr>
          <p:nvPr/>
        </p:nvSpPr>
        <p:spPr bwMode="auto">
          <a:xfrm>
            <a:off x="919163" y="3121025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5386" name="Text Box 64"/>
          <p:cNvSpPr txBox="1">
            <a:spLocks noChangeArrowheads="1"/>
          </p:cNvSpPr>
          <p:nvPr/>
        </p:nvSpPr>
        <p:spPr bwMode="auto">
          <a:xfrm>
            <a:off x="2773363" y="4202113"/>
            <a:ext cx="3844925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i="1" dirty="0"/>
              <a:t>R1   :=   </a:t>
            </a:r>
            <a:r>
              <a:rPr lang="de-DE" i="1" dirty="0">
                <a:sym typeface="Symbol" pitchFamily="18" charset="2"/>
              </a:rPr>
              <a:t></a:t>
            </a:r>
            <a:r>
              <a:rPr lang="de-DE" b="1" i="1" baseline="-25000" dirty="0" smtClean="0">
                <a:sym typeface="Symbol" pitchFamily="18" charset="2"/>
              </a:rPr>
              <a:t>p</a:t>
            </a:r>
            <a:r>
              <a:rPr lang="de-DE" b="1" i="1" baseline="-50000" dirty="0" smtClean="0">
                <a:sym typeface="Symbol" pitchFamily="18" charset="2"/>
              </a:rPr>
              <a:t>1</a:t>
            </a:r>
            <a:r>
              <a:rPr lang="de-DE" b="1" i="1" baseline="-25000" dirty="0" smtClean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25000" dirty="0" smtClean="0">
                <a:sym typeface="StarMath"/>
              </a:rPr>
              <a:t>p</a:t>
            </a:r>
            <a:r>
              <a:rPr lang="de-DE" b="1" i="1" baseline="-50000" dirty="0" smtClean="0">
                <a:sym typeface="StarMath"/>
              </a:rPr>
              <a:t>2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R2   :=   </a:t>
            </a:r>
            <a:r>
              <a:rPr lang="de-DE" b="1" i="1" baseline="-25000" dirty="0" smtClean="0">
                <a:sym typeface="Symbol" pitchFamily="18" charset="2"/>
              </a:rPr>
              <a:t>p</a:t>
            </a:r>
            <a:r>
              <a:rPr lang="de-DE" b="1" i="1" baseline="-50000" dirty="0" smtClean="0">
                <a:sym typeface="Symbol" pitchFamily="18" charset="2"/>
              </a:rPr>
              <a:t>1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25000" dirty="0" smtClean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2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R3   :=   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1 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50000" dirty="0" smtClean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p</a:t>
            </a:r>
            <a:r>
              <a:rPr lang="de-DE" b="1" i="1" baseline="-50000" dirty="0">
                <a:sym typeface="Symbol" pitchFamily="18" charset="2"/>
              </a:rPr>
              <a:t>2</a:t>
            </a:r>
            <a:r>
              <a:rPr lang="de-DE" b="1" i="1" baseline="-25000" dirty="0">
                <a:sym typeface="StarMath"/>
              </a:rPr>
              <a:t> 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R4   :=   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1 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50000" dirty="0" smtClean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p</a:t>
            </a:r>
            <a:r>
              <a:rPr lang="de-DE" b="1" i="1" baseline="-50000" dirty="0">
                <a:sym typeface="Symbol" pitchFamily="18" charset="2"/>
              </a:rPr>
              <a:t>2</a:t>
            </a:r>
            <a:r>
              <a:rPr lang="de-DE" b="1" i="1" baseline="-25000" dirty="0">
                <a:sym typeface="StarMath"/>
              </a:rPr>
              <a:t> </a:t>
            </a:r>
            <a:r>
              <a:rPr lang="de-DE" i="1" dirty="0">
                <a:sym typeface="StarMath"/>
              </a:rPr>
              <a:t>(R)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9A88C-4080-4263-B059-14FD40D1BBEE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-76200" y="228600"/>
            <a:ext cx="926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sinnvolle Gruppierung der Professoren nach Fakultätszugehörigkeit: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260725" y="1066800"/>
            <a:ext cx="328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3 Zerlegungsprädikate: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2362200" y="11430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2362200" y="1905000"/>
            <a:ext cx="40274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 </a:t>
            </a:r>
            <a:r>
              <a:rPr lang="de-DE" sz="32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‚Theologie‘</a:t>
            </a:r>
          </a:p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 </a:t>
            </a:r>
            <a:r>
              <a:rPr lang="de-DE" sz="32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‚Physik‘</a:t>
            </a:r>
          </a:p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3</a:t>
            </a:r>
            <a:r>
              <a:rPr lang="de-DE">
                <a:latin typeface="Tahoma" pitchFamily="34" charset="0"/>
              </a:rPr>
              <a:t> </a:t>
            </a:r>
            <a:r>
              <a:rPr lang="de-DE" sz="32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‚Philosophie‘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04800" y="4343400"/>
            <a:ext cx="88392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de-DE">
                <a:latin typeface="Tahoma" pitchFamily="34" charset="0"/>
              </a:rPr>
              <a:t>TheolProfs´ 	:= σ</a:t>
            </a:r>
            <a:r>
              <a:rPr lang="de-DE" b="1" baseline="-25000">
                <a:latin typeface="Tahoma" pitchFamily="34" charset="0"/>
              </a:rPr>
              <a:t>p1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p2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 p3</a:t>
            </a:r>
            <a:r>
              <a:rPr lang="de-DE">
                <a:latin typeface="Tahoma" pitchFamily="34" charset="0"/>
              </a:rPr>
              <a:t>(Professoren) = σ</a:t>
            </a:r>
            <a:r>
              <a:rPr lang="de-DE" b="1" baseline="-25000">
                <a:latin typeface="Tahoma" pitchFamily="34" charset="0"/>
              </a:rPr>
              <a:t>p1</a:t>
            </a:r>
            <a:r>
              <a:rPr lang="de-DE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>
                <a:latin typeface="Tahoma" pitchFamily="34" charset="0"/>
              </a:rPr>
              <a:t>PhysikProfs´ 	:= σ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>
                <a:latin typeface="Tahoma" pitchFamily="34" charset="0"/>
              </a:rPr>
              <a:t>p1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</a:t>
            </a:r>
            <a:r>
              <a:rPr lang="de-DE" b="1" baseline="-25000">
                <a:latin typeface="Tahoma" pitchFamily="34" charset="0"/>
              </a:rPr>
              <a:t>p2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 p3</a:t>
            </a:r>
            <a:r>
              <a:rPr lang="de-DE">
                <a:latin typeface="Tahoma" pitchFamily="34" charset="0"/>
              </a:rPr>
              <a:t>(Professoren) = σ</a:t>
            </a:r>
            <a:r>
              <a:rPr lang="de-DE" b="1" baseline="-25000">
                <a:latin typeface="Tahoma" pitchFamily="34" charset="0"/>
              </a:rPr>
              <a:t>p2</a:t>
            </a:r>
            <a:r>
              <a:rPr lang="de-DE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>
                <a:latin typeface="Tahoma" pitchFamily="34" charset="0"/>
              </a:rPr>
              <a:t>PhiloProfs´ 	:= σ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>
                <a:latin typeface="Tahoma" pitchFamily="34" charset="0"/>
              </a:rPr>
              <a:t>p1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p2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</a:t>
            </a:r>
            <a:r>
              <a:rPr lang="de-DE" b="1" baseline="-25000">
                <a:latin typeface="Tahoma" pitchFamily="34" charset="0"/>
              </a:rPr>
              <a:t>p3</a:t>
            </a:r>
            <a:r>
              <a:rPr lang="de-DE">
                <a:latin typeface="Tahoma" pitchFamily="34" charset="0"/>
              </a:rPr>
              <a:t>(Professoren) = σ</a:t>
            </a:r>
            <a:r>
              <a:rPr lang="de-DE" b="1" baseline="-25000">
                <a:latin typeface="Tahoma" pitchFamily="34" charset="0"/>
              </a:rPr>
              <a:t>p3</a:t>
            </a:r>
            <a:r>
              <a:rPr lang="de-DE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>
                <a:latin typeface="Tahoma" pitchFamily="34" charset="0"/>
              </a:rPr>
              <a:t>AndereProfs´	:= σ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>
                <a:latin typeface="Tahoma" pitchFamily="34" charset="0"/>
              </a:rPr>
              <a:t>p1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p2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>
                <a:latin typeface="Tahoma" pitchFamily="34" charset="0"/>
              </a:rPr>
              <a:t> p3</a:t>
            </a:r>
            <a:r>
              <a:rPr lang="de-DE">
                <a:latin typeface="Tahoma" pitchFamily="34" charset="0"/>
              </a:rPr>
              <a:t>(Professoren)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7F675-2F5F-458F-BD33-339FD756442B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Abgeleitete horizontale Fragmentierung</a:t>
            </a:r>
            <a:endParaRPr lang="de-DE" sz="4400" smtClean="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066800" y="1600200"/>
            <a:ext cx="6992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</a:t>
            </a:r>
            <a:r>
              <a:rPr lang="de-DE" i="1">
                <a:latin typeface="Tahoma" pitchFamily="34" charset="0"/>
              </a:rPr>
              <a:t>Vorlesungen</a:t>
            </a:r>
            <a:r>
              <a:rPr lang="de-DE">
                <a:latin typeface="Tahoma" pitchFamily="34" charset="0"/>
              </a:rPr>
              <a:t> aus dem Universitätsschema:</a:t>
            </a:r>
          </a:p>
          <a:p>
            <a:pPr algn="l"/>
            <a:r>
              <a:rPr lang="de-DE">
                <a:latin typeface="Tahoma" pitchFamily="34" charset="0"/>
              </a:rPr>
              <a:t>Zerlegung in Gruppen mit gleicher SWS-Zahl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904999" y="2819400"/>
            <a:ext cx="640096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2SWSVorls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=2 </a:t>
            </a:r>
            <a:r>
              <a:rPr lang="de-DE" dirty="0">
                <a:latin typeface="Tahoma" pitchFamily="34" charset="0"/>
              </a:rPr>
              <a:t>(Vorlesungen)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3SWSVorls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=3 </a:t>
            </a:r>
            <a:r>
              <a:rPr lang="de-DE" dirty="0">
                <a:latin typeface="Tahoma" pitchFamily="34" charset="0"/>
              </a:rPr>
              <a:t>(Vorlesungen)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4SWSVorls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=4 </a:t>
            </a:r>
            <a:r>
              <a:rPr lang="de-DE" dirty="0">
                <a:latin typeface="Tahoma" pitchFamily="34" charset="0"/>
              </a:rPr>
              <a:t>(Vorlesungen)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2055813" y="4953000"/>
            <a:ext cx="6478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</a:pPr>
            <a:r>
              <a:rPr lang="de-DE">
                <a:latin typeface="Tahoma" pitchFamily="34" charset="0"/>
              </a:rPr>
              <a:t>für Anfragebearbeitung schlechte Zerlegung</a:t>
            </a:r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1219200" y="49530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0CB56-EAF5-489D-866C-5AD447677C4B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0" y="0"/>
            <a:ext cx="1035208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b="1" dirty="0" err="1">
                <a:latin typeface="Tahoma" pitchFamily="34" charset="0"/>
              </a:rPr>
              <a:t>select</a:t>
            </a:r>
            <a:r>
              <a:rPr lang="de-DE" dirty="0">
                <a:latin typeface="Tahoma" pitchFamily="34" charset="0"/>
              </a:rPr>
              <a:t> Titel, Name</a:t>
            </a:r>
          </a:p>
          <a:p>
            <a:pPr algn="l"/>
            <a:r>
              <a:rPr lang="de-DE" b="1" dirty="0" err="1">
                <a:latin typeface="Tahoma" pitchFamily="34" charset="0"/>
              </a:rPr>
              <a:t>from</a:t>
            </a:r>
            <a:r>
              <a:rPr lang="de-DE" dirty="0">
                <a:latin typeface="Tahoma" pitchFamily="34" charset="0"/>
              </a:rPr>
              <a:t> Vorlesungen, Professoren</a:t>
            </a:r>
          </a:p>
          <a:p>
            <a:pPr algn="l"/>
            <a:r>
              <a:rPr lang="de-DE" b="1" dirty="0" err="1">
                <a:latin typeface="Tahoma" pitchFamily="34" charset="0"/>
              </a:rPr>
              <a:t>where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gelesenVon</a:t>
            </a:r>
            <a:r>
              <a:rPr lang="de-DE" dirty="0">
                <a:latin typeface="Tahoma" pitchFamily="34" charset="0"/>
              </a:rPr>
              <a:t> = </a:t>
            </a:r>
            <a:r>
              <a:rPr lang="de-DE" dirty="0" err="1">
                <a:latin typeface="Tahoma" pitchFamily="34" charset="0"/>
              </a:rPr>
              <a:t>PersNr</a:t>
            </a:r>
            <a:r>
              <a:rPr lang="de-DE" dirty="0">
                <a:latin typeface="Tahoma" pitchFamily="34" charset="0"/>
              </a:rPr>
              <a:t>;</a:t>
            </a:r>
          </a:p>
          <a:p>
            <a:pPr algn="l">
              <a:lnSpc>
                <a:spcPct val="75000"/>
              </a:lnSpc>
            </a:pPr>
            <a:endParaRPr lang="de-DE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resultiert in:</a:t>
            </a:r>
          </a:p>
          <a:p>
            <a:pPr algn="l">
              <a:lnSpc>
                <a:spcPct val="75000"/>
              </a:lnSpc>
            </a:pPr>
            <a:endParaRPr lang="de-DE" dirty="0">
              <a:latin typeface="Tahoma" pitchFamily="34" charset="0"/>
            </a:endParaRPr>
          </a:p>
          <a:p>
            <a:pPr algn="l">
              <a:lnSpc>
                <a:spcPct val="125000"/>
              </a:lnSpc>
            </a:pPr>
            <a:r>
              <a:rPr lang="de-DE" b="1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Titel, Name</a:t>
            </a:r>
            <a:r>
              <a:rPr lang="de-DE" dirty="0">
                <a:latin typeface="Tahoma" pitchFamily="34" charset="0"/>
                <a:sym typeface="Symbol" pitchFamily="18" charset="2"/>
              </a:rPr>
              <a:t>((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2SWSVorls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 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 smtClean="0">
                <a:latin typeface="Tahoma" pitchFamily="34" charset="0"/>
                <a:sym typeface="Symbol" pitchFamily="18" charset="2"/>
              </a:rPr>
              <a:t>          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3SWSVorls)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 smtClean="0">
                <a:latin typeface="Tahoma" pitchFamily="34" charset="0"/>
                <a:sym typeface="Symbol" pitchFamily="18" charset="2"/>
              </a:rPr>
              <a:t>                       .</a:t>
            </a:r>
            <a:r>
              <a:rPr lang="de-DE" dirty="0">
                <a:latin typeface="Tahoma" pitchFamily="34" charset="0"/>
                <a:sym typeface="Symbol" pitchFamily="18" charset="2"/>
              </a:rPr>
              <a:t>..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r>
              <a:rPr lang="de-DE" dirty="0">
                <a:latin typeface="Tahoma" pitchFamily="34" charset="0"/>
                <a:sym typeface="Symbol" pitchFamily="18" charset="2"/>
              </a:rPr>
              <a:t>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4SWSVorls) )</a:t>
            </a:r>
          </a:p>
          <a:p>
            <a:pPr algn="l">
              <a:lnSpc>
                <a:spcPct val="125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 err="1">
                <a:latin typeface="Tahoma" pitchFamily="34" charset="0"/>
                <a:sym typeface="Symbol" pitchFamily="18" charset="2"/>
              </a:rPr>
              <a:t>Join</a:t>
            </a:r>
            <a:r>
              <a:rPr lang="de-DE" dirty="0">
                <a:latin typeface="Tahoma" pitchFamily="34" charset="0"/>
                <a:sym typeface="Symbol" pitchFamily="18" charset="2"/>
              </a:rPr>
              <a:t>-Graph zu diesem Problem: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5638800" y="6248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5638800" y="556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56388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2362200" y="6248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2362200" y="556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1" name="Oval 8"/>
          <p:cNvSpPr>
            <a:spLocks noChangeArrowheads="1"/>
          </p:cNvSpPr>
          <p:nvPr/>
        </p:nvSpPr>
        <p:spPr bwMode="auto">
          <a:xfrm>
            <a:off x="23622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2590800" y="50292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2590800" y="57150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2590800" y="64008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2590800" y="5029200"/>
            <a:ext cx="30480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 flipV="1">
            <a:off x="2590800" y="5029200"/>
            <a:ext cx="3124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 flipV="1">
            <a:off x="2590800" y="5715000"/>
            <a:ext cx="3124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V="1">
            <a:off x="2590800" y="5029200"/>
            <a:ext cx="3124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2590800" y="5715000"/>
            <a:ext cx="3124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>
            <a:off x="2590800" y="5029200"/>
            <a:ext cx="3124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496888" y="4757738"/>
            <a:ext cx="186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TheolProfs´ 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496888" y="5367338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PhysikProfs´ </a:t>
            </a:r>
          </a:p>
        </p:txBody>
      </p:sp>
      <p:sp>
        <p:nvSpPr>
          <p:cNvPr id="18453" name="Text Box 20"/>
          <p:cNvSpPr txBox="1">
            <a:spLocks noChangeArrowheads="1"/>
          </p:cNvSpPr>
          <p:nvPr/>
        </p:nvSpPr>
        <p:spPr bwMode="auto">
          <a:xfrm>
            <a:off x="496888" y="60198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PhiloProfs´ </a:t>
            </a:r>
          </a:p>
        </p:txBody>
      </p:sp>
      <p:sp>
        <p:nvSpPr>
          <p:cNvPr id="18454" name="Text Box 21"/>
          <p:cNvSpPr txBox="1">
            <a:spLocks noChangeArrowheads="1"/>
          </p:cNvSpPr>
          <p:nvPr/>
        </p:nvSpPr>
        <p:spPr bwMode="auto">
          <a:xfrm>
            <a:off x="6324600" y="4757738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2SWSVorls</a:t>
            </a: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6324600" y="5410200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3SWSVorls</a:t>
            </a:r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6324600" y="6096000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4SWSVorls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642D2-7BA3-4527-A46A-891B534EF19B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Andere Join-Arten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-304800" y="9906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natürlicher Join</a:t>
            </a:r>
          </a:p>
        </p:txBody>
      </p:sp>
      <p:graphicFrame>
        <p:nvGraphicFramePr>
          <p:cNvPr id="425988" name="Group 4"/>
          <p:cNvGraphicFramePr>
            <a:graphicFrameLocks noGrp="1"/>
          </p:cNvGraphicFramePr>
          <p:nvPr/>
        </p:nvGraphicFramePr>
        <p:xfrm>
          <a:off x="304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6008" name="Group 24"/>
          <p:cNvGraphicFramePr>
            <a:graphicFrameLocks noGrp="1"/>
          </p:cNvGraphicFramePr>
          <p:nvPr/>
        </p:nvGraphicFramePr>
        <p:xfrm>
          <a:off x="2971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1" name="Text Box 44"/>
          <p:cNvSpPr txBox="1">
            <a:spLocks noChangeArrowheads="1"/>
          </p:cNvSpPr>
          <p:nvPr/>
        </p:nvSpPr>
        <p:spPr bwMode="auto">
          <a:xfrm>
            <a:off x="2362200" y="24384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JoinFont" pitchFamily="2" charset="0"/>
              </a:rPr>
              <a:t>⋈</a:t>
            </a:r>
            <a:endParaRPr lang="de-DE" dirty="0">
              <a:latin typeface="JoinFont" pitchFamily="2" charset="0"/>
            </a:endParaRPr>
          </a:p>
        </p:txBody>
      </p:sp>
      <p:sp>
        <p:nvSpPr>
          <p:cNvPr id="19502" name="Text Box 45"/>
          <p:cNvSpPr txBox="1">
            <a:spLocks noChangeArrowheads="1"/>
          </p:cNvSpPr>
          <p:nvPr/>
        </p:nvSpPr>
        <p:spPr bwMode="auto">
          <a:xfrm>
            <a:off x="4876800" y="2514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graphicFrame>
        <p:nvGraphicFramePr>
          <p:cNvPr id="426030" name="Group 46"/>
          <p:cNvGraphicFramePr>
            <a:graphicFrameLocks noGrp="1"/>
          </p:cNvGraphicFramePr>
          <p:nvPr/>
        </p:nvGraphicFramePr>
        <p:xfrm>
          <a:off x="5562600" y="2019300"/>
          <a:ext cx="33528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  <a:gridCol w="685800"/>
                <a:gridCol w="685800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94C99-8C83-45D1-B09F-5AD9F9D7833A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Semi-</a:t>
            </a:r>
            <a:r>
              <a:rPr lang="de-DE" dirty="0" err="1" smtClean="0"/>
              <a:t>Joins</a:t>
            </a:r>
            <a:endParaRPr lang="de-DE" dirty="0" smtClean="0"/>
          </a:p>
        </p:txBody>
      </p:sp>
      <p:graphicFrame>
        <p:nvGraphicFramePr>
          <p:cNvPr id="430083" name="Group 3"/>
          <p:cNvGraphicFramePr>
            <a:graphicFrameLocks noGrp="1"/>
          </p:cNvGraphicFramePr>
          <p:nvPr/>
        </p:nvGraphicFramePr>
        <p:xfrm>
          <a:off x="609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0103" name="Group 23"/>
          <p:cNvGraphicFramePr>
            <a:graphicFrameLocks noGrp="1"/>
          </p:cNvGraphicFramePr>
          <p:nvPr/>
        </p:nvGraphicFramePr>
        <p:xfrm>
          <a:off x="3276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0123" name="Group 43"/>
          <p:cNvGraphicFramePr>
            <a:graphicFrameLocks noGrp="1"/>
          </p:cNvGraphicFramePr>
          <p:nvPr/>
        </p:nvGraphicFramePr>
        <p:xfrm>
          <a:off x="5867400" y="2400300"/>
          <a:ext cx="19812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 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540" name="Text Box 59"/>
          <p:cNvSpPr txBox="1">
            <a:spLocks noChangeArrowheads="1"/>
          </p:cNvSpPr>
          <p:nvPr/>
        </p:nvSpPr>
        <p:spPr bwMode="auto">
          <a:xfrm>
            <a:off x="2632678" y="2819400"/>
            <a:ext cx="533400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OperatorSymbols"/>
                <a:cs typeface="OperatorSymbols"/>
              </a:rPr>
              <a:t>⋊</a:t>
            </a:r>
            <a:endParaRPr lang="de-DE" dirty="0">
              <a:latin typeface="OperatorSymbols"/>
              <a:cs typeface="OperatorSymbols"/>
            </a:endParaRPr>
          </a:p>
        </p:txBody>
      </p:sp>
      <p:sp>
        <p:nvSpPr>
          <p:cNvPr id="20541" name="Text Box 60"/>
          <p:cNvSpPr txBox="1">
            <a:spLocks noChangeArrowheads="1"/>
          </p:cNvSpPr>
          <p:nvPr/>
        </p:nvSpPr>
        <p:spPr bwMode="auto">
          <a:xfrm>
            <a:off x="5181600" y="2895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20542" name="Text Box 61"/>
          <p:cNvSpPr txBox="1">
            <a:spLocks noChangeArrowheads="1"/>
          </p:cNvSpPr>
          <p:nvPr/>
        </p:nvSpPr>
        <p:spPr bwMode="auto">
          <a:xfrm>
            <a:off x="228600" y="14478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R mit L</a:t>
            </a:r>
          </a:p>
        </p:txBody>
      </p:sp>
      <p:graphicFrame>
        <p:nvGraphicFramePr>
          <p:cNvPr id="430142" name="Group 62"/>
          <p:cNvGraphicFramePr>
            <a:graphicFrameLocks noGrp="1"/>
          </p:cNvGraphicFramePr>
          <p:nvPr/>
        </p:nvGraphicFramePr>
        <p:xfrm>
          <a:off x="688975" y="4873625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0164" name="Group 84"/>
          <p:cNvGraphicFramePr>
            <a:graphicFrameLocks noGrp="1"/>
          </p:cNvGraphicFramePr>
          <p:nvPr/>
        </p:nvGraphicFramePr>
        <p:xfrm>
          <a:off x="3355975" y="4873625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583" name="Text Box 104"/>
          <p:cNvSpPr txBox="1">
            <a:spLocks noChangeArrowheads="1"/>
          </p:cNvSpPr>
          <p:nvPr/>
        </p:nvSpPr>
        <p:spPr bwMode="auto">
          <a:xfrm>
            <a:off x="2746375" y="5559425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OperatorSymbols"/>
                <a:cs typeface="OperatorSymbols"/>
              </a:rPr>
              <a:t>⋉</a:t>
            </a:r>
            <a:endParaRPr lang="de-DE" dirty="0">
              <a:latin typeface="OperatorSymbols"/>
              <a:cs typeface="OperatorSymbols"/>
            </a:endParaRPr>
          </a:p>
        </p:txBody>
      </p:sp>
      <p:sp>
        <p:nvSpPr>
          <p:cNvPr id="20584" name="Text Box 105"/>
          <p:cNvSpPr txBox="1">
            <a:spLocks noChangeArrowheads="1"/>
          </p:cNvSpPr>
          <p:nvPr/>
        </p:nvSpPr>
        <p:spPr bwMode="auto">
          <a:xfrm>
            <a:off x="5260975" y="5635625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20585" name="Text Box 106"/>
          <p:cNvSpPr txBox="1">
            <a:spLocks noChangeArrowheads="1"/>
          </p:cNvSpPr>
          <p:nvPr/>
        </p:nvSpPr>
        <p:spPr bwMode="auto">
          <a:xfrm>
            <a:off x="612775" y="4035425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L mit R</a:t>
            </a:r>
          </a:p>
        </p:txBody>
      </p:sp>
      <p:graphicFrame>
        <p:nvGraphicFramePr>
          <p:cNvPr id="430187" name="Group 107"/>
          <p:cNvGraphicFramePr>
            <a:graphicFrameLocks noGrp="1"/>
          </p:cNvGraphicFramePr>
          <p:nvPr/>
        </p:nvGraphicFramePr>
        <p:xfrm>
          <a:off x="5946775" y="5140325"/>
          <a:ext cx="19812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D3FF99-562B-4E77-9E04-22489E0AB224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600200" y="0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3200">
                <a:latin typeface="Tahoma" pitchFamily="34" charset="0"/>
              </a:rPr>
              <a:t>Lösung: abgeleitete Fragmentierung</a:t>
            </a:r>
            <a:endParaRPr lang="de-DE">
              <a:latin typeface="Tahoma" pitchFamily="34" charset="0"/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533400" y="15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5867400" y="22526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5867400" y="15668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5867400" y="8810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2" name="Oval 7"/>
          <p:cNvSpPr>
            <a:spLocks noChangeArrowheads="1"/>
          </p:cNvSpPr>
          <p:nvPr/>
        </p:nvSpPr>
        <p:spPr bwMode="auto">
          <a:xfrm>
            <a:off x="2590800" y="22526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3" name="Oval 8"/>
          <p:cNvSpPr>
            <a:spLocks noChangeArrowheads="1"/>
          </p:cNvSpPr>
          <p:nvPr/>
        </p:nvSpPr>
        <p:spPr bwMode="auto">
          <a:xfrm>
            <a:off x="2590800" y="15668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4" name="Oval 9"/>
          <p:cNvSpPr>
            <a:spLocks noChangeArrowheads="1"/>
          </p:cNvSpPr>
          <p:nvPr/>
        </p:nvSpPr>
        <p:spPr bwMode="auto">
          <a:xfrm>
            <a:off x="2590800" y="881063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2819400" y="1033463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>
            <a:off x="2819400" y="1719263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2819400" y="2405063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725488" y="762000"/>
            <a:ext cx="186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TheolProfs´ 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725488" y="137160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PhysikProfs´ 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725488" y="2024063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PhiloProfs´ </a:t>
            </a: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6553200" y="762000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TheolVorls</a:t>
            </a:r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6553200" y="1414463"/>
            <a:ext cx="169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PhysikVorls</a:t>
            </a: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6553200" y="2100263"/>
            <a:ext cx="1490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PhiloVorls</a:t>
            </a:r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304800" y="2776538"/>
            <a:ext cx="7930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TheolVorls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 smtClean="0">
                <a:latin typeface="OperatorSymbols"/>
                <a:cs typeface="OperatorSymbols"/>
              </a:rPr>
              <a:t>⋉</a:t>
            </a:r>
            <a:r>
              <a:rPr lang="de-DE" b="1" baseline="-25000" dirty="0" err="1" smtClean="0">
                <a:latin typeface="Tahoma" pitchFamily="34" charset="0"/>
              </a:rPr>
              <a:t>gelesenVon</a:t>
            </a:r>
            <a:r>
              <a:rPr lang="de-DE" b="1" baseline="-25000" dirty="0" smtClean="0">
                <a:latin typeface="Tahoma" pitchFamily="34" charset="0"/>
              </a:rPr>
              <a:t>=</a:t>
            </a:r>
            <a:r>
              <a:rPr lang="de-DE" b="1" baseline="-25000" dirty="0" err="1" smtClean="0">
                <a:latin typeface="Tahoma" pitchFamily="34" charset="0"/>
              </a:rPr>
              <a:t>PersNr</a:t>
            </a:r>
            <a:r>
              <a:rPr lang="de-DE" baseline="-25000" dirty="0" smtClean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TheolProfs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228600" y="3233738"/>
            <a:ext cx="820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PhysikVorls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 smtClean="0">
                <a:latin typeface="OperatorSymbols"/>
                <a:cs typeface="OperatorSymbols"/>
              </a:rPr>
              <a:t>⋉</a:t>
            </a:r>
            <a:r>
              <a:rPr lang="de-DE" b="1" baseline="-25000" dirty="0" err="1" smtClean="0">
                <a:latin typeface="Tahoma" pitchFamily="34" charset="0"/>
              </a:rPr>
              <a:t>gelesenVon</a:t>
            </a:r>
            <a:r>
              <a:rPr lang="de-DE" b="1" baseline="-25000" dirty="0" smtClean="0">
                <a:latin typeface="Tahoma" pitchFamily="34" charset="0"/>
              </a:rPr>
              <a:t>=</a:t>
            </a:r>
            <a:r>
              <a:rPr lang="de-DE" b="1" baseline="-25000" dirty="0" err="1" smtClean="0">
                <a:latin typeface="Tahoma" pitchFamily="34" charset="0"/>
              </a:rPr>
              <a:t>PersNr</a:t>
            </a:r>
            <a:r>
              <a:rPr lang="de-DE" baseline="-25000" dirty="0" smtClean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PhysikProfs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6" name="Text Box 21"/>
          <p:cNvSpPr txBox="1">
            <a:spLocks noChangeArrowheads="1"/>
          </p:cNvSpPr>
          <p:nvPr/>
        </p:nvSpPr>
        <p:spPr bwMode="auto">
          <a:xfrm>
            <a:off x="425450" y="3733800"/>
            <a:ext cx="779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PhiloVorls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 smtClean="0">
                <a:latin typeface="OperatorSymbols"/>
                <a:cs typeface="OperatorSymbols"/>
              </a:rPr>
              <a:t>⋉</a:t>
            </a:r>
            <a:r>
              <a:rPr lang="de-DE" b="1" baseline="-25000" dirty="0" err="1" smtClean="0">
                <a:latin typeface="Tahoma" pitchFamily="34" charset="0"/>
              </a:rPr>
              <a:t>gelesenVon</a:t>
            </a:r>
            <a:r>
              <a:rPr lang="de-DE" b="1" baseline="-25000" dirty="0" smtClean="0">
                <a:latin typeface="Tahoma" pitchFamily="34" charset="0"/>
              </a:rPr>
              <a:t>=</a:t>
            </a:r>
            <a:r>
              <a:rPr lang="de-DE" b="1" baseline="-25000" dirty="0" err="1" smtClean="0">
                <a:latin typeface="Tahoma" pitchFamily="34" charset="0"/>
              </a:rPr>
              <a:t>PersNr</a:t>
            </a:r>
            <a:r>
              <a:rPr lang="de-DE" baseline="-25000" dirty="0" smtClean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PhiloProfs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>
            <a:off x="228600" y="4572000"/>
            <a:ext cx="64770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b="1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Titel, Name</a:t>
            </a:r>
            <a:r>
              <a:rPr lang="de-DE" dirty="0">
                <a:latin typeface="Tahoma" pitchFamily="34" charset="0"/>
                <a:sym typeface="Symbol" pitchFamily="18" charset="2"/>
              </a:rPr>
              <a:t>((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 smtClean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800" b="1" i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 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	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 smtClean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800" b="1" i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r>
              <a:rPr lang="de-DE" dirty="0">
                <a:latin typeface="Tahoma" pitchFamily="34" charset="0"/>
                <a:sym typeface="Symbol" pitchFamily="18" charset="2"/>
              </a:rPr>
              <a:t> 	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 smtClean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800" b="1" i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mit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 </a:t>
            </a:r>
            <a:r>
              <a:rPr lang="de-DE" sz="3200" dirty="0">
                <a:latin typeface="Tahoma" pitchFamily="34" charset="0"/>
                <a:sym typeface="Symbol" pitchFamily="18" charset="2"/>
              </a:rPr>
              <a:t></a:t>
            </a:r>
            <a:r>
              <a:rPr lang="de-DE" dirty="0">
                <a:latin typeface="Tahoma" pitchFamily="34" charset="0"/>
              </a:rPr>
              <a:t> (</a:t>
            </a:r>
            <a:r>
              <a:rPr lang="de-DE" dirty="0" err="1">
                <a:latin typeface="Tahoma" pitchFamily="34" charset="0"/>
              </a:rPr>
              <a:t>PersNr</a:t>
            </a:r>
            <a:r>
              <a:rPr lang="de-DE" dirty="0">
                <a:latin typeface="Tahoma" pitchFamily="34" charset="0"/>
              </a:rPr>
              <a:t> = </a:t>
            </a:r>
            <a:r>
              <a:rPr lang="de-DE" dirty="0" err="1">
                <a:latin typeface="Tahoma" pitchFamily="34" charset="0"/>
              </a:rPr>
              <a:t>gelesenVon</a:t>
            </a:r>
            <a:r>
              <a:rPr lang="de-DE" dirty="0">
                <a:latin typeface="Tahoma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F52F-6FFA-4762-A08C-7C8035D79EE4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93738"/>
          </a:xfrm>
        </p:spPr>
        <p:txBody>
          <a:bodyPr/>
          <a:lstStyle/>
          <a:p>
            <a:pPr algn="ctr"/>
            <a:r>
              <a:rPr lang="de-DE" smtClean="0"/>
              <a:t>Vertikale Fragmentierung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295400" y="1676400"/>
            <a:ext cx="316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abstrakte Darstellung: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295400" y="2971800"/>
            <a:ext cx="35814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1295400" y="2971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V="1">
            <a:off x="1295400" y="2971800"/>
            <a:ext cx="762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1295400" y="2971800"/>
            <a:ext cx="1143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1295400" y="2971800"/>
            <a:ext cx="14478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1295400" y="2971800"/>
            <a:ext cx="175260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V="1">
            <a:off x="1295400" y="2971800"/>
            <a:ext cx="20574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1524000" y="2971800"/>
            <a:ext cx="22098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V="1">
            <a:off x="1828800" y="2971800"/>
            <a:ext cx="22860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 flipV="1">
            <a:off x="2209800" y="2971800"/>
            <a:ext cx="22860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 flipV="1">
            <a:off x="2590800" y="2971800"/>
            <a:ext cx="22860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V="1">
            <a:off x="3048000" y="3581400"/>
            <a:ext cx="182880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 flipV="1">
            <a:off x="3352800" y="4038600"/>
            <a:ext cx="15240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V="1">
            <a:off x="3733800" y="4495800"/>
            <a:ext cx="114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 flipV="1">
            <a:off x="4114800" y="5029200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 flipV="1">
            <a:off x="4495800" y="55626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2549" name="Group 20"/>
          <p:cNvGrpSpPr>
            <a:grpSpLocks/>
          </p:cNvGrpSpPr>
          <p:nvPr/>
        </p:nvGrpSpPr>
        <p:grpSpPr bwMode="auto">
          <a:xfrm flipV="1">
            <a:off x="4114800" y="2971800"/>
            <a:ext cx="3581400" cy="2971800"/>
            <a:chOff x="2807" y="1632"/>
            <a:chExt cx="2256" cy="1872"/>
          </a:xfrm>
        </p:grpSpPr>
        <p:sp>
          <p:nvSpPr>
            <p:cNvPr id="22554" name="Rectangle 21"/>
            <p:cNvSpPr>
              <a:spLocks noChangeArrowheads="1"/>
            </p:cNvSpPr>
            <p:nvPr/>
          </p:nvSpPr>
          <p:spPr bwMode="auto">
            <a:xfrm rot="10800000">
              <a:off x="2807" y="1632"/>
              <a:ext cx="2256" cy="18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5" name="Line 22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6" name="Line 23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48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7" name="Line 24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72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8" name="Line 25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912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9" name="Line 26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1104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0" name="Line 27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1296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1" name="Line 28"/>
            <p:cNvSpPr>
              <a:spLocks noChangeShapeType="1"/>
            </p:cNvSpPr>
            <p:nvPr/>
          </p:nvSpPr>
          <p:spPr bwMode="auto">
            <a:xfrm rot="10800000" flipV="1">
              <a:off x="2951" y="1632"/>
              <a:ext cx="1392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2" name="Line 29"/>
            <p:cNvSpPr>
              <a:spLocks noChangeShapeType="1"/>
            </p:cNvSpPr>
            <p:nvPr/>
          </p:nvSpPr>
          <p:spPr bwMode="auto">
            <a:xfrm rot="10800000" flipV="1">
              <a:off x="314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3" name="Line 30"/>
            <p:cNvSpPr>
              <a:spLocks noChangeShapeType="1"/>
            </p:cNvSpPr>
            <p:nvPr/>
          </p:nvSpPr>
          <p:spPr bwMode="auto">
            <a:xfrm rot="10800000" flipV="1">
              <a:off x="338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4" name="Line 31"/>
            <p:cNvSpPr>
              <a:spLocks noChangeShapeType="1"/>
            </p:cNvSpPr>
            <p:nvPr/>
          </p:nvSpPr>
          <p:spPr bwMode="auto">
            <a:xfrm rot="10800000" flipV="1">
              <a:off x="362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5" name="Line 32"/>
            <p:cNvSpPr>
              <a:spLocks noChangeShapeType="1"/>
            </p:cNvSpPr>
            <p:nvPr/>
          </p:nvSpPr>
          <p:spPr bwMode="auto">
            <a:xfrm rot="10800000" flipV="1">
              <a:off x="3911" y="2016"/>
              <a:ext cx="1152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6" name="Line 33"/>
            <p:cNvSpPr>
              <a:spLocks noChangeShapeType="1"/>
            </p:cNvSpPr>
            <p:nvPr/>
          </p:nvSpPr>
          <p:spPr bwMode="auto">
            <a:xfrm rot="10800000" flipV="1">
              <a:off x="4103" y="2304"/>
              <a:ext cx="96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7" name="Line 34"/>
            <p:cNvSpPr>
              <a:spLocks noChangeShapeType="1"/>
            </p:cNvSpPr>
            <p:nvPr/>
          </p:nvSpPr>
          <p:spPr bwMode="auto">
            <a:xfrm rot="10800000" flipV="1">
              <a:off x="4343" y="2592"/>
              <a:ext cx="72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8" name="Line 35"/>
            <p:cNvSpPr>
              <a:spLocks noChangeShapeType="1"/>
            </p:cNvSpPr>
            <p:nvPr/>
          </p:nvSpPr>
          <p:spPr bwMode="auto">
            <a:xfrm rot="10800000" flipV="1">
              <a:off x="4583" y="2928"/>
              <a:ext cx="48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9" name="Line 36"/>
            <p:cNvSpPr>
              <a:spLocks noChangeShapeType="1"/>
            </p:cNvSpPr>
            <p:nvPr/>
          </p:nvSpPr>
          <p:spPr bwMode="auto">
            <a:xfrm rot="10800000" flipV="1">
              <a:off x="4823" y="3264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2550" name="Text Box 37"/>
          <p:cNvSpPr txBox="1">
            <a:spLocks noChangeArrowheads="1"/>
          </p:cNvSpPr>
          <p:nvPr/>
        </p:nvSpPr>
        <p:spPr bwMode="auto">
          <a:xfrm>
            <a:off x="2498725" y="5881688"/>
            <a:ext cx="541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800" b="1" i="1">
                <a:latin typeface="Times New Roman" pitchFamily="18" charset="0"/>
              </a:rPr>
              <a:t>R</a:t>
            </a:r>
            <a:r>
              <a:rPr lang="de-DE" sz="2800" b="1" i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1" name="Text Box 38"/>
          <p:cNvSpPr txBox="1">
            <a:spLocks noChangeArrowheads="1"/>
          </p:cNvSpPr>
          <p:nvPr/>
        </p:nvSpPr>
        <p:spPr bwMode="auto">
          <a:xfrm>
            <a:off x="6011863" y="5867400"/>
            <a:ext cx="541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800" b="1" i="1">
                <a:latin typeface="Times New Roman" pitchFamily="18" charset="0"/>
              </a:rPr>
              <a:t>R</a:t>
            </a:r>
            <a:r>
              <a:rPr lang="de-DE" sz="2800" b="1" i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2" name="Text Box 39"/>
          <p:cNvSpPr txBox="1">
            <a:spLocks noChangeArrowheads="1"/>
          </p:cNvSpPr>
          <p:nvPr/>
        </p:nvSpPr>
        <p:spPr bwMode="auto">
          <a:xfrm>
            <a:off x="4343400" y="2514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800" b="1" i="1">
                <a:latin typeface="Times New Roman" pitchFamily="18" charset="0"/>
              </a:rPr>
              <a:t>R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3" name="Text Box 40"/>
          <p:cNvSpPr txBox="1">
            <a:spLocks noChangeArrowheads="1"/>
          </p:cNvSpPr>
          <p:nvPr/>
        </p:nvSpPr>
        <p:spPr bwMode="auto">
          <a:xfrm>
            <a:off x="4314825" y="5929313"/>
            <a:ext cx="373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800" b="1" i="1">
                <a:latin typeface="Times New Roman" pitchFamily="18" charset="0"/>
              </a:rPr>
              <a:t>κ</a:t>
            </a:r>
            <a:endParaRPr lang="de-D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A8FDF-640F-4AC5-BE58-27BD56443B72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Terminologie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2366963"/>
            <a:ext cx="8229600" cy="4781550"/>
          </a:xfrm>
        </p:spPr>
        <p:txBody>
          <a:bodyPr/>
          <a:lstStyle/>
          <a:p>
            <a:r>
              <a:rPr lang="de-DE" smtClean="0"/>
              <a:t>Sammlung von Informationseinheiten, verteilt auf mehreren Rechnern, verbunden mittels Kommunikationsnetz </a:t>
            </a:r>
            <a:r>
              <a:rPr lang="de-DE" smtClean="0">
                <a:sym typeface="Symbol" pitchFamily="18" charset="2"/>
              </a:rPr>
              <a:t></a:t>
            </a:r>
            <a:r>
              <a:rPr lang="de-DE" smtClean="0"/>
              <a:t> nach </a:t>
            </a:r>
            <a:r>
              <a:rPr lang="de-DE" i="1" smtClean="0"/>
              <a:t>Ceri &amp; Pelagatti</a:t>
            </a:r>
            <a:r>
              <a:rPr lang="de-DE" smtClean="0"/>
              <a:t> (1984)</a:t>
            </a:r>
          </a:p>
          <a:p>
            <a:endParaRPr lang="de-DE" smtClean="0"/>
          </a:p>
          <a:p>
            <a:r>
              <a:rPr lang="de-DE" smtClean="0"/>
              <a:t>Kooperation zwischen autonom arbeitenden Stationen, zur Durchführung einer globalen Aufgabe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5647DD-4E4E-4551-B472-B065A8414D4E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Vertikale Fragmentierung</a:t>
            </a:r>
            <a:endParaRPr lang="de-DE" sz="4400" smtClean="0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43275"/>
            <a:ext cx="7772400" cy="41148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jedes Fragment enthält den Primärschlüssel der Originalrelation. Aber: Verletzung der </a:t>
            </a:r>
            <a:r>
              <a:rPr lang="de-DE" i="1" smtClean="0"/>
              <a:t>Disjunktheit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jedem Tupel der Originalrelation wird ein eindeutiges </a:t>
            </a:r>
            <a:r>
              <a:rPr lang="de-DE" b="1" i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Surrogat</a:t>
            </a:r>
            <a:r>
              <a:rPr lang="de-DE" smtClean="0"/>
              <a:t>  (= künstlich erzeugter Objektindikator) zugeordnet, welches in jedes vertikale Fragment des Tupels mit aufgenommen wird</a:t>
            </a:r>
            <a:endParaRPr lang="de-DE" i="1" smtClean="0"/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461963" y="1819275"/>
            <a:ext cx="84534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Beliebige vertikale Fragmentierung gewährleistet </a:t>
            </a:r>
            <a:r>
              <a:rPr lang="de-DE" b="1" i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keine Rekonstruierbarkeit</a:t>
            </a:r>
            <a:endParaRPr lang="de-DE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2 mögliche Ansätze, um Rekonstruierbarkeit zu garantieren: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F96D0-0B89-403E-8A7E-310F49BB620E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Vertikale Fragmentierung (Beispiel)</a:t>
            </a:r>
            <a:endParaRPr lang="de-DE" sz="4400" smtClean="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534400" cy="47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für die Universitätsverwaltung sind PersNr, Name, Gehalt und Steuerklasse interessant:</a:t>
            </a:r>
          </a:p>
          <a:p>
            <a:pPr algn="l">
              <a:lnSpc>
                <a:spcPct val="50000"/>
              </a:lnSpc>
            </a:pP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ProfVerw := </a:t>
            </a:r>
            <a:r>
              <a:rPr lang="de-DE" b="1">
                <a:latin typeface="Tahoma" pitchFamily="34" charset="0"/>
                <a:sym typeface="Symbol" pitchFamily="18" charset="2"/>
              </a:rPr>
              <a:t>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PersNr, Name, Gehalt, Steuerklasse</a:t>
            </a:r>
            <a:r>
              <a:rPr lang="de-DE">
                <a:latin typeface="Tahoma" pitchFamily="34" charset="0"/>
                <a:sym typeface="Symbol" pitchFamily="18" charset="2"/>
              </a:rPr>
              <a:t> (Professoren)</a:t>
            </a:r>
          </a:p>
          <a:p>
            <a:pPr algn="l">
              <a:lnSpc>
                <a:spcPct val="125000"/>
              </a:lnSpc>
            </a:pPr>
            <a:endParaRPr lang="de-DE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für Lehre und Forschung sind dagegen PersNr, Name, Rang, Raum und Fakultät von Bedeutung:</a:t>
            </a:r>
          </a:p>
          <a:p>
            <a:pPr algn="l">
              <a:lnSpc>
                <a:spcPct val="50000"/>
              </a:lnSpc>
            </a:pPr>
            <a:endParaRPr lang="de-DE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Profs := </a:t>
            </a:r>
            <a:r>
              <a:rPr lang="de-DE" b="1">
                <a:latin typeface="Tahoma" pitchFamily="34" charset="0"/>
                <a:sym typeface="Symbol" pitchFamily="18" charset="2"/>
              </a:rPr>
              <a:t> 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PersNr, Name, Rang, Raum, Fakultät</a:t>
            </a:r>
            <a:r>
              <a:rPr lang="de-DE">
                <a:latin typeface="Tahoma" pitchFamily="34" charset="0"/>
                <a:sym typeface="Symbol" pitchFamily="18" charset="2"/>
              </a:rPr>
              <a:t> (Professoren)</a:t>
            </a:r>
          </a:p>
          <a:p>
            <a:pPr algn="l"/>
            <a:endParaRPr lang="de-DE">
              <a:latin typeface="Tahoma" pitchFamily="34" charset="0"/>
              <a:sym typeface="Symbol" pitchFamily="18" charset="2"/>
            </a:endParaRPr>
          </a:p>
          <a:p>
            <a:pPr algn="l"/>
            <a:endParaRPr lang="de-DE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Rekonstruktion der Originalrelation </a:t>
            </a:r>
            <a:r>
              <a:rPr lang="de-DE" i="1">
                <a:latin typeface="Tahoma" pitchFamily="34" charset="0"/>
                <a:sym typeface="Symbol" pitchFamily="18" charset="2"/>
              </a:rPr>
              <a:t>Professoren</a:t>
            </a:r>
            <a:r>
              <a:rPr lang="de-DE">
                <a:latin typeface="Tahoma" pitchFamily="34" charset="0"/>
                <a:sym typeface="Symbol" pitchFamily="18" charset="2"/>
              </a:rPr>
              <a:t>:</a:t>
            </a:r>
          </a:p>
          <a:p>
            <a:pPr algn="l">
              <a:lnSpc>
                <a:spcPct val="50000"/>
              </a:lnSpc>
            </a:pPr>
            <a:endParaRPr lang="de-DE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50000"/>
              </a:lnSpc>
            </a:pPr>
            <a:endParaRPr lang="de-DE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50000"/>
              </a:lnSpc>
            </a:pPr>
            <a:r>
              <a:rPr lang="de-DE">
                <a:latin typeface="Tahoma" pitchFamily="34" charset="0"/>
                <a:sym typeface="Symbol" pitchFamily="18" charset="2"/>
              </a:rPr>
              <a:t>Professoren = ProfVerw </a:t>
            </a:r>
            <a:r>
              <a:rPr lang="de-DE" b="1">
                <a:latin typeface="JoinFont" pitchFamily="2" charset="0"/>
                <a:sym typeface="Symbol" pitchFamily="18" charset="2"/>
              </a:rPr>
              <a:t>A</a:t>
            </a:r>
            <a:r>
              <a:rPr lang="de-DE" b="1" baseline="-25000">
                <a:latin typeface="Tahoma" pitchFamily="34" charset="0"/>
                <a:sym typeface="Symbol" pitchFamily="18" charset="2"/>
              </a:rPr>
              <a:t>ProfVerw.PersNr = Profs.PersNr  </a:t>
            </a:r>
            <a:r>
              <a:rPr lang="de-DE">
                <a:latin typeface="Tahoma" pitchFamily="34" charset="0"/>
                <a:sym typeface="Symbol" pitchFamily="18" charset="2"/>
              </a:rPr>
              <a:t>Profs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896B7A-5D3E-4758-A034-C2490D9026C6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838200"/>
          </a:xfrm>
        </p:spPr>
        <p:txBody>
          <a:bodyPr/>
          <a:lstStyle/>
          <a:p>
            <a:pPr algn="ctr"/>
            <a:r>
              <a:rPr lang="de-DE" smtClean="0"/>
              <a:t>Kombinierte Fragmentierung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Tx/>
              <a:buChar char="a"/>
              <a:defRPr/>
            </a:pP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horizontale Fragmentierung nach vertikaler Fragmentierung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852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Tx/>
              <a:buChar char="b"/>
              <a:defRPr/>
            </a:pP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vertikale Fragmentierung nach horizontaler Fragmentierung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752600" y="1524000"/>
            <a:ext cx="49530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3733800" y="1524000"/>
            <a:ext cx="1588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3733800" y="21336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3733800" y="27432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2667000" y="3276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4876800" y="3276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6705600" y="16002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4038600" y="1143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6705600" y="22098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>
            <a:off x="6705600" y="28194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23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2667000" y="4572000"/>
            <a:ext cx="3581400" cy="190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7" name="Line 16"/>
          <p:cNvSpPr>
            <a:spLocks noChangeShapeType="1"/>
          </p:cNvSpPr>
          <p:nvPr/>
        </p:nvSpPr>
        <p:spPr bwMode="auto">
          <a:xfrm>
            <a:off x="2667000" y="5105400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8" name="Line 17"/>
          <p:cNvSpPr>
            <a:spLocks noChangeShapeType="1"/>
          </p:cNvSpPr>
          <p:nvPr/>
        </p:nvSpPr>
        <p:spPr bwMode="auto">
          <a:xfrm>
            <a:off x="2667000" y="5638800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9" name="Line 18"/>
          <p:cNvSpPr>
            <a:spLocks noChangeShapeType="1"/>
          </p:cNvSpPr>
          <p:nvPr/>
        </p:nvSpPr>
        <p:spPr bwMode="auto">
          <a:xfrm>
            <a:off x="4876800" y="5638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41910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62484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6248400" y="510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3" name="Text Box 22"/>
          <p:cNvSpPr txBox="1">
            <a:spLocks noChangeArrowheads="1"/>
          </p:cNvSpPr>
          <p:nvPr/>
        </p:nvSpPr>
        <p:spPr bwMode="auto">
          <a:xfrm>
            <a:off x="6248400" y="579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4" name="Text Box 23"/>
          <p:cNvSpPr txBox="1">
            <a:spLocks noChangeArrowheads="1"/>
          </p:cNvSpPr>
          <p:nvPr/>
        </p:nvSpPr>
        <p:spPr bwMode="auto">
          <a:xfrm>
            <a:off x="5334000" y="64008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5" name="Text Box 24"/>
          <p:cNvSpPr txBox="1">
            <a:spLocks noChangeArrowheads="1"/>
          </p:cNvSpPr>
          <p:nvPr/>
        </p:nvSpPr>
        <p:spPr bwMode="auto">
          <a:xfrm>
            <a:off x="3702050" y="64008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31</a:t>
            </a:r>
            <a:endParaRPr lang="de-D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C4ADC7-5E70-4EF5-843B-FD5F22B59384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Rekonstruktion nach kombinierter Fragmentierung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1431925" y="2547938"/>
            <a:ext cx="656907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Fall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sz="2800" b="1" i="1" dirty="0">
                <a:latin typeface="Times New Roman" pitchFamily="18" charset="0"/>
              </a:rPr>
              <a:t>R = R</a:t>
            </a:r>
            <a:r>
              <a:rPr lang="de-DE" sz="2800" b="1" i="1" baseline="-25000" dirty="0">
                <a:latin typeface="Times New Roman" pitchFamily="18" charset="0"/>
              </a:rPr>
              <a:t>1</a:t>
            </a:r>
            <a:r>
              <a:rPr lang="de-DE" sz="28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</a:rPr>
              <a:t>⋈ </a:t>
            </a:r>
            <a:r>
              <a:rPr lang="de-DE" sz="2800" b="1" i="1" baseline="-25000" dirty="0">
                <a:latin typeface="Times New Roman" pitchFamily="18" charset="0"/>
              </a:rPr>
              <a:t>p</a:t>
            </a:r>
            <a:r>
              <a:rPr lang="de-DE" sz="2800" b="1" i="1" dirty="0">
                <a:latin typeface="Times New Roman" pitchFamily="18" charset="0"/>
              </a:rPr>
              <a:t> (R</a:t>
            </a:r>
            <a:r>
              <a:rPr lang="de-DE" sz="2800" b="1" i="1" baseline="-25000" dirty="0">
                <a:latin typeface="Times New Roman" pitchFamily="18" charset="0"/>
              </a:rPr>
              <a:t>21</a:t>
            </a:r>
            <a:r>
              <a:rPr lang="de-DE" sz="28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800" b="1" i="1" dirty="0">
                <a:latin typeface="Times New Roman" pitchFamily="18" charset="0"/>
              </a:rPr>
              <a:t> R</a:t>
            </a:r>
            <a:r>
              <a:rPr lang="de-DE" sz="2800" b="1" i="1" baseline="-25000" dirty="0">
                <a:latin typeface="Times New Roman" pitchFamily="18" charset="0"/>
              </a:rPr>
              <a:t>22</a:t>
            </a:r>
            <a:r>
              <a:rPr lang="de-DE" sz="28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800" b="1" i="1" dirty="0">
                <a:latin typeface="Times New Roman" pitchFamily="18" charset="0"/>
              </a:rPr>
              <a:t> R</a:t>
            </a:r>
            <a:r>
              <a:rPr lang="de-DE" sz="2800" b="1" i="1" baseline="-25000" dirty="0">
                <a:latin typeface="Times New Roman" pitchFamily="18" charset="0"/>
              </a:rPr>
              <a:t>23</a:t>
            </a:r>
            <a:r>
              <a:rPr lang="de-DE" sz="2800" b="1" i="1" dirty="0">
                <a:latin typeface="Times New Roman" pitchFamily="18" charset="0"/>
              </a:rPr>
              <a:t>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Fall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sz="2800" b="1" i="1" dirty="0">
                <a:latin typeface="Times New Roman" pitchFamily="18" charset="0"/>
              </a:rPr>
              <a:t>R = R</a:t>
            </a:r>
            <a:r>
              <a:rPr lang="de-DE" sz="2800" b="1" i="1" baseline="-25000" dirty="0">
                <a:latin typeface="Times New Roman" pitchFamily="18" charset="0"/>
              </a:rPr>
              <a:t>1</a:t>
            </a:r>
            <a:r>
              <a:rPr lang="de-DE" sz="28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800" b="1" i="1" dirty="0">
                <a:latin typeface="Times New Roman" pitchFamily="18" charset="0"/>
              </a:rPr>
              <a:t> R</a:t>
            </a:r>
            <a:r>
              <a:rPr lang="de-DE" sz="2800" b="1" i="1" baseline="-25000" dirty="0">
                <a:latin typeface="Times New Roman" pitchFamily="18" charset="0"/>
              </a:rPr>
              <a:t>2</a:t>
            </a:r>
            <a:r>
              <a:rPr lang="de-DE" sz="28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800" b="1" i="1" dirty="0">
                <a:latin typeface="Times New Roman" pitchFamily="18" charset="0"/>
              </a:rPr>
              <a:t> (</a:t>
            </a:r>
            <a:r>
              <a:rPr lang="de-DE" sz="2800" b="1" i="1" dirty="0" smtClean="0">
                <a:latin typeface="Times New Roman" pitchFamily="18" charset="0"/>
              </a:rPr>
              <a:t>R</a:t>
            </a:r>
            <a:r>
              <a:rPr lang="de-DE" sz="2800" b="1" i="1" baseline="-25000" dirty="0" smtClean="0">
                <a:latin typeface="Times New Roman" pitchFamily="18" charset="0"/>
              </a:rPr>
              <a:t>31 </a:t>
            </a:r>
            <a:r>
              <a:rPr lang="de-DE" sz="4800" b="1" i="1" baseline="-25000" dirty="0" smtClean="0">
                <a:latin typeface="Times New Roman" pitchFamily="18" charset="0"/>
              </a:rPr>
              <a:t>⋈</a:t>
            </a:r>
            <a:r>
              <a:rPr lang="de-DE" sz="2800" b="1" i="1" dirty="0" smtClean="0">
                <a:latin typeface="Times New Roman" pitchFamily="18" charset="0"/>
              </a:rPr>
              <a:t> </a:t>
            </a:r>
            <a:r>
              <a:rPr lang="de-DE" sz="2000" b="1" i="1" baseline="-25000" dirty="0">
                <a:latin typeface="Times New Roman" pitchFamily="18" charset="0"/>
              </a:rPr>
              <a:t>R</a:t>
            </a:r>
            <a:r>
              <a:rPr lang="de-DE" sz="2000" b="1" i="1" baseline="-50000" dirty="0">
                <a:latin typeface="Times New Roman" pitchFamily="18" charset="0"/>
              </a:rPr>
              <a:t>31</a:t>
            </a:r>
            <a:r>
              <a:rPr lang="de-DE" sz="2000" b="1" i="1" baseline="-25000" dirty="0">
                <a:latin typeface="Times New Roman" pitchFamily="18" charset="0"/>
              </a:rPr>
              <a:t>. </a:t>
            </a:r>
            <a:r>
              <a:rPr lang="de-DE" sz="2000" b="1" i="1" baseline="-25000" dirty="0" err="1">
                <a:latin typeface="Times New Roman" pitchFamily="18" charset="0"/>
              </a:rPr>
              <a:t>κ</a:t>
            </a:r>
            <a:r>
              <a:rPr lang="de-DE" sz="2000" b="1" i="1" baseline="-25000" dirty="0">
                <a:latin typeface="Times New Roman" pitchFamily="18" charset="0"/>
              </a:rPr>
              <a:t> =</a:t>
            </a:r>
            <a:r>
              <a:rPr lang="de-DE" sz="2000" b="1" i="1" dirty="0">
                <a:latin typeface="Times New Roman" pitchFamily="18" charset="0"/>
              </a:rPr>
              <a:t> </a:t>
            </a:r>
            <a:r>
              <a:rPr lang="de-DE" sz="2000" b="1" i="1" baseline="-25000" dirty="0">
                <a:latin typeface="Times New Roman" pitchFamily="18" charset="0"/>
              </a:rPr>
              <a:t>R</a:t>
            </a:r>
            <a:r>
              <a:rPr lang="de-DE" sz="2000" b="1" i="1" baseline="-50000" dirty="0">
                <a:latin typeface="Times New Roman" pitchFamily="18" charset="0"/>
              </a:rPr>
              <a:t>32</a:t>
            </a:r>
            <a:r>
              <a:rPr lang="de-DE" sz="2000" b="1" i="1" baseline="-25000" dirty="0">
                <a:latin typeface="Times New Roman" pitchFamily="18" charset="0"/>
              </a:rPr>
              <a:t>. </a:t>
            </a:r>
            <a:r>
              <a:rPr lang="de-DE" sz="2000" b="1" i="1" baseline="-25000" dirty="0" err="1">
                <a:latin typeface="Times New Roman" pitchFamily="18" charset="0"/>
              </a:rPr>
              <a:t>κ</a:t>
            </a:r>
            <a:r>
              <a:rPr lang="de-DE" sz="2000" b="1" i="1" dirty="0">
                <a:latin typeface="Times New Roman" pitchFamily="18" charset="0"/>
              </a:rPr>
              <a:t> </a:t>
            </a:r>
            <a:r>
              <a:rPr lang="de-DE" sz="2800" b="1" i="1" dirty="0">
                <a:latin typeface="Times New Roman" pitchFamily="18" charset="0"/>
              </a:rPr>
              <a:t>R</a:t>
            </a:r>
            <a:r>
              <a:rPr lang="de-DE" sz="2800" b="1" i="1" baseline="-25000" dirty="0">
                <a:latin typeface="Times New Roman" pitchFamily="18" charset="0"/>
              </a:rPr>
              <a:t>32</a:t>
            </a:r>
            <a:r>
              <a:rPr lang="de-DE" sz="2800" b="1" i="1" dirty="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03C21-1DE4-4A55-98AD-0A2CD8563F4B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/>
            <a:r>
              <a:rPr lang="de-DE" smtClean="0"/>
              <a:t>Baumdarstellung der Fragmentierungen (Beispiel)</a:t>
            </a:r>
          </a:p>
        </p:txBody>
      </p:sp>
      <p:sp>
        <p:nvSpPr>
          <p:cNvPr id="27652" name="Oval 3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Book Antiqua" pitchFamily="18" charset="0"/>
              </a:rPr>
              <a:t>v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65532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h</a:t>
            </a:r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h</a:t>
            </a:r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 flipV="1">
            <a:off x="3048000" y="1981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>
            <a:off x="3200400" y="3124200"/>
            <a:ext cx="685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H="1">
            <a:off x="2209800" y="3124200"/>
            <a:ext cx="685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828800" y="3706813"/>
            <a:ext cx="747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 flipV="1">
            <a:off x="22098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3321050" y="3706813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ProfVerw</a:t>
            </a:r>
            <a:endParaRPr lang="de-DE">
              <a:latin typeface="Tahoma" pitchFamily="34" charset="0"/>
            </a:endParaRPr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 flipH="1">
            <a:off x="1066800" y="5029200"/>
            <a:ext cx="990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2" name="Line 13"/>
          <p:cNvSpPr>
            <a:spLocks noChangeShapeType="1"/>
          </p:cNvSpPr>
          <p:nvPr/>
        </p:nvSpPr>
        <p:spPr bwMode="auto">
          <a:xfrm>
            <a:off x="2362200" y="5029200"/>
            <a:ext cx="1143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 flipV="1">
            <a:off x="2222500" y="5105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76200" y="591661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PhysikProfs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1528763" y="5916613"/>
            <a:ext cx="1366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TheolProfs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3059113" y="5916613"/>
            <a:ext cx="1284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PhiloProfs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5976938" y="3706813"/>
            <a:ext cx="156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Vorlesungen</a:t>
            </a:r>
            <a:endParaRPr lang="de-DE">
              <a:latin typeface="Tahoma" pitchFamily="34" charset="0"/>
            </a:endParaRPr>
          </a:p>
        </p:txBody>
      </p:sp>
      <p:sp>
        <p:nvSpPr>
          <p:cNvPr id="27668" name="Line 19"/>
          <p:cNvSpPr>
            <a:spLocks noChangeShapeType="1"/>
          </p:cNvSpPr>
          <p:nvPr/>
        </p:nvSpPr>
        <p:spPr bwMode="auto">
          <a:xfrm flipV="1">
            <a:off x="67818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9" name="Line 20"/>
          <p:cNvSpPr>
            <a:spLocks noChangeShapeType="1"/>
          </p:cNvSpPr>
          <p:nvPr/>
        </p:nvSpPr>
        <p:spPr bwMode="auto">
          <a:xfrm flipH="1">
            <a:off x="5638800" y="5029200"/>
            <a:ext cx="990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>
            <a:off x="6934200" y="5029200"/>
            <a:ext cx="1143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 flipV="1">
            <a:off x="6794500" y="5105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2" name="Text Box 23"/>
          <p:cNvSpPr txBox="1">
            <a:spLocks noChangeArrowheads="1"/>
          </p:cNvSpPr>
          <p:nvPr/>
        </p:nvSpPr>
        <p:spPr bwMode="auto">
          <a:xfrm>
            <a:off x="4724400" y="5916613"/>
            <a:ext cx="1443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PhysikVorls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6176963" y="5916613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TheolVorls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4" name="Text Box 25"/>
          <p:cNvSpPr txBox="1">
            <a:spLocks noChangeArrowheads="1"/>
          </p:cNvSpPr>
          <p:nvPr/>
        </p:nvSpPr>
        <p:spPr bwMode="auto">
          <a:xfrm>
            <a:off x="7642225" y="5916613"/>
            <a:ext cx="127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PhiloVorls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5" name="Text Box 26"/>
          <p:cNvSpPr txBox="1">
            <a:spLocks noChangeArrowheads="1"/>
          </p:cNvSpPr>
          <p:nvPr/>
        </p:nvSpPr>
        <p:spPr bwMode="auto">
          <a:xfrm>
            <a:off x="2319338" y="1508125"/>
            <a:ext cx="149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Professoren</a:t>
            </a:r>
            <a:endParaRPr lang="de-DE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575E52-C7A7-4291-B25C-30C0EEB9352B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92150"/>
          </a:xfrm>
        </p:spPr>
        <p:txBody>
          <a:bodyPr/>
          <a:lstStyle/>
          <a:p>
            <a:pPr algn="ctr"/>
            <a:r>
              <a:rPr lang="de-DE" smtClean="0"/>
              <a:t>Allokation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19050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Dasselbe Fragment kann mehreren Stationen zugeordnet werden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Allokation für unser Beispiel ohne Replikationen </a:t>
            </a:r>
            <a:r>
              <a:rPr lang="de-DE" b="1" smtClean="0">
                <a:sym typeface="Symbol" pitchFamily="18" charset="2"/>
              </a:rPr>
              <a:t>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redundanzfreie</a:t>
            </a:r>
            <a:r>
              <a:rPr lang="de-DE" smtClean="0">
                <a:sym typeface="Symbol" pitchFamily="18" charset="2"/>
              </a:rPr>
              <a:t> Zuordnung</a:t>
            </a:r>
            <a:endParaRPr lang="de-DE" sz="3200" smtClean="0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85800" y="3581400"/>
            <a:ext cx="12954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Station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685800" y="4038600"/>
            <a:ext cx="12954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Verw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Physik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Philo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Theol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1981200" y="3581400"/>
            <a:ext cx="2743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Bemerkung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1981200" y="4038600"/>
            <a:ext cx="27432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Verwaltungsrechner</a:t>
            </a:r>
          </a:p>
          <a:p>
            <a:r>
              <a:rPr lang="de-DE">
                <a:latin typeface="Times New Roman" pitchFamily="18" charset="0"/>
              </a:rPr>
              <a:t>Dekanat Physik</a:t>
            </a:r>
          </a:p>
          <a:p>
            <a:r>
              <a:rPr lang="de-DE">
                <a:latin typeface="Times New Roman" pitchFamily="18" charset="0"/>
              </a:rPr>
              <a:t>Dekanat Philosophie</a:t>
            </a:r>
          </a:p>
          <a:p>
            <a:r>
              <a:rPr lang="de-DE">
                <a:latin typeface="Times New Roman" pitchFamily="18" charset="0"/>
              </a:rPr>
              <a:t>Dekanat Theologie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4724400" y="3581400"/>
            <a:ext cx="35814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zugeordnete Fragemente</a:t>
            </a:r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4724400" y="4038600"/>
            <a:ext cx="35814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>
                <a:latin typeface="Times New Roman" pitchFamily="18" charset="0"/>
              </a:rPr>
              <a:t>{ProfVerw}</a:t>
            </a:r>
          </a:p>
          <a:p>
            <a:r>
              <a:rPr lang="de-DE" i="1">
                <a:latin typeface="Times New Roman" pitchFamily="18" charset="0"/>
              </a:rPr>
              <a:t>{PhysikVorls, PhysikProfs}</a:t>
            </a:r>
          </a:p>
          <a:p>
            <a:r>
              <a:rPr lang="de-DE" i="1">
                <a:latin typeface="Times New Roman" pitchFamily="18" charset="0"/>
              </a:rPr>
              <a:t>{PhiloVorls, PhiloProfs}</a:t>
            </a:r>
          </a:p>
          <a:p>
            <a:r>
              <a:rPr lang="de-DE" i="1">
                <a:latin typeface="Times New Roman" pitchFamily="18" charset="0"/>
              </a:rPr>
              <a:t>{TheolVorls, TheolProfs}</a:t>
            </a:r>
            <a:endParaRPr lang="de-D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198F4D-D7F3-412D-A05D-606E648767FF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Transparenz in verteilten Datenbanken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7772400" cy="4114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Grad der Unabhängigkeit den ein VDBMS dem Benutzer beim Zugriff auf verteilte Daten vermittelt</a:t>
            </a:r>
          </a:p>
          <a:p>
            <a:pPr>
              <a:buClr>
                <a:srgbClr val="FFCC00"/>
              </a:buClr>
            </a:pPr>
            <a:r>
              <a:rPr lang="de-DE" smtClean="0"/>
              <a:t>verschiedene Stufen der Transparenz: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352550" y="3765550"/>
            <a:ext cx="4210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Fragmentierungstransparenz</a:t>
            </a:r>
          </a:p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Allokationstransparenz</a:t>
            </a:r>
          </a:p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Lokale Schema-Transparenz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67D7AB-A079-428A-9AAF-67A3A8D529C5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68363"/>
          </a:xfrm>
        </p:spPr>
        <p:txBody>
          <a:bodyPr/>
          <a:lstStyle/>
          <a:p>
            <a:pPr algn="ctr"/>
            <a:r>
              <a:rPr lang="de-DE" smtClean="0"/>
              <a:t>Fragmentierungstranparenz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763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Beispielanfrage, die Fragmentierungstransparenz voraussetzt: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Titel, Name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Vorlesungen,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gelesenVon = PersNr;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 für eine Änderungsoperation, die Fragmentierungs-transparenz voraussetzt: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update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>
                <a:latin typeface="Tahoma" pitchFamily="34" charset="0"/>
              </a:rPr>
              <a:t>	</a:t>
            </a:r>
            <a:r>
              <a:rPr lang="de-DE" b="1">
                <a:latin typeface="Tahoma" pitchFamily="34" charset="0"/>
              </a:rPr>
              <a:t>set</a:t>
            </a:r>
            <a:r>
              <a:rPr lang="de-DE">
                <a:latin typeface="Tahoma" pitchFamily="34" charset="0"/>
              </a:rPr>
              <a:t> Fakultät = ‚Theologie‘</a:t>
            </a:r>
          </a:p>
          <a:p>
            <a:pPr algn="l"/>
            <a:r>
              <a:rPr lang="de-DE">
                <a:latin typeface="Tahoma" pitchFamily="34" charset="0"/>
              </a:rPr>
              <a:t>	</a:t>
            </a:r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Name = ‚Sokrates‘;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5FE1FD-C162-4087-9E6C-38A884E9B794}" type="slidenum">
              <a:rPr lang="en-US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Fortsetzung Beispiel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60563"/>
            <a:ext cx="8766175" cy="4043362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Ändern des Attributwertes von </a:t>
            </a:r>
            <a:r>
              <a:rPr lang="de-DE" i="1" smtClean="0"/>
              <a:t>Fakultät</a:t>
            </a: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Transferieren des Sokrates-Tupels aus Fragment </a:t>
            </a:r>
            <a:r>
              <a:rPr lang="de-DE" i="1" smtClean="0"/>
              <a:t>PhiloProfs</a:t>
            </a:r>
            <a:r>
              <a:rPr lang="de-DE" smtClean="0"/>
              <a:t> in das Fragment </a:t>
            </a:r>
            <a:r>
              <a:rPr lang="de-DE" i="1" smtClean="0"/>
              <a:t>TheolProfs</a:t>
            </a:r>
            <a:r>
              <a:rPr lang="de-DE" smtClean="0"/>
              <a:t> (= Löschen aus </a:t>
            </a:r>
            <a:r>
              <a:rPr lang="de-DE" i="1" smtClean="0"/>
              <a:t>PhiloProfs</a:t>
            </a:r>
            <a:r>
              <a:rPr lang="de-DE" smtClean="0"/>
              <a:t>, Einfügen in </a:t>
            </a:r>
            <a:r>
              <a:rPr lang="de-DE" i="1" smtClean="0"/>
              <a:t>TheolProfs</a:t>
            </a:r>
            <a:r>
              <a:rPr lang="de-DE" smtClean="0"/>
              <a:t>)</a:t>
            </a:r>
          </a:p>
          <a:p>
            <a:pPr>
              <a:buClr>
                <a:srgbClr val="FFCC00"/>
              </a:buClr>
            </a:pPr>
            <a:r>
              <a:rPr lang="de-DE" smtClean="0"/>
              <a:t>Ändern der abgeleiteten Fragmentierung von </a:t>
            </a:r>
            <a:r>
              <a:rPr lang="de-DE" i="1" smtClean="0"/>
              <a:t>Vorlesungen</a:t>
            </a:r>
            <a:r>
              <a:rPr lang="de-DE" smtClean="0"/>
              <a:t> (= Einfügen der von Sokrates gehaltenen Vorlesungen in </a:t>
            </a:r>
            <a:r>
              <a:rPr lang="de-DE" i="1" smtClean="0"/>
              <a:t>TheolVorls</a:t>
            </a:r>
            <a:r>
              <a:rPr lang="de-DE" smtClean="0"/>
              <a:t>, Löschen der von ihm gehaltenen Vorlesungen aus </a:t>
            </a:r>
            <a:r>
              <a:rPr lang="de-DE" i="1" smtClean="0"/>
              <a:t>PhiloVorls</a:t>
            </a:r>
            <a:r>
              <a:rPr lang="de-DE" smtClean="0"/>
              <a:t>)</a:t>
            </a:r>
          </a:p>
          <a:p>
            <a:pPr>
              <a:buClr>
                <a:srgbClr val="FFCC00"/>
              </a:buClr>
            </a:pP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6B69C4-99E7-4EDD-9560-B125B637BBE5}" type="slidenum">
              <a:rPr lang="en-US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Allokationstransparenz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609600" y="2320925"/>
            <a:ext cx="8839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Benutzer müssen Fragmentierung kennen, aber nicht den „Aufenthaltsort“ eines Fragments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Beispielanfrage: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Gehalt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ProfVerw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Name = ‚Sokrates‘;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D66837-05AC-415F-B964-9D67D549400D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Kommunikationsmedien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0288" y="2438400"/>
            <a:ext cx="8113712" cy="4419600"/>
          </a:xfrm>
        </p:spPr>
        <p:txBody>
          <a:bodyPr/>
          <a:lstStyle/>
          <a:p>
            <a:r>
              <a:rPr lang="de-DE" smtClean="0"/>
              <a:t>LAN: local area network, z.B. Ethernet, Token-Ring oder FDDI-Netz</a:t>
            </a:r>
          </a:p>
          <a:p>
            <a:endParaRPr lang="de-DE" smtClean="0"/>
          </a:p>
          <a:p>
            <a:r>
              <a:rPr lang="de-DE" smtClean="0"/>
              <a:t>WAN: wide area network, z.B. das Internet</a:t>
            </a:r>
          </a:p>
          <a:p>
            <a:endParaRPr lang="de-DE" smtClean="0"/>
          </a:p>
          <a:p>
            <a:r>
              <a:rPr lang="de-DE" smtClean="0"/>
              <a:t>Telefonverbindungen, z.B. ISDN oder einfache Modem-Verbindungen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53AF3D-1928-41E4-A657-CA34ADD7E05E}" type="slidenum">
              <a:rPr lang="en-US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pPr algn="ctr"/>
            <a:r>
              <a:rPr lang="de-DE" smtClean="0"/>
              <a:t>Allokationstransparenz (Forts.)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52400" y="1752600"/>
            <a:ext cx="88392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unter Umständen muss Originalrelation rekonstruiert werden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Beispiel:</a:t>
            </a:r>
          </a:p>
          <a:p>
            <a:pPr algn="l"/>
            <a:r>
              <a:rPr lang="de-DE">
                <a:latin typeface="Tahoma" pitchFamily="34" charset="0"/>
              </a:rPr>
              <a:t>Verwaltung möchte wissen, wieviel die C4-Professoren der Theologie insgesamt verdienen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da Fragmentierungstransparenz fehlt muss die Anfrage folgendermaßen formuliert werden: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</a:t>
            </a:r>
            <a:r>
              <a:rPr lang="de-DE" b="1">
                <a:latin typeface="Tahoma" pitchFamily="34" charset="0"/>
              </a:rPr>
              <a:t>sum</a:t>
            </a:r>
            <a:r>
              <a:rPr lang="de-DE">
                <a:latin typeface="Tahoma" pitchFamily="34" charset="0"/>
              </a:rPr>
              <a:t> (Gehalt)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ProfVerw, TheolProfs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ProfVerw.PersNr = TheolProfs.PersNr </a:t>
            </a:r>
            <a:r>
              <a:rPr lang="de-DE" b="1">
                <a:latin typeface="Tahoma" pitchFamily="34" charset="0"/>
              </a:rPr>
              <a:t>and</a:t>
            </a: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           Rang = ‚C4‘;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11299-BCF8-4887-BAFC-B2DB9DF6EE3E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/>
          <a:lstStyle/>
          <a:p>
            <a:pPr algn="ctr"/>
            <a:r>
              <a:rPr lang="de-DE" smtClean="0"/>
              <a:t>Lokale Schema-Transparenz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8229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Der Benutzer muss auch noch den Rechner kennen, auf dem ein Fragment liegt.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Beispielanfrage: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TheolProfs </a:t>
            </a:r>
            <a:r>
              <a:rPr lang="de-DE" b="1">
                <a:latin typeface="Tahoma" pitchFamily="34" charset="0"/>
              </a:rPr>
              <a:t>at</a:t>
            </a:r>
            <a:r>
              <a:rPr lang="de-DE">
                <a:latin typeface="Tahoma" pitchFamily="34" charset="0"/>
              </a:rPr>
              <a:t>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 b="1" i="1" baseline="-25000">
                <a:latin typeface="Tahoma" pitchFamily="34" charset="0"/>
              </a:rPr>
              <a:t>Theol</a:t>
            </a:r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Rang = ‚C3‘;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4EB2C4-6405-4249-81D6-A688EE499801}" type="slidenum">
              <a:rPr lang="en-US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Lokale Schema-Transparenz (Forts.)</a:t>
            </a:r>
          </a:p>
        </p:txBody>
      </p:sp>
      <p:sp>
        <p:nvSpPr>
          <p:cNvPr id="29081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8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Ist überhaupt Transparenz gegeben?</a:t>
            </a:r>
          </a:p>
          <a:p>
            <a:pPr algn="l"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Lokale Schema-Transparenz setzt voraus, dass alle Rechner dasselbe Datenmodell und dieselbe Anfragesprache verwenden.</a:t>
            </a: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>
                <a:latin typeface="Tahoma" pitchFamily="34" charset="0"/>
                <a:sym typeface="Symbol" pitchFamily="18" charset="2"/>
              </a:rPr>
              <a:t> </a:t>
            </a:r>
            <a:r>
              <a:rPr lang="de-DE">
                <a:latin typeface="Tahoma" pitchFamily="34" charset="0"/>
              </a:rPr>
              <a:t>vorherige Anfrage kann somit analog auch an Station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 b="1" i="1" baseline="-25000">
                <a:latin typeface="Tahoma" pitchFamily="34" charset="0"/>
              </a:rPr>
              <a:t>Philo</a:t>
            </a:r>
            <a:r>
              <a:rPr lang="de-DE">
                <a:latin typeface="Tahoma" pitchFamily="34" charset="0"/>
              </a:rPr>
              <a:t> ausgeführt werden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Dies ist nicht möglich bei Kopplung unterschiedlicher DBMS.</a:t>
            </a:r>
          </a:p>
          <a:p>
            <a:pPr algn="l"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Verwendung grundsätzlich verschiedener Datenmodelle auf lokalen DBMS nennt man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„Multi-Database-Systems“</a:t>
            </a:r>
            <a:r>
              <a:rPr lang="de-DE">
                <a:latin typeface="Tahoma" pitchFamily="34" charset="0"/>
              </a:rPr>
              <a:t> (oft unumgänglich in „realer“ Welt).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EEBA49-F69E-4A27-8976-7DD47A0486A5}" type="slidenum">
              <a:rPr lang="en-US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Anfrageübersetzung und Anfrageoptimierung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Voraussetzung: Fragmentierungstransparenz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Aufgabe des Anfrageübersetzers: Generierung eines Anfrageauswertungsplans auf den Fragmenten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Aufgabe des Anfrageoptimierers: Generierung eines möglichst effizienten Auswertungsplanes </a:t>
            </a:r>
            <a:r>
              <a:rPr lang="de-DE" sz="2800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</a:t>
            </a:r>
            <a:r>
              <a:rPr lang="de-DE" smtClean="0"/>
              <a:t> abhängig von der Allokation der Fragmente auf den verschiedenen Stationen des Rechnernetzes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02CA25-F1DD-4EE7-AD35-DAD56D1D5DD1}" type="slidenum">
              <a:rPr lang="en-US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Anfragebearbeitung bei horizontaler Fragmentierung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Übersetzung einer SQL-Anfrage auf dem globalen Schema in eine äquivalente Anfrage auf den Fragmenten benötigt 2 Schritte:</a:t>
            </a:r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7772400" cy="2822575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Rekonstruktion aller in der Anfrage vorkommenden globalen Relationen aus den Fragmenten, in die sie während der Fragmentierungsphase zerlegt wurden. Hierfür erhält man einen algebraischen Ausdruck.</a:t>
            </a:r>
          </a:p>
          <a:p>
            <a:pPr>
              <a:buClr>
                <a:srgbClr val="FFCC00"/>
              </a:buClr>
            </a:pPr>
            <a:r>
              <a:rPr lang="de-DE" smtClean="0"/>
              <a:t>Kombination des Rekonstruktionsausdrucks mit dem algebraischen Anfrageausdruck, der sich aus der Übersetzung der SQL-Anfrage ergibt.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EEBC98-BDBB-4A87-A46C-EE6BDFB90587}" type="slidenum">
              <a:rPr lang="en-US">
                <a:latin typeface="Arial" pitchFamily="34" charset="0"/>
              </a:rPr>
              <a:pPr/>
              <a:t>35</a:t>
            </a:fld>
            <a:endParaRPr lang="en-US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algn="ctr"/>
            <a:r>
              <a:rPr lang="de-DE" smtClean="0"/>
              <a:t>Beispiel</a:t>
            </a:r>
            <a:r>
              <a:rPr lang="de-DE" sz="2800" smtClean="0"/>
              <a:t> 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Titel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Vorlesungen, Profs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where </a:t>
            </a:r>
            <a:r>
              <a:rPr lang="de-DE">
                <a:latin typeface="Tahoma" pitchFamily="34" charset="0"/>
              </a:rPr>
              <a:t>gelesenVon = PersNr </a:t>
            </a:r>
            <a:r>
              <a:rPr lang="de-DE" b="1">
                <a:latin typeface="Tahoma" pitchFamily="34" charset="0"/>
              </a:rPr>
              <a:t>and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            </a:t>
            </a:r>
            <a:r>
              <a:rPr lang="de-DE">
                <a:latin typeface="Tahoma" pitchFamily="34" charset="0"/>
              </a:rPr>
              <a:t>Rang = ‚C4‘;</a:t>
            </a:r>
          </a:p>
          <a:p>
            <a:pPr algn="l">
              <a:lnSpc>
                <a:spcPct val="50000"/>
              </a:lnSpc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Der entstandene algebraische Ausdruck heißt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kanonische Form</a:t>
            </a:r>
            <a:r>
              <a:rPr lang="de-DE">
                <a:latin typeface="Tahoma" pitchFamily="34" charset="0"/>
              </a:rPr>
              <a:t> der Anfrage: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4391025" y="3048000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4424363" y="3657600"/>
            <a:ext cx="126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4379913" y="4281488"/>
            <a:ext cx="1968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 smtClean="0">
                <a:latin typeface="JoinFont" pitchFamily="2" charset="0"/>
                <a:sym typeface="Symbol" pitchFamily="18" charset="2"/>
              </a:rPr>
              <a:t>⋈</a:t>
            </a:r>
            <a:r>
              <a:rPr lang="de-DE" baseline="-25000" dirty="0" err="1" smtClean="0">
                <a:latin typeface="Times New Roman" pitchFamily="18" charset="0"/>
              </a:rPr>
              <a:t>gelesenVon</a:t>
            </a:r>
            <a:r>
              <a:rPr lang="de-DE" baseline="-25000" dirty="0" smtClean="0">
                <a:latin typeface="Times New Roman" pitchFamily="18" charset="0"/>
              </a:rPr>
              <a:t>=</a:t>
            </a:r>
            <a:r>
              <a:rPr lang="de-DE" baseline="-25000" dirty="0" err="1" smtClean="0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2057400" y="5029200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6669088" y="5029200"/>
            <a:ext cx="41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-76200" y="6400800"/>
            <a:ext cx="157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TheolVorls</a:t>
            </a:r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1466850" y="6400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PhiloVorls</a:t>
            </a:r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>
            <a:off x="2895600" y="6400800"/>
            <a:ext cx="169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PhysikVorls</a:t>
            </a:r>
          </a:p>
        </p:txBody>
      </p:sp>
      <p:sp>
        <p:nvSpPr>
          <p:cNvPr id="38925" name="Text Box 12"/>
          <p:cNvSpPr txBox="1">
            <a:spLocks noChangeArrowheads="1"/>
          </p:cNvSpPr>
          <p:nvPr/>
        </p:nvSpPr>
        <p:spPr bwMode="auto">
          <a:xfrm>
            <a:off x="4556125" y="6400800"/>
            <a:ext cx="153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TheolProfs</a:t>
            </a:r>
          </a:p>
        </p:txBody>
      </p:sp>
      <p:sp>
        <p:nvSpPr>
          <p:cNvPr id="38926" name="Text Box 13"/>
          <p:cNvSpPr txBox="1">
            <a:spLocks noChangeArrowheads="1"/>
          </p:cNvSpPr>
          <p:nvPr/>
        </p:nvSpPr>
        <p:spPr bwMode="auto">
          <a:xfrm>
            <a:off x="6099175" y="6400800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PhiloProfs</a:t>
            </a:r>
          </a:p>
        </p:txBody>
      </p:sp>
      <p:sp>
        <p:nvSpPr>
          <p:cNvPr id="38927" name="Text Box 14"/>
          <p:cNvSpPr txBox="1">
            <a:spLocks noChangeArrowheads="1"/>
          </p:cNvSpPr>
          <p:nvPr/>
        </p:nvSpPr>
        <p:spPr bwMode="auto">
          <a:xfrm>
            <a:off x="7527925" y="6400800"/>
            <a:ext cx="1658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PhysikProfs</a:t>
            </a:r>
          </a:p>
        </p:txBody>
      </p:sp>
      <p:sp>
        <p:nvSpPr>
          <p:cNvPr id="38928" name="Line 15"/>
          <p:cNvSpPr>
            <a:spLocks noChangeShapeType="1"/>
          </p:cNvSpPr>
          <p:nvPr/>
        </p:nvSpPr>
        <p:spPr bwMode="auto">
          <a:xfrm>
            <a:off x="4576763" y="3429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29" name="Line 16"/>
          <p:cNvSpPr>
            <a:spLocks noChangeShapeType="1"/>
          </p:cNvSpPr>
          <p:nvPr/>
        </p:nvSpPr>
        <p:spPr bwMode="auto">
          <a:xfrm>
            <a:off x="4576763" y="4038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0" name="Line 17"/>
          <p:cNvSpPr>
            <a:spLocks noChangeShapeType="1"/>
          </p:cNvSpPr>
          <p:nvPr/>
        </p:nvSpPr>
        <p:spPr bwMode="auto">
          <a:xfrm flipH="1">
            <a:off x="2286000" y="4724400"/>
            <a:ext cx="2133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1" name="Line 18"/>
          <p:cNvSpPr>
            <a:spLocks noChangeShapeType="1"/>
          </p:cNvSpPr>
          <p:nvPr/>
        </p:nvSpPr>
        <p:spPr bwMode="auto">
          <a:xfrm>
            <a:off x="4724400" y="4724400"/>
            <a:ext cx="2133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2243138" y="5451475"/>
            <a:ext cx="0" cy="101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>
            <a:off x="6853238" y="5451475"/>
            <a:ext cx="0" cy="101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4" name="Line 21"/>
          <p:cNvSpPr>
            <a:spLocks noChangeShapeType="1"/>
          </p:cNvSpPr>
          <p:nvPr/>
        </p:nvSpPr>
        <p:spPr bwMode="auto">
          <a:xfrm flipH="1">
            <a:off x="727075" y="5440363"/>
            <a:ext cx="1403350" cy="1014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5" name="Line 22"/>
          <p:cNvSpPr>
            <a:spLocks noChangeShapeType="1"/>
          </p:cNvSpPr>
          <p:nvPr/>
        </p:nvSpPr>
        <p:spPr bwMode="auto">
          <a:xfrm>
            <a:off x="2339975" y="5440363"/>
            <a:ext cx="1403350" cy="1014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6" name="Line 23"/>
          <p:cNvSpPr>
            <a:spLocks noChangeShapeType="1"/>
          </p:cNvSpPr>
          <p:nvPr/>
        </p:nvSpPr>
        <p:spPr bwMode="auto">
          <a:xfrm flipH="1">
            <a:off x="5332413" y="5440363"/>
            <a:ext cx="1403350" cy="1014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7" name="Line 24"/>
          <p:cNvSpPr>
            <a:spLocks noChangeShapeType="1"/>
          </p:cNvSpPr>
          <p:nvPr/>
        </p:nvSpPr>
        <p:spPr bwMode="auto">
          <a:xfrm>
            <a:off x="6958013" y="5440363"/>
            <a:ext cx="1403350" cy="1014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1EC956-2D95-4F90-B6ED-43773DF4BA26}" type="slidenum">
              <a:rPr lang="en-US">
                <a:latin typeface="Arial" pitchFamily="34" charset="0"/>
              </a:rPr>
              <a:pPr/>
              <a:t>36</a:t>
            </a:fld>
            <a:endParaRPr 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23913"/>
          </a:xfrm>
        </p:spPr>
        <p:txBody>
          <a:bodyPr/>
          <a:lstStyle/>
          <a:p>
            <a:pPr algn="ctr"/>
            <a:r>
              <a:rPr lang="de-DE" smtClean="0"/>
              <a:t>Algebraische Äquivalenzen</a:t>
            </a: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547688" y="1155700"/>
            <a:ext cx="833913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Für eine effizientere Abarbeitung der Anfrage benutzt der Anfrageoptimierer die folgende Eigenschaft: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</a:p>
          <a:p>
            <a:pPr algn="l">
              <a:defRPr/>
            </a:pPr>
            <a:r>
              <a:rPr lang="de-DE" dirty="0" smtClean="0">
                <a:latin typeface="Tahoma" pitchFamily="34" charset="0"/>
                <a:sym typeface="Symbol" pitchFamily="18" charset="2"/>
              </a:rPr>
              <a:t>        (</a:t>
            </a:r>
            <a:r>
              <a:rPr lang="de-DE" dirty="0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pPr algn="l">
              <a:defRPr/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Die Verallgemeinerung auf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horizontale Fragmente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b="1" i="1" baseline="-25000" dirty="0">
                <a:latin typeface="Tahoma" pitchFamily="34" charset="0"/>
              </a:rPr>
              <a:t>1</a:t>
            </a:r>
            <a:r>
              <a:rPr lang="de-DE" i="1" dirty="0">
                <a:latin typeface="Tahoma" pitchFamily="34" charset="0"/>
              </a:rPr>
              <a:t>,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...,</a:t>
            </a:r>
            <a:r>
              <a:rPr lang="de-DE" i="1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i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von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R</a:t>
            </a:r>
            <a:r>
              <a:rPr lang="de-DE" dirty="0">
                <a:latin typeface="Tahoma" pitchFamily="34" charset="0"/>
                <a:sym typeface="Symbol" pitchFamily="18" charset="2"/>
              </a:rPr>
              <a:t> und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 Fragmente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i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,...,</a:t>
            </a:r>
            <a:r>
              <a:rPr lang="de-DE" i="1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i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 von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dirty="0">
                <a:latin typeface="Tahoma" pitchFamily="34" charset="0"/>
                <a:sym typeface="Symbol" pitchFamily="18" charset="2"/>
              </a:rPr>
              <a:t> ergibt: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</a:t>
            </a:r>
            <a:r>
              <a:rPr lang="de-DE" sz="4800" dirty="0">
                <a:latin typeface="Tahoma" pitchFamily="34" charset="0"/>
                <a:sym typeface="Symbol" pitchFamily="18" charset="2"/>
              </a:rPr>
              <a:t>  </a:t>
            </a:r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j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				         	    </a:t>
            </a:r>
            <a:r>
              <a:rPr lang="de-DE" b="1" baseline="50000" dirty="0">
                <a:latin typeface="Tahoma" pitchFamily="34" charset="0"/>
                <a:sym typeface="Symbol" pitchFamily="18" charset="2"/>
              </a:rPr>
              <a:t>1in   1jm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Falls gilt: 	S</a:t>
            </a:r>
            <a:r>
              <a:rPr lang="de-DE" b="1" baseline="-25000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= S </a:t>
            </a:r>
            <a:r>
              <a:rPr lang="de-DE" b="1" dirty="0" smtClean="0">
                <a:latin typeface="OperatorSymbols"/>
                <a:cs typeface="OperatorSymbols"/>
              </a:rPr>
              <a:t>⋉</a:t>
            </a:r>
            <a:r>
              <a:rPr lang="de-DE" b="1" baseline="-25000" dirty="0" smtClean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mit S = S</a:t>
            </a:r>
            <a:r>
              <a:rPr lang="de-DE" b="1" baseline="-25000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n</a:t>
            </a:r>
            <a:endParaRPr lang="de-DE" b="1" baseline="-25000" dirty="0">
              <a:solidFill>
                <a:srgbClr val="FF6699"/>
              </a:solidFill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Dann gilt immer: </a:t>
            </a:r>
          </a:p>
          <a:p>
            <a:pPr>
              <a:defRPr/>
            </a:pPr>
            <a:r>
              <a:rPr lang="de-D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R </a:t>
            </a:r>
            <a:r>
              <a:rPr lang="de-DE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S </a:t>
            </a:r>
            <a:r>
              <a:rPr lang="de-DE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= </a:t>
            </a:r>
            <a:r>
              <a:rPr lang="de-DE" sz="4800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</a:t>
            </a:r>
            <a:r>
              <a:rPr lang="de-DE" sz="1400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1im </a:t>
            </a:r>
            <a:r>
              <a:rPr lang="de-DE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solidFill>
                  <a:srgbClr val="00B050"/>
                </a:solidFill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de-DE" b="1" baseline="-25000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 smtClean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)</a:t>
            </a:r>
            <a:endParaRPr lang="de-DE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A629F-B34B-4866-BC2F-AE2F80B102C0}" type="slidenum">
              <a:rPr lang="en-US">
                <a:latin typeface="Arial" pitchFamily="34" charset="0"/>
              </a:rPr>
              <a:pPr/>
              <a:t>37</a:t>
            </a:fld>
            <a:endParaRPr lang="en-US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" y="50800"/>
            <a:ext cx="8934450" cy="841375"/>
          </a:xfrm>
        </p:spPr>
        <p:txBody>
          <a:bodyPr/>
          <a:lstStyle/>
          <a:p>
            <a:pPr algn="ctr"/>
            <a:r>
              <a:rPr lang="de-DE" smtClean="0"/>
              <a:t>Algebraische Äquivalenzen (Forts.)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111125" y="1106488"/>
            <a:ext cx="89439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Für eine derartig abgeleitete horizontale Fragmentierung von S gilt somit:</a:t>
            </a:r>
          </a:p>
          <a:p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... 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88303E-3E9B-4DBF-9F86-B6F79175EC92}" type="slidenum">
              <a:rPr lang="en-US">
                <a:latin typeface="Arial" pitchFamily="34" charset="0"/>
              </a:rPr>
              <a:pPr/>
              <a:t>38</a:t>
            </a:fld>
            <a:endParaRPr lang="en-US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" y="50800"/>
            <a:ext cx="8934450" cy="841375"/>
          </a:xfrm>
        </p:spPr>
        <p:txBody>
          <a:bodyPr/>
          <a:lstStyle/>
          <a:p>
            <a:pPr algn="ctr"/>
            <a:r>
              <a:rPr lang="de-DE" smtClean="0"/>
              <a:t>Algebraische Äquivalenzen (Forts.)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111125" y="1106488"/>
            <a:ext cx="89439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Für eine derartig abgeleitete horizontale Fragmentierung von S gilt somit:</a:t>
            </a:r>
          </a:p>
          <a:p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... 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 smtClean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Für unser Beispiel gilt nun folgendes: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b="1" baseline="-25000" dirty="0" smtClean="0">
                <a:latin typeface="Tahoma" pitchFamily="34" charset="0"/>
                <a:sym typeface="Symbol" pitchFamily="18" charset="2"/>
              </a:rPr>
              <a:t>... </a:t>
            </a:r>
            <a:endParaRPr lang="de-DE" b="1" baseline="-25000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b="1" baseline="-25000" dirty="0">
                <a:latin typeface="Tahoma" pitchFamily="34" charset="0"/>
                <a:sym typeface="Symbol" pitchFamily="18" charset="2"/>
              </a:rPr>
              <a:t>			      </a:t>
            </a:r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</a:rPr>
              <a:t>	Um Selektionen und Projektionen über den Vereinigungs-operator hinweg „nach unten zu drücken“ benötigt man folgende Regeln: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</a:endParaRPr>
          </a:p>
          <a:p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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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41989" name="AutoShape 4"/>
          <p:cNvSpPr>
            <a:spLocks noChangeArrowheads="1"/>
          </p:cNvSpPr>
          <p:nvPr/>
        </p:nvSpPr>
        <p:spPr bwMode="auto">
          <a:xfrm>
            <a:off x="236538" y="4737100"/>
            <a:ext cx="512762" cy="163513"/>
          </a:xfrm>
          <a:prstGeom prst="rightArrow">
            <a:avLst>
              <a:gd name="adj1" fmla="val 50000"/>
              <a:gd name="adj2" fmla="val 78398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371212-2168-40A1-B7D8-3CF6B63D7842}" type="slidenum">
              <a:rPr lang="en-US">
                <a:latin typeface="Arial" pitchFamily="34" charset="0"/>
              </a:rPr>
              <a:pPr/>
              <a:t>39</a:t>
            </a:fld>
            <a:endParaRPr lang="en-US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-38100"/>
            <a:ext cx="7772400" cy="715963"/>
          </a:xfrm>
        </p:spPr>
        <p:txBody>
          <a:bodyPr/>
          <a:lstStyle/>
          <a:p>
            <a:pPr algn="ctr"/>
            <a:r>
              <a:rPr lang="de-DE" smtClean="0"/>
              <a:t>Optimale Form der Anfrage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752475" y="736600"/>
            <a:ext cx="748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Tahoma" pitchFamily="34" charset="0"/>
              </a:rPr>
              <a:t>Die Anwendung dieser algebraischen Regeln generiert den folgenden Auswertungsplan:</a:t>
            </a:r>
            <a:endParaRPr lang="de-DE">
              <a:latin typeface="Tahoma" pitchFamily="34" charset="0"/>
              <a:sym typeface="Symbol" pitchFamily="18" charset="2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4070350" y="1600200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3822700" y="2209800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6721475" y="2209800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6" name="Text Box 7"/>
          <p:cNvSpPr txBox="1">
            <a:spLocks noChangeArrowheads="1"/>
          </p:cNvSpPr>
          <p:nvPr/>
        </p:nvSpPr>
        <p:spPr bwMode="auto">
          <a:xfrm>
            <a:off x="668338" y="2211388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4065588" y="2914650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6978650" y="2914650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919163" y="2927350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5027613" y="3795713"/>
            <a:ext cx="126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7937500" y="3797300"/>
            <a:ext cx="1265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2" name="Text Box 13"/>
          <p:cNvSpPr txBox="1">
            <a:spLocks noChangeArrowheads="1"/>
          </p:cNvSpPr>
          <p:nvPr/>
        </p:nvSpPr>
        <p:spPr bwMode="auto">
          <a:xfrm>
            <a:off x="1865313" y="3775075"/>
            <a:ext cx="126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3" name="Text Box 14"/>
          <p:cNvSpPr txBox="1">
            <a:spLocks noChangeArrowheads="1"/>
          </p:cNvSpPr>
          <p:nvPr/>
        </p:nvSpPr>
        <p:spPr bwMode="auto">
          <a:xfrm>
            <a:off x="-12700" y="4581525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TheolVorls</a:t>
            </a:r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1377950" y="4581525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TheolProfs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984500" y="4568825"/>
            <a:ext cx="1438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PhysikVorls</a:t>
            </a:r>
          </a:p>
        </p:txBody>
      </p:sp>
      <p:sp>
        <p:nvSpPr>
          <p:cNvPr id="43026" name="Text Box 17"/>
          <p:cNvSpPr txBox="1">
            <a:spLocks noChangeArrowheads="1"/>
          </p:cNvSpPr>
          <p:nvPr/>
        </p:nvSpPr>
        <p:spPr bwMode="auto">
          <a:xfrm>
            <a:off x="4505325" y="4568825"/>
            <a:ext cx="140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PhysikProfs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7" name="Text Box 18"/>
          <p:cNvSpPr txBox="1">
            <a:spLocks noChangeArrowheads="1"/>
          </p:cNvSpPr>
          <p:nvPr/>
        </p:nvSpPr>
        <p:spPr bwMode="auto">
          <a:xfrm>
            <a:off x="6175375" y="4568825"/>
            <a:ext cx="128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PhiloVorls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8" name="Text Box 19"/>
          <p:cNvSpPr txBox="1">
            <a:spLocks noChangeArrowheads="1"/>
          </p:cNvSpPr>
          <p:nvPr/>
        </p:nvSpPr>
        <p:spPr bwMode="auto">
          <a:xfrm>
            <a:off x="7489825" y="4568825"/>
            <a:ext cx="125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PhiloProfs</a:t>
            </a:r>
          </a:p>
        </p:txBody>
      </p:sp>
      <p:sp>
        <p:nvSpPr>
          <p:cNvPr id="43029" name="Line 20"/>
          <p:cNvSpPr>
            <a:spLocks noChangeShapeType="1"/>
          </p:cNvSpPr>
          <p:nvPr/>
        </p:nvSpPr>
        <p:spPr bwMode="auto">
          <a:xfrm>
            <a:off x="4264025" y="1997075"/>
            <a:ext cx="0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0" name="Line 21"/>
          <p:cNvSpPr>
            <a:spLocks noChangeShapeType="1"/>
          </p:cNvSpPr>
          <p:nvPr/>
        </p:nvSpPr>
        <p:spPr bwMode="auto">
          <a:xfrm>
            <a:off x="4265613" y="2674938"/>
            <a:ext cx="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1" name="Line 22"/>
          <p:cNvSpPr>
            <a:spLocks noChangeShapeType="1"/>
          </p:cNvSpPr>
          <p:nvPr/>
        </p:nvSpPr>
        <p:spPr bwMode="auto">
          <a:xfrm>
            <a:off x="7162800" y="2687638"/>
            <a:ext cx="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2" name="Line 23"/>
          <p:cNvSpPr>
            <a:spLocks noChangeShapeType="1"/>
          </p:cNvSpPr>
          <p:nvPr/>
        </p:nvSpPr>
        <p:spPr bwMode="auto">
          <a:xfrm>
            <a:off x="1111250" y="2687638"/>
            <a:ext cx="12700" cy="376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3" name="Line 24"/>
          <p:cNvSpPr>
            <a:spLocks noChangeShapeType="1"/>
          </p:cNvSpPr>
          <p:nvPr/>
        </p:nvSpPr>
        <p:spPr bwMode="auto">
          <a:xfrm>
            <a:off x="8105775" y="4230688"/>
            <a:ext cx="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4" name="Line 25"/>
          <p:cNvSpPr>
            <a:spLocks noChangeShapeType="1"/>
          </p:cNvSpPr>
          <p:nvPr/>
        </p:nvSpPr>
        <p:spPr bwMode="auto">
          <a:xfrm>
            <a:off x="5187950" y="4232275"/>
            <a:ext cx="12700" cy="376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5" name="Line 26"/>
          <p:cNvSpPr>
            <a:spLocks noChangeShapeType="1"/>
          </p:cNvSpPr>
          <p:nvPr/>
        </p:nvSpPr>
        <p:spPr bwMode="auto">
          <a:xfrm>
            <a:off x="2032000" y="4221163"/>
            <a:ext cx="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6" name="Line 27"/>
          <p:cNvSpPr>
            <a:spLocks noChangeShapeType="1"/>
          </p:cNvSpPr>
          <p:nvPr/>
        </p:nvSpPr>
        <p:spPr bwMode="auto">
          <a:xfrm flipH="1">
            <a:off x="650875" y="3313113"/>
            <a:ext cx="376238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7" name="Line 28"/>
          <p:cNvSpPr>
            <a:spLocks noChangeShapeType="1"/>
          </p:cNvSpPr>
          <p:nvPr/>
        </p:nvSpPr>
        <p:spPr bwMode="auto">
          <a:xfrm>
            <a:off x="1177925" y="3313113"/>
            <a:ext cx="852488" cy="563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8" name="Line 29"/>
          <p:cNvSpPr>
            <a:spLocks noChangeShapeType="1"/>
          </p:cNvSpPr>
          <p:nvPr/>
        </p:nvSpPr>
        <p:spPr bwMode="auto">
          <a:xfrm flipH="1">
            <a:off x="3797300" y="3314700"/>
            <a:ext cx="376238" cy="1316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9" name="Line 30"/>
          <p:cNvSpPr>
            <a:spLocks noChangeShapeType="1"/>
          </p:cNvSpPr>
          <p:nvPr/>
        </p:nvSpPr>
        <p:spPr bwMode="auto">
          <a:xfrm>
            <a:off x="4324350" y="3327400"/>
            <a:ext cx="852488" cy="563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0" name="Line 31"/>
          <p:cNvSpPr>
            <a:spLocks noChangeShapeType="1"/>
          </p:cNvSpPr>
          <p:nvPr/>
        </p:nvSpPr>
        <p:spPr bwMode="auto">
          <a:xfrm flipH="1">
            <a:off x="6718300" y="3314700"/>
            <a:ext cx="376238" cy="1316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1" name="Line 32"/>
          <p:cNvSpPr>
            <a:spLocks noChangeShapeType="1"/>
          </p:cNvSpPr>
          <p:nvPr/>
        </p:nvSpPr>
        <p:spPr bwMode="auto">
          <a:xfrm>
            <a:off x="7245350" y="3314700"/>
            <a:ext cx="852488" cy="563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2" name="Line 33"/>
          <p:cNvSpPr>
            <a:spLocks noChangeShapeType="1"/>
          </p:cNvSpPr>
          <p:nvPr/>
        </p:nvSpPr>
        <p:spPr bwMode="auto">
          <a:xfrm flipH="1">
            <a:off x="1103313" y="1958975"/>
            <a:ext cx="3019425" cy="363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3" name="Line 34"/>
          <p:cNvSpPr>
            <a:spLocks noChangeShapeType="1"/>
          </p:cNvSpPr>
          <p:nvPr/>
        </p:nvSpPr>
        <p:spPr bwMode="auto">
          <a:xfrm>
            <a:off x="4410075" y="1974850"/>
            <a:ext cx="2755900" cy="336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96995" name="Text Box 35"/>
          <p:cNvSpPr txBox="1">
            <a:spLocks noChangeArrowheads="1"/>
          </p:cNvSpPr>
          <p:nvPr/>
        </p:nvSpPr>
        <p:spPr bwMode="auto">
          <a:xfrm>
            <a:off x="457200" y="5394325"/>
            <a:ext cx="8369300" cy="1387475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2000">
                <a:latin typeface="Tahoma" pitchFamily="34" charset="0"/>
              </a:rPr>
              <a:t>Auswertungen können lokal auf den Stationen </a:t>
            </a:r>
            <a:r>
              <a:rPr lang="de-DE" sz="2000" i="1">
                <a:latin typeface="Tahoma" pitchFamily="34" charset="0"/>
              </a:rPr>
              <a:t>S</a:t>
            </a:r>
            <a:r>
              <a:rPr lang="de-DE" sz="2000" b="1" i="1" baseline="-25000">
                <a:latin typeface="Tahoma" pitchFamily="34" charset="0"/>
              </a:rPr>
              <a:t>Theol</a:t>
            </a:r>
            <a:r>
              <a:rPr lang="de-DE" sz="2000">
                <a:latin typeface="Tahoma" pitchFamily="34" charset="0"/>
              </a:rPr>
              <a:t>, </a:t>
            </a:r>
            <a:r>
              <a:rPr lang="de-DE" sz="2000" i="1">
                <a:latin typeface="Tahoma" pitchFamily="34" charset="0"/>
              </a:rPr>
              <a:t>S</a:t>
            </a:r>
            <a:r>
              <a:rPr lang="de-DE" sz="2000" b="1" i="1" baseline="-25000">
                <a:latin typeface="Tahoma" pitchFamily="34" charset="0"/>
              </a:rPr>
              <a:t>Physik </a:t>
            </a:r>
            <a:r>
              <a:rPr lang="de-DE" sz="2000">
                <a:latin typeface="Tahoma" pitchFamily="34" charset="0"/>
              </a:rPr>
              <a:t>und </a:t>
            </a:r>
            <a:r>
              <a:rPr lang="de-DE" sz="2000" i="1">
                <a:latin typeface="Tahoma" pitchFamily="34" charset="0"/>
              </a:rPr>
              <a:t>S</a:t>
            </a:r>
            <a:r>
              <a:rPr lang="de-DE" sz="2000" b="1" i="1" baseline="-25000">
                <a:latin typeface="Tahoma" pitchFamily="34" charset="0"/>
              </a:rPr>
              <a:t>Philo</a:t>
            </a:r>
            <a:r>
              <a:rPr lang="de-DE" sz="2000">
                <a:latin typeface="Tahoma" pitchFamily="34" charset="0"/>
              </a:rPr>
              <a:t> ausgeführt werden 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sz="20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 sz="2000">
                <a:latin typeface="Tahoma" pitchFamily="34" charset="0"/>
                <a:sym typeface="Symbol" pitchFamily="18" charset="2"/>
              </a:rPr>
              <a:t>Stationen können parallel abarbeiten und lokales Ergebnis voneinander unabhängig an die Station, die die abschliessende Vereinigung durchführt, übermitteln.</a:t>
            </a:r>
            <a:endParaRPr lang="de-DE" sz="20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3AEE1C-9D0E-42EB-9A4A-F1BF745C6D99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6600"/>
          </a:xfrm>
        </p:spPr>
        <p:txBody>
          <a:bodyPr/>
          <a:lstStyle/>
          <a:p>
            <a:pPr algn="ctr"/>
            <a:r>
              <a:rPr lang="de-DE" smtClean="0"/>
              <a:t>Verteiltes Datenbanksystem</a:t>
            </a:r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>
            <a:off x="3933825" y="1074738"/>
            <a:ext cx="1539875" cy="66675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355600" y="5986463"/>
            <a:ext cx="1539875" cy="66675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7313613" y="5951538"/>
            <a:ext cx="1539875" cy="66675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5" name="Oval 6"/>
          <p:cNvSpPr>
            <a:spLocks noChangeArrowheads="1"/>
          </p:cNvSpPr>
          <p:nvPr/>
        </p:nvSpPr>
        <p:spPr bwMode="auto">
          <a:xfrm>
            <a:off x="3468688" y="3903663"/>
            <a:ext cx="2555875" cy="24384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/>
              <a:t>Kommunikations-</a:t>
            </a:r>
          </a:p>
          <a:p>
            <a:r>
              <a:rPr lang="de-DE"/>
              <a:t>netz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3990975" y="2292350"/>
            <a:ext cx="1481138" cy="5524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1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376238" y="4862513"/>
            <a:ext cx="1466850" cy="5365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2</a:t>
            </a: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7335838" y="4870450"/>
            <a:ext cx="1466850" cy="5365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3</a:t>
            </a: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 flipH="1">
            <a:off x="4746625" y="1757363"/>
            <a:ext cx="0" cy="523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1103313" y="5384800"/>
            <a:ext cx="0" cy="668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8062913" y="5407025"/>
            <a:ext cx="0" cy="668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1828800" y="5122863"/>
            <a:ext cx="1625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6008688" y="5138738"/>
            <a:ext cx="1320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4745038" y="2844800"/>
            <a:ext cx="1587" cy="10445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5" name="Oval 16"/>
          <p:cNvSpPr>
            <a:spLocks noChangeArrowheads="1"/>
          </p:cNvSpPr>
          <p:nvPr/>
        </p:nvSpPr>
        <p:spPr bwMode="auto">
          <a:xfrm>
            <a:off x="3424238" y="5065713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6" name="Oval 17"/>
          <p:cNvSpPr>
            <a:spLocks noChangeArrowheads="1"/>
          </p:cNvSpPr>
          <p:nvPr/>
        </p:nvSpPr>
        <p:spPr bwMode="auto">
          <a:xfrm>
            <a:off x="5956300" y="5086350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7" name="Oval 18"/>
          <p:cNvSpPr>
            <a:spLocks noChangeArrowheads="1"/>
          </p:cNvSpPr>
          <p:nvPr/>
        </p:nvSpPr>
        <p:spPr bwMode="auto">
          <a:xfrm>
            <a:off x="4679950" y="3852863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5D9B0E-B4B9-4392-9D7C-0FD15B5D411F}" type="slidenum">
              <a:rPr lang="en-US">
                <a:latin typeface="Arial" pitchFamily="34" charset="0"/>
              </a:rPr>
              <a:pPr/>
              <a:t>40</a:t>
            </a:fld>
            <a:endParaRPr lang="en-US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2032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Anfragebearbeitung bei vertikaler Fragmentierung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415925" y="1925638"/>
            <a:ext cx="3459163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Beispiel:</a:t>
            </a:r>
          </a:p>
          <a:p>
            <a:pPr algn="l">
              <a:lnSpc>
                <a:spcPct val="50000"/>
              </a:lnSpc>
            </a:pPr>
            <a:endParaRPr lang="de-DE" b="1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Name, Gehalt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Gehalt &gt; 80000;</a:t>
            </a: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4594225" y="1925638"/>
            <a:ext cx="429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kanonischer Auswertungsplan: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926138" y="2668588"/>
            <a:ext cx="1535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Name, Gehalt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5954713" y="3381375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Gehalt&gt;80000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5927725" y="410845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4362450" y="4991100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2451100" y="6461125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TheolProfs</a:t>
            </a:r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3851275" y="6461125"/>
            <a:ext cx="140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PhysikProfs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5324475" y="6461125"/>
            <a:ext cx="125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PhiloProfs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7131050" y="5051425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ProfVerw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>
            <a:off x="6124575" y="3086100"/>
            <a:ext cx="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7" name="Line 14"/>
          <p:cNvSpPr>
            <a:spLocks noChangeShapeType="1"/>
          </p:cNvSpPr>
          <p:nvPr/>
        </p:nvSpPr>
        <p:spPr bwMode="auto">
          <a:xfrm>
            <a:off x="6124575" y="3835400"/>
            <a:ext cx="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6210300" y="4483100"/>
            <a:ext cx="149860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 flipH="1">
            <a:off x="4559300" y="4486275"/>
            <a:ext cx="149860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0" name="Line 17"/>
          <p:cNvSpPr>
            <a:spLocks noChangeShapeType="1"/>
          </p:cNvSpPr>
          <p:nvPr/>
        </p:nvSpPr>
        <p:spPr bwMode="auto">
          <a:xfrm flipH="1">
            <a:off x="3175000" y="5362575"/>
            <a:ext cx="1257300" cy="113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1" name="Line 18"/>
          <p:cNvSpPr>
            <a:spLocks noChangeShapeType="1"/>
          </p:cNvSpPr>
          <p:nvPr/>
        </p:nvSpPr>
        <p:spPr bwMode="auto">
          <a:xfrm>
            <a:off x="4686300" y="5349875"/>
            <a:ext cx="1257300" cy="113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2" name="Line 19"/>
          <p:cNvSpPr>
            <a:spLocks noChangeShapeType="1"/>
          </p:cNvSpPr>
          <p:nvPr/>
        </p:nvSpPr>
        <p:spPr bwMode="auto">
          <a:xfrm>
            <a:off x="4562475" y="5413375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1A6ED4-8E65-4CFD-A6DC-B1BE3AA3FD92}" type="slidenum">
              <a:rPr lang="en-US">
                <a:latin typeface="Arial" pitchFamily="34" charset="0"/>
              </a:rPr>
              <a:pPr/>
              <a:t>41</a:t>
            </a:fld>
            <a:endParaRPr lang="en-US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Optimierung bei vertikaler Fragmentierung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88900" y="1303338"/>
            <a:ext cx="892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Für unser Beispiel gilt:</a:t>
            </a: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84138" y="1841500"/>
            <a:ext cx="8958262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Alle notwendigen Informationen sind in </a:t>
            </a:r>
            <a:r>
              <a:rPr lang="de-DE" i="1">
                <a:latin typeface="Tahoma" pitchFamily="34" charset="0"/>
              </a:rPr>
              <a:t>ProfVerw</a:t>
            </a:r>
            <a:r>
              <a:rPr lang="de-DE">
                <a:latin typeface="Tahoma" pitchFamily="34" charset="0"/>
              </a:rPr>
              <a:t> enthalten </a:t>
            </a: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>
                <a:latin typeface="Tahoma" pitchFamily="34" charset="0"/>
                <a:sym typeface="Symbol" pitchFamily="18" charset="2"/>
              </a:rPr>
              <a:t>der Teil mit Vereinigung und Join kann „abgeschnitten“ werden. 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Das ergibt den folgenden 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optimierten Auswertungsplan: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5659438" y="2795588"/>
            <a:ext cx="1535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Name, Gehalt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5688013" y="3508375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Gehalt&gt;80000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5064" name="Line 7"/>
          <p:cNvSpPr>
            <a:spLocks noChangeShapeType="1"/>
          </p:cNvSpPr>
          <p:nvPr/>
        </p:nvSpPr>
        <p:spPr bwMode="auto">
          <a:xfrm>
            <a:off x="5857875" y="3213100"/>
            <a:ext cx="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5857875" y="3962400"/>
            <a:ext cx="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5238750" y="4352925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ProfVerw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0" y="5138738"/>
            <a:ext cx="7499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für eine schlecht zu optimierende Anfrage: 	</a:t>
            </a:r>
          </a:p>
          <a:p>
            <a:pPr algn="l"/>
            <a:r>
              <a:rPr lang="de-DE">
                <a:latin typeface="Tahoma" pitchFamily="34" charset="0"/>
              </a:rPr>
              <a:t>(Attribut </a:t>
            </a:r>
            <a:r>
              <a:rPr lang="de-DE" i="1">
                <a:latin typeface="Tahoma" pitchFamily="34" charset="0"/>
              </a:rPr>
              <a:t>Rang</a:t>
            </a:r>
            <a:r>
              <a:rPr lang="de-DE">
                <a:latin typeface="Tahoma" pitchFamily="34" charset="0"/>
              </a:rPr>
              <a:t> fehlt in </a:t>
            </a:r>
            <a:r>
              <a:rPr lang="de-DE" i="1">
                <a:latin typeface="Tahoma" pitchFamily="34" charset="0"/>
              </a:rPr>
              <a:t>ProfVerw</a:t>
            </a:r>
            <a:r>
              <a:rPr lang="de-DE">
                <a:latin typeface="Tahoma" pitchFamily="34" charset="0"/>
              </a:rPr>
              <a:t>)				</a:t>
            </a:r>
          </a:p>
          <a:p>
            <a:pPr algn="l"/>
            <a:r>
              <a:rPr lang="de-DE">
                <a:latin typeface="Tahoma" pitchFamily="34" charset="0"/>
              </a:rPr>
              <a:t>								</a:t>
            </a:r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5081588" y="5632450"/>
            <a:ext cx="3884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Name, Gehalt, Rang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Gehalt &gt; 80000;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3AD9CC-7834-4A86-A58C-3849940A7352}" type="slidenum">
              <a:rPr lang="en-US">
                <a:latin typeface="Arial" pitchFamily="34" charset="0"/>
              </a:rPr>
              <a:pPr/>
              <a:t>42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65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Der natürliche Verbund zweier Relationen R und S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469900" y="1905000"/>
            <a:ext cx="1905000" cy="50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46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1104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173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46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1104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173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46091" name="Group 10"/>
          <p:cNvGrpSpPr>
            <a:grpSpLocks/>
          </p:cNvGrpSpPr>
          <p:nvPr/>
        </p:nvGrpSpPr>
        <p:grpSpPr bwMode="auto">
          <a:xfrm>
            <a:off x="3022600" y="1908175"/>
            <a:ext cx="1905000" cy="4587875"/>
            <a:chOff x="2024" y="1202"/>
            <a:chExt cx="1200" cy="2890"/>
          </a:xfrm>
        </p:grpSpPr>
        <p:sp>
          <p:nvSpPr>
            <p:cNvPr id="46106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46107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46108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46109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46110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46111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46092" name="Rectangle 17"/>
          <p:cNvSpPr>
            <a:spLocks noChangeArrowheads="1"/>
          </p:cNvSpPr>
          <p:nvPr/>
        </p:nvSpPr>
        <p:spPr bwMode="auto">
          <a:xfrm>
            <a:off x="2484438" y="395605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46093" name="Rectangle 18"/>
          <p:cNvSpPr>
            <a:spLocks noChangeArrowheads="1"/>
          </p:cNvSpPr>
          <p:nvPr/>
        </p:nvSpPr>
        <p:spPr bwMode="auto">
          <a:xfrm>
            <a:off x="4295775" y="3003550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94" name="Rectangle 19"/>
          <p:cNvSpPr>
            <a:spLocks noChangeArrowheads="1"/>
          </p:cNvSpPr>
          <p:nvPr/>
        </p:nvSpPr>
        <p:spPr bwMode="auto">
          <a:xfrm>
            <a:off x="5562600" y="2924175"/>
            <a:ext cx="3175000" cy="50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 </a:t>
            </a:r>
            <a:r>
              <a:rPr lang="en-US">
                <a:latin typeface="JoinFont" pitchFamily="2" charset="0"/>
                <a:sym typeface="MT Extra" pitchFamily="18" charset="2"/>
              </a:rPr>
              <a:t>A</a:t>
            </a:r>
            <a:r>
              <a:rPr lang="de-DE">
                <a:latin typeface="Tahoma" pitchFamily="34" charset="0"/>
              </a:rPr>
              <a:t> S</a:t>
            </a:r>
          </a:p>
        </p:txBody>
      </p:sp>
      <p:sp>
        <p:nvSpPr>
          <p:cNvPr id="46095" name="Rectangle 20"/>
          <p:cNvSpPr>
            <a:spLocks noChangeArrowheads="1"/>
          </p:cNvSpPr>
          <p:nvPr/>
        </p:nvSpPr>
        <p:spPr bwMode="auto">
          <a:xfrm>
            <a:off x="6832600" y="3432175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96" name="Rectangle 21"/>
          <p:cNvSpPr>
            <a:spLocks noChangeArrowheads="1"/>
          </p:cNvSpPr>
          <p:nvPr/>
        </p:nvSpPr>
        <p:spPr bwMode="auto">
          <a:xfrm>
            <a:off x="7467600" y="3432175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D</a:t>
            </a:r>
          </a:p>
        </p:txBody>
      </p:sp>
      <p:sp>
        <p:nvSpPr>
          <p:cNvPr id="46097" name="Rectangle 22"/>
          <p:cNvSpPr>
            <a:spLocks noChangeArrowheads="1"/>
          </p:cNvSpPr>
          <p:nvPr/>
        </p:nvSpPr>
        <p:spPr bwMode="auto">
          <a:xfrm>
            <a:off x="8102600" y="3432175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</a:p>
        </p:txBody>
      </p:sp>
      <p:sp>
        <p:nvSpPr>
          <p:cNvPr id="46098" name="Rectangle 23"/>
          <p:cNvSpPr>
            <a:spLocks noChangeArrowheads="1"/>
          </p:cNvSpPr>
          <p:nvPr/>
        </p:nvSpPr>
        <p:spPr bwMode="auto">
          <a:xfrm>
            <a:off x="5562600" y="3429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99" name="Rectangle 24"/>
          <p:cNvSpPr>
            <a:spLocks noChangeArrowheads="1"/>
          </p:cNvSpPr>
          <p:nvPr/>
        </p:nvSpPr>
        <p:spPr bwMode="auto">
          <a:xfrm>
            <a:off x="6197600" y="3429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46100" name="Rectangle 25"/>
          <p:cNvSpPr>
            <a:spLocks noChangeArrowheads="1"/>
          </p:cNvSpPr>
          <p:nvPr/>
        </p:nvSpPr>
        <p:spPr bwMode="auto">
          <a:xfrm>
            <a:off x="5562600" y="3927475"/>
            <a:ext cx="635000" cy="1435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</p:txBody>
      </p:sp>
      <p:sp>
        <p:nvSpPr>
          <p:cNvPr id="46101" name="Rectangle 26"/>
          <p:cNvSpPr>
            <a:spLocks noChangeArrowheads="1"/>
          </p:cNvSpPr>
          <p:nvPr/>
        </p:nvSpPr>
        <p:spPr bwMode="auto">
          <a:xfrm>
            <a:off x="6197600" y="3927475"/>
            <a:ext cx="635000" cy="1435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</p:txBody>
      </p:sp>
      <p:sp>
        <p:nvSpPr>
          <p:cNvPr id="46102" name="Rectangle 27"/>
          <p:cNvSpPr>
            <a:spLocks noChangeArrowheads="1"/>
          </p:cNvSpPr>
          <p:nvPr/>
        </p:nvSpPr>
        <p:spPr bwMode="auto">
          <a:xfrm>
            <a:off x="6832600" y="3927475"/>
            <a:ext cx="635000" cy="1435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</p:txBody>
      </p:sp>
      <p:sp>
        <p:nvSpPr>
          <p:cNvPr id="46103" name="Rectangle 28"/>
          <p:cNvSpPr>
            <a:spLocks noChangeArrowheads="1"/>
          </p:cNvSpPr>
          <p:nvPr/>
        </p:nvSpPr>
        <p:spPr bwMode="auto">
          <a:xfrm>
            <a:off x="7467600" y="3917950"/>
            <a:ext cx="635000" cy="1435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</p:txBody>
      </p:sp>
      <p:sp>
        <p:nvSpPr>
          <p:cNvPr id="46104" name="Rectangle 29"/>
          <p:cNvSpPr>
            <a:spLocks noChangeArrowheads="1"/>
          </p:cNvSpPr>
          <p:nvPr/>
        </p:nvSpPr>
        <p:spPr bwMode="auto">
          <a:xfrm>
            <a:off x="8105775" y="3917950"/>
            <a:ext cx="635000" cy="1435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</p:txBody>
      </p:sp>
      <p:sp>
        <p:nvSpPr>
          <p:cNvPr id="46105" name="Text Box 30"/>
          <p:cNvSpPr txBox="1">
            <a:spLocks noChangeArrowheads="1"/>
          </p:cNvSpPr>
          <p:nvPr/>
        </p:nvSpPr>
        <p:spPr bwMode="auto">
          <a:xfrm>
            <a:off x="5026025" y="3944938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9E025-4781-4D5B-851E-39152D6F10CC}" type="slidenum">
              <a:rPr lang="en-US">
                <a:latin typeface="Arial" pitchFamily="34" charset="0"/>
              </a:rPr>
              <a:pPr/>
              <a:t>43</a:t>
            </a:fld>
            <a:endParaRPr lang="en-US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Join-Auswertung in VDBMS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22513"/>
            <a:ext cx="9144000" cy="4027487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spielt kritischere Rolle als in zentralisierten Datenbanken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Problem: Argumente eines Joins zweier Relationen können auf unterschiedlichen Stationen des VDBMS liegen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2 Möglichkeiten: Join-Auswertung mit und ohne Filterung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78A13-E1F0-4F75-B4FB-C52C08B7DEB7}" type="slidenum">
              <a:rPr lang="en-US">
                <a:latin typeface="Arial" pitchFamily="34" charset="0"/>
              </a:rPr>
              <a:pPr/>
              <a:t>44</a:t>
            </a:fld>
            <a:endParaRPr lang="en-US">
              <a:latin typeface="Arial" pitchFamily="34" charset="0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403225" y="2078038"/>
            <a:ext cx="528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Betrachtung des allgemeinsten Falles: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1143000"/>
          </a:xfrm>
        </p:spPr>
        <p:txBody>
          <a:bodyPr/>
          <a:lstStyle/>
          <a:p>
            <a:r>
              <a:rPr lang="de-DE" smtClean="0"/>
              <a:t>Join-Auswertung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5600" y="3060700"/>
            <a:ext cx="8382000" cy="39624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äußere Argumentrelation </a:t>
            </a:r>
            <a:r>
              <a:rPr lang="de-DE" i="1" smtClean="0"/>
              <a:t>R</a:t>
            </a:r>
            <a:r>
              <a:rPr lang="de-DE" smtClean="0"/>
              <a:t> ist auf Station </a:t>
            </a:r>
            <a:r>
              <a:rPr lang="de-DE" i="1" smtClean="0"/>
              <a:t>St</a:t>
            </a:r>
            <a:r>
              <a:rPr lang="de-DE" b="1" i="1" baseline="-25000" smtClean="0"/>
              <a:t>R</a:t>
            </a:r>
            <a:r>
              <a:rPr lang="de-DE" smtClean="0"/>
              <a:t> gespeichert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innere Argumentrelation </a:t>
            </a:r>
            <a:r>
              <a:rPr lang="de-DE" i="1" smtClean="0"/>
              <a:t>S</a:t>
            </a:r>
            <a:r>
              <a:rPr lang="de-DE" smtClean="0"/>
              <a:t> ist dem Knoten </a:t>
            </a:r>
            <a:r>
              <a:rPr lang="de-DE" i="1" smtClean="0"/>
              <a:t>St</a:t>
            </a:r>
            <a:r>
              <a:rPr lang="de-DE" b="1" i="1" baseline="-25000" smtClean="0"/>
              <a:t>S </a:t>
            </a:r>
            <a:r>
              <a:rPr lang="de-DE" smtClean="0"/>
              <a:t>zugeordnet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Ergebnis der Joinberechnung wird auf einem dritten Knoten </a:t>
            </a:r>
            <a:r>
              <a:rPr lang="de-DE" i="1" smtClean="0"/>
              <a:t>St</a:t>
            </a:r>
            <a:r>
              <a:rPr lang="de-DE" b="1" i="1" baseline="-25000" smtClean="0"/>
              <a:t>Result </a:t>
            </a:r>
            <a:r>
              <a:rPr lang="de-DE" smtClean="0"/>
              <a:t>benötigt</a:t>
            </a:r>
            <a:endParaRPr lang="de-DE" b="1" i="1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042BB-7D39-4E47-B3F7-C78311C99981}" type="slidenum">
              <a:rPr lang="en-US">
                <a:latin typeface="Arial" pitchFamily="34" charset="0"/>
              </a:rPr>
              <a:pPr/>
              <a:t>45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79400"/>
            <a:ext cx="8445500" cy="1143000"/>
          </a:xfrm>
        </p:spPr>
        <p:txBody>
          <a:bodyPr/>
          <a:lstStyle/>
          <a:p>
            <a:pPr algn="ctr"/>
            <a:r>
              <a:rPr lang="de-DE" smtClean="0"/>
              <a:t>Join-Auswertung ohne Filterung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8863" y="2363788"/>
            <a:ext cx="7648575" cy="5638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Nested-Loops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Transfer einer Argumentrelation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Transfer beider Argumentrelationen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139B36-CB8D-48D2-9360-FDB854AAA54F}" type="slidenum">
              <a:rPr lang="en-US">
                <a:latin typeface="Arial" pitchFamily="34" charset="0"/>
              </a:rPr>
              <a:pPr/>
              <a:t>46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Nested-Loops</a:t>
            </a:r>
          </a:p>
        </p:txBody>
      </p:sp>
      <p:sp>
        <p:nvSpPr>
          <p:cNvPr id="304131" name="Text Box 3"/>
          <p:cNvSpPr txBox="1">
            <a:spLocks noChangeArrowheads="1"/>
          </p:cNvSpPr>
          <p:nvPr/>
        </p:nvSpPr>
        <p:spPr bwMode="auto">
          <a:xfrm>
            <a:off x="276225" y="2293938"/>
            <a:ext cx="8689975" cy="307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Iteration durch die äußere Relation </a:t>
            </a:r>
            <a:r>
              <a:rPr lang="de-DE" i="1">
                <a:latin typeface="Tahoma" pitchFamily="34" charset="0"/>
              </a:rPr>
              <a:t>R</a:t>
            </a:r>
            <a:r>
              <a:rPr lang="de-DE">
                <a:latin typeface="Tahoma" pitchFamily="34" charset="0"/>
              </a:rPr>
              <a:t> mittels Laufvariable </a:t>
            </a:r>
            <a:r>
              <a:rPr lang="de-DE" i="1">
                <a:latin typeface="Tahoma" pitchFamily="34" charset="0"/>
              </a:rPr>
              <a:t>r</a:t>
            </a:r>
            <a:r>
              <a:rPr lang="de-DE">
                <a:latin typeface="Tahoma" pitchFamily="34" charset="0"/>
              </a:rPr>
              <a:t> und Anforderung des zu jedem Tupel </a:t>
            </a:r>
            <a:r>
              <a:rPr lang="de-DE" i="1">
                <a:latin typeface="Tahoma" pitchFamily="34" charset="0"/>
              </a:rPr>
              <a:t>r</a:t>
            </a:r>
            <a:r>
              <a:rPr lang="de-DE">
                <a:latin typeface="Tahoma" pitchFamily="34" charset="0"/>
              </a:rPr>
              <a:t> passenden Tupel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>
                <a:latin typeface="Tahoma" pitchFamily="34" charset="0"/>
              </a:rPr>
              <a:t> </a:t>
            </a:r>
            <a:r>
              <a:rPr lang="de-DE" b="1">
                <a:latin typeface="Tahoma" pitchFamily="34" charset="0"/>
                <a:sym typeface="Symbol" pitchFamily="18" charset="2"/>
              </a:rPr>
              <a:t></a:t>
            </a:r>
            <a:r>
              <a:rPr lang="de-DE">
                <a:latin typeface="Tahoma" pitchFamily="34" charset="0"/>
              </a:rPr>
              <a:t>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>
                <a:latin typeface="Tahoma" pitchFamily="34" charset="0"/>
              </a:rPr>
              <a:t> mit </a:t>
            </a:r>
            <a:r>
              <a:rPr lang="de-DE" i="1">
                <a:latin typeface="Tahoma" pitchFamily="34" charset="0"/>
              </a:rPr>
              <a:t>r.C</a:t>
            </a:r>
            <a:r>
              <a:rPr lang="de-DE">
                <a:latin typeface="Tahoma" pitchFamily="34" charset="0"/>
              </a:rPr>
              <a:t> = </a:t>
            </a:r>
            <a:r>
              <a:rPr lang="de-DE" i="1">
                <a:latin typeface="Tahoma" pitchFamily="34" charset="0"/>
              </a:rPr>
              <a:t>s.C</a:t>
            </a:r>
            <a:r>
              <a:rPr lang="de-DE">
                <a:latin typeface="Tahoma" pitchFamily="34" charset="0"/>
              </a:rPr>
              <a:t> (über Kommunikationsnetz bei </a:t>
            </a:r>
            <a:r>
              <a:rPr lang="de-DE" i="1">
                <a:latin typeface="Tahoma" pitchFamily="34" charset="0"/>
              </a:rPr>
              <a:t>St</a:t>
            </a:r>
            <a:r>
              <a:rPr lang="de-DE" b="1" i="1" baseline="-25000">
                <a:latin typeface="Tahoma" pitchFamily="34" charset="0"/>
              </a:rPr>
              <a:t>S</a:t>
            </a:r>
            <a:r>
              <a:rPr lang="de-DE">
                <a:latin typeface="Tahoma" pitchFamily="34" charset="0"/>
              </a:rPr>
              <a:t>)</a:t>
            </a:r>
          </a:p>
          <a:p>
            <a:pPr algn="l"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Diese Vorgehensweise benötigt pro Tupel aus </a:t>
            </a:r>
            <a:r>
              <a:rPr lang="de-DE" i="1">
                <a:latin typeface="Tahoma" pitchFamily="34" charset="0"/>
              </a:rPr>
              <a:t>R</a:t>
            </a:r>
            <a:r>
              <a:rPr lang="de-DE">
                <a:latin typeface="Tahoma" pitchFamily="34" charset="0"/>
              </a:rPr>
              <a:t> eine Anforderung und eine passende Tupelmenge aus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>
                <a:latin typeface="Tahoma" pitchFamily="34" charset="0"/>
              </a:rPr>
              <a:t> (welche bei vielen Anforderungen leer sein könnte)</a:t>
            </a:r>
          </a:p>
          <a:p>
            <a:pPr algn="l">
              <a:defRPr/>
            </a:pP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>
                <a:latin typeface="Tahoma" pitchFamily="34" charset="0"/>
              </a:rPr>
              <a:t> es werden 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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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</a:t>
            </a:r>
            <a:r>
              <a:rPr lang="de-DE">
                <a:latin typeface="Tahoma" pitchFamily="34" charset="0"/>
              </a:rPr>
              <a:t> Nachrichten benötigt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DE0C63-47A4-4A08-8016-5843BA84B3DB}" type="slidenum">
              <a:rPr lang="en-US">
                <a:latin typeface="Arial" pitchFamily="34" charset="0"/>
              </a:rPr>
              <a:pPr/>
              <a:t>47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65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Der natürliche Verbund zweier Relationen R und S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469900" y="1905000"/>
            <a:ext cx="1905000" cy="50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46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1104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173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46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1104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173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1211" name="Group 10"/>
          <p:cNvGrpSpPr>
            <a:grpSpLocks/>
          </p:cNvGrpSpPr>
          <p:nvPr/>
        </p:nvGrpSpPr>
        <p:grpSpPr bwMode="auto">
          <a:xfrm>
            <a:off x="7083425" y="1968500"/>
            <a:ext cx="1905000" cy="4587875"/>
            <a:chOff x="2024" y="1202"/>
            <a:chExt cx="1200" cy="2890"/>
          </a:xfrm>
        </p:grpSpPr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51214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1215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51216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51217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1218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1212" name="Rectangle 18"/>
          <p:cNvSpPr>
            <a:spLocks noChangeArrowheads="1"/>
          </p:cNvSpPr>
          <p:nvPr/>
        </p:nvSpPr>
        <p:spPr bwMode="auto">
          <a:xfrm>
            <a:off x="8356600" y="30638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DC5FF1-DB2E-47DA-AFA1-4475B83DCF6E}" type="slidenum">
              <a:rPr lang="en-US">
                <a:latin typeface="Arial" pitchFamily="34" charset="0"/>
              </a:rPr>
              <a:pPr/>
              <a:t>48</a:t>
            </a:fld>
            <a:endParaRPr 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558800"/>
            <a:ext cx="8286750" cy="1143000"/>
          </a:xfrm>
        </p:spPr>
        <p:txBody>
          <a:bodyPr/>
          <a:lstStyle/>
          <a:p>
            <a:r>
              <a:rPr lang="de-DE" smtClean="0"/>
              <a:t>Transfer einer Argumentrelation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1177925" y="2606675"/>
            <a:ext cx="7400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vollständiger Transfer einer Argumentrelation (z.B. R) zum Knoten der anderen Argumentrelation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Ausnutzung eines möglicherweise auf </a:t>
            </a:r>
            <a:r>
              <a:rPr lang="de-DE" i="1">
                <a:latin typeface="Tahoma" pitchFamily="34" charset="0"/>
              </a:rPr>
              <a:t>S.C</a:t>
            </a:r>
            <a:r>
              <a:rPr lang="de-DE">
                <a:latin typeface="Tahoma" pitchFamily="34" charset="0"/>
              </a:rPr>
              <a:t> existierenden Indexes</a:t>
            </a:r>
          </a:p>
        </p:txBody>
      </p:sp>
      <p:sp>
        <p:nvSpPr>
          <p:cNvPr id="305156" name="Text Box 4"/>
          <p:cNvSpPr txBox="1">
            <a:spLocks noChangeArrowheads="1"/>
          </p:cNvSpPr>
          <p:nvPr/>
        </p:nvSpPr>
        <p:spPr bwMode="auto">
          <a:xfrm>
            <a:off x="517525" y="2611438"/>
            <a:ext cx="473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</a:t>
            </a: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  <a:endParaRPr lang="de-DE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057F51-63D4-4CD9-B992-97E99FE68952}" type="slidenum">
              <a:rPr lang="en-US">
                <a:latin typeface="Arial" pitchFamily="34" charset="0"/>
              </a:rPr>
              <a:pPr/>
              <a:t>49</a:t>
            </a:fld>
            <a:endParaRPr lang="en-US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65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Der natürliche Verbund zweier Relationen R und S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469900" y="1905000"/>
            <a:ext cx="1905000" cy="50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46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1104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1739900" y="2413000"/>
            <a:ext cx="635000" cy="49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46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1104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3258" name="Rectangle 9"/>
          <p:cNvSpPr>
            <a:spLocks noChangeArrowheads="1"/>
          </p:cNvSpPr>
          <p:nvPr/>
        </p:nvSpPr>
        <p:spPr bwMode="auto">
          <a:xfrm>
            <a:off x="1739900" y="30003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3259" name="Group 10"/>
          <p:cNvGrpSpPr>
            <a:grpSpLocks/>
          </p:cNvGrpSpPr>
          <p:nvPr/>
        </p:nvGrpSpPr>
        <p:grpSpPr bwMode="auto">
          <a:xfrm>
            <a:off x="7083425" y="1968500"/>
            <a:ext cx="1905000" cy="4587875"/>
            <a:chOff x="2024" y="1202"/>
            <a:chExt cx="1200" cy="2890"/>
          </a:xfrm>
        </p:grpSpPr>
        <p:sp>
          <p:nvSpPr>
            <p:cNvPr id="53261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53262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3263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53264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53265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3266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3260" name="Rectangle 17"/>
          <p:cNvSpPr>
            <a:spLocks noChangeArrowheads="1"/>
          </p:cNvSpPr>
          <p:nvPr/>
        </p:nvSpPr>
        <p:spPr bwMode="auto">
          <a:xfrm>
            <a:off x="8356600" y="3063875"/>
            <a:ext cx="635000" cy="3492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41E05D-E47F-4002-BA94-C9C0E03BECAD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9975"/>
          </a:xfrm>
        </p:spPr>
        <p:txBody>
          <a:bodyPr/>
          <a:lstStyle/>
          <a:p>
            <a:pPr algn="ctr"/>
            <a:r>
              <a:rPr lang="de-DE" smtClean="0"/>
              <a:t>Client-Server-Architektur</a:t>
            </a: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7313613" y="5429250"/>
            <a:ext cx="1539875" cy="66675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3468688" y="3381375"/>
            <a:ext cx="2555875" cy="24384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/>
              <a:t>Kommunikations-</a:t>
            </a:r>
          </a:p>
          <a:p>
            <a:r>
              <a:rPr lang="de-DE"/>
              <a:t>netz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3990975" y="1770063"/>
            <a:ext cx="1481138" cy="5524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Client C</a:t>
            </a:r>
            <a:r>
              <a:rPr lang="de-DE" b="1" baseline="-25000"/>
              <a:t>1</a:t>
            </a: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376238" y="4340225"/>
            <a:ext cx="1466850" cy="5365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Client C</a:t>
            </a:r>
            <a:r>
              <a:rPr lang="de-DE" b="1" baseline="-25000"/>
              <a:t>2</a:t>
            </a: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7335838" y="4348163"/>
            <a:ext cx="1466850" cy="5365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Server</a:t>
            </a:r>
            <a:endParaRPr lang="de-DE" b="1" baseline="-25000"/>
          </a:p>
        </p:txBody>
      </p:sp>
      <p:sp>
        <p:nvSpPr>
          <p:cNvPr id="8201" name="Line 12"/>
          <p:cNvSpPr>
            <a:spLocks noChangeShapeType="1"/>
          </p:cNvSpPr>
          <p:nvPr/>
        </p:nvSpPr>
        <p:spPr bwMode="auto">
          <a:xfrm>
            <a:off x="8062913" y="4884738"/>
            <a:ext cx="0" cy="6683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>
            <a:off x="1828800" y="4600575"/>
            <a:ext cx="1625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 flipH="1">
            <a:off x="6008688" y="4616450"/>
            <a:ext cx="1320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4" name="Line 15"/>
          <p:cNvSpPr>
            <a:spLocks noChangeShapeType="1"/>
          </p:cNvSpPr>
          <p:nvPr/>
        </p:nvSpPr>
        <p:spPr bwMode="auto">
          <a:xfrm>
            <a:off x="4745038" y="2322513"/>
            <a:ext cx="1587" cy="10445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5" name="Oval 16"/>
          <p:cNvSpPr>
            <a:spLocks noChangeArrowheads="1"/>
          </p:cNvSpPr>
          <p:nvPr/>
        </p:nvSpPr>
        <p:spPr bwMode="auto">
          <a:xfrm>
            <a:off x="3424238" y="4543425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6" name="Oval 17"/>
          <p:cNvSpPr>
            <a:spLocks noChangeArrowheads="1"/>
          </p:cNvSpPr>
          <p:nvPr/>
        </p:nvSpPr>
        <p:spPr bwMode="auto">
          <a:xfrm>
            <a:off x="5956300" y="4564063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7" name="Oval 18"/>
          <p:cNvSpPr>
            <a:spLocks noChangeArrowheads="1"/>
          </p:cNvSpPr>
          <p:nvPr/>
        </p:nvSpPr>
        <p:spPr bwMode="auto">
          <a:xfrm>
            <a:off x="4679950" y="3330575"/>
            <a:ext cx="88900" cy="889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39614-0F16-4AE0-A7CD-E44597F13AD5}" type="slidenum">
              <a:rPr lang="en-US">
                <a:latin typeface="Arial" pitchFamily="34" charset="0"/>
              </a:rPr>
              <a:pPr/>
              <a:t>50</a:t>
            </a:fld>
            <a:endParaRPr lang="en-US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330200"/>
            <a:ext cx="7894637" cy="1143000"/>
          </a:xfrm>
        </p:spPr>
        <p:txBody>
          <a:bodyPr/>
          <a:lstStyle/>
          <a:p>
            <a:pPr algn="ctr"/>
            <a:r>
              <a:rPr lang="de-DE" smtClean="0"/>
              <a:t>Transfer beider Argumentrelationen</a:t>
            </a:r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492125" y="2030413"/>
            <a:ext cx="8259763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</a:t>
            </a:r>
            <a:r>
              <a:rPr lang="de-DE">
                <a:latin typeface="Tahoma" pitchFamily="34" charset="0"/>
              </a:rPr>
              <a:t> 	Transfer beider Argumentrelationen zum Rechner 	</a:t>
            </a:r>
            <a:r>
              <a:rPr lang="de-DE" i="1">
                <a:latin typeface="Tahoma" pitchFamily="34" charset="0"/>
              </a:rPr>
              <a:t>St</a:t>
            </a:r>
            <a:r>
              <a:rPr lang="de-DE" b="1" i="1" baseline="-25000">
                <a:latin typeface="Tahoma" pitchFamily="34" charset="0"/>
              </a:rPr>
              <a:t>Result</a:t>
            </a:r>
            <a:r>
              <a:rPr lang="de-DE" baseline="-25000">
                <a:latin typeface="Tahoma" pitchFamily="34" charset="0"/>
              </a:rPr>
              <a:t> </a:t>
            </a: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  <a:r>
              <a:rPr lang="de-DE">
                <a:latin typeface="Tahoma" pitchFamily="34" charset="0"/>
              </a:rPr>
              <a:t> 	Berechnung des Ergebnisses auf dem Knoten </a:t>
            </a:r>
            <a:r>
              <a:rPr lang="de-DE" i="1">
                <a:latin typeface="Tahoma" pitchFamily="34" charset="0"/>
              </a:rPr>
              <a:t>St</a:t>
            </a:r>
            <a:r>
              <a:rPr lang="de-DE" b="1" i="1" baseline="-25000">
                <a:latin typeface="Tahoma" pitchFamily="34" charset="0"/>
              </a:rPr>
              <a:t>Result 	</a:t>
            </a:r>
            <a:r>
              <a:rPr lang="de-DE">
                <a:latin typeface="Tahoma" pitchFamily="34" charset="0"/>
              </a:rPr>
              <a:t>mittels 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	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</a:t>
            </a:r>
            <a:r>
              <a:rPr lang="de-DE">
                <a:latin typeface="Tahoma" pitchFamily="34" charset="0"/>
              </a:rPr>
              <a:t> Merge-Join (bei vorliegender Sortierung) 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	oder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	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</a:t>
            </a:r>
            <a:r>
              <a:rPr lang="de-DE">
                <a:latin typeface="Tahoma" pitchFamily="34" charset="0"/>
              </a:rPr>
              <a:t> Hash-Join (bei fehlender Sortierung)</a:t>
            </a:r>
          </a:p>
          <a:p>
            <a:pPr algn="l">
              <a:lnSpc>
                <a:spcPct val="60000"/>
              </a:lnSpc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	</a:t>
            </a: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>
                <a:latin typeface="Tahoma" pitchFamily="34" charset="0"/>
              </a:rPr>
              <a:t> evtl. Verlust der vorliegenden Indexe für die Join-	Berechnung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	</a:t>
            </a: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>
                <a:latin typeface="Tahoma" pitchFamily="34" charset="0"/>
              </a:rPr>
              <a:t> kein Verlust der Sortierung der 			Argumentrelation(en)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A62082-CDB0-475A-8770-710EA0621B6B}" type="slidenum">
              <a:rPr lang="en-US">
                <a:latin typeface="Arial" pitchFamily="34" charset="0"/>
              </a:rPr>
              <a:pPr/>
              <a:t>51</a:t>
            </a:fld>
            <a:endParaRPr lang="en-US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Join-Auswertung mit Filterung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1100" y="1765300"/>
            <a:ext cx="6845300" cy="44704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 smtClean="0"/>
              <a:t>Verwendung des Semi-</a:t>
            </a:r>
            <a:r>
              <a:rPr lang="de-DE" dirty="0" err="1" smtClean="0"/>
              <a:t>Join</a:t>
            </a:r>
            <a:r>
              <a:rPr lang="de-DE" dirty="0" smtClean="0"/>
              <a:t>-Operators zur Filterung</a:t>
            </a:r>
          </a:p>
          <a:p>
            <a:pPr>
              <a:buClr>
                <a:srgbClr val="FFCC00"/>
              </a:buClr>
            </a:pPr>
            <a:endParaRPr lang="de-DE" dirty="0" smtClean="0"/>
          </a:p>
          <a:p>
            <a:pPr>
              <a:buClr>
                <a:srgbClr val="FFCC00"/>
              </a:buClr>
            </a:pPr>
            <a:r>
              <a:rPr lang="de-DE" dirty="0" smtClean="0"/>
              <a:t>Schlüsselidee: nur Transfer von </a:t>
            </a:r>
            <a:r>
              <a:rPr lang="de-DE" dirty="0" err="1" smtClean="0"/>
              <a:t>Tupel</a:t>
            </a:r>
            <a:r>
              <a:rPr lang="de-DE" dirty="0" smtClean="0"/>
              <a:t>, die passenden </a:t>
            </a:r>
            <a:r>
              <a:rPr lang="de-DE" dirty="0" err="1" smtClean="0"/>
              <a:t>Join</a:t>
            </a:r>
            <a:r>
              <a:rPr lang="de-DE" dirty="0" smtClean="0"/>
              <a:t>-Partner haben</a:t>
            </a:r>
          </a:p>
          <a:p>
            <a:pPr>
              <a:buClr>
                <a:srgbClr val="FFCC00"/>
              </a:buClr>
            </a:pPr>
            <a:endParaRPr lang="de-DE" dirty="0" smtClean="0"/>
          </a:p>
          <a:p>
            <a:pPr>
              <a:buClr>
                <a:srgbClr val="FFCC00"/>
              </a:buClr>
            </a:pPr>
            <a:r>
              <a:rPr lang="de-DE" dirty="0" smtClean="0"/>
              <a:t>Benutzung der folgenden algebraischen Eigenschaften:							</a:t>
            </a:r>
            <a:r>
              <a:rPr lang="de-DE" i="1" dirty="0" smtClean="0"/>
              <a:t>R </a:t>
            </a:r>
            <a:r>
              <a:rPr kumimoji="0" lang="de-DE" b="1" i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i="1" dirty="0" smtClean="0"/>
              <a:t> </a:t>
            </a:r>
            <a:r>
              <a:rPr lang="de-DE" i="1" dirty="0" smtClean="0"/>
              <a:t>S = R </a:t>
            </a:r>
            <a:r>
              <a:rPr kumimoji="0" lang="de-DE" b="1" i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i="1" dirty="0" smtClean="0"/>
              <a:t> </a:t>
            </a:r>
            <a:r>
              <a:rPr lang="de-DE" i="1" dirty="0" smtClean="0"/>
              <a:t>(R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 smtClean="0"/>
              <a:t> </a:t>
            </a:r>
            <a:r>
              <a:rPr lang="de-DE" i="1" dirty="0" smtClean="0"/>
              <a:t>S)				</a:t>
            </a:r>
            <a:r>
              <a:rPr lang="de-DE" i="1" dirty="0" smtClean="0"/>
              <a:t>         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 smtClean="0"/>
              <a:t> </a:t>
            </a:r>
            <a:r>
              <a:rPr lang="de-DE" i="1" dirty="0" smtClean="0"/>
              <a:t>S = </a:t>
            </a:r>
            <a:r>
              <a:rPr lang="de-DE" sz="2800" i="1" dirty="0" smtClean="0">
                <a:latin typeface="Times New Roman" pitchFamily="18" charset="0"/>
              </a:rPr>
              <a:t>Π</a:t>
            </a:r>
            <a:r>
              <a:rPr lang="de-DE" b="1" i="1" baseline="-25000" dirty="0" smtClean="0"/>
              <a:t>C</a:t>
            </a:r>
            <a:r>
              <a:rPr lang="de-DE" i="1" dirty="0" smtClean="0"/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 smtClean="0"/>
              <a:t> </a:t>
            </a:r>
            <a:r>
              <a:rPr lang="de-DE" i="1" dirty="0" smtClean="0"/>
              <a:t>S</a:t>
            </a:r>
            <a:endParaRPr lang="de-DE" dirty="0" smtClean="0"/>
          </a:p>
          <a:p>
            <a:pPr>
              <a:buClr>
                <a:srgbClr val="FFCC00"/>
              </a:buClr>
            </a:pPr>
            <a:endParaRPr lang="de-DE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0" y="0"/>
          <a:ext cx="8255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⋊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82F83-40E9-4A8F-A550-9E797E3105F7}" type="slidenum">
              <a:rPr lang="en-US">
                <a:latin typeface="Arial" pitchFamily="34" charset="0"/>
              </a:rPr>
              <a:pPr/>
              <a:t>52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" y="215900"/>
            <a:ext cx="8966200" cy="1143000"/>
          </a:xfrm>
        </p:spPr>
        <p:txBody>
          <a:bodyPr/>
          <a:lstStyle/>
          <a:p>
            <a:pPr algn="ctr"/>
            <a:r>
              <a:rPr lang="de-DE" smtClean="0"/>
              <a:t>Join-Auswertung mit Filterung (Beispiel, Filterung der Relation </a:t>
            </a:r>
            <a:r>
              <a:rPr lang="de-DE" i="1" smtClean="0"/>
              <a:t>S</a:t>
            </a:r>
            <a:r>
              <a:rPr lang="de-DE" smtClean="0"/>
              <a:t>)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644525" y="1938338"/>
            <a:ext cx="849947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Transfer der unterschiedlichen </a:t>
            </a:r>
            <a:r>
              <a:rPr lang="de-DE" i="1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-Werte von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(= </a:t>
            </a:r>
            <a:r>
              <a:rPr lang="de-DE" sz="2800" i="1" dirty="0">
                <a:latin typeface="Times New Roman" pitchFamily="18" charset="0"/>
              </a:rPr>
              <a:t>Π</a:t>
            </a:r>
            <a:r>
              <a:rPr lang="de-DE" b="1" i="1" baseline="-25000" dirty="0">
                <a:latin typeface="Tahoma" pitchFamily="34" charset="0"/>
              </a:rPr>
              <a:t>C</a:t>
            </a:r>
            <a:r>
              <a:rPr lang="de-DE" i="1" dirty="0">
                <a:latin typeface="Tahoma" pitchFamily="34" charset="0"/>
              </a:rPr>
              <a:t>(R)</a:t>
            </a:r>
            <a:r>
              <a:rPr lang="de-DE" sz="1800" i="1" dirty="0">
                <a:latin typeface="Times New Roman" pitchFamily="18" charset="0"/>
              </a:rPr>
              <a:t> </a:t>
            </a:r>
            <a:r>
              <a:rPr lang="de-DE" dirty="0">
                <a:latin typeface="Tahoma" pitchFamily="34" charset="0"/>
              </a:rPr>
              <a:t>) nach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S</a:t>
            </a:r>
            <a:endParaRPr lang="de-DE" b="1" i="1" baseline="-25000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Auswertung des Semi-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R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⋊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S =</a:t>
            </a:r>
            <a:r>
              <a:rPr lang="de-DE" dirty="0">
                <a:latin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S auf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S</a:t>
            </a:r>
            <a:r>
              <a:rPr lang="de-DE" b="1" i="1" baseline="-25000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und Transfer nach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</a:t>
            </a:r>
            <a:endParaRPr lang="de-DE" b="1" i="1" baseline="-25000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Auswertung des 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auf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, der nur diese transferierten </a:t>
            </a:r>
            <a:r>
              <a:rPr lang="de-DE" dirty="0" err="1">
                <a:latin typeface="Tahoma" pitchFamily="34" charset="0"/>
              </a:rPr>
              <a:t>Ergebnistupel</a:t>
            </a:r>
            <a:r>
              <a:rPr lang="de-DE" dirty="0">
                <a:latin typeface="Tahoma" pitchFamily="34" charset="0"/>
              </a:rPr>
              <a:t> des Semi-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braucht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187325" y="1963738"/>
            <a:ext cx="4730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</a:t>
            </a:r>
          </a:p>
          <a:p>
            <a:pPr algn="l">
              <a:lnSpc>
                <a:spcPct val="120000"/>
              </a:lnSpc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3.</a:t>
            </a:r>
            <a:endParaRPr lang="de-DE">
              <a:latin typeface="Tahoma" pitchFamily="34" charset="0"/>
            </a:endParaRPr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296988" y="4872038"/>
            <a:ext cx="6648450" cy="1393825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wrap="none">
            <a:spAutoFit/>
          </a:bodyPr>
          <a:lstStyle/>
          <a:p>
            <a:r>
              <a:rPr lang="de-DE" dirty="0">
                <a:latin typeface="Tahoma" pitchFamily="34" charset="0"/>
              </a:rPr>
              <a:t>Transferkosten werden nur reduziert, wenn gilt:</a:t>
            </a:r>
          </a:p>
          <a:p>
            <a:pPr>
              <a:lnSpc>
                <a:spcPct val="130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+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S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&lt;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S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sz="2800" b="1" dirty="0">
                <a:latin typeface="Times New Roman" pitchFamily="18" charset="0"/>
                <a:sym typeface="Symbol" pitchFamily="18" charset="2"/>
              </a:rPr>
              <a:t> </a:t>
            </a: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mit </a:t>
            </a:r>
            <a:r>
              <a:rPr lang="de-DE" dirty="0">
                <a:latin typeface="Tahoma" pitchFamily="34" charset="0"/>
              </a:rPr>
              <a:t> P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 = Größe (in Byte) einer 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F1155A-3208-456A-A9B4-1E754CD15CB3}" type="slidenum">
              <a:rPr lang="en-US">
                <a:latin typeface="Arial" pitchFamily="34" charset="0"/>
              </a:rPr>
              <a:pPr/>
              <a:t>53</a:t>
            </a:fld>
            <a:endParaRPr lang="en-US">
              <a:latin typeface="Arial" pitchFamily="34" charset="0"/>
            </a:endParaRPr>
          </a:p>
        </p:txBody>
      </p:sp>
      <p:grpSp>
        <p:nvGrpSpPr>
          <p:cNvPr id="57347" name="Group 2"/>
          <p:cNvGrpSpPr>
            <a:grpSpLocks/>
          </p:cNvGrpSpPr>
          <p:nvPr/>
        </p:nvGrpSpPr>
        <p:grpSpPr bwMode="auto">
          <a:xfrm>
            <a:off x="584200" y="688975"/>
            <a:ext cx="3178175" cy="1498600"/>
            <a:chOff x="320" y="1058"/>
            <a:chExt cx="2002" cy="944"/>
          </a:xfrm>
        </p:grpSpPr>
        <p:sp>
          <p:nvSpPr>
            <p:cNvPr id="57397" name="Rectangle 3"/>
            <p:cNvSpPr>
              <a:spLocks noChangeArrowheads="1"/>
            </p:cNvSpPr>
            <p:nvPr/>
          </p:nvSpPr>
          <p:spPr bwMode="auto">
            <a:xfrm>
              <a:off x="320" y="1058"/>
              <a:ext cx="2000" cy="20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 dirty="0">
                  <a:latin typeface="Tahoma" pitchFamily="34" charset="0"/>
                </a:rPr>
                <a:t>R </a:t>
              </a:r>
              <a:r>
                <a:rPr lang="de-DE" b="1" dirty="0">
                  <a:latin typeface="JoinFont" pitchFamily="2" charset="0"/>
                  <a:sym typeface="Symbol" pitchFamily="18" charset="2"/>
                </a:rPr>
                <a:t>⋈</a:t>
              </a:r>
              <a:r>
                <a:rPr lang="de-DE" sz="1800" dirty="0" smtClean="0">
                  <a:latin typeface="Tahoma" pitchFamily="34" charset="0"/>
                  <a:sym typeface="MT Extra" pitchFamily="18" charset="2"/>
                </a:rPr>
                <a:t> </a:t>
              </a:r>
              <a:r>
                <a:rPr lang="de-DE" sz="1800" dirty="0">
                  <a:latin typeface="Tahoma" pitchFamily="34" charset="0"/>
                  <a:sym typeface="MT Extra" pitchFamily="18" charset="2"/>
                </a:rPr>
                <a:t>(</a:t>
              </a:r>
              <a:r>
                <a:rPr lang="de-DE" sz="2000" dirty="0">
                  <a:latin typeface="Times New Roman" pitchFamily="18" charset="0"/>
                </a:rPr>
                <a:t>Π</a:t>
              </a:r>
              <a:r>
                <a:rPr lang="de-DE" sz="1800" b="1" baseline="-25000" dirty="0">
                  <a:latin typeface="Tahoma" pitchFamily="34" charset="0"/>
                </a:rPr>
                <a:t>C</a:t>
              </a:r>
              <a:r>
                <a:rPr lang="de-DE" sz="1800" dirty="0">
                  <a:latin typeface="Tahoma" pitchFamily="34" charset="0"/>
                </a:rPr>
                <a:t>(R) </a:t>
              </a:r>
              <a:r>
                <a:rPr lang="de-DE" b="1" dirty="0">
                  <a:latin typeface="OperatorSymbols"/>
                  <a:cs typeface="OperatorSymbols"/>
                </a:rPr>
                <a:t>⋊</a:t>
              </a:r>
              <a:r>
                <a:rPr lang="de-DE" sz="1800" dirty="0" smtClean="0">
                  <a:latin typeface="Tahoma" pitchFamily="34" charset="0"/>
                </a:rPr>
                <a:t> </a:t>
              </a:r>
              <a:r>
                <a:rPr lang="de-DE" sz="1800" dirty="0">
                  <a:latin typeface="Tahoma" pitchFamily="34" charset="0"/>
                </a:rPr>
                <a:t>S)</a:t>
              </a:r>
            </a:p>
          </p:txBody>
        </p:sp>
        <p:sp>
          <p:nvSpPr>
            <p:cNvPr id="57398" name="Rectangle 4"/>
            <p:cNvSpPr>
              <a:spLocks noChangeArrowheads="1"/>
            </p:cNvSpPr>
            <p:nvPr/>
          </p:nvSpPr>
          <p:spPr bwMode="auto">
            <a:xfrm>
              <a:off x="11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57399" name="Rectangle 5"/>
            <p:cNvSpPr>
              <a:spLocks noChangeArrowheads="1"/>
            </p:cNvSpPr>
            <p:nvPr/>
          </p:nvSpPr>
          <p:spPr bwMode="auto">
            <a:xfrm>
              <a:off x="15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0" name="Rectangle 6"/>
            <p:cNvSpPr>
              <a:spLocks noChangeArrowheads="1"/>
            </p:cNvSpPr>
            <p:nvPr/>
          </p:nvSpPr>
          <p:spPr bwMode="auto">
            <a:xfrm>
              <a:off x="19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1" name="Rectangle 7"/>
            <p:cNvSpPr>
              <a:spLocks noChangeArrowheads="1"/>
            </p:cNvSpPr>
            <p:nvPr/>
          </p:nvSpPr>
          <p:spPr bwMode="auto">
            <a:xfrm>
              <a:off x="320" y="1264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A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57402" name="Rectangle 8"/>
            <p:cNvSpPr>
              <a:spLocks noChangeArrowheads="1"/>
            </p:cNvSpPr>
            <p:nvPr/>
          </p:nvSpPr>
          <p:spPr bwMode="auto">
            <a:xfrm>
              <a:off x="720" y="1264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B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3" name="Rectangle 9"/>
            <p:cNvSpPr>
              <a:spLocks noChangeArrowheads="1"/>
            </p:cNvSpPr>
            <p:nvPr/>
          </p:nvSpPr>
          <p:spPr bwMode="auto">
            <a:xfrm>
              <a:off x="3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a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a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a</a:t>
              </a:r>
              <a:r>
                <a:rPr lang="de-DE" sz="180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4" name="Rectangle 10"/>
            <p:cNvSpPr>
              <a:spLocks noChangeArrowheads="1"/>
            </p:cNvSpPr>
            <p:nvPr/>
          </p:nvSpPr>
          <p:spPr bwMode="auto">
            <a:xfrm>
              <a:off x="7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b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b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b</a:t>
              </a:r>
              <a:r>
                <a:rPr lang="de-DE" sz="180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5" name="Rectangle 11"/>
            <p:cNvSpPr>
              <a:spLocks noChangeArrowheads="1"/>
            </p:cNvSpPr>
            <p:nvPr/>
          </p:nvSpPr>
          <p:spPr bwMode="auto">
            <a:xfrm>
              <a:off x="11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6" name="Rectangle 12"/>
            <p:cNvSpPr>
              <a:spLocks noChangeArrowheads="1"/>
            </p:cNvSpPr>
            <p:nvPr/>
          </p:nvSpPr>
          <p:spPr bwMode="auto">
            <a:xfrm>
              <a:off x="1520" y="1468"/>
              <a:ext cx="400" cy="5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7" name="Rectangle 13"/>
            <p:cNvSpPr>
              <a:spLocks noChangeArrowheads="1"/>
            </p:cNvSpPr>
            <p:nvPr/>
          </p:nvSpPr>
          <p:spPr bwMode="auto">
            <a:xfrm>
              <a:off x="1922" y="1468"/>
              <a:ext cx="400" cy="5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48" name="Rectangle 15"/>
          <p:cNvSpPr>
            <a:spLocks noChangeArrowheads="1"/>
          </p:cNvSpPr>
          <p:nvPr/>
        </p:nvSpPr>
        <p:spPr bwMode="auto">
          <a:xfrm>
            <a:off x="609600" y="4270375"/>
            <a:ext cx="1905000" cy="317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R</a:t>
            </a:r>
            <a:endParaRPr lang="de-DE">
              <a:latin typeface="Tahoma" pitchFamily="34" charset="0"/>
            </a:endParaRPr>
          </a:p>
        </p:txBody>
      </p:sp>
      <p:sp>
        <p:nvSpPr>
          <p:cNvPr id="57349" name="Rectangle 16"/>
          <p:cNvSpPr>
            <a:spLocks noChangeArrowheads="1"/>
          </p:cNvSpPr>
          <p:nvPr/>
        </p:nvSpPr>
        <p:spPr bwMode="auto">
          <a:xfrm>
            <a:off x="609600" y="4587875"/>
            <a:ext cx="635000" cy="279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7350" name="Rectangle 17"/>
          <p:cNvSpPr>
            <a:spLocks noChangeArrowheads="1"/>
          </p:cNvSpPr>
          <p:nvPr/>
        </p:nvSpPr>
        <p:spPr bwMode="auto">
          <a:xfrm>
            <a:off x="1244600" y="4587875"/>
            <a:ext cx="635000" cy="279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B</a:t>
            </a:r>
            <a:endParaRPr lang="de-DE">
              <a:latin typeface="Tahoma" pitchFamily="34" charset="0"/>
            </a:endParaRPr>
          </a:p>
        </p:txBody>
      </p:sp>
      <p:sp>
        <p:nvSpPr>
          <p:cNvPr id="57351" name="Rectangle 18"/>
          <p:cNvSpPr>
            <a:spLocks noChangeArrowheads="1"/>
          </p:cNvSpPr>
          <p:nvPr/>
        </p:nvSpPr>
        <p:spPr bwMode="auto">
          <a:xfrm>
            <a:off x="1879600" y="4587875"/>
            <a:ext cx="635000" cy="279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C</a:t>
            </a:r>
            <a:endParaRPr lang="de-DE">
              <a:latin typeface="Tahoma" pitchFamily="34" charset="0"/>
            </a:endParaRPr>
          </a:p>
        </p:txBody>
      </p:sp>
      <p:sp>
        <p:nvSpPr>
          <p:cNvPr id="57352" name="Rectangle 19"/>
          <p:cNvSpPr>
            <a:spLocks noChangeArrowheads="1"/>
          </p:cNvSpPr>
          <p:nvPr/>
        </p:nvSpPr>
        <p:spPr bwMode="auto">
          <a:xfrm>
            <a:off x="609600" y="4933950"/>
            <a:ext cx="635000" cy="1892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1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2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3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4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5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6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a</a:t>
            </a:r>
            <a:r>
              <a:rPr lang="de-DE" sz="1800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7353" name="Rectangle 20"/>
          <p:cNvSpPr>
            <a:spLocks noChangeArrowheads="1"/>
          </p:cNvSpPr>
          <p:nvPr/>
        </p:nvSpPr>
        <p:spPr bwMode="auto">
          <a:xfrm>
            <a:off x="1244600" y="4933950"/>
            <a:ext cx="635000" cy="1892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1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2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3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4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5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6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b</a:t>
            </a:r>
            <a:r>
              <a:rPr lang="de-DE" sz="1800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7354" name="Rectangle 21"/>
          <p:cNvSpPr>
            <a:spLocks noChangeArrowheads="1"/>
          </p:cNvSpPr>
          <p:nvPr/>
        </p:nvSpPr>
        <p:spPr bwMode="auto">
          <a:xfrm>
            <a:off x="1879600" y="4933950"/>
            <a:ext cx="635000" cy="1892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1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2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1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2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3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2</a:t>
            </a:r>
            <a:endParaRPr lang="de-DE" sz="1800">
              <a:latin typeface="Tahoma" pitchFamily="34" charset="0"/>
            </a:endParaRPr>
          </a:p>
          <a:p>
            <a:r>
              <a:rPr lang="de-DE" sz="1800">
                <a:latin typeface="Tahoma" pitchFamily="34" charset="0"/>
              </a:rPr>
              <a:t>c</a:t>
            </a:r>
            <a:r>
              <a:rPr lang="de-DE" sz="1800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7355" name="Group 22"/>
          <p:cNvGrpSpPr>
            <a:grpSpLocks/>
          </p:cNvGrpSpPr>
          <p:nvPr/>
        </p:nvGrpSpPr>
        <p:grpSpPr bwMode="auto">
          <a:xfrm>
            <a:off x="1879600" y="2613025"/>
            <a:ext cx="635000" cy="1425575"/>
            <a:chOff x="3224" y="878"/>
            <a:chExt cx="400" cy="898"/>
          </a:xfrm>
        </p:grpSpPr>
        <p:sp>
          <p:nvSpPr>
            <p:cNvPr id="57395" name="Rectangle 23"/>
            <p:cNvSpPr>
              <a:spLocks noChangeArrowheads="1"/>
            </p:cNvSpPr>
            <p:nvPr/>
          </p:nvSpPr>
          <p:spPr bwMode="auto">
            <a:xfrm>
              <a:off x="3224" y="87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6" name="Rectangle 24"/>
            <p:cNvSpPr>
              <a:spLocks noChangeArrowheads="1"/>
            </p:cNvSpPr>
            <p:nvPr/>
          </p:nvSpPr>
          <p:spPr bwMode="auto">
            <a:xfrm>
              <a:off x="3224" y="1096"/>
              <a:ext cx="400" cy="6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</p:txBody>
        </p:sp>
      </p:grpSp>
      <p:grpSp>
        <p:nvGrpSpPr>
          <p:cNvPr id="57356" name="Group 25"/>
          <p:cNvGrpSpPr>
            <a:grpSpLocks/>
          </p:cNvGrpSpPr>
          <p:nvPr/>
        </p:nvGrpSpPr>
        <p:grpSpPr bwMode="auto">
          <a:xfrm>
            <a:off x="5168900" y="4264025"/>
            <a:ext cx="1905000" cy="2555875"/>
            <a:chOff x="3472" y="1422"/>
            <a:chExt cx="1200" cy="1610"/>
          </a:xfrm>
        </p:grpSpPr>
        <p:sp>
          <p:nvSpPr>
            <p:cNvPr id="57388" name="Rectangle 26"/>
            <p:cNvSpPr>
              <a:spLocks noChangeArrowheads="1"/>
            </p:cNvSpPr>
            <p:nvPr/>
          </p:nvSpPr>
          <p:spPr bwMode="auto">
            <a:xfrm>
              <a:off x="3472" y="1422"/>
              <a:ext cx="1200" cy="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S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9" name="Rectangle 27"/>
            <p:cNvSpPr>
              <a:spLocks noChangeArrowheads="1"/>
            </p:cNvSpPr>
            <p:nvPr/>
          </p:nvSpPr>
          <p:spPr bwMode="auto">
            <a:xfrm>
              <a:off x="34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7390" name="Rectangle 28"/>
            <p:cNvSpPr>
              <a:spLocks noChangeArrowheads="1"/>
            </p:cNvSpPr>
            <p:nvPr/>
          </p:nvSpPr>
          <p:spPr bwMode="auto">
            <a:xfrm>
              <a:off x="38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1" name="Rectangle 29"/>
            <p:cNvSpPr>
              <a:spLocks noChangeArrowheads="1"/>
            </p:cNvSpPr>
            <p:nvPr/>
          </p:nvSpPr>
          <p:spPr bwMode="auto">
            <a:xfrm>
              <a:off x="42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2" name="Rectangle 30"/>
            <p:cNvSpPr>
              <a:spLocks noChangeArrowheads="1"/>
            </p:cNvSpPr>
            <p:nvPr/>
          </p:nvSpPr>
          <p:spPr bwMode="auto">
            <a:xfrm>
              <a:off x="34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4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5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7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8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3" name="Rectangle 31"/>
            <p:cNvSpPr>
              <a:spLocks noChangeArrowheads="1"/>
            </p:cNvSpPr>
            <p:nvPr/>
          </p:nvSpPr>
          <p:spPr bwMode="auto">
            <a:xfrm>
              <a:off x="38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4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5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6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4" name="Rectangle 32"/>
            <p:cNvSpPr>
              <a:spLocks noChangeArrowheads="1"/>
            </p:cNvSpPr>
            <p:nvPr/>
          </p:nvSpPr>
          <p:spPr bwMode="auto">
            <a:xfrm>
              <a:off x="42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57" name="Text Box 33"/>
          <p:cNvSpPr txBox="1">
            <a:spLocks noChangeArrowheads="1"/>
          </p:cNvSpPr>
          <p:nvPr/>
        </p:nvSpPr>
        <p:spPr bwMode="auto">
          <a:xfrm>
            <a:off x="885825" y="107950"/>
            <a:ext cx="1830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15 Attributwerte</a:t>
            </a:r>
          </a:p>
        </p:txBody>
      </p:sp>
      <p:sp>
        <p:nvSpPr>
          <p:cNvPr id="57358" name="Text Box 34"/>
          <p:cNvSpPr txBox="1">
            <a:spLocks noChangeArrowheads="1"/>
          </p:cNvSpPr>
          <p:nvPr/>
        </p:nvSpPr>
        <p:spPr bwMode="auto">
          <a:xfrm>
            <a:off x="2828925" y="-6985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...</a:t>
            </a:r>
          </a:p>
        </p:txBody>
      </p:sp>
      <p:sp>
        <p:nvSpPr>
          <p:cNvPr id="57359" name="Rectangle 35"/>
          <p:cNvSpPr>
            <a:spLocks noChangeArrowheads="1"/>
          </p:cNvSpPr>
          <p:nvPr/>
        </p:nvSpPr>
        <p:spPr bwMode="auto">
          <a:xfrm>
            <a:off x="884238" y="23018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>
                <a:latin typeface="JoinFont" pitchFamily="2" charset="0"/>
                <a:sym typeface="Symbol" pitchFamily="18" charset="2"/>
              </a:rPr>
              <a:t>A</a:t>
            </a:r>
          </a:p>
        </p:txBody>
      </p:sp>
      <p:grpSp>
        <p:nvGrpSpPr>
          <p:cNvPr id="57360" name="Group 36"/>
          <p:cNvGrpSpPr>
            <a:grpSpLocks/>
          </p:cNvGrpSpPr>
          <p:nvPr/>
        </p:nvGrpSpPr>
        <p:grpSpPr bwMode="auto">
          <a:xfrm>
            <a:off x="5168900" y="2079625"/>
            <a:ext cx="1905000" cy="1184275"/>
            <a:chOff x="2104" y="2438"/>
            <a:chExt cx="1200" cy="746"/>
          </a:xfrm>
        </p:grpSpPr>
        <p:sp>
          <p:nvSpPr>
            <p:cNvPr id="57381" name="Rectangle 37"/>
            <p:cNvSpPr>
              <a:spLocks noChangeArrowheads="1"/>
            </p:cNvSpPr>
            <p:nvPr/>
          </p:nvSpPr>
          <p:spPr bwMode="auto">
            <a:xfrm>
              <a:off x="2104" y="2438"/>
              <a:ext cx="1200" cy="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2000" dirty="0">
                  <a:latin typeface="Times New Roman" pitchFamily="18" charset="0"/>
                </a:rPr>
                <a:t>Π</a:t>
              </a:r>
              <a:r>
                <a:rPr lang="de-DE" sz="1800" b="1" baseline="-25000" dirty="0">
                  <a:latin typeface="Tahoma" pitchFamily="34" charset="0"/>
                </a:rPr>
                <a:t>C</a:t>
              </a:r>
              <a:r>
                <a:rPr lang="de-DE" sz="1800" dirty="0">
                  <a:latin typeface="Tahoma" pitchFamily="34" charset="0"/>
                </a:rPr>
                <a:t>(R) </a:t>
              </a:r>
              <a:r>
                <a:rPr lang="de-DE" b="1" dirty="0">
                  <a:latin typeface="OperatorSymbols"/>
                  <a:cs typeface="OperatorSymbols"/>
                </a:rPr>
                <a:t>⋊</a:t>
              </a:r>
              <a:r>
                <a:rPr lang="de-DE" sz="1800" dirty="0" smtClean="0">
                  <a:latin typeface="Tahoma" pitchFamily="34" charset="0"/>
                </a:rPr>
                <a:t> </a:t>
              </a:r>
              <a:r>
                <a:rPr lang="de-DE" sz="1800" dirty="0">
                  <a:latin typeface="Tahoma" pitchFamily="34" charset="0"/>
                </a:rPr>
                <a:t>S</a:t>
              </a:r>
            </a:p>
          </p:txBody>
        </p:sp>
        <p:sp>
          <p:nvSpPr>
            <p:cNvPr id="57382" name="Rectangle 38"/>
            <p:cNvSpPr>
              <a:spLocks noChangeArrowheads="1"/>
            </p:cNvSpPr>
            <p:nvPr/>
          </p:nvSpPr>
          <p:spPr bwMode="auto">
            <a:xfrm>
              <a:off x="21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7383" name="Rectangle 39"/>
            <p:cNvSpPr>
              <a:spLocks noChangeArrowheads="1"/>
            </p:cNvSpPr>
            <p:nvPr/>
          </p:nvSpPr>
          <p:spPr bwMode="auto">
            <a:xfrm>
              <a:off x="25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4" name="Rectangle 40"/>
            <p:cNvSpPr>
              <a:spLocks noChangeArrowheads="1"/>
            </p:cNvSpPr>
            <p:nvPr/>
          </p:nvSpPr>
          <p:spPr bwMode="auto">
            <a:xfrm>
              <a:off x="29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5" name="Rectangle 41"/>
            <p:cNvSpPr>
              <a:spLocks noChangeArrowheads="1"/>
            </p:cNvSpPr>
            <p:nvPr/>
          </p:nvSpPr>
          <p:spPr bwMode="auto">
            <a:xfrm>
              <a:off x="21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c</a:t>
              </a:r>
              <a:r>
                <a:rPr lang="de-DE" sz="1800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6" name="Rectangle 42"/>
            <p:cNvSpPr>
              <a:spLocks noChangeArrowheads="1"/>
            </p:cNvSpPr>
            <p:nvPr/>
          </p:nvSpPr>
          <p:spPr bwMode="auto">
            <a:xfrm>
              <a:off x="25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d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7" name="Rectangle 43"/>
            <p:cNvSpPr>
              <a:spLocks noChangeArrowheads="1"/>
            </p:cNvSpPr>
            <p:nvPr/>
          </p:nvSpPr>
          <p:spPr bwMode="auto">
            <a:xfrm>
              <a:off x="29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1</a:t>
              </a:r>
              <a:endParaRPr lang="de-DE" sz="1800">
                <a:latin typeface="Tahoma" pitchFamily="34" charset="0"/>
              </a:endParaRPr>
            </a:p>
            <a:p>
              <a:r>
                <a:rPr lang="de-DE" sz="1800">
                  <a:latin typeface="Tahoma" pitchFamily="34" charset="0"/>
                </a:rPr>
                <a:t>e</a:t>
              </a:r>
              <a:r>
                <a:rPr lang="de-DE" sz="180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61" name="Line 44"/>
          <p:cNvSpPr>
            <a:spLocks noChangeShapeType="1"/>
          </p:cNvSpPr>
          <p:nvPr/>
        </p:nvSpPr>
        <p:spPr bwMode="auto">
          <a:xfrm flipH="1">
            <a:off x="1346200" y="2552700"/>
            <a:ext cx="3695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2" name="Line 45"/>
          <p:cNvSpPr>
            <a:spLocks noChangeShapeType="1"/>
          </p:cNvSpPr>
          <p:nvPr/>
        </p:nvSpPr>
        <p:spPr bwMode="auto">
          <a:xfrm flipV="1">
            <a:off x="1079500" y="21971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3" name="Line 46"/>
          <p:cNvSpPr>
            <a:spLocks noChangeShapeType="1"/>
          </p:cNvSpPr>
          <p:nvPr/>
        </p:nvSpPr>
        <p:spPr bwMode="auto">
          <a:xfrm flipV="1">
            <a:off x="1079500" y="2616200"/>
            <a:ext cx="0" cy="164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4" name="Line 47"/>
          <p:cNvSpPr>
            <a:spLocks noChangeShapeType="1"/>
          </p:cNvSpPr>
          <p:nvPr/>
        </p:nvSpPr>
        <p:spPr bwMode="auto">
          <a:xfrm flipV="1">
            <a:off x="2159000" y="4016375"/>
            <a:ext cx="12700" cy="24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5" name="Rectangle 48"/>
          <p:cNvSpPr>
            <a:spLocks noChangeArrowheads="1"/>
          </p:cNvSpPr>
          <p:nvPr/>
        </p:nvSpPr>
        <p:spPr bwMode="auto">
          <a:xfrm>
            <a:off x="2514600" y="3937000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Π</a:t>
            </a:r>
            <a:r>
              <a:rPr lang="de-DE" sz="1800" b="1" baseline="-25000">
                <a:latin typeface="Tahoma" pitchFamily="34" charset="0"/>
              </a:rPr>
              <a:t>C</a:t>
            </a:r>
            <a:endParaRPr lang="de-DE" b="1" baseline="-25000">
              <a:latin typeface="Tahoma" pitchFamily="34" charset="0"/>
            </a:endParaRPr>
          </a:p>
        </p:txBody>
      </p:sp>
      <p:sp>
        <p:nvSpPr>
          <p:cNvPr id="57366" name="Line 49"/>
          <p:cNvSpPr>
            <a:spLocks noChangeShapeType="1"/>
          </p:cNvSpPr>
          <p:nvPr/>
        </p:nvSpPr>
        <p:spPr bwMode="auto">
          <a:xfrm>
            <a:off x="368300" y="546100"/>
            <a:ext cx="692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7" name="Line 50"/>
          <p:cNvSpPr>
            <a:spLocks noChangeShapeType="1"/>
          </p:cNvSpPr>
          <p:nvPr/>
        </p:nvSpPr>
        <p:spPr bwMode="auto">
          <a:xfrm>
            <a:off x="368300" y="495300"/>
            <a:ext cx="692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8" name="Line 51"/>
          <p:cNvSpPr>
            <a:spLocks noChangeShapeType="1"/>
          </p:cNvSpPr>
          <p:nvPr/>
        </p:nvSpPr>
        <p:spPr bwMode="auto">
          <a:xfrm flipH="1">
            <a:off x="2641600" y="3606800"/>
            <a:ext cx="246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9" name="Rectangle 52"/>
          <p:cNvSpPr>
            <a:spLocks noChangeArrowheads="1"/>
          </p:cNvSpPr>
          <p:nvPr/>
        </p:nvSpPr>
        <p:spPr bwMode="auto">
          <a:xfrm>
            <a:off x="5067300" y="3332163"/>
            <a:ext cx="410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sz="1800" dirty="0" smtClean="0">
                <a:latin typeface="Tahoma" pitchFamily="34" charset="0"/>
              </a:rPr>
              <a:t> 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57370" name="Line 53"/>
          <p:cNvSpPr>
            <a:spLocks noChangeShapeType="1"/>
          </p:cNvSpPr>
          <p:nvPr/>
        </p:nvSpPr>
        <p:spPr bwMode="auto">
          <a:xfrm flipV="1">
            <a:off x="5346700" y="3302000"/>
            <a:ext cx="7493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1" name="Line 54"/>
          <p:cNvSpPr>
            <a:spLocks noChangeShapeType="1"/>
          </p:cNvSpPr>
          <p:nvPr/>
        </p:nvSpPr>
        <p:spPr bwMode="auto">
          <a:xfrm flipH="1" flipV="1">
            <a:off x="5308600" y="3733800"/>
            <a:ext cx="635000" cy="523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2" name="Line 55"/>
          <p:cNvSpPr>
            <a:spLocks noChangeShapeType="1"/>
          </p:cNvSpPr>
          <p:nvPr/>
        </p:nvSpPr>
        <p:spPr bwMode="auto">
          <a:xfrm>
            <a:off x="4559300" y="546100"/>
            <a:ext cx="0" cy="631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3" name="Line 56"/>
          <p:cNvSpPr>
            <a:spLocks noChangeShapeType="1"/>
          </p:cNvSpPr>
          <p:nvPr/>
        </p:nvSpPr>
        <p:spPr bwMode="auto">
          <a:xfrm>
            <a:off x="4495800" y="546100"/>
            <a:ext cx="0" cy="631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4" name="Text Box 57"/>
          <p:cNvSpPr txBox="1">
            <a:spLocks noChangeArrowheads="1"/>
          </p:cNvSpPr>
          <p:nvPr/>
        </p:nvSpPr>
        <p:spPr bwMode="auto">
          <a:xfrm>
            <a:off x="3933825" y="6491288"/>
            <a:ext cx="48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R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7375" name="Text Box 58"/>
          <p:cNvSpPr txBox="1">
            <a:spLocks noChangeArrowheads="1"/>
          </p:cNvSpPr>
          <p:nvPr/>
        </p:nvSpPr>
        <p:spPr bwMode="auto">
          <a:xfrm>
            <a:off x="4111625" y="88900"/>
            <a:ext cx="803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Result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7376" name="Text Box 59"/>
          <p:cNvSpPr txBox="1">
            <a:spLocks noChangeArrowheads="1"/>
          </p:cNvSpPr>
          <p:nvPr/>
        </p:nvSpPr>
        <p:spPr bwMode="auto">
          <a:xfrm>
            <a:off x="4606925" y="649128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S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7377" name="Text Box 60"/>
          <p:cNvSpPr txBox="1">
            <a:spLocks noChangeArrowheads="1"/>
          </p:cNvSpPr>
          <p:nvPr/>
        </p:nvSpPr>
        <p:spPr bwMode="auto">
          <a:xfrm>
            <a:off x="2740025" y="3282950"/>
            <a:ext cx="170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4 Attributwerte</a:t>
            </a:r>
          </a:p>
        </p:txBody>
      </p:sp>
      <p:sp>
        <p:nvSpPr>
          <p:cNvPr id="57378" name="Text Box 61"/>
          <p:cNvSpPr txBox="1">
            <a:spLocks noChangeArrowheads="1"/>
          </p:cNvSpPr>
          <p:nvPr/>
        </p:nvSpPr>
        <p:spPr bwMode="auto">
          <a:xfrm>
            <a:off x="2740025" y="2228850"/>
            <a:ext cx="170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6 Attributwerte</a:t>
            </a:r>
          </a:p>
        </p:txBody>
      </p:sp>
      <p:sp>
        <p:nvSpPr>
          <p:cNvPr id="57379" name="Line 62"/>
          <p:cNvSpPr>
            <a:spLocks noChangeShapeType="1"/>
          </p:cNvSpPr>
          <p:nvPr/>
        </p:nvSpPr>
        <p:spPr bwMode="auto">
          <a:xfrm flipV="1">
            <a:off x="2006600" y="279400"/>
            <a:ext cx="99060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80" name="Rectangle 63"/>
          <p:cNvSpPr>
            <a:spLocks noChangeArrowheads="1"/>
          </p:cNvSpPr>
          <p:nvPr/>
        </p:nvSpPr>
        <p:spPr bwMode="auto">
          <a:xfrm rot="-5400000">
            <a:off x="5302250" y="2901950"/>
            <a:ext cx="6019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kumimoji="1" lang="de-DE" sz="2800" dirty="0">
                <a:solidFill>
                  <a:schemeClr val="tx2"/>
                </a:solidFill>
                <a:latin typeface="Arial Black" pitchFamily="34" charset="0"/>
              </a:rPr>
              <a:t>Auswertung des </a:t>
            </a:r>
            <a:r>
              <a:rPr kumimoji="1" lang="de-DE" sz="2800" dirty="0" err="1">
                <a:solidFill>
                  <a:schemeClr val="tx2"/>
                </a:solidFill>
                <a:latin typeface="Arial Black" pitchFamily="34" charset="0"/>
              </a:rPr>
              <a:t>Joins</a:t>
            </a:r>
            <a:r>
              <a:rPr kumimoji="1" lang="de-DE" sz="28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kumimoji="1" lang="de-DE" sz="2800" i="1" dirty="0">
                <a:solidFill>
                  <a:schemeClr val="tx2"/>
                </a:solidFill>
                <a:latin typeface="Arial Black" pitchFamily="34" charset="0"/>
              </a:rPr>
              <a:t>R </a:t>
            </a:r>
            <a:r>
              <a:rPr lang="de-DE" b="1" i="1" dirty="0">
                <a:latin typeface="JoinFont" pitchFamily="2" charset="0"/>
                <a:sym typeface="Symbol" pitchFamily="18" charset="2"/>
              </a:rPr>
              <a:t>A</a:t>
            </a:r>
            <a:r>
              <a:rPr kumimoji="1" lang="de-DE" sz="2800" i="1" dirty="0">
                <a:solidFill>
                  <a:schemeClr val="tx2"/>
                </a:solidFill>
                <a:latin typeface="Arial Black" pitchFamily="34" charset="0"/>
              </a:rPr>
              <a:t> S</a:t>
            </a:r>
            <a:r>
              <a:rPr kumimoji="1" lang="de-DE" sz="2800" dirty="0">
                <a:solidFill>
                  <a:schemeClr val="tx2"/>
                </a:solidFill>
                <a:latin typeface="Arial Black" pitchFamily="34" charset="0"/>
              </a:rPr>
              <a:t> mit Semi-</a:t>
            </a:r>
            <a:r>
              <a:rPr kumimoji="1" lang="de-DE" sz="2800" dirty="0" err="1">
                <a:solidFill>
                  <a:schemeClr val="tx2"/>
                </a:solidFill>
                <a:latin typeface="Arial Black" pitchFamily="34" charset="0"/>
              </a:rPr>
              <a:t>Join</a:t>
            </a:r>
            <a:r>
              <a:rPr kumimoji="1" lang="de-DE" sz="2800" dirty="0">
                <a:solidFill>
                  <a:schemeClr val="tx2"/>
                </a:solidFill>
                <a:latin typeface="Arial Black" pitchFamily="34" charset="0"/>
              </a:rPr>
              <a:t>-Filterung von </a:t>
            </a:r>
            <a:r>
              <a:rPr kumimoji="1" lang="de-DE" sz="2800" i="1" dirty="0">
                <a:solidFill>
                  <a:schemeClr val="tx2"/>
                </a:solidFill>
                <a:latin typeface="Arial Black" pitchFamily="34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D91C47-8D09-4A2E-AE05-35CF35635528}" type="slidenum">
              <a:rPr lang="en-US">
                <a:latin typeface="Arial" pitchFamily="34" charset="0"/>
              </a:rPr>
              <a:pPr/>
              <a:t>54</a:t>
            </a:fld>
            <a:endParaRPr lang="en-US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 rot="10800000" flipV="1">
            <a:off x="698500" y="38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kumimoji="1" lang="de-DE" sz="3600">
                <a:solidFill>
                  <a:schemeClr val="tx2"/>
                </a:solidFill>
                <a:latin typeface="Arial Black" pitchFamily="34" charset="0"/>
              </a:rPr>
              <a:t>Alternative Auswertungungspläne</a:t>
            </a:r>
            <a:endParaRPr kumimoji="1" lang="de-DE" sz="3600" i="1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720725" y="1747838"/>
            <a:ext cx="208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1. Alternative:</a:t>
            </a: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1231900" y="2349500"/>
            <a:ext cx="558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1231900" y="2387600"/>
            <a:ext cx="558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3733800" y="2387600"/>
            <a:ext cx="0" cy="231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6" name="Line 7"/>
          <p:cNvSpPr>
            <a:spLocks noChangeShapeType="1"/>
          </p:cNvSpPr>
          <p:nvPr/>
        </p:nvSpPr>
        <p:spPr bwMode="auto">
          <a:xfrm>
            <a:off x="3771900" y="2387600"/>
            <a:ext cx="0" cy="231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7" name="Text Box 8"/>
          <p:cNvSpPr txBox="1">
            <a:spLocks noChangeArrowheads="1"/>
          </p:cNvSpPr>
          <p:nvPr/>
        </p:nvSpPr>
        <p:spPr bwMode="auto">
          <a:xfrm>
            <a:off x="4860925" y="189230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...</a:t>
            </a:r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4870450" y="253682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58379" name="Rectangle 10"/>
          <p:cNvSpPr>
            <a:spLocks noChangeArrowheads="1"/>
          </p:cNvSpPr>
          <p:nvPr/>
        </p:nvSpPr>
        <p:spPr bwMode="auto">
          <a:xfrm>
            <a:off x="4241800" y="3746500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Π</a:t>
            </a:r>
            <a:r>
              <a:rPr lang="de-DE" sz="1800" b="1" baseline="-25000">
                <a:latin typeface="Tahoma" pitchFamily="34" charset="0"/>
              </a:rPr>
              <a:t>C</a:t>
            </a:r>
            <a:endParaRPr lang="de-DE" b="1" baseline="-25000">
              <a:latin typeface="Tahoma" pitchFamily="34" charset="0"/>
            </a:endParaRPr>
          </a:p>
        </p:txBody>
      </p:sp>
      <p:sp>
        <p:nvSpPr>
          <p:cNvPr id="58380" name="Rectangle 11"/>
          <p:cNvSpPr>
            <a:spLocks noChangeArrowheads="1"/>
          </p:cNvSpPr>
          <p:nvPr/>
        </p:nvSpPr>
        <p:spPr bwMode="auto">
          <a:xfrm>
            <a:off x="2744788" y="31750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OperatorSymbols"/>
                <a:cs typeface="OperatorSymbols"/>
              </a:rPr>
              <a:t>⋉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222625" y="4325938"/>
            <a:ext cx="48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R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8382" name="Text Box 13"/>
          <p:cNvSpPr txBox="1">
            <a:spLocks noChangeArrowheads="1"/>
          </p:cNvSpPr>
          <p:nvPr/>
        </p:nvSpPr>
        <p:spPr bwMode="auto">
          <a:xfrm>
            <a:off x="5746750" y="1974850"/>
            <a:ext cx="803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Result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3768725" y="432593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St</a:t>
            </a:r>
            <a:r>
              <a:rPr lang="de-DE" sz="1800" baseline="-25000">
                <a:latin typeface="Tahoma" pitchFamily="34" charset="0"/>
              </a:rPr>
              <a:t>S</a:t>
            </a:r>
            <a:endParaRPr lang="de-DE" sz="1800">
              <a:latin typeface="Tahoma" pitchFamily="34" charset="0"/>
            </a:endParaRPr>
          </a:p>
        </p:txBody>
      </p:sp>
      <p:sp>
        <p:nvSpPr>
          <p:cNvPr id="58384" name="Text Box 15"/>
          <p:cNvSpPr txBox="1">
            <a:spLocks noChangeArrowheads="1"/>
          </p:cNvSpPr>
          <p:nvPr/>
        </p:nvSpPr>
        <p:spPr bwMode="auto">
          <a:xfrm>
            <a:off x="1838325" y="4092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R</a:t>
            </a:r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5495925" y="4092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</a:rPr>
              <a:t>S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 flipV="1">
            <a:off x="5067300" y="2235200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7" name="Line 18"/>
          <p:cNvSpPr>
            <a:spLocks noChangeShapeType="1"/>
          </p:cNvSpPr>
          <p:nvPr/>
        </p:nvSpPr>
        <p:spPr bwMode="auto">
          <a:xfrm flipV="1">
            <a:off x="2997200" y="2794000"/>
            <a:ext cx="18288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8" name="Line 19"/>
          <p:cNvSpPr>
            <a:spLocks noChangeShapeType="1"/>
          </p:cNvSpPr>
          <p:nvPr/>
        </p:nvSpPr>
        <p:spPr bwMode="auto">
          <a:xfrm>
            <a:off x="3048000" y="3556000"/>
            <a:ext cx="1244600" cy="368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9" name="Line 20"/>
          <p:cNvSpPr>
            <a:spLocks noChangeShapeType="1"/>
          </p:cNvSpPr>
          <p:nvPr/>
        </p:nvSpPr>
        <p:spPr bwMode="auto">
          <a:xfrm>
            <a:off x="4648200" y="4000500"/>
            <a:ext cx="88900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90" name="Line 21"/>
          <p:cNvSpPr>
            <a:spLocks noChangeShapeType="1"/>
          </p:cNvSpPr>
          <p:nvPr/>
        </p:nvSpPr>
        <p:spPr bwMode="auto">
          <a:xfrm flipH="1">
            <a:off x="2133600" y="3559175"/>
            <a:ext cx="749300" cy="695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91" name="Text Box 22"/>
          <p:cNvSpPr txBox="1">
            <a:spLocks noChangeArrowheads="1"/>
          </p:cNvSpPr>
          <p:nvPr/>
        </p:nvSpPr>
        <p:spPr bwMode="auto">
          <a:xfrm>
            <a:off x="720725" y="5189538"/>
            <a:ext cx="37577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2. Alternative: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(R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sz="28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(S))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(</a:t>
            </a:r>
            <a:r>
              <a:rPr lang="de-DE" sz="28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 smtClean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A0134-CC92-4466-B6B7-26DB7A145391}" type="slidenum">
              <a:rPr lang="en-US">
                <a:latin typeface="Arial" pitchFamily="34" charset="0"/>
              </a:rPr>
              <a:pPr/>
              <a:t>55</a:t>
            </a:fld>
            <a:endParaRPr lang="en-US">
              <a:latin typeface="Arial" pitchFamily="34" charset="0"/>
            </a:endParaRP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304800" y="3505200"/>
            <a:ext cx="1743075" cy="3352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6351588" y="3429000"/>
            <a:ext cx="1801812" cy="3429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59397" name="Group 4"/>
          <p:cNvGrpSpPr>
            <a:grpSpLocks/>
          </p:cNvGrpSpPr>
          <p:nvPr/>
        </p:nvGrpSpPr>
        <p:grpSpPr bwMode="auto">
          <a:xfrm>
            <a:off x="2743200" y="4114800"/>
            <a:ext cx="228600" cy="1828800"/>
            <a:chOff x="1728" y="2592"/>
            <a:chExt cx="144" cy="1152"/>
          </a:xfrm>
        </p:grpSpPr>
        <p:sp>
          <p:nvSpPr>
            <p:cNvPr id="59436" name="Rectangle 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7" name="Rectangle 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8" name="Rectangle 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9" name="Rectangle 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40" name="Rectangle 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9441" name="Rectangle 1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447499" name="Line 11"/>
          <p:cNvSpPr>
            <a:spLocks noChangeShapeType="1"/>
          </p:cNvSpPr>
          <p:nvPr/>
        </p:nvSpPr>
        <p:spPr bwMode="auto">
          <a:xfrm>
            <a:off x="1828800" y="4572000"/>
            <a:ext cx="914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0" name="Line 12"/>
          <p:cNvSpPr>
            <a:spLocks noChangeShapeType="1"/>
          </p:cNvSpPr>
          <p:nvPr/>
        </p:nvSpPr>
        <p:spPr bwMode="auto">
          <a:xfrm>
            <a:off x="1828800" y="4876800"/>
            <a:ext cx="914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1" name="Line 13"/>
          <p:cNvSpPr>
            <a:spLocks noChangeShapeType="1"/>
          </p:cNvSpPr>
          <p:nvPr/>
        </p:nvSpPr>
        <p:spPr bwMode="auto">
          <a:xfrm flipV="1">
            <a:off x="1828800" y="4648200"/>
            <a:ext cx="838200" cy="609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2" name="Line 14"/>
          <p:cNvSpPr>
            <a:spLocks noChangeShapeType="1"/>
          </p:cNvSpPr>
          <p:nvPr/>
        </p:nvSpPr>
        <p:spPr bwMode="auto">
          <a:xfrm flipV="1">
            <a:off x="1828800" y="4953000"/>
            <a:ext cx="838200" cy="609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3" name="Line 15"/>
          <p:cNvSpPr>
            <a:spLocks noChangeShapeType="1"/>
          </p:cNvSpPr>
          <p:nvPr/>
        </p:nvSpPr>
        <p:spPr bwMode="auto">
          <a:xfrm flipV="1">
            <a:off x="1828800" y="5181600"/>
            <a:ext cx="914400" cy="685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4" name="Line 16"/>
          <p:cNvSpPr>
            <a:spLocks noChangeShapeType="1"/>
          </p:cNvSpPr>
          <p:nvPr/>
        </p:nvSpPr>
        <p:spPr bwMode="auto">
          <a:xfrm flipV="1">
            <a:off x="1828800" y="4953000"/>
            <a:ext cx="914400" cy="1295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5" name="Line 17"/>
          <p:cNvSpPr>
            <a:spLocks noChangeShapeType="1"/>
          </p:cNvSpPr>
          <p:nvPr/>
        </p:nvSpPr>
        <p:spPr bwMode="auto">
          <a:xfrm flipV="1">
            <a:off x="1828800" y="4267200"/>
            <a:ext cx="914400" cy="2286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6" name="Line 18"/>
          <p:cNvSpPr>
            <a:spLocks noChangeShapeType="1"/>
          </p:cNvSpPr>
          <p:nvPr/>
        </p:nvSpPr>
        <p:spPr bwMode="auto">
          <a:xfrm>
            <a:off x="3048000" y="5029200"/>
            <a:ext cx="22098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334000" y="4114800"/>
            <a:ext cx="228600" cy="1828800"/>
            <a:chOff x="1728" y="2592"/>
            <a:chExt cx="144" cy="1152"/>
          </a:xfrm>
        </p:grpSpPr>
        <p:sp>
          <p:nvSpPr>
            <p:cNvPr id="59430" name="Rectangle 20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1" name="Rectangle 21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2" name="Rectangle 22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3" name="Rectangle 23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4" name="Rectangle 24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9435" name="Rectangle 25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447514" name="Line 26"/>
          <p:cNvSpPr>
            <a:spLocks noChangeShapeType="1"/>
          </p:cNvSpPr>
          <p:nvPr/>
        </p:nvSpPr>
        <p:spPr bwMode="auto">
          <a:xfrm flipH="1">
            <a:off x="5562600" y="4572000"/>
            <a:ext cx="914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5" name="Line 27"/>
          <p:cNvSpPr>
            <a:spLocks noChangeShapeType="1"/>
          </p:cNvSpPr>
          <p:nvPr/>
        </p:nvSpPr>
        <p:spPr bwMode="auto">
          <a:xfrm flipH="1">
            <a:off x="5562600" y="4800600"/>
            <a:ext cx="91440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6" name="Line 28"/>
          <p:cNvSpPr>
            <a:spLocks noChangeShapeType="1"/>
          </p:cNvSpPr>
          <p:nvPr/>
        </p:nvSpPr>
        <p:spPr bwMode="auto">
          <a:xfrm flipH="1">
            <a:off x="5562600" y="5181600"/>
            <a:ext cx="83820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7" name="Line 29"/>
          <p:cNvSpPr>
            <a:spLocks noChangeShapeType="1"/>
          </p:cNvSpPr>
          <p:nvPr/>
        </p:nvSpPr>
        <p:spPr bwMode="auto">
          <a:xfrm>
            <a:off x="6553200" y="5181600"/>
            <a:ext cx="1371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8" name="Line 30"/>
          <p:cNvSpPr>
            <a:spLocks noChangeShapeType="1"/>
          </p:cNvSpPr>
          <p:nvPr/>
        </p:nvSpPr>
        <p:spPr bwMode="auto">
          <a:xfrm flipH="1">
            <a:off x="5562600" y="5486400"/>
            <a:ext cx="91440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9" name="Line 31"/>
          <p:cNvSpPr>
            <a:spLocks noChangeShapeType="1"/>
          </p:cNvSpPr>
          <p:nvPr/>
        </p:nvSpPr>
        <p:spPr bwMode="auto">
          <a:xfrm flipH="1" flipV="1">
            <a:off x="5562600" y="4572000"/>
            <a:ext cx="914400" cy="1295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0" name="Line 32"/>
          <p:cNvSpPr>
            <a:spLocks noChangeShapeType="1"/>
          </p:cNvSpPr>
          <p:nvPr/>
        </p:nvSpPr>
        <p:spPr bwMode="auto">
          <a:xfrm flipH="1" flipV="1">
            <a:off x="5562600" y="4876800"/>
            <a:ext cx="914400" cy="1371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1" name="Line 33"/>
          <p:cNvSpPr>
            <a:spLocks noChangeShapeType="1"/>
          </p:cNvSpPr>
          <p:nvPr/>
        </p:nvSpPr>
        <p:spPr bwMode="auto">
          <a:xfrm flipH="1" flipV="1">
            <a:off x="5562600" y="5791200"/>
            <a:ext cx="914400" cy="762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2" name="Rectangle 34"/>
          <p:cNvSpPr>
            <a:spLocks noChangeArrowheads="1"/>
          </p:cNvSpPr>
          <p:nvPr/>
        </p:nvSpPr>
        <p:spPr bwMode="auto">
          <a:xfrm>
            <a:off x="6477000" y="5715000"/>
            <a:ext cx="1524000" cy="609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3" name="AutoShape 35"/>
          <p:cNvSpPr>
            <a:spLocks/>
          </p:cNvSpPr>
          <p:nvPr/>
        </p:nvSpPr>
        <p:spPr bwMode="auto">
          <a:xfrm>
            <a:off x="8253413" y="5481638"/>
            <a:ext cx="900112" cy="860425"/>
          </a:xfrm>
          <a:prstGeom prst="accentCallout1">
            <a:avLst>
              <a:gd name="adj1" fmla="val 13431"/>
              <a:gd name="adj2" fmla="val -8556"/>
              <a:gd name="adj3" fmla="val 68843"/>
              <a:gd name="adj4" fmla="val -50801"/>
            </a:avLst>
          </a:prstGeom>
          <a:solidFill>
            <a:schemeClr val="accent2"/>
          </a:solidFill>
          <a:ln w="38100">
            <a:solidFill>
              <a:srgbClr val="0000FF"/>
            </a:solidFill>
            <a:miter lim="800000"/>
            <a:headEnd type="triangle" w="med" len="med"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False</a:t>
            </a:r>
          </a:p>
          <a:p>
            <a:pPr algn="l"/>
            <a:r>
              <a:rPr lang="de-DE">
                <a:latin typeface="Times New Roman" pitchFamily="18" charset="0"/>
              </a:rPr>
              <a:t>drops</a:t>
            </a:r>
          </a:p>
        </p:txBody>
      </p:sp>
      <p:sp>
        <p:nvSpPr>
          <p:cNvPr id="447524" name="Line 36"/>
          <p:cNvSpPr>
            <a:spLocks noChangeShapeType="1"/>
          </p:cNvSpPr>
          <p:nvPr/>
        </p:nvSpPr>
        <p:spPr bwMode="auto">
          <a:xfrm>
            <a:off x="6553200" y="6553200"/>
            <a:ext cx="1371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5" name="Line 37"/>
          <p:cNvSpPr>
            <a:spLocks noChangeShapeType="1"/>
          </p:cNvSpPr>
          <p:nvPr/>
        </p:nvSpPr>
        <p:spPr bwMode="auto">
          <a:xfrm flipH="1" flipV="1">
            <a:off x="1676400" y="2667000"/>
            <a:ext cx="5638800" cy="8382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6" name="Line 38"/>
          <p:cNvSpPr>
            <a:spLocks noChangeShapeType="1"/>
          </p:cNvSpPr>
          <p:nvPr/>
        </p:nvSpPr>
        <p:spPr bwMode="auto">
          <a:xfrm flipV="1">
            <a:off x="1143000" y="2667000"/>
            <a:ext cx="228600" cy="914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7" name="Text Box 39"/>
          <p:cNvSpPr txBox="1">
            <a:spLocks noChangeArrowheads="1"/>
          </p:cNvSpPr>
          <p:nvPr/>
        </p:nvSpPr>
        <p:spPr bwMode="auto">
          <a:xfrm>
            <a:off x="1219200" y="2057400"/>
            <a:ext cx="674688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de-DE" sz="3200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3200" baseline="-25000" dirty="0" smtClean="0">
                <a:latin typeface="Times New Roman" pitchFamily="18" charset="0"/>
                <a:sym typeface="Symbol" pitchFamily="18" charset="2"/>
              </a:rPr>
              <a:t>C</a:t>
            </a:r>
            <a:endParaRPr lang="de-DE" dirty="0">
              <a:latin typeface="Times New Roman" pitchFamily="18" charset="0"/>
            </a:endParaRPr>
          </a:p>
        </p:txBody>
      </p:sp>
      <p:sp>
        <p:nvSpPr>
          <p:cNvPr id="447528" name="Text Box 40"/>
          <p:cNvSpPr txBox="1">
            <a:spLocks noChangeArrowheads="1"/>
          </p:cNvSpPr>
          <p:nvPr/>
        </p:nvSpPr>
        <p:spPr bwMode="auto">
          <a:xfrm>
            <a:off x="3419475" y="4648200"/>
            <a:ext cx="7842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6 Bit</a:t>
            </a:r>
          </a:p>
        </p:txBody>
      </p:sp>
      <p:sp>
        <p:nvSpPr>
          <p:cNvPr id="447529" name="Text Box 41"/>
          <p:cNvSpPr txBox="1">
            <a:spLocks noChangeArrowheads="1"/>
          </p:cNvSpPr>
          <p:nvPr/>
        </p:nvSpPr>
        <p:spPr bwMode="auto">
          <a:xfrm rot="491135">
            <a:off x="1905000" y="2667000"/>
            <a:ext cx="53530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12 Attribute (4 Tupel, inkl. 2 False Drops)</a:t>
            </a:r>
          </a:p>
        </p:txBody>
      </p:sp>
      <p:sp>
        <p:nvSpPr>
          <p:cNvPr id="447530" name="Line 42"/>
          <p:cNvSpPr>
            <a:spLocks noChangeShapeType="1"/>
          </p:cNvSpPr>
          <p:nvPr/>
        </p:nvSpPr>
        <p:spPr bwMode="auto">
          <a:xfrm flipV="1">
            <a:off x="1524000" y="1066800"/>
            <a:ext cx="4038600" cy="11430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447531" name="Picture 43"/>
          <p:cNvPicPr>
            <a:picLocks noChangeAspect="1" noChangeArrowheads="1"/>
          </p:cNvPicPr>
          <p:nvPr/>
        </p:nvPicPr>
        <p:blipFill>
          <a:blip r:embed="rId3" cstate="print"/>
          <a:srcRect l="55469" t="50000" r="13281" b="17708"/>
          <a:stretch>
            <a:fillRect/>
          </a:stretch>
        </p:blipFill>
        <p:spPr bwMode="auto">
          <a:xfrm>
            <a:off x="5562600" y="0"/>
            <a:ext cx="3048000" cy="2362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447532" name="Text Box 44"/>
          <p:cNvSpPr txBox="1">
            <a:spLocks noChangeArrowheads="1"/>
          </p:cNvSpPr>
          <p:nvPr/>
        </p:nvSpPr>
        <p:spPr bwMode="auto">
          <a:xfrm rot="-901158">
            <a:off x="1839913" y="1371600"/>
            <a:ext cx="16637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15 Attribute</a:t>
            </a:r>
          </a:p>
        </p:txBody>
      </p:sp>
      <p:sp>
        <p:nvSpPr>
          <p:cNvPr id="59426" name="Rectangle 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02600" cy="1143000"/>
          </a:xfrm>
        </p:spPr>
        <p:txBody>
          <a:bodyPr/>
          <a:lstStyle/>
          <a:p>
            <a:r>
              <a:rPr lang="de-DE" smtClean="0"/>
              <a:t>Join mit Hashfilter</a:t>
            </a:r>
            <a:br>
              <a:rPr lang="de-DE" smtClean="0"/>
            </a:br>
            <a:r>
              <a:rPr lang="de-DE" smtClean="0"/>
              <a:t>(Bloom-Filter)</a:t>
            </a:r>
          </a:p>
        </p:txBody>
      </p:sp>
      <p:sp>
        <p:nvSpPr>
          <p:cNvPr id="59427" name="Freeform 46"/>
          <p:cNvSpPr>
            <a:spLocks/>
          </p:cNvSpPr>
          <p:nvPr/>
        </p:nvSpPr>
        <p:spPr bwMode="auto">
          <a:xfrm>
            <a:off x="3403600" y="0"/>
            <a:ext cx="5664200" cy="3200400"/>
          </a:xfrm>
          <a:custGeom>
            <a:avLst/>
            <a:gdLst>
              <a:gd name="T0" fmla="*/ 16 w 1888"/>
              <a:gd name="T1" fmla="*/ 0 h 1776"/>
              <a:gd name="T2" fmla="*/ 64 w 1888"/>
              <a:gd name="T3" fmla="*/ 576 h 1776"/>
              <a:gd name="T4" fmla="*/ 400 w 1888"/>
              <a:gd name="T5" fmla="*/ 1296 h 1776"/>
              <a:gd name="T6" fmla="*/ 1888 w 1888"/>
              <a:gd name="T7" fmla="*/ 1776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1888"/>
              <a:gd name="T13" fmla="*/ 0 h 1776"/>
              <a:gd name="T14" fmla="*/ 1888 w 1888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8" h="1776">
                <a:moveTo>
                  <a:pt x="16" y="0"/>
                </a:moveTo>
                <a:cubicBezTo>
                  <a:pt x="8" y="180"/>
                  <a:pt x="0" y="360"/>
                  <a:pt x="64" y="576"/>
                </a:cubicBezTo>
                <a:cubicBezTo>
                  <a:pt x="128" y="792"/>
                  <a:pt x="96" y="1096"/>
                  <a:pt x="400" y="1296"/>
                </a:cubicBezTo>
                <a:cubicBezTo>
                  <a:pt x="704" y="1496"/>
                  <a:pt x="1352" y="1680"/>
                  <a:pt x="1888" y="1776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9428" name="Freeform 47"/>
          <p:cNvSpPr>
            <a:spLocks/>
          </p:cNvSpPr>
          <p:nvPr/>
        </p:nvSpPr>
        <p:spPr bwMode="auto">
          <a:xfrm>
            <a:off x="4191000" y="2438400"/>
            <a:ext cx="762000" cy="4343400"/>
          </a:xfrm>
          <a:custGeom>
            <a:avLst/>
            <a:gdLst>
              <a:gd name="T0" fmla="*/ 480 w 480"/>
              <a:gd name="T1" fmla="*/ 0 h 2736"/>
              <a:gd name="T2" fmla="*/ 288 w 480"/>
              <a:gd name="T3" fmla="*/ 288 h 2736"/>
              <a:gd name="T4" fmla="*/ 96 w 480"/>
              <a:gd name="T5" fmla="*/ 960 h 2736"/>
              <a:gd name="T6" fmla="*/ 0 w 480"/>
              <a:gd name="T7" fmla="*/ 2736 h 273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2736"/>
              <a:gd name="T14" fmla="*/ 480 w 480"/>
              <a:gd name="T15" fmla="*/ 2736 h 27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2736">
                <a:moveTo>
                  <a:pt x="480" y="0"/>
                </a:moveTo>
                <a:cubicBezTo>
                  <a:pt x="416" y="64"/>
                  <a:pt x="352" y="128"/>
                  <a:pt x="288" y="288"/>
                </a:cubicBezTo>
                <a:cubicBezTo>
                  <a:pt x="224" y="448"/>
                  <a:pt x="144" y="552"/>
                  <a:pt x="96" y="960"/>
                </a:cubicBezTo>
                <a:cubicBezTo>
                  <a:pt x="48" y="1368"/>
                  <a:pt x="16" y="2440"/>
                  <a:pt x="0" y="2736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36" name="Line 48"/>
          <p:cNvSpPr>
            <a:spLocks noChangeShapeType="1"/>
          </p:cNvSpPr>
          <p:nvPr/>
        </p:nvSpPr>
        <p:spPr bwMode="auto">
          <a:xfrm>
            <a:off x="6629400" y="5562600"/>
            <a:ext cx="1371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4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44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44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4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44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44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44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44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44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44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500"/>
                                        <p:tgtEl>
                                          <p:spTgt spid="44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44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500"/>
                                        <p:tgtEl>
                                          <p:spTgt spid="44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44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500"/>
                                        <p:tgtEl>
                                          <p:spTgt spid="44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500"/>
                                        <p:tgtEl>
                                          <p:spTgt spid="44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500"/>
                                        <p:tgtEl>
                                          <p:spTgt spid="44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44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500"/>
                                        <p:tgtEl>
                                          <p:spTgt spid="44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9" grpId="0" animBg="1"/>
      <p:bldP spid="447500" grpId="0" animBg="1"/>
      <p:bldP spid="447501" grpId="0" animBg="1"/>
      <p:bldP spid="447502" grpId="0" animBg="1"/>
      <p:bldP spid="447503" grpId="0" animBg="1"/>
      <p:bldP spid="447504" grpId="0" animBg="1"/>
      <p:bldP spid="447505" grpId="0" animBg="1"/>
      <p:bldP spid="447506" grpId="0" animBg="1"/>
      <p:bldP spid="447514" grpId="0" animBg="1"/>
      <p:bldP spid="447515" grpId="0" animBg="1"/>
      <p:bldP spid="447516" grpId="0" animBg="1"/>
      <p:bldP spid="447517" grpId="0" animBg="1"/>
      <p:bldP spid="447518" grpId="0" animBg="1"/>
      <p:bldP spid="447519" grpId="0" animBg="1"/>
      <p:bldP spid="447520" grpId="0" animBg="1"/>
      <p:bldP spid="447521" grpId="0" animBg="1"/>
      <p:bldP spid="447522" grpId="0" animBg="1"/>
      <p:bldP spid="447523" grpId="0" animBg="1" autoUpdateAnimBg="0"/>
      <p:bldP spid="447524" grpId="0" animBg="1"/>
      <p:bldP spid="447525" grpId="0" animBg="1"/>
      <p:bldP spid="447526" grpId="0" animBg="1"/>
      <p:bldP spid="447527" grpId="0" autoUpdateAnimBg="0"/>
      <p:bldP spid="447528" grpId="0" autoUpdateAnimBg="0"/>
      <p:bldP spid="447529" grpId="0" autoUpdateAnimBg="0"/>
      <p:bldP spid="447530" grpId="0" animBg="1"/>
      <p:bldP spid="447532" grpId="0" autoUpdateAnimBg="0"/>
      <p:bldP spid="44753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5B206-614D-422F-9943-6356C8AFCD64}" type="slidenum">
              <a:rPr lang="en-US">
                <a:latin typeface="Arial" pitchFamily="34" charset="0"/>
              </a:rPr>
              <a:pPr/>
              <a:t>56</a:t>
            </a:fld>
            <a:endParaRPr lang="en-US">
              <a:latin typeface="Arial" pitchFamily="34" charset="0"/>
            </a:endParaRP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304800" y="3505200"/>
            <a:ext cx="1743075" cy="3352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6351588" y="3429000"/>
            <a:ext cx="1801812" cy="3429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60421" name="Group 4"/>
          <p:cNvGrpSpPr>
            <a:grpSpLocks/>
          </p:cNvGrpSpPr>
          <p:nvPr/>
        </p:nvGrpSpPr>
        <p:grpSpPr bwMode="auto">
          <a:xfrm>
            <a:off x="4114800" y="4191000"/>
            <a:ext cx="228600" cy="1828800"/>
            <a:chOff x="1728" y="2592"/>
            <a:chExt cx="144" cy="1152"/>
          </a:xfrm>
        </p:grpSpPr>
        <p:sp>
          <p:nvSpPr>
            <p:cNvPr id="60435" name="Rectangle 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6" name="Rectangle 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7" name="Rectangle 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8" name="Rectangle 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9" name="Rectangle 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40" name="Rectangle 1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</p:grpSp>
      <p:sp>
        <p:nvSpPr>
          <p:cNvPr id="6042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Join mit Hashfilter</a:t>
            </a:r>
            <a:br>
              <a:rPr lang="de-DE" smtClean="0"/>
            </a:br>
            <a:r>
              <a:rPr lang="de-DE" smtClean="0"/>
              <a:t>(False Drop Abschätzung)</a:t>
            </a:r>
          </a:p>
        </p:txBody>
      </p:sp>
      <p:sp>
        <p:nvSpPr>
          <p:cNvPr id="60423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4914900"/>
          </a:xfrm>
        </p:spPr>
        <p:txBody>
          <a:bodyPr/>
          <a:lstStyle/>
          <a:p>
            <a:r>
              <a:rPr lang="de-DE" smtClean="0"/>
              <a:t>Wahrscheinlichkeit, dass ein bestimmtes Bit j gesetzt ist</a:t>
            </a:r>
          </a:p>
          <a:p>
            <a:pPr lvl="1"/>
            <a:r>
              <a:rPr lang="de-DE" smtClean="0"/>
              <a:t>W. dass ein bestimmtes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das Bit setzt: 1/b</a:t>
            </a:r>
          </a:p>
          <a:p>
            <a:pPr lvl="1"/>
            <a:r>
              <a:rPr lang="de-DE" smtClean="0"/>
              <a:t>W. dasss kein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das Bit setzt: (1-1/b)</a:t>
            </a:r>
            <a:r>
              <a:rPr lang="de-DE" b="1" baseline="30000" smtClean="0"/>
              <a:t>|R|</a:t>
            </a:r>
          </a:p>
          <a:p>
            <a:pPr lvl="1"/>
            <a:r>
              <a:rPr lang="de-DE" smtClean="0"/>
              <a:t>W. dass ein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das Bit gesetzt hat: 1- (1-1/b)</a:t>
            </a:r>
            <a:r>
              <a:rPr lang="de-DE" b="1" baseline="30000" smtClean="0"/>
              <a:t>|R|</a:t>
            </a:r>
          </a:p>
        </p:txBody>
      </p:sp>
      <p:sp>
        <p:nvSpPr>
          <p:cNvPr id="60424" name="Line 13"/>
          <p:cNvSpPr>
            <a:spLocks noChangeShapeType="1"/>
          </p:cNvSpPr>
          <p:nvPr/>
        </p:nvSpPr>
        <p:spPr bwMode="auto">
          <a:xfrm flipH="1">
            <a:off x="4267200" y="4876800"/>
            <a:ext cx="22098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0425" name="Group 14"/>
          <p:cNvGrpSpPr>
            <a:grpSpLocks/>
          </p:cNvGrpSpPr>
          <p:nvPr/>
        </p:nvGrpSpPr>
        <p:grpSpPr bwMode="auto">
          <a:xfrm>
            <a:off x="3733800" y="4191000"/>
            <a:ext cx="304800" cy="1828800"/>
            <a:chOff x="1728" y="2592"/>
            <a:chExt cx="144" cy="1152"/>
          </a:xfrm>
        </p:grpSpPr>
        <p:sp>
          <p:nvSpPr>
            <p:cNvPr id="60429" name="Rectangle 1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2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0430" name="Rectangle 1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2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60431" name="Rectangle 1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2" name="Rectangle 1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2000">
                  <a:latin typeface="Times New Roman" pitchFamily="18" charset="0"/>
                </a:rPr>
                <a:t>j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60433" name="Rectangle 1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4" name="Rectangle 2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imes New Roman" pitchFamily="18" charset="0"/>
                </a:rPr>
                <a:t>b-1</a:t>
              </a:r>
              <a:endParaRPr lang="de-DE">
                <a:latin typeface="Times New Roman" pitchFamily="18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68313" y="5013325"/>
            <a:ext cx="3657600" cy="381000"/>
            <a:chOff x="288" y="3168"/>
            <a:chExt cx="2304" cy="240"/>
          </a:xfrm>
        </p:grpSpPr>
        <p:sp>
          <p:nvSpPr>
            <p:cNvPr id="60427" name="Line 22"/>
            <p:cNvSpPr>
              <a:spLocks noChangeShapeType="1"/>
            </p:cNvSpPr>
            <p:nvPr/>
          </p:nvSpPr>
          <p:spPr bwMode="auto">
            <a:xfrm>
              <a:off x="1152" y="3312"/>
              <a:ext cx="144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428" name="Rectangle 23"/>
            <p:cNvSpPr>
              <a:spLocks noChangeArrowheads="1"/>
            </p:cNvSpPr>
            <p:nvPr/>
          </p:nvSpPr>
          <p:spPr bwMode="auto">
            <a:xfrm>
              <a:off x="288" y="3168"/>
              <a:ext cx="1008" cy="24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7F58C5-33A4-40E9-936A-D585C7D62188}" type="slidenum">
              <a:rPr lang="en-US">
                <a:latin typeface="Arial" pitchFamily="34" charset="0"/>
              </a:rPr>
              <a:pPr/>
              <a:t>57</a:t>
            </a:fld>
            <a:endParaRPr lang="en-US">
              <a:latin typeface="Arial" pitchFamily="34" charset="0"/>
            </a:endParaRP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661988" y="4191000"/>
            <a:ext cx="1385887" cy="2667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1444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6351588" y="4419600"/>
            <a:ext cx="1309687" cy="2438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614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Join mit Hashfilter</a:t>
            </a:r>
            <a:br>
              <a:rPr lang="de-DE" smtClean="0"/>
            </a:br>
            <a:r>
              <a:rPr lang="de-DE" smtClean="0"/>
              <a:t>(False Drop Abschätzung)</a:t>
            </a:r>
          </a:p>
        </p:txBody>
      </p:sp>
      <p:sp>
        <p:nvSpPr>
          <p:cNvPr id="614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4914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mtClean="0"/>
              <a:t>W. dass irgendein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ein bestimmtes Bit gesetzt hat: 1- (1-1/b)</a:t>
            </a:r>
            <a:r>
              <a:rPr lang="de-DE" b="1" baseline="30000" smtClean="0"/>
              <a:t>|R|</a:t>
            </a:r>
          </a:p>
          <a:p>
            <a:pPr>
              <a:lnSpc>
                <a:spcPct val="80000"/>
              </a:lnSpc>
            </a:pPr>
            <a:r>
              <a:rPr lang="de-DE" smtClean="0"/>
              <a:t>Wieviele Bits sind gesetzt? </a:t>
            </a:r>
          </a:p>
          <a:p>
            <a:pPr lvl="1">
              <a:lnSpc>
                <a:spcPct val="80000"/>
              </a:lnSpc>
            </a:pPr>
            <a:r>
              <a:rPr lang="de-DE" smtClean="0"/>
              <a:t>b * [1- (1-1/b)</a:t>
            </a:r>
            <a:r>
              <a:rPr lang="de-DE" b="1" baseline="30000" smtClean="0"/>
              <a:t>|R|</a:t>
            </a:r>
            <a:r>
              <a:rPr lang="de-DE" smtClean="0"/>
              <a:t>]</a:t>
            </a:r>
          </a:p>
          <a:p>
            <a:pPr>
              <a:lnSpc>
                <a:spcPct val="80000"/>
              </a:lnSpc>
            </a:pPr>
            <a:r>
              <a:rPr lang="de-DE" smtClean="0"/>
              <a:t>Mehrere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können dasselbe Bit setzen</a:t>
            </a:r>
          </a:p>
          <a:p>
            <a:pPr>
              <a:lnSpc>
                <a:spcPct val="80000"/>
              </a:lnSpc>
            </a:pPr>
            <a:r>
              <a:rPr lang="de-DE" smtClean="0"/>
              <a:t>Approximation: alle r</a:t>
            </a:r>
            <a:r>
              <a:rPr lang="de-DE" smtClean="0">
                <a:sym typeface="Symbol" pitchFamily="18" charset="2"/>
              </a:rPr>
              <a:t>R</a:t>
            </a:r>
            <a:r>
              <a:rPr lang="de-DE" smtClean="0"/>
              <a:t> setzen unterschiedliche Bits</a:t>
            </a:r>
          </a:p>
          <a:p>
            <a:pPr lvl="1">
              <a:lnSpc>
                <a:spcPct val="80000"/>
              </a:lnSpc>
            </a:pPr>
            <a:r>
              <a:rPr lang="de-DE" smtClean="0"/>
              <a:t>W. dass ein bestimmtes Bit j gesetzt ist: |R| / b</a:t>
            </a:r>
          </a:p>
          <a:p>
            <a:pPr lvl="1">
              <a:lnSpc>
                <a:spcPct val="80000"/>
              </a:lnSpc>
            </a:pPr>
            <a:r>
              <a:rPr lang="de-DE" smtClean="0"/>
              <a:t>b &gt;&gt; |R|</a:t>
            </a:r>
          </a:p>
          <a:p>
            <a:pPr lvl="1"/>
            <a:endParaRPr lang="de-DE" b="1" baseline="30000" smtClean="0"/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 flipH="1">
            <a:off x="4419600" y="5410200"/>
            <a:ext cx="20574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448" name="Group 7"/>
          <p:cNvGrpSpPr>
            <a:grpSpLocks/>
          </p:cNvGrpSpPr>
          <p:nvPr/>
        </p:nvGrpSpPr>
        <p:grpSpPr bwMode="auto">
          <a:xfrm>
            <a:off x="3886200" y="4572000"/>
            <a:ext cx="609600" cy="1828800"/>
            <a:chOff x="2352" y="2640"/>
            <a:chExt cx="384" cy="1152"/>
          </a:xfrm>
        </p:grpSpPr>
        <p:grpSp>
          <p:nvGrpSpPr>
            <p:cNvPr id="61451" name="Group 8"/>
            <p:cNvGrpSpPr>
              <a:grpSpLocks/>
            </p:cNvGrpSpPr>
            <p:nvPr/>
          </p:nvGrpSpPr>
          <p:grpSpPr bwMode="auto">
            <a:xfrm>
              <a:off x="2592" y="2640"/>
              <a:ext cx="144" cy="1152"/>
              <a:chOff x="1728" y="2592"/>
              <a:chExt cx="144" cy="1152"/>
            </a:xfrm>
          </p:grpSpPr>
          <p:sp>
            <p:nvSpPr>
              <p:cNvPr id="61459" name="Rectangle 9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0" name="Rectangle 1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1" name="Rectangle 11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2" name="Rectangle 12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3" name="Rectangle 13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4" name="Rectangle 14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</p:grpSp>
        <p:grpSp>
          <p:nvGrpSpPr>
            <p:cNvPr id="61452" name="Group 15"/>
            <p:cNvGrpSpPr>
              <a:grpSpLocks/>
            </p:cNvGrpSpPr>
            <p:nvPr/>
          </p:nvGrpSpPr>
          <p:grpSpPr bwMode="auto">
            <a:xfrm>
              <a:off x="2352" y="2640"/>
              <a:ext cx="192" cy="1152"/>
              <a:chOff x="1728" y="2592"/>
              <a:chExt cx="144" cy="1152"/>
            </a:xfrm>
          </p:grpSpPr>
          <p:sp>
            <p:nvSpPr>
              <p:cNvPr id="61453" name="Rectangle 16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61454" name="Rectangle 1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1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1455" name="Rectangle 18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56" name="Rectangle 19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j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1457" name="Rectangle 20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58" name="Rectangle 21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800">
                    <a:latin typeface="Times New Roman" pitchFamily="18" charset="0"/>
                  </a:rPr>
                  <a:t>b-1</a:t>
                </a:r>
                <a:endParaRPr lang="de-DE">
                  <a:latin typeface="Times New Roman" pitchFamily="18" charset="0"/>
                </a:endParaRPr>
              </a:p>
            </p:txBody>
          </p:sp>
        </p:grpSp>
      </p:grpSp>
      <p:sp>
        <p:nvSpPr>
          <p:cNvPr id="451606" name="Line 22"/>
          <p:cNvSpPr>
            <a:spLocks noChangeShapeType="1"/>
          </p:cNvSpPr>
          <p:nvPr/>
        </p:nvSpPr>
        <p:spPr bwMode="auto">
          <a:xfrm flipV="1">
            <a:off x="1905000" y="4724400"/>
            <a:ext cx="228600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607" name="Line 23"/>
          <p:cNvSpPr>
            <a:spLocks noChangeShapeType="1"/>
          </p:cNvSpPr>
          <p:nvPr/>
        </p:nvSpPr>
        <p:spPr bwMode="auto">
          <a:xfrm flipV="1">
            <a:off x="1828800" y="4800600"/>
            <a:ext cx="2438400" cy="175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06" grpId="0" animBg="1"/>
      <p:bldP spid="45160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36097-7648-4D28-894C-57250338675E}" type="slidenum">
              <a:rPr lang="en-US">
                <a:latin typeface="Arial" pitchFamily="34" charset="0"/>
              </a:rPr>
              <a:pPr/>
              <a:t>58</a:t>
            </a:fld>
            <a:endParaRPr lang="en-US">
              <a:latin typeface="Arial" pitchFamily="34" charset="0"/>
            </a:endParaRPr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860425" y="4572000"/>
            <a:ext cx="1187450" cy="2286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2468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6351588" y="4419600"/>
            <a:ext cx="1309687" cy="24384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Join mit Hashfilter</a:t>
            </a:r>
            <a:br>
              <a:rPr lang="de-DE" smtClean="0"/>
            </a:br>
            <a:r>
              <a:rPr lang="de-DE" smtClean="0"/>
              <a:t>(False Drop Abschätzung)</a:t>
            </a:r>
          </a:p>
        </p:txBody>
      </p:sp>
      <p:sp>
        <p:nvSpPr>
          <p:cNvPr id="6247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2842"/>
            <a:ext cx="8763000" cy="476885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de-DE" dirty="0" smtClean="0"/>
              <a:t>W. dass irgendein </a:t>
            </a:r>
            <a:r>
              <a:rPr lang="de-DE" dirty="0" err="1" smtClean="0"/>
              <a:t>r</a:t>
            </a:r>
            <a:r>
              <a:rPr lang="de-DE" dirty="0" err="1" smtClean="0">
                <a:sym typeface="Symbol" pitchFamily="18" charset="2"/>
              </a:rPr>
              <a:t>R</a:t>
            </a:r>
            <a:r>
              <a:rPr lang="de-DE" dirty="0" smtClean="0"/>
              <a:t> ein bestimmtes Bit gesetzt hat: </a:t>
            </a:r>
          </a:p>
          <a:p>
            <a:pPr lvl="1">
              <a:lnSpc>
                <a:spcPct val="70000"/>
              </a:lnSpc>
            </a:pPr>
            <a:r>
              <a:rPr lang="de-DE" dirty="0" smtClean="0"/>
              <a:t>1- (1-1/b)</a:t>
            </a:r>
            <a:r>
              <a:rPr lang="de-DE" b="1" baseline="30000" dirty="0" smtClean="0"/>
              <a:t>|R|</a:t>
            </a:r>
          </a:p>
          <a:p>
            <a:pPr>
              <a:lnSpc>
                <a:spcPct val="70000"/>
              </a:lnSpc>
            </a:pPr>
            <a:r>
              <a:rPr lang="de-DE" dirty="0" smtClean="0"/>
              <a:t>W. dass ein bestimmtes </a:t>
            </a:r>
            <a:r>
              <a:rPr lang="de-DE" dirty="0" err="1" smtClean="0"/>
              <a:t>s</a:t>
            </a:r>
            <a:r>
              <a:rPr lang="de-DE" dirty="0" err="1" smtClean="0">
                <a:sym typeface="Symbol" pitchFamily="18" charset="2"/>
              </a:rPr>
              <a:t>S</a:t>
            </a:r>
            <a:r>
              <a:rPr lang="de-DE" dirty="0" smtClean="0">
                <a:sym typeface="Symbol" pitchFamily="18" charset="2"/>
              </a:rPr>
              <a:t> ausgewählt wird:</a:t>
            </a:r>
          </a:p>
          <a:p>
            <a:pPr lvl="1">
              <a:lnSpc>
                <a:spcPct val="70000"/>
              </a:lnSpc>
            </a:pPr>
            <a:r>
              <a:rPr lang="de-DE" dirty="0" smtClean="0"/>
              <a:t>1- (1-1/b)</a:t>
            </a:r>
            <a:r>
              <a:rPr lang="de-DE" b="1" baseline="30000" dirty="0" smtClean="0"/>
              <a:t>|R|</a:t>
            </a:r>
            <a:r>
              <a:rPr lang="de-DE" dirty="0" smtClean="0"/>
              <a:t> </a:t>
            </a:r>
          </a:p>
          <a:p>
            <a:pPr>
              <a:lnSpc>
                <a:spcPct val="70000"/>
              </a:lnSpc>
            </a:pPr>
            <a:r>
              <a:rPr lang="de-DE" dirty="0" err="1" smtClean="0"/>
              <a:t>Wieviele</a:t>
            </a:r>
            <a:r>
              <a:rPr lang="de-DE" dirty="0" smtClean="0"/>
              <a:t> </a:t>
            </a:r>
            <a:r>
              <a:rPr lang="de-DE" dirty="0" err="1" smtClean="0"/>
              <a:t>s</a:t>
            </a:r>
            <a:r>
              <a:rPr lang="de-DE" dirty="0" err="1" smtClean="0">
                <a:sym typeface="Symbol" pitchFamily="18" charset="2"/>
              </a:rPr>
              <a:t>S</a:t>
            </a:r>
            <a:r>
              <a:rPr lang="de-DE" dirty="0" smtClean="0">
                <a:sym typeface="Symbol" pitchFamily="18" charset="2"/>
              </a:rPr>
              <a:t> werden ausgewählt?</a:t>
            </a:r>
          </a:p>
          <a:p>
            <a:pPr lvl="1">
              <a:lnSpc>
                <a:spcPct val="70000"/>
              </a:lnSpc>
            </a:pPr>
            <a:r>
              <a:rPr lang="de-DE" dirty="0" smtClean="0"/>
              <a:t>|S| * [1- (1-1/b)</a:t>
            </a:r>
            <a:r>
              <a:rPr lang="de-DE" b="1" baseline="30000" dirty="0" smtClean="0"/>
              <a:t>|R|</a:t>
            </a:r>
            <a:r>
              <a:rPr lang="de-DE" dirty="0" smtClean="0"/>
              <a:t>]</a:t>
            </a:r>
          </a:p>
          <a:p>
            <a:pPr>
              <a:lnSpc>
                <a:spcPct val="70000"/>
              </a:lnSpc>
            </a:pPr>
            <a:r>
              <a:rPr lang="de-DE" dirty="0" smtClean="0"/>
              <a:t>Approximation: alle </a:t>
            </a:r>
            <a:r>
              <a:rPr lang="de-DE" dirty="0" err="1" smtClean="0"/>
              <a:t>r</a:t>
            </a:r>
            <a:r>
              <a:rPr lang="de-DE" dirty="0" smtClean="0"/>
              <a:t> setzen unterschiedliche Bits</a:t>
            </a:r>
          </a:p>
          <a:p>
            <a:pPr lvl="1">
              <a:lnSpc>
                <a:spcPct val="70000"/>
              </a:lnSpc>
            </a:pPr>
            <a:r>
              <a:rPr lang="de-DE" dirty="0" smtClean="0"/>
              <a:t>W. dass ein bestimmtes Bit </a:t>
            </a:r>
            <a:r>
              <a:rPr lang="de-DE" dirty="0" err="1" smtClean="0"/>
              <a:t>j</a:t>
            </a:r>
            <a:r>
              <a:rPr lang="de-DE" dirty="0" smtClean="0"/>
              <a:t> gesetzt ist: |R| / b</a:t>
            </a:r>
          </a:p>
          <a:p>
            <a:pPr lvl="1">
              <a:lnSpc>
                <a:spcPct val="70000"/>
              </a:lnSpc>
            </a:pPr>
            <a:r>
              <a:rPr lang="de-DE" dirty="0" smtClean="0"/>
              <a:t>|S|*(|R|/b) Elemente aus S werden ausgewählt</a:t>
            </a:r>
          </a:p>
          <a:p>
            <a:pPr lvl="1">
              <a:lnSpc>
                <a:spcPct val="70000"/>
              </a:lnSpc>
            </a:pPr>
            <a:endParaRPr lang="de-DE" b="1" baseline="30000" dirty="0" smtClean="0"/>
          </a:p>
        </p:txBody>
      </p:sp>
      <p:grpSp>
        <p:nvGrpSpPr>
          <p:cNvPr id="62471" name="Group 6"/>
          <p:cNvGrpSpPr>
            <a:grpSpLocks/>
          </p:cNvGrpSpPr>
          <p:nvPr/>
        </p:nvGrpSpPr>
        <p:grpSpPr bwMode="auto">
          <a:xfrm>
            <a:off x="3886200" y="4572000"/>
            <a:ext cx="609600" cy="1828800"/>
            <a:chOff x="2352" y="2640"/>
            <a:chExt cx="384" cy="1152"/>
          </a:xfrm>
        </p:grpSpPr>
        <p:grpSp>
          <p:nvGrpSpPr>
            <p:cNvPr id="62474" name="Group 7"/>
            <p:cNvGrpSpPr>
              <a:grpSpLocks/>
            </p:cNvGrpSpPr>
            <p:nvPr/>
          </p:nvGrpSpPr>
          <p:grpSpPr bwMode="auto">
            <a:xfrm>
              <a:off x="2592" y="2640"/>
              <a:ext cx="144" cy="1152"/>
              <a:chOff x="1728" y="2592"/>
              <a:chExt cx="144" cy="1152"/>
            </a:xfrm>
          </p:grpSpPr>
          <p:sp>
            <p:nvSpPr>
              <p:cNvPr id="62482" name="Rectangle 8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3" name="Rectangle 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4" name="Rectangle 10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5" name="Rectangle 11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62486" name="Rectangle 12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7" name="Rectangle 13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</p:grpSp>
        <p:grpSp>
          <p:nvGrpSpPr>
            <p:cNvPr id="62475" name="Group 14"/>
            <p:cNvGrpSpPr>
              <a:grpSpLocks/>
            </p:cNvGrpSpPr>
            <p:nvPr/>
          </p:nvGrpSpPr>
          <p:grpSpPr bwMode="auto">
            <a:xfrm>
              <a:off x="2352" y="2640"/>
              <a:ext cx="192" cy="1152"/>
              <a:chOff x="1728" y="2592"/>
              <a:chExt cx="144" cy="1152"/>
            </a:xfrm>
          </p:grpSpPr>
          <p:sp>
            <p:nvSpPr>
              <p:cNvPr id="62476" name="Rectangle 15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62477" name="Rectangle 16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1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2478" name="Rectangle 17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79" name="Rectangle 18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2000">
                    <a:latin typeface="Times New Roman" pitchFamily="18" charset="0"/>
                  </a:rPr>
                  <a:t>j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2480" name="Rectangle 19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1" name="Rectangle 20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800">
                    <a:latin typeface="Times New Roman" pitchFamily="18" charset="0"/>
                  </a:rPr>
                  <a:t>b-1</a:t>
                </a:r>
                <a:endParaRPr lang="de-DE">
                  <a:latin typeface="Times New Roman" pitchFamily="18" charset="0"/>
                </a:endParaRPr>
              </a:p>
            </p:txBody>
          </p:sp>
        </p:grpSp>
      </p:grpSp>
      <p:sp>
        <p:nvSpPr>
          <p:cNvPr id="453653" name="Line 21"/>
          <p:cNvSpPr>
            <a:spLocks noChangeShapeType="1"/>
          </p:cNvSpPr>
          <p:nvPr/>
        </p:nvSpPr>
        <p:spPr bwMode="auto">
          <a:xfrm>
            <a:off x="2133600" y="5562600"/>
            <a:ext cx="2133600" cy="7620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3654" name="Line 22"/>
          <p:cNvSpPr>
            <a:spLocks noChangeShapeType="1"/>
          </p:cNvSpPr>
          <p:nvPr/>
        </p:nvSpPr>
        <p:spPr bwMode="auto">
          <a:xfrm flipH="1">
            <a:off x="4419600" y="5410200"/>
            <a:ext cx="20574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53" grpId="0" animBg="1"/>
      <p:bldP spid="45365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02A91-7578-4BAA-B05D-658E39E10CA7}" type="slidenum">
              <a:rPr lang="en-US">
                <a:latin typeface="Arial" pitchFamily="34" charset="0"/>
              </a:rPr>
              <a:pPr/>
              <a:t>59</a:t>
            </a:fld>
            <a:endParaRPr lang="en-US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Parameter für die Kosten eines Auswertungsplan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95500"/>
            <a:ext cx="8102600" cy="28067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Kardinalitäten von Argumentrelationen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Selektivitäten von Joins und Selektionen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Transferkosten für Datenkommunikation (Verbindungsaufbau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de-DE" smtClean="0"/>
              <a:t> von Datenvolumen abhängiger Anteil für Transfer)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Auslastung der einzelnen VDBMS-Stationen 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419100" y="5126038"/>
            <a:ext cx="8356600" cy="1203325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Effektive Anfrageoptimierung muss auf Basis eines Kosten-modells durchgeführt werden und soll mehrere Alternativen für unterschiedliche Auslastungen des VDBMS erzeugen.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4D401-3392-440A-AB6D-8AA79C1B7AE0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98550"/>
          </a:xfrm>
        </p:spPr>
        <p:txBody>
          <a:bodyPr/>
          <a:lstStyle/>
          <a:p>
            <a:pPr algn="ctr"/>
            <a:r>
              <a:rPr lang="de-DE" smtClean="0"/>
              <a:t>Aufbau und Entwurf eines verteilten Datenbanksystems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119438" y="1247775"/>
            <a:ext cx="2787650" cy="422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globales Schema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127375" y="1908175"/>
            <a:ext cx="2759075" cy="611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Fragmentierungs-</a:t>
            </a:r>
          </a:p>
          <a:p>
            <a:r>
              <a:rPr lang="de-DE" sz="2000"/>
              <a:t>schema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3121025" y="2728913"/>
            <a:ext cx="2786063" cy="422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Zuordnungsschema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527300" y="3556000"/>
            <a:ext cx="1130300" cy="6397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lokales</a:t>
            </a:r>
          </a:p>
          <a:p>
            <a:r>
              <a:rPr lang="de-DE" sz="2000"/>
              <a:t>Schema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5494338" y="3533775"/>
            <a:ext cx="1130300" cy="6254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lokales</a:t>
            </a:r>
          </a:p>
          <a:p>
            <a:r>
              <a:rPr lang="de-DE" sz="2000"/>
              <a:t>Schema</a:t>
            </a:r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2509838" y="4572000"/>
            <a:ext cx="1146175" cy="595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lokales</a:t>
            </a:r>
          </a:p>
          <a:p>
            <a:r>
              <a:rPr lang="de-DE" sz="2000"/>
              <a:t>DBMS</a:t>
            </a: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5465763" y="4548188"/>
            <a:ext cx="1146175" cy="611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000"/>
              <a:t>lokales</a:t>
            </a:r>
          </a:p>
          <a:p>
            <a:r>
              <a:rPr lang="de-DE" sz="2000"/>
              <a:t>DBMS</a:t>
            </a:r>
          </a:p>
        </p:txBody>
      </p:sp>
      <p:sp>
        <p:nvSpPr>
          <p:cNvPr id="9227" name="AutoShape 12"/>
          <p:cNvSpPr>
            <a:spLocks noChangeArrowheads="1"/>
          </p:cNvSpPr>
          <p:nvPr/>
        </p:nvSpPr>
        <p:spPr bwMode="auto">
          <a:xfrm>
            <a:off x="2478088" y="5565775"/>
            <a:ext cx="1220787" cy="757238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2000"/>
          </a:p>
        </p:txBody>
      </p:sp>
      <p:sp>
        <p:nvSpPr>
          <p:cNvPr id="9228" name="AutoShape 13"/>
          <p:cNvSpPr>
            <a:spLocks noChangeArrowheads="1"/>
          </p:cNvSpPr>
          <p:nvPr/>
        </p:nvSpPr>
        <p:spPr bwMode="auto">
          <a:xfrm>
            <a:off x="5476875" y="5507038"/>
            <a:ext cx="1220788" cy="785812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2000"/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2667000" y="5672138"/>
            <a:ext cx="84931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/>
              <a:t>lokale</a:t>
            </a:r>
          </a:p>
          <a:p>
            <a:r>
              <a:rPr lang="de-DE" sz="2000"/>
              <a:t>DB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5678488" y="5664200"/>
            <a:ext cx="849312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/>
              <a:t>lokale</a:t>
            </a:r>
          </a:p>
          <a:p>
            <a:r>
              <a:rPr lang="de-DE" sz="2000"/>
              <a:t>DB</a:t>
            </a:r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2473325" y="6369050"/>
            <a:ext cx="13065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/>
              <a:t>Station S</a:t>
            </a:r>
            <a:r>
              <a:rPr lang="de-DE" sz="2000" b="1" baseline="-25000"/>
              <a:t>1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5414963" y="6383338"/>
            <a:ext cx="13160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/>
              <a:t>Station S</a:t>
            </a:r>
            <a:r>
              <a:rPr lang="de-DE" sz="2000" b="1" baseline="-25000"/>
              <a:t>n</a:t>
            </a:r>
          </a:p>
        </p:txBody>
      </p:sp>
      <p:sp>
        <p:nvSpPr>
          <p:cNvPr id="9233" name="Line 18"/>
          <p:cNvSpPr>
            <a:spLocks noChangeShapeType="1"/>
          </p:cNvSpPr>
          <p:nvPr/>
        </p:nvSpPr>
        <p:spPr bwMode="auto">
          <a:xfrm>
            <a:off x="4484688" y="1668463"/>
            <a:ext cx="0" cy="2190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4" name="Line 19"/>
          <p:cNvSpPr>
            <a:spLocks noChangeShapeType="1"/>
          </p:cNvSpPr>
          <p:nvPr/>
        </p:nvSpPr>
        <p:spPr bwMode="auto">
          <a:xfrm>
            <a:off x="4498975" y="2511425"/>
            <a:ext cx="0" cy="203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5" name="Line 20"/>
          <p:cNvSpPr>
            <a:spLocks noChangeShapeType="1"/>
          </p:cNvSpPr>
          <p:nvPr/>
        </p:nvSpPr>
        <p:spPr bwMode="auto">
          <a:xfrm flipV="1">
            <a:off x="3076575" y="3135313"/>
            <a:ext cx="1408113" cy="40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6" name="Line 21"/>
          <p:cNvSpPr>
            <a:spLocks noChangeShapeType="1"/>
          </p:cNvSpPr>
          <p:nvPr/>
        </p:nvSpPr>
        <p:spPr bwMode="auto">
          <a:xfrm>
            <a:off x="4484688" y="3149600"/>
            <a:ext cx="1568450" cy="363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7" name="Line 22"/>
          <p:cNvSpPr>
            <a:spLocks noChangeShapeType="1"/>
          </p:cNvSpPr>
          <p:nvPr/>
        </p:nvSpPr>
        <p:spPr bwMode="auto">
          <a:xfrm>
            <a:off x="3062288" y="4179888"/>
            <a:ext cx="0" cy="377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8" name="Line 23"/>
          <p:cNvSpPr>
            <a:spLocks noChangeShapeType="1"/>
          </p:cNvSpPr>
          <p:nvPr/>
        </p:nvSpPr>
        <p:spPr bwMode="auto">
          <a:xfrm>
            <a:off x="6053138" y="4151313"/>
            <a:ext cx="0" cy="377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3048000" y="5167313"/>
            <a:ext cx="0" cy="40640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6037263" y="5138738"/>
            <a:ext cx="0" cy="36195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4313238" y="3562350"/>
            <a:ext cx="4365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2" name="Text Box 27"/>
          <p:cNvSpPr txBox="1">
            <a:spLocks noChangeArrowheads="1"/>
          </p:cNvSpPr>
          <p:nvPr/>
        </p:nvSpPr>
        <p:spPr bwMode="auto">
          <a:xfrm>
            <a:off x="4327525" y="4549775"/>
            <a:ext cx="4365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3" name="Text Box 28"/>
          <p:cNvSpPr txBox="1">
            <a:spLocks noChangeArrowheads="1"/>
          </p:cNvSpPr>
          <p:nvPr/>
        </p:nvSpPr>
        <p:spPr bwMode="auto">
          <a:xfrm>
            <a:off x="4341813" y="5653088"/>
            <a:ext cx="4365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4" name="Text Box 29"/>
          <p:cNvSpPr txBox="1">
            <a:spLocks noChangeArrowheads="1"/>
          </p:cNvSpPr>
          <p:nvPr/>
        </p:nvSpPr>
        <p:spPr bwMode="auto">
          <a:xfrm>
            <a:off x="4356100" y="6262688"/>
            <a:ext cx="4365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9086E-8BC6-4013-B246-1E709CAFAC63}" type="slidenum">
              <a:rPr lang="en-US">
                <a:latin typeface="Arial" pitchFamily="34" charset="0"/>
              </a:rPr>
              <a:pPr/>
              <a:t>60</a:t>
            </a:fld>
            <a:endParaRPr lang="en-US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1600"/>
            <a:ext cx="8496300" cy="1143000"/>
          </a:xfrm>
        </p:spPr>
        <p:txBody>
          <a:bodyPr/>
          <a:lstStyle/>
          <a:p>
            <a:pPr algn="ctr"/>
            <a:r>
              <a:rPr lang="de-DE" smtClean="0"/>
              <a:t>Transaktionskontrolle in VDBMS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435100"/>
            <a:ext cx="8293100" cy="14986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Transaktionen können sich bei VDBMS über mehrere Rechnerknoten erstrecken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de-DE" sz="3200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 </a:t>
            </a:r>
            <a:r>
              <a:rPr lang="de-DE" smtClean="0">
                <a:sym typeface="Symbol" pitchFamily="18" charset="2"/>
              </a:rPr>
              <a:t>Recovery: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1231900" y="2844800"/>
            <a:ext cx="7467600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Symbol" pitchFamily="18" charset="2"/>
              </a:rPr>
              <a:t>Redo: Wenn eine Station nach einem Fehler wieder anläuft, müssen alle Änderungen einmal abgeschlossener Transaktionen - seien sie lokal auf dieser Station oder global über mehrere Stationen ausgeführt worden - auf den an dieser Station abgelegten Daten wiederhergestellt werden.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Symbol" pitchFamily="18" charset="2"/>
              </a:rPr>
              <a:t>Undo: Die Änderungen noch nicht abgeschlossener lokaler und globaler Transaktionen müssen auf den an der abgestürzten Station vorliegenden Daten rückgängig gemacht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A9904E-873B-435C-B011-B07452FC1B48}" type="slidenum">
              <a:rPr lang="en-US">
                <a:latin typeface="Arial" pitchFamily="34" charset="0"/>
              </a:rPr>
              <a:pPr/>
              <a:t>61</a:t>
            </a:fld>
            <a:endParaRPr lang="en-US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700"/>
            <a:ext cx="7772400" cy="1143000"/>
          </a:xfrm>
        </p:spPr>
        <p:txBody>
          <a:bodyPr/>
          <a:lstStyle/>
          <a:p>
            <a:r>
              <a:rPr lang="de-DE" smtClean="0"/>
              <a:t>EOT-Behandlung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729" y="3390900"/>
            <a:ext cx="8715871" cy="889000"/>
          </a:xfrm>
        </p:spPr>
        <p:txBody>
          <a:bodyPr/>
          <a:lstStyle/>
          <a:p>
            <a:pPr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de-DE" b="1" dirty="0" err="1" smtClean="0"/>
              <a:t>commit</a:t>
            </a:r>
            <a:r>
              <a:rPr lang="de-DE" dirty="0" smtClean="0"/>
              <a:t>: 	globale Transaktion wird an allen 					(relevanten) lokalen Stationen festgeschrieben</a:t>
            </a:r>
            <a:endParaRPr lang="de-DE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403225" y="1328738"/>
            <a:ext cx="8350250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EOT (End-of-Transaction)-Behandlung von globalen Transaktionen stellt in VDBMS ein Problem dar.</a:t>
            </a:r>
          </a:p>
          <a:p>
            <a:pPr algn="l">
              <a:lnSpc>
                <a:spcPct val="75000"/>
              </a:lnSpc>
            </a:pP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Eine globale Transaktion muss atomar beendet werden, </a:t>
            </a:r>
          </a:p>
          <a:p>
            <a:pPr algn="l"/>
            <a:r>
              <a:rPr lang="de-DE">
                <a:latin typeface="Tahoma" pitchFamily="34" charset="0"/>
              </a:rPr>
              <a:t>d.h. entweder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240255" y="4749800"/>
            <a:ext cx="862752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kumimoji="1" lang="de-DE" b="1" dirty="0" err="1">
                <a:latin typeface="Tahoma" pitchFamily="34" charset="0"/>
              </a:rPr>
              <a:t>abort</a:t>
            </a:r>
            <a:r>
              <a:rPr kumimoji="1" lang="de-DE" dirty="0">
                <a:latin typeface="Tahoma" pitchFamily="34" charset="0"/>
              </a:rPr>
              <a:t>:	globale Transaktion wird gar nicht 				festgeschrieben</a:t>
            </a:r>
            <a:endParaRPr kumimoji="1" lang="de-D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431800" y="4122738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oder</a:t>
            </a:r>
            <a:endParaRPr lang="de-DE" dirty="0">
              <a:latin typeface="Tahoma" pitchFamily="34" charset="0"/>
            </a:endParaRPr>
          </a:p>
        </p:txBody>
      </p:sp>
      <p:sp>
        <p:nvSpPr>
          <p:cNvPr id="313351" name="Text Box 7"/>
          <p:cNvSpPr txBox="1">
            <a:spLocks noChangeArrowheads="1"/>
          </p:cNvSpPr>
          <p:nvPr/>
        </p:nvSpPr>
        <p:spPr bwMode="auto">
          <a:xfrm>
            <a:off x="412750" y="5889625"/>
            <a:ext cx="8134350" cy="900113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>
                <a:latin typeface="Tahoma" pitchFamily="34" charset="0"/>
                <a:sym typeface="Symbol" pitchFamily="18" charset="2"/>
              </a:rPr>
              <a:t>Problem in verteilter Umgebung, da die Stationen eines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     VDBMS unabhängig voneinander „abstürzen“ können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3330-97B9-4E92-855D-EBA69F4E1932}" type="slidenum">
              <a:rPr lang="en-US">
                <a:latin typeface="Arial" pitchFamily="34" charset="0"/>
              </a:rPr>
              <a:pPr/>
              <a:t>62</a:t>
            </a:fld>
            <a:endParaRPr lang="en-US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Problemlösung:</a:t>
            </a:r>
            <a:br>
              <a:rPr lang="de-DE" smtClean="0"/>
            </a:br>
            <a:r>
              <a:rPr lang="de-DE" b="1" i="1" smtClean="0"/>
              <a:t>Zweiphasen-Commit-Protokoll</a:t>
            </a:r>
            <a:endParaRPr lang="de-DE" smtClean="0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2889250"/>
            <a:ext cx="7823200" cy="396875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das 2PC-Verfahren wird von sog. Koordinator </a:t>
            </a:r>
            <a:r>
              <a:rPr lang="de-DE" i="1" smtClean="0"/>
              <a:t>K</a:t>
            </a:r>
            <a:r>
              <a:rPr lang="de-DE" smtClean="0"/>
              <a:t> überwacht</a:t>
            </a:r>
          </a:p>
          <a:p>
            <a:pPr>
              <a:buClr>
                <a:srgbClr val="FFCC00"/>
              </a:buClr>
            </a:pPr>
            <a:r>
              <a:rPr lang="de-DE" smtClean="0"/>
              <a:t>gewährleistet, dass die </a:t>
            </a:r>
            <a:r>
              <a:rPr lang="de-DE" i="1" smtClean="0"/>
              <a:t>n</a:t>
            </a:r>
            <a:r>
              <a:rPr lang="de-DE" smtClean="0"/>
              <a:t> Agenten (=Stationen im VDBMS) </a:t>
            </a:r>
            <a:r>
              <a:rPr lang="de-DE" i="1" smtClean="0"/>
              <a:t>A</a:t>
            </a:r>
            <a:r>
              <a:rPr lang="de-DE" b="1" i="1" baseline="-18000" smtClean="0"/>
              <a:t>1</a:t>
            </a:r>
            <a:r>
              <a:rPr lang="de-DE" smtClean="0"/>
              <a:t>,...</a:t>
            </a:r>
            <a:r>
              <a:rPr lang="de-DE" i="1" smtClean="0"/>
              <a:t>A</a:t>
            </a:r>
            <a:r>
              <a:rPr lang="de-DE" b="1" i="1" baseline="-18000" smtClean="0"/>
              <a:t>n</a:t>
            </a:r>
            <a:r>
              <a:rPr lang="de-DE" smtClean="0"/>
              <a:t>, die an einer Transaktion beteiligt waren, entweder alle von Transaktion </a:t>
            </a:r>
            <a:r>
              <a:rPr lang="de-DE" i="1" smtClean="0"/>
              <a:t>T</a:t>
            </a:r>
            <a:r>
              <a:rPr lang="de-DE" smtClean="0"/>
              <a:t> geänderten Daten festschreiben oder alle Änderungen von </a:t>
            </a:r>
            <a:r>
              <a:rPr lang="de-DE" i="1" smtClean="0"/>
              <a:t>T</a:t>
            </a:r>
            <a:r>
              <a:rPr lang="de-DE" smtClean="0"/>
              <a:t> rückgängig machen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936625" y="1990725"/>
            <a:ext cx="7313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>
                <a:latin typeface="Tahoma" pitchFamily="34" charset="0"/>
              </a:rPr>
              <a:t> gewährleistet die Atomarität der EOT-Behandlung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4398B-547D-480D-BA42-9D8183B9B87F}" type="slidenum">
              <a:rPr lang="en-US">
                <a:latin typeface="Arial" pitchFamily="34" charset="0"/>
              </a:rPr>
              <a:pPr/>
              <a:t>63</a:t>
            </a:fld>
            <a:endParaRPr lang="en-US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83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Nachrichtenaustausch beim 2PC-Protokoll (für 4 Agenten)</a:t>
            </a:r>
          </a:p>
        </p:txBody>
      </p:sp>
      <p:sp>
        <p:nvSpPr>
          <p:cNvPr id="67588" name="Oval 3"/>
          <p:cNvSpPr>
            <a:spLocks noChangeArrowheads="1"/>
          </p:cNvSpPr>
          <p:nvPr/>
        </p:nvSpPr>
        <p:spPr bwMode="auto">
          <a:xfrm>
            <a:off x="8547100" y="35337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K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67589" name="Oval 4"/>
          <p:cNvSpPr>
            <a:spLocks noChangeArrowheads="1"/>
          </p:cNvSpPr>
          <p:nvPr/>
        </p:nvSpPr>
        <p:spPr bwMode="auto">
          <a:xfrm>
            <a:off x="76200" y="35337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K</a:t>
            </a:r>
            <a:endParaRPr lang="de-DE" sz="1800">
              <a:latin typeface="Times New Roman" pitchFamily="18" charset="0"/>
            </a:endParaRPr>
          </a:p>
        </p:txBody>
      </p:sp>
      <p:grpSp>
        <p:nvGrpSpPr>
          <p:cNvPr id="67590" name="Group 5"/>
          <p:cNvGrpSpPr>
            <a:grpSpLocks/>
          </p:cNvGrpSpPr>
          <p:nvPr/>
        </p:nvGrpSpPr>
        <p:grpSpPr bwMode="auto">
          <a:xfrm>
            <a:off x="6997700" y="2311400"/>
            <a:ext cx="495300" cy="2962275"/>
            <a:chOff x="1176" y="1704"/>
            <a:chExt cx="312" cy="1866"/>
          </a:xfrm>
        </p:grpSpPr>
        <p:sp>
          <p:nvSpPr>
            <p:cNvPr id="67631" name="Oval 6"/>
            <p:cNvSpPr>
              <a:spLocks noChangeArrowheads="1"/>
            </p:cNvSpPr>
            <p:nvPr/>
          </p:nvSpPr>
          <p:spPr bwMode="auto">
            <a:xfrm>
              <a:off x="1176" y="170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32" name="Oval 7"/>
            <p:cNvSpPr>
              <a:spLocks noChangeArrowheads="1"/>
            </p:cNvSpPr>
            <p:nvPr/>
          </p:nvSpPr>
          <p:spPr bwMode="auto">
            <a:xfrm>
              <a:off x="1176" y="222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33" name="Oval 8"/>
            <p:cNvSpPr>
              <a:spLocks noChangeArrowheads="1"/>
            </p:cNvSpPr>
            <p:nvPr/>
          </p:nvSpPr>
          <p:spPr bwMode="auto">
            <a:xfrm>
              <a:off x="1176" y="274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3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34" name="Oval 9"/>
            <p:cNvSpPr>
              <a:spLocks noChangeArrowheads="1"/>
            </p:cNvSpPr>
            <p:nvPr/>
          </p:nvSpPr>
          <p:spPr bwMode="auto">
            <a:xfrm>
              <a:off x="1176" y="327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4</a:t>
              </a:r>
              <a:endParaRPr lang="de-DE" sz="1800">
                <a:latin typeface="Times New Roman" pitchFamily="18" charset="0"/>
              </a:endParaRPr>
            </a:p>
          </p:txBody>
        </p:sp>
      </p:grpSp>
      <p:sp>
        <p:nvSpPr>
          <p:cNvPr id="67591" name="Line 10"/>
          <p:cNvSpPr>
            <a:spLocks noChangeShapeType="1"/>
          </p:cNvSpPr>
          <p:nvPr/>
        </p:nvSpPr>
        <p:spPr bwMode="auto">
          <a:xfrm>
            <a:off x="7480300" y="2552700"/>
            <a:ext cx="1155700" cy="101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2" name="Line 11"/>
          <p:cNvSpPr>
            <a:spLocks noChangeShapeType="1"/>
          </p:cNvSpPr>
          <p:nvPr/>
        </p:nvSpPr>
        <p:spPr bwMode="auto">
          <a:xfrm>
            <a:off x="7480300" y="3378200"/>
            <a:ext cx="107950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3" name="Line 12"/>
          <p:cNvSpPr>
            <a:spLocks noChangeShapeType="1"/>
          </p:cNvSpPr>
          <p:nvPr/>
        </p:nvSpPr>
        <p:spPr bwMode="auto">
          <a:xfrm flipV="1">
            <a:off x="7493000" y="3886200"/>
            <a:ext cx="107950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4" name="Line 13"/>
          <p:cNvSpPr>
            <a:spLocks noChangeShapeType="1"/>
          </p:cNvSpPr>
          <p:nvPr/>
        </p:nvSpPr>
        <p:spPr bwMode="auto">
          <a:xfrm flipV="1">
            <a:off x="7480300" y="3975100"/>
            <a:ext cx="1168400" cy="104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5" name="Line 14"/>
          <p:cNvSpPr>
            <a:spLocks noChangeShapeType="1"/>
          </p:cNvSpPr>
          <p:nvPr/>
        </p:nvSpPr>
        <p:spPr bwMode="auto">
          <a:xfrm>
            <a:off x="5029200" y="378777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6" name="Line 15"/>
          <p:cNvSpPr>
            <a:spLocks noChangeShapeType="1"/>
          </p:cNvSpPr>
          <p:nvPr/>
        </p:nvSpPr>
        <p:spPr bwMode="auto">
          <a:xfrm flipV="1">
            <a:off x="5486400" y="2603500"/>
            <a:ext cx="1498600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7" name="Line 16"/>
          <p:cNvSpPr>
            <a:spLocks noChangeShapeType="1"/>
          </p:cNvSpPr>
          <p:nvPr/>
        </p:nvSpPr>
        <p:spPr bwMode="auto">
          <a:xfrm flipV="1">
            <a:off x="5486400" y="3390900"/>
            <a:ext cx="1498600" cy="39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8" name="Line 17"/>
          <p:cNvSpPr>
            <a:spLocks noChangeShapeType="1"/>
          </p:cNvSpPr>
          <p:nvPr/>
        </p:nvSpPr>
        <p:spPr bwMode="auto">
          <a:xfrm>
            <a:off x="5499100" y="3771900"/>
            <a:ext cx="1498600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9" name="Line 18"/>
          <p:cNvSpPr>
            <a:spLocks noChangeShapeType="1"/>
          </p:cNvSpPr>
          <p:nvPr/>
        </p:nvSpPr>
        <p:spPr bwMode="auto">
          <a:xfrm>
            <a:off x="5511800" y="3784600"/>
            <a:ext cx="1498600" cy="39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0" name="Oval 19"/>
          <p:cNvSpPr>
            <a:spLocks noChangeArrowheads="1"/>
          </p:cNvSpPr>
          <p:nvPr/>
        </p:nvSpPr>
        <p:spPr bwMode="auto">
          <a:xfrm>
            <a:off x="4533900" y="35337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K</a:t>
            </a:r>
            <a:endParaRPr lang="de-DE" sz="1800">
              <a:latin typeface="Times New Roman" pitchFamily="18" charset="0"/>
            </a:endParaRPr>
          </a:p>
        </p:txBody>
      </p:sp>
      <p:grpSp>
        <p:nvGrpSpPr>
          <p:cNvPr id="67601" name="Group 20"/>
          <p:cNvGrpSpPr>
            <a:grpSpLocks/>
          </p:cNvGrpSpPr>
          <p:nvPr/>
        </p:nvGrpSpPr>
        <p:grpSpPr bwMode="auto">
          <a:xfrm>
            <a:off x="2552700" y="2311400"/>
            <a:ext cx="495300" cy="2962275"/>
            <a:chOff x="1176" y="1704"/>
            <a:chExt cx="312" cy="1866"/>
          </a:xfrm>
        </p:grpSpPr>
        <p:sp>
          <p:nvSpPr>
            <p:cNvPr id="67627" name="Oval 21"/>
            <p:cNvSpPr>
              <a:spLocks noChangeArrowheads="1"/>
            </p:cNvSpPr>
            <p:nvPr/>
          </p:nvSpPr>
          <p:spPr bwMode="auto">
            <a:xfrm>
              <a:off x="1176" y="170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28" name="Oval 22"/>
            <p:cNvSpPr>
              <a:spLocks noChangeArrowheads="1"/>
            </p:cNvSpPr>
            <p:nvPr/>
          </p:nvSpPr>
          <p:spPr bwMode="auto">
            <a:xfrm>
              <a:off x="1176" y="222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29" name="Oval 23"/>
            <p:cNvSpPr>
              <a:spLocks noChangeArrowheads="1"/>
            </p:cNvSpPr>
            <p:nvPr/>
          </p:nvSpPr>
          <p:spPr bwMode="auto">
            <a:xfrm>
              <a:off x="1176" y="274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3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67630" name="Oval 24"/>
            <p:cNvSpPr>
              <a:spLocks noChangeArrowheads="1"/>
            </p:cNvSpPr>
            <p:nvPr/>
          </p:nvSpPr>
          <p:spPr bwMode="auto">
            <a:xfrm>
              <a:off x="1176" y="327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A</a:t>
              </a:r>
              <a:r>
                <a:rPr lang="de-DE" b="1" baseline="-25000">
                  <a:latin typeface="Times New Roman" pitchFamily="18" charset="0"/>
                </a:rPr>
                <a:t>4</a:t>
              </a:r>
              <a:endParaRPr lang="de-DE" sz="1800">
                <a:latin typeface="Times New Roman" pitchFamily="18" charset="0"/>
              </a:endParaRPr>
            </a:p>
          </p:txBody>
        </p:sp>
      </p:grpSp>
      <p:sp>
        <p:nvSpPr>
          <p:cNvPr id="67602" name="Line 25"/>
          <p:cNvSpPr>
            <a:spLocks noChangeShapeType="1"/>
          </p:cNvSpPr>
          <p:nvPr/>
        </p:nvSpPr>
        <p:spPr bwMode="auto">
          <a:xfrm>
            <a:off x="3035300" y="2552700"/>
            <a:ext cx="1587500" cy="104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3" name="Line 26"/>
          <p:cNvSpPr>
            <a:spLocks noChangeShapeType="1"/>
          </p:cNvSpPr>
          <p:nvPr/>
        </p:nvSpPr>
        <p:spPr bwMode="auto">
          <a:xfrm>
            <a:off x="3035300" y="3378200"/>
            <a:ext cx="148590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4" name="Line 27"/>
          <p:cNvSpPr>
            <a:spLocks noChangeShapeType="1"/>
          </p:cNvSpPr>
          <p:nvPr/>
        </p:nvSpPr>
        <p:spPr bwMode="auto">
          <a:xfrm flipV="1">
            <a:off x="3048000" y="3860800"/>
            <a:ext cx="1498600" cy="346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5" name="Line 28"/>
          <p:cNvSpPr>
            <a:spLocks noChangeShapeType="1"/>
          </p:cNvSpPr>
          <p:nvPr/>
        </p:nvSpPr>
        <p:spPr bwMode="auto">
          <a:xfrm flipV="1">
            <a:off x="3035300" y="3962400"/>
            <a:ext cx="1600200" cy="1054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6" name="Line 29"/>
          <p:cNvSpPr>
            <a:spLocks noChangeShapeType="1"/>
          </p:cNvSpPr>
          <p:nvPr/>
        </p:nvSpPr>
        <p:spPr bwMode="auto">
          <a:xfrm>
            <a:off x="584200" y="378777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7" name="Line 30"/>
          <p:cNvSpPr>
            <a:spLocks noChangeShapeType="1"/>
          </p:cNvSpPr>
          <p:nvPr/>
        </p:nvSpPr>
        <p:spPr bwMode="auto">
          <a:xfrm flipV="1">
            <a:off x="1041400" y="2603500"/>
            <a:ext cx="1498600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8" name="Line 31"/>
          <p:cNvSpPr>
            <a:spLocks noChangeShapeType="1"/>
          </p:cNvSpPr>
          <p:nvPr/>
        </p:nvSpPr>
        <p:spPr bwMode="auto">
          <a:xfrm flipV="1">
            <a:off x="1041400" y="3390900"/>
            <a:ext cx="1498600" cy="39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9" name="Line 32"/>
          <p:cNvSpPr>
            <a:spLocks noChangeShapeType="1"/>
          </p:cNvSpPr>
          <p:nvPr/>
        </p:nvSpPr>
        <p:spPr bwMode="auto">
          <a:xfrm>
            <a:off x="1054100" y="3771900"/>
            <a:ext cx="1498600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0" name="Line 33"/>
          <p:cNvSpPr>
            <a:spLocks noChangeShapeType="1"/>
          </p:cNvSpPr>
          <p:nvPr/>
        </p:nvSpPr>
        <p:spPr bwMode="auto">
          <a:xfrm>
            <a:off x="1066800" y="3784600"/>
            <a:ext cx="1498600" cy="39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1" name="Line 34"/>
          <p:cNvSpPr>
            <a:spLocks noChangeShapeType="1"/>
          </p:cNvSpPr>
          <p:nvPr/>
        </p:nvSpPr>
        <p:spPr bwMode="auto">
          <a:xfrm flipH="1">
            <a:off x="330200" y="5702300"/>
            <a:ext cx="238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2" name="Line 35"/>
          <p:cNvSpPr>
            <a:spLocks noChangeShapeType="1"/>
          </p:cNvSpPr>
          <p:nvPr/>
        </p:nvSpPr>
        <p:spPr bwMode="auto">
          <a:xfrm flipV="1">
            <a:off x="3302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3" name="Line 36"/>
          <p:cNvSpPr>
            <a:spLocks noChangeShapeType="1"/>
          </p:cNvSpPr>
          <p:nvPr/>
        </p:nvSpPr>
        <p:spPr bwMode="auto">
          <a:xfrm flipV="1">
            <a:off x="27305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4" name="Line 37"/>
          <p:cNvSpPr>
            <a:spLocks noChangeShapeType="1"/>
          </p:cNvSpPr>
          <p:nvPr/>
        </p:nvSpPr>
        <p:spPr bwMode="auto">
          <a:xfrm flipH="1">
            <a:off x="4854575" y="5702300"/>
            <a:ext cx="2320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5" name="Line 38"/>
          <p:cNvSpPr>
            <a:spLocks noChangeShapeType="1"/>
          </p:cNvSpPr>
          <p:nvPr/>
        </p:nvSpPr>
        <p:spPr bwMode="auto">
          <a:xfrm flipV="1">
            <a:off x="48514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6" name="Line 39"/>
          <p:cNvSpPr>
            <a:spLocks noChangeShapeType="1"/>
          </p:cNvSpPr>
          <p:nvPr/>
        </p:nvSpPr>
        <p:spPr bwMode="auto">
          <a:xfrm flipH="1">
            <a:off x="2844800" y="570230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7" name="Line 40"/>
          <p:cNvSpPr>
            <a:spLocks noChangeShapeType="1"/>
          </p:cNvSpPr>
          <p:nvPr/>
        </p:nvSpPr>
        <p:spPr bwMode="auto">
          <a:xfrm flipV="1">
            <a:off x="28575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8" name="Line 41"/>
          <p:cNvSpPr>
            <a:spLocks noChangeShapeType="1"/>
          </p:cNvSpPr>
          <p:nvPr/>
        </p:nvSpPr>
        <p:spPr bwMode="auto">
          <a:xfrm flipV="1">
            <a:off x="47244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19" name="Line 42"/>
          <p:cNvSpPr>
            <a:spLocks noChangeShapeType="1"/>
          </p:cNvSpPr>
          <p:nvPr/>
        </p:nvSpPr>
        <p:spPr bwMode="auto">
          <a:xfrm flipV="1">
            <a:off x="7175500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20" name="Line 43"/>
          <p:cNvSpPr>
            <a:spLocks noChangeShapeType="1"/>
          </p:cNvSpPr>
          <p:nvPr/>
        </p:nvSpPr>
        <p:spPr bwMode="auto">
          <a:xfrm flipH="1">
            <a:off x="7299325" y="5702300"/>
            <a:ext cx="149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21" name="Line 44"/>
          <p:cNvSpPr>
            <a:spLocks noChangeShapeType="1"/>
          </p:cNvSpPr>
          <p:nvPr/>
        </p:nvSpPr>
        <p:spPr bwMode="auto">
          <a:xfrm flipV="1">
            <a:off x="7299325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22" name="Line 45"/>
          <p:cNvSpPr>
            <a:spLocks noChangeShapeType="1"/>
          </p:cNvSpPr>
          <p:nvPr/>
        </p:nvSpPr>
        <p:spPr bwMode="auto">
          <a:xfrm flipV="1">
            <a:off x="8785225" y="5448300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23" name="Text Box 46"/>
          <p:cNvSpPr txBox="1">
            <a:spLocks noChangeArrowheads="1"/>
          </p:cNvSpPr>
          <p:nvPr/>
        </p:nvSpPr>
        <p:spPr bwMode="auto">
          <a:xfrm>
            <a:off x="898525" y="5716588"/>
            <a:ext cx="130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PREPARE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4" name="Text Box 47"/>
          <p:cNvSpPr txBox="1">
            <a:spLocks noChangeArrowheads="1"/>
          </p:cNvSpPr>
          <p:nvPr/>
        </p:nvSpPr>
        <p:spPr bwMode="auto">
          <a:xfrm>
            <a:off x="2778125" y="5716588"/>
            <a:ext cx="2036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5" name="Text Box 48"/>
          <p:cNvSpPr txBox="1">
            <a:spLocks noChangeArrowheads="1"/>
          </p:cNvSpPr>
          <p:nvPr/>
        </p:nvSpPr>
        <p:spPr bwMode="auto">
          <a:xfrm>
            <a:off x="4937125" y="5716588"/>
            <a:ext cx="216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6" name="Text Box 49"/>
          <p:cNvSpPr txBox="1">
            <a:spLocks noChangeArrowheads="1"/>
          </p:cNvSpPr>
          <p:nvPr/>
        </p:nvSpPr>
        <p:spPr bwMode="auto">
          <a:xfrm>
            <a:off x="7675563" y="5716588"/>
            <a:ext cx="722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ACK</a:t>
            </a:r>
            <a:endParaRPr lang="de-D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0B4EB-FD07-4F2A-9CC8-46AC37207301}" type="slidenum">
              <a:rPr lang="en-US">
                <a:latin typeface="Arial" pitchFamily="34" charset="0"/>
              </a:rPr>
              <a:pPr/>
              <a:t>64</a:t>
            </a:fld>
            <a:endParaRPr lang="en-US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Ablauf der EOT-Behandlung beim 2PC-Protokoll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20800"/>
            <a:ext cx="9144000" cy="15113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z="2000" i="1" smtClean="0"/>
              <a:t>K</a:t>
            </a:r>
            <a:r>
              <a:rPr lang="de-DE" sz="2000" smtClean="0"/>
              <a:t>  schickt allen Agenten eine </a:t>
            </a:r>
            <a:r>
              <a:rPr lang="de-DE" sz="20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</a:t>
            </a:r>
            <a:r>
              <a:rPr lang="de-DE" sz="2000" smtClean="0"/>
              <a:t>-Nachricht, um herauszufinden, ob sie Transaktionen festschreiben können</a:t>
            </a:r>
          </a:p>
          <a:p>
            <a:pPr>
              <a:buClr>
                <a:srgbClr val="FFCC00"/>
              </a:buClr>
              <a:defRPr/>
            </a:pPr>
            <a:r>
              <a:rPr lang="de-DE" sz="2000" smtClean="0"/>
              <a:t>jeder Agent </a:t>
            </a:r>
            <a:r>
              <a:rPr lang="de-DE" sz="2000" i="1" smtClean="0"/>
              <a:t>A</a:t>
            </a:r>
            <a:r>
              <a:rPr lang="de-DE" sz="2000" b="1" i="1" baseline="-25000" smtClean="0"/>
              <a:t>i  </a:t>
            </a:r>
            <a:r>
              <a:rPr lang="de-DE" sz="2000" smtClean="0"/>
              <a:t>empfängt </a:t>
            </a:r>
            <a:r>
              <a:rPr lang="de-DE" sz="20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</a:t>
            </a:r>
            <a:r>
              <a:rPr lang="de-DE" sz="2000" smtClean="0"/>
              <a:t>-Nachricht und schickt eine von zwei möglichen Nachrichten an </a:t>
            </a:r>
            <a:r>
              <a:rPr lang="de-DE" sz="2000" i="1" smtClean="0"/>
              <a:t>K</a:t>
            </a:r>
            <a:r>
              <a:rPr lang="de-DE" sz="2000" smtClean="0"/>
              <a:t>: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0" y="3987800"/>
            <a:ext cx="9144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  <a:defRPr/>
            </a:pPr>
            <a:r>
              <a:rPr kumimoji="1" lang="de-DE" sz="2000">
                <a:latin typeface="Tahoma" pitchFamily="34" charset="0"/>
              </a:rPr>
              <a:t>hat </a:t>
            </a:r>
            <a:r>
              <a:rPr kumimoji="1" lang="de-DE" sz="2000" i="1">
                <a:latin typeface="Tahoma" pitchFamily="34" charset="0"/>
              </a:rPr>
              <a:t>K</a:t>
            </a:r>
            <a:r>
              <a:rPr kumimoji="1" lang="de-DE" sz="2000">
                <a:latin typeface="Tahoma" pitchFamily="34" charset="0"/>
              </a:rPr>
              <a:t>  von </a:t>
            </a:r>
            <a:r>
              <a:rPr kumimoji="1" lang="de-DE" sz="2000" b="1">
                <a:latin typeface="Tahoma" pitchFamily="34" charset="0"/>
              </a:rPr>
              <a:t>allen</a:t>
            </a:r>
            <a:r>
              <a:rPr kumimoji="1" lang="de-DE" sz="2000">
                <a:latin typeface="Tahoma" pitchFamily="34" charset="0"/>
              </a:rPr>
              <a:t> </a:t>
            </a:r>
            <a:r>
              <a:rPr kumimoji="1" lang="de-DE" sz="2000" i="1">
                <a:latin typeface="Tahoma" pitchFamily="34" charset="0"/>
              </a:rPr>
              <a:t>n </a:t>
            </a:r>
            <a:r>
              <a:rPr kumimoji="1" lang="de-DE" sz="2000">
                <a:latin typeface="Tahoma" pitchFamily="34" charset="0"/>
              </a:rPr>
              <a:t> Agenten </a:t>
            </a:r>
            <a:r>
              <a:rPr kumimoji="1" lang="de-DE" sz="2000" i="1">
                <a:latin typeface="Tahoma" pitchFamily="34" charset="0"/>
              </a:rPr>
              <a:t>A</a:t>
            </a:r>
            <a:r>
              <a:rPr kumimoji="1" lang="de-DE" sz="2000" b="1" i="1" baseline="-25000">
                <a:latin typeface="Tahoma" pitchFamily="34" charset="0"/>
              </a:rPr>
              <a:t>1</a:t>
            </a:r>
            <a:r>
              <a:rPr kumimoji="1" lang="de-DE" sz="2000" i="1">
                <a:latin typeface="Tahoma" pitchFamily="34" charset="0"/>
              </a:rPr>
              <a:t>,...,A</a:t>
            </a:r>
            <a:r>
              <a:rPr kumimoji="1" lang="de-DE" sz="2000" b="1" i="1" baseline="-25000">
                <a:latin typeface="Tahoma" pitchFamily="34" charset="0"/>
              </a:rPr>
              <a:t>n</a:t>
            </a:r>
            <a:r>
              <a:rPr kumimoji="1" lang="de-DE" sz="2000">
                <a:latin typeface="Tahoma" pitchFamily="34" charset="0"/>
              </a:rPr>
              <a:t> ein </a:t>
            </a: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READY</a:t>
            </a:r>
            <a:r>
              <a:rPr kumimoji="1" lang="de-DE" sz="2000">
                <a:latin typeface="Tahoma" pitchFamily="34" charset="0"/>
              </a:rPr>
              <a:t> erhalten, kann </a:t>
            </a:r>
            <a:r>
              <a:rPr kumimoji="1" lang="de-DE" sz="2000" i="1">
                <a:latin typeface="Tahoma" pitchFamily="34" charset="0"/>
              </a:rPr>
              <a:t>K</a:t>
            </a:r>
            <a:r>
              <a:rPr kumimoji="1" lang="de-DE" sz="2000">
                <a:latin typeface="Tahoma" pitchFamily="34" charset="0"/>
              </a:rPr>
              <a:t>  ein </a:t>
            </a: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COMMIT</a:t>
            </a:r>
            <a:r>
              <a:rPr kumimoji="1" lang="de-DE" sz="2000">
                <a:latin typeface="Tahoma" pitchFamily="34" charset="0"/>
              </a:rPr>
              <a:t> an alle Agenten schicken mit der Aufforderung, die Änderungen von </a:t>
            </a:r>
            <a:r>
              <a:rPr kumimoji="1" lang="de-DE" sz="2000" i="1">
                <a:latin typeface="Tahoma" pitchFamily="34" charset="0"/>
              </a:rPr>
              <a:t>T</a:t>
            </a:r>
            <a:r>
              <a:rPr kumimoji="1" lang="de-DE" sz="2000">
                <a:latin typeface="Tahoma" pitchFamily="34" charset="0"/>
              </a:rPr>
              <a:t>  lokal festzuschreiben; antwortet einer der Agenten mit </a:t>
            </a: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FAILED</a:t>
            </a:r>
            <a:r>
              <a:rPr kumimoji="1" lang="de-DE" sz="2000">
                <a:latin typeface="Tahoma" pitchFamily="34" charset="0"/>
              </a:rPr>
              <a:t> od. gar nicht innerhalb einer bestimmten Zeit (</a:t>
            </a:r>
            <a:r>
              <a:rPr kumimoji="1" lang="de-DE" sz="2000" i="1">
                <a:latin typeface="Tahoma" pitchFamily="34" charset="0"/>
              </a:rPr>
              <a:t>timeout</a:t>
            </a:r>
            <a:r>
              <a:rPr kumimoji="1" lang="de-DE" sz="2000">
                <a:latin typeface="Tahoma" pitchFamily="34" charset="0"/>
              </a:rPr>
              <a:t>), schickt </a:t>
            </a:r>
            <a:r>
              <a:rPr kumimoji="1" lang="de-DE" sz="2000" i="1">
                <a:latin typeface="Tahoma" pitchFamily="34" charset="0"/>
              </a:rPr>
              <a:t>K</a:t>
            </a:r>
            <a:r>
              <a:rPr kumimoji="1" lang="de-DE" sz="2000">
                <a:latin typeface="Tahoma" pitchFamily="34" charset="0"/>
              </a:rPr>
              <a:t>  ein </a:t>
            </a: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ABORT</a:t>
            </a:r>
            <a:r>
              <a:rPr kumimoji="1" lang="de-DE" sz="2000">
                <a:latin typeface="Tahoma" pitchFamily="34" charset="0"/>
              </a:rPr>
              <a:t> an alle Agenten und diese machen die Änderungen der Transaktion rückgängig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  <a:defRPr/>
            </a:pPr>
            <a:r>
              <a:rPr kumimoji="1" lang="de-DE" sz="2000">
                <a:latin typeface="Tahoma" pitchFamily="34" charset="0"/>
              </a:rPr>
              <a:t>haben die Agenten ihre lokale EOT-Behandlung abgeschlossen, schicken sie eine </a:t>
            </a: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ACK</a:t>
            </a:r>
            <a:r>
              <a:rPr kumimoji="1" lang="de-DE" sz="2000">
                <a:latin typeface="Tahoma" pitchFamily="34" charset="0"/>
              </a:rPr>
              <a:t>-Nachricht (=acknowledgement, dt. Bestätigung) an den Koordinator</a:t>
            </a:r>
          </a:p>
        </p:txBody>
      </p:sp>
      <p:sp>
        <p:nvSpPr>
          <p:cNvPr id="316421" name="Rectangle 5"/>
          <p:cNvSpPr>
            <a:spLocks noChangeArrowheads="1"/>
          </p:cNvSpPr>
          <p:nvPr/>
        </p:nvSpPr>
        <p:spPr bwMode="auto">
          <a:xfrm>
            <a:off x="330200" y="2667000"/>
            <a:ext cx="78232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  <a:defRPr/>
            </a:pP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READY</a:t>
            </a:r>
            <a:r>
              <a:rPr kumimoji="1" lang="de-DE" sz="2000">
                <a:latin typeface="Tahoma" pitchFamily="34" charset="0"/>
              </a:rPr>
              <a:t>, falls </a:t>
            </a:r>
            <a:r>
              <a:rPr kumimoji="1" lang="de-DE" sz="2000" i="1">
                <a:latin typeface="Tahoma" pitchFamily="34" charset="0"/>
              </a:rPr>
              <a:t>A</a:t>
            </a:r>
            <a:r>
              <a:rPr kumimoji="1" lang="de-DE" sz="2000" b="1" i="1" baseline="-25000">
                <a:latin typeface="Tahoma" pitchFamily="34" charset="0"/>
              </a:rPr>
              <a:t>i</a:t>
            </a:r>
            <a:r>
              <a:rPr kumimoji="1" lang="de-DE" sz="2000">
                <a:latin typeface="Tahoma" pitchFamily="34" charset="0"/>
              </a:rPr>
              <a:t> in der Lage ist, die Transaktion </a:t>
            </a:r>
            <a:r>
              <a:rPr kumimoji="1" lang="de-DE" sz="2000" i="1">
                <a:latin typeface="Tahoma" pitchFamily="34" charset="0"/>
              </a:rPr>
              <a:t>T</a:t>
            </a:r>
            <a:r>
              <a:rPr kumimoji="1" lang="de-DE" sz="2000">
                <a:latin typeface="Tahoma" pitchFamily="34" charset="0"/>
              </a:rPr>
              <a:t>  lokal festzuschreiben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  <a:defRPr/>
            </a:pPr>
            <a:r>
              <a:rPr kumimoji="1" lang="de-DE" sz="20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FAILED</a:t>
            </a:r>
            <a:r>
              <a:rPr kumimoji="1" lang="de-DE" sz="2000">
                <a:latin typeface="Tahoma" pitchFamily="34" charset="0"/>
              </a:rPr>
              <a:t>, falls </a:t>
            </a:r>
            <a:r>
              <a:rPr kumimoji="1" lang="de-DE" sz="2000" i="1">
                <a:latin typeface="Tahoma" pitchFamily="34" charset="0"/>
              </a:rPr>
              <a:t>A</a:t>
            </a:r>
            <a:r>
              <a:rPr kumimoji="1" lang="de-DE" sz="2000" b="1" i="1" baseline="-25000">
                <a:latin typeface="Tahoma" pitchFamily="34" charset="0"/>
              </a:rPr>
              <a:t>i</a:t>
            </a:r>
            <a:r>
              <a:rPr kumimoji="1" lang="de-DE" sz="2000">
                <a:latin typeface="Tahoma" pitchFamily="34" charset="0"/>
              </a:rPr>
              <a:t> kein </a:t>
            </a:r>
            <a:r>
              <a:rPr kumimoji="1" lang="de-DE" sz="2000" b="1">
                <a:latin typeface="Tahoma" pitchFamily="34" charset="0"/>
              </a:rPr>
              <a:t>commit</a:t>
            </a:r>
            <a:r>
              <a:rPr kumimoji="1" lang="de-DE" sz="2000">
                <a:latin typeface="Tahoma" pitchFamily="34" charset="0"/>
              </a:rPr>
              <a:t> durchführen kann (wegen Fehler, Inkonsistenz etc.)</a:t>
            </a:r>
            <a:endParaRPr kumimoji="1" lang="de-DE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1BB2A-32F3-4D06-8C9C-3364F501A7E3}" type="slidenum">
              <a:rPr lang="en-US">
                <a:latin typeface="Arial" pitchFamily="34" charset="0"/>
              </a:rPr>
              <a:pPr/>
              <a:t>65</a:t>
            </a:fld>
            <a:endParaRPr lang="en-US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Lineare Organisationsform beim 2PC-Protokoll</a:t>
            </a:r>
          </a:p>
        </p:txBody>
      </p:sp>
      <p:sp>
        <p:nvSpPr>
          <p:cNvPr id="69636" name="Oval 3"/>
          <p:cNvSpPr>
            <a:spLocks noChangeArrowheads="1"/>
          </p:cNvSpPr>
          <p:nvPr/>
        </p:nvSpPr>
        <p:spPr bwMode="auto">
          <a:xfrm>
            <a:off x="876300" y="35972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</a:t>
            </a:r>
            <a:r>
              <a:rPr lang="de-DE" b="1" baseline="-25000">
                <a:latin typeface="Times New Roman" pitchFamily="18" charset="0"/>
              </a:rPr>
              <a:t>1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69637" name="Oval 4"/>
          <p:cNvSpPr>
            <a:spLocks noChangeArrowheads="1"/>
          </p:cNvSpPr>
          <p:nvPr/>
        </p:nvSpPr>
        <p:spPr bwMode="auto">
          <a:xfrm>
            <a:off x="3175000" y="35972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</a:t>
            </a:r>
            <a:r>
              <a:rPr lang="de-DE" b="1" baseline="-25000">
                <a:latin typeface="Times New Roman" pitchFamily="18" charset="0"/>
              </a:rPr>
              <a:t>2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69638" name="Oval 5"/>
          <p:cNvSpPr>
            <a:spLocks noChangeArrowheads="1"/>
          </p:cNvSpPr>
          <p:nvPr/>
        </p:nvSpPr>
        <p:spPr bwMode="auto">
          <a:xfrm>
            <a:off x="5461000" y="35972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</a:t>
            </a:r>
            <a:r>
              <a:rPr lang="de-DE" b="1" baseline="-25000">
                <a:latin typeface="Times New Roman" pitchFamily="18" charset="0"/>
              </a:rPr>
              <a:t>3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69639" name="Oval 6"/>
          <p:cNvSpPr>
            <a:spLocks noChangeArrowheads="1"/>
          </p:cNvSpPr>
          <p:nvPr/>
        </p:nvSpPr>
        <p:spPr bwMode="auto">
          <a:xfrm>
            <a:off x="7747000" y="3597275"/>
            <a:ext cx="495300" cy="469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</a:t>
            </a:r>
            <a:r>
              <a:rPr lang="de-DE" b="1" baseline="-25000">
                <a:latin typeface="Times New Roman" pitchFamily="18" charset="0"/>
              </a:rPr>
              <a:t>4</a:t>
            </a:r>
            <a:endParaRPr lang="de-DE" sz="1800">
              <a:latin typeface="Times New Roman" pitchFamily="18" charset="0"/>
            </a:endParaRP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1165225" y="2846388"/>
            <a:ext cx="2036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grpSp>
        <p:nvGrpSpPr>
          <p:cNvPr id="69641" name="Group 8"/>
          <p:cNvGrpSpPr>
            <a:grpSpLocks/>
          </p:cNvGrpSpPr>
          <p:nvPr/>
        </p:nvGrpSpPr>
        <p:grpSpPr bwMode="auto">
          <a:xfrm>
            <a:off x="3517900" y="3238500"/>
            <a:ext cx="2047875" cy="355600"/>
            <a:chOff x="784" y="1984"/>
            <a:chExt cx="1290" cy="224"/>
          </a:xfrm>
        </p:grpSpPr>
        <p:sp>
          <p:nvSpPr>
            <p:cNvPr id="69666" name="Line 9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7" name="Line 10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8" name="Line 11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2" name="Group 12"/>
          <p:cNvGrpSpPr>
            <a:grpSpLocks/>
          </p:cNvGrpSpPr>
          <p:nvPr/>
        </p:nvGrpSpPr>
        <p:grpSpPr bwMode="auto">
          <a:xfrm>
            <a:off x="5816600" y="3251200"/>
            <a:ext cx="2047875" cy="355600"/>
            <a:chOff x="784" y="1984"/>
            <a:chExt cx="1290" cy="224"/>
          </a:xfrm>
        </p:grpSpPr>
        <p:sp>
          <p:nvSpPr>
            <p:cNvPr id="69663" name="Line 13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4" name="Line 14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5" name="Line 15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3" name="Group 16"/>
          <p:cNvGrpSpPr>
            <a:grpSpLocks/>
          </p:cNvGrpSpPr>
          <p:nvPr/>
        </p:nvGrpSpPr>
        <p:grpSpPr bwMode="auto">
          <a:xfrm rot="10800000">
            <a:off x="5816600" y="4079875"/>
            <a:ext cx="2047875" cy="355600"/>
            <a:chOff x="784" y="1984"/>
            <a:chExt cx="1290" cy="224"/>
          </a:xfrm>
        </p:grpSpPr>
        <p:sp>
          <p:nvSpPr>
            <p:cNvPr id="69660" name="Line 17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1" name="Line 18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2" name="Line 19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4" name="Group 20"/>
          <p:cNvGrpSpPr>
            <a:grpSpLocks/>
          </p:cNvGrpSpPr>
          <p:nvPr/>
        </p:nvGrpSpPr>
        <p:grpSpPr bwMode="auto">
          <a:xfrm rot="10800000">
            <a:off x="3517900" y="4079875"/>
            <a:ext cx="2047875" cy="355600"/>
            <a:chOff x="784" y="1984"/>
            <a:chExt cx="1290" cy="224"/>
          </a:xfrm>
        </p:grpSpPr>
        <p:sp>
          <p:nvSpPr>
            <p:cNvPr id="69657" name="Line 21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8" name="Line 22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9" name="Line 23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5" name="Group 24"/>
          <p:cNvGrpSpPr>
            <a:grpSpLocks/>
          </p:cNvGrpSpPr>
          <p:nvPr/>
        </p:nvGrpSpPr>
        <p:grpSpPr bwMode="auto">
          <a:xfrm>
            <a:off x="1090613" y="4078288"/>
            <a:ext cx="2187575" cy="355600"/>
            <a:chOff x="687" y="2569"/>
            <a:chExt cx="1378" cy="224"/>
          </a:xfrm>
        </p:grpSpPr>
        <p:sp>
          <p:nvSpPr>
            <p:cNvPr id="69654" name="Line 25"/>
            <p:cNvSpPr>
              <a:spLocks noChangeShapeType="1"/>
            </p:cNvSpPr>
            <p:nvPr/>
          </p:nvSpPr>
          <p:spPr bwMode="auto">
            <a:xfrm rot="10800000" flipH="1" flipV="1">
              <a:off x="687" y="2777"/>
              <a:ext cx="137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5" name="Line 26"/>
            <p:cNvSpPr>
              <a:spLocks noChangeShapeType="1"/>
            </p:cNvSpPr>
            <p:nvPr/>
          </p:nvSpPr>
          <p:spPr bwMode="auto">
            <a:xfrm rot="10800000" flipV="1">
              <a:off x="2057" y="2577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6" name="Line 27"/>
            <p:cNvSpPr>
              <a:spLocks noChangeShapeType="1"/>
            </p:cNvSpPr>
            <p:nvPr/>
          </p:nvSpPr>
          <p:spPr bwMode="auto">
            <a:xfrm rot="10800000" flipV="1">
              <a:off x="697" y="2569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9646" name="Line 28"/>
          <p:cNvSpPr>
            <a:spLocks noChangeShapeType="1"/>
          </p:cNvSpPr>
          <p:nvPr/>
        </p:nvSpPr>
        <p:spPr bwMode="auto">
          <a:xfrm flipH="1" flipV="1">
            <a:off x="1101725" y="3238500"/>
            <a:ext cx="21875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7" name="Line 29"/>
          <p:cNvSpPr>
            <a:spLocks noChangeShapeType="1"/>
          </p:cNvSpPr>
          <p:nvPr/>
        </p:nvSpPr>
        <p:spPr bwMode="auto">
          <a:xfrm flipV="1">
            <a:off x="1101725" y="3238500"/>
            <a:ext cx="0" cy="33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8" name="Line 30"/>
          <p:cNvSpPr>
            <a:spLocks noChangeShapeType="1"/>
          </p:cNvSpPr>
          <p:nvPr/>
        </p:nvSpPr>
        <p:spPr bwMode="auto">
          <a:xfrm flipV="1">
            <a:off x="3273425" y="3251200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9" name="Text Box 31"/>
          <p:cNvSpPr txBox="1">
            <a:spLocks noChangeArrowheads="1"/>
          </p:cNvSpPr>
          <p:nvPr/>
        </p:nvSpPr>
        <p:spPr bwMode="auto">
          <a:xfrm>
            <a:off x="3516313" y="2859088"/>
            <a:ext cx="2036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0" name="Text Box 32"/>
          <p:cNvSpPr txBox="1">
            <a:spLocks noChangeArrowheads="1"/>
          </p:cNvSpPr>
          <p:nvPr/>
        </p:nvSpPr>
        <p:spPr bwMode="auto">
          <a:xfrm>
            <a:off x="5815013" y="2859088"/>
            <a:ext cx="2036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1" name="Text Box 33"/>
          <p:cNvSpPr txBox="1">
            <a:spLocks noChangeArrowheads="1"/>
          </p:cNvSpPr>
          <p:nvPr/>
        </p:nvSpPr>
        <p:spPr bwMode="auto">
          <a:xfrm>
            <a:off x="1089025" y="4421188"/>
            <a:ext cx="216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2" name="Text Box 34"/>
          <p:cNvSpPr txBox="1">
            <a:spLocks noChangeArrowheads="1"/>
          </p:cNvSpPr>
          <p:nvPr/>
        </p:nvSpPr>
        <p:spPr bwMode="auto">
          <a:xfrm>
            <a:off x="5765800" y="4433888"/>
            <a:ext cx="216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3" name="Text Box 35"/>
          <p:cNvSpPr txBox="1">
            <a:spLocks noChangeArrowheads="1"/>
          </p:cNvSpPr>
          <p:nvPr/>
        </p:nvSpPr>
        <p:spPr bwMode="auto">
          <a:xfrm>
            <a:off x="3451225" y="4433888"/>
            <a:ext cx="216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AD5AF-93D5-442E-BAA2-8954A5EA86BD}" type="slidenum">
              <a:rPr lang="en-US">
                <a:latin typeface="Arial" pitchFamily="34" charset="0"/>
              </a:rPr>
              <a:pPr/>
              <a:t>66</a:t>
            </a:fld>
            <a:endParaRPr lang="en-US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889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Zustandsübergang beim </a:t>
            </a:r>
            <a:br>
              <a:rPr lang="de-DE" smtClean="0"/>
            </a:br>
            <a:r>
              <a:rPr lang="de-DE" smtClean="0"/>
              <a:t>2PC-Protokoll: Koordinator</a:t>
            </a:r>
          </a:p>
        </p:txBody>
      </p:sp>
      <p:sp>
        <p:nvSpPr>
          <p:cNvPr id="70660" name="Oval 3"/>
          <p:cNvSpPr>
            <a:spLocks noChangeArrowheads="1"/>
          </p:cNvSpPr>
          <p:nvPr/>
        </p:nvSpPr>
        <p:spPr bwMode="auto">
          <a:xfrm>
            <a:off x="3873500" y="1384300"/>
            <a:ext cx="13843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Initial</a:t>
            </a:r>
          </a:p>
        </p:txBody>
      </p:sp>
      <p:sp>
        <p:nvSpPr>
          <p:cNvPr id="70661" name="Oval 4"/>
          <p:cNvSpPr>
            <a:spLocks noChangeArrowheads="1"/>
          </p:cNvSpPr>
          <p:nvPr/>
        </p:nvSpPr>
        <p:spPr bwMode="auto">
          <a:xfrm>
            <a:off x="1422400" y="4813300"/>
            <a:ext cx="18415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Abgebrochen</a:t>
            </a:r>
          </a:p>
        </p:txBody>
      </p:sp>
      <p:sp>
        <p:nvSpPr>
          <p:cNvPr id="70662" name="Oval 5"/>
          <p:cNvSpPr>
            <a:spLocks noChangeArrowheads="1"/>
          </p:cNvSpPr>
          <p:nvPr/>
        </p:nvSpPr>
        <p:spPr bwMode="auto">
          <a:xfrm>
            <a:off x="3873500" y="3035300"/>
            <a:ext cx="13843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Bereit</a:t>
            </a:r>
          </a:p>
        </p:txBody>
      </p:sp>
      <p:sp>
        <p:nvSpPr>
          <p:cNvPr id="70663" name="Oval 6"/>
          <p:cNvSpPr>
            <a:spLocks noChangeArrowheads="1"/>
          </p:cNvSpPr>
          <p:nvPr/>
        </p:nvSpPr>
        <p:spPr bwMode="auto">
          <a:xfrm>
            <a:off x="3873500" y="6184900"/>
            <a:ext cx="13843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Fertig</a:t>
            </a:r>
          </a:p>
        </p:txBody>
      </p:sp>
      <p:sp>
        <p:nvSpPr>
          <p:cNvPr id="70664" name="Oval 7"/>
          <p:cNvSpPr>
            <a:spLocks noChangeArrowheads="1"/>
          </p:cNvSpPr>
          <p:nvPr/>
        </p:nvSpPr>
        <p:spPr bwMode="auto">
          <a:xfrm>
            <a:off x="5930900" y="4813300"/>
            <a:ext cx="18669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Festschreibend</a:t>
            </a:r>
          </a:p>
        </p:txBody>
      </p:sp>
      <p:sp>
        <p:nvSpPr>
          <p:cNvPr id="70665" name="Text Box 8"/>
          <p:cNvSpPr txBox="1">
            <a:spLocks noChangeArrowheads="1"/>
          </p:cNvSpPr>
          <p:nvPr/>
        </p:nvSpPr>
        <p:spPr bwMode="auto">
          <a:xfrm>
            <a:off x="4568825" y="1898650"/>
            <a:ext cx="744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EOT:</a:t>
            </a:r>
          </a:p>
        </p:txBody>
      </p:sp>
      <p:sp>
        <p:nvSpPr>
          <p:cNvPr id="70666" name="Rectangle 9"/>
          <p:cNvSpPr>
            <a:spLocks noChangeArrowheads="1"/>
          </p:cNvSpPr>
          <p:nvPr/>
        </p:nvSpPr>
        <p:spPr bwMode="auto">
          <a:xfrm>
            <a:off x="5006975" y="21971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PREPARE </a:t>
            </a:r>
            <a:r>
              <a:rPr kumimoji="1" lang="de-DE" sz="2000">
                <a:latin typeface="Tahoma" pitchFamily="34" charset="0"/>
              </a:rPr>
              <a:t>an alle Agenten</a:t>
            </a:r>
          </a:p>
        </p:txBody>
      </p:sp>
      <p:sp>
        <p:nvSpPr>
          <p:cNvPr id="70667" name="Text Box 10"/>
          <p:cNvSpPr txBox="1">
            <a:spLocks noChangeArrowheads="1"/>
          </p:cNvSpPr>
          <p:nvPr/>
        </p:nvSpPr>
        <p:spPr bwMode="auto">
          <a:xfrm>
            <a:off x="5699125" y="3309938"/>
            <a:ext cx="315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READY</a:t>
            </a:r>
            <a:r>
              <a:rPr lang="de-DE" sz="2000">
                <a:latin typeface="Tahoma" pitchFamily="34" charset="0"/>
              </a:rPr>
              <a:t> von </a:t>
            </a:r>
            <a:r>
              <a:rPr lang="de-DE" sz="2000" i="1">
                <a:latin typeface="Tahoma" pitchFamily="34" charset="0"/>
              </a:rPr>
              <a:t>allen</a:t>
            </a:r>
            <a:r>
              <a:rPr lang="de-DE" sz="2000">
                <a:latin typeface="Tahoma" pitchFamily="34" charset="0"/>
              </a:rPr>
              <a:t> Agenten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2000">
                <a:latin typeface="Tahoma" pitchFamily="34" charset="0"/>
              </a:rPr>
              <a:t>empfangen:</a:t>
            </a:r>
          </a:p>
        </p:txBody>
      </p:sp>
      <p:sp>
        <p:nvSpPr>
          <p:cNvPr id="70668" name="Line 11"/>
          <p:cNvSpPr>
            <a:spLocks noChangeShapeType="1"/>
          </p:cNvSpPr>
          <p:nvPr/>
        </p:nvSpPr>
        <p:spPr bwMode="auto">
          <a:xfrm>
            <a:off x="4575175" y="1866900"/>
            <a:ext cx="0" cy="1181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69" name="Rectangle 12"/>
          <p:cNvSpPr>
            <a:spLocks noChangeArrowheads="1"/>
          </p:cNvSpPr>
          <p:nvPr/>
        </p:nvSpPr>
        <p:spPr bwMode="auto">
          <a:xfrm>
            <a:off x="6137275" y="39116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commit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COMMIT</a:t>
            </a:r>
          </a:p>
        </p:txBody>
      </p:sp>
      <p:sp>
        <p:nvSpPr>
          <p:cNvPr id="70670" name="Line 13"/>
          <p:cNvSpPr>
            <a:spLocks noChangeShapeType="1"/>
          </p:cNvSpPr>
          <p:nvPr/>
        </p:nvSpPr>
        <p:spPr bwMode="auto">
          <a:xfrm>
            <a:off x="4575175" y="3530600"/>
            <a:ext cx="2016125" cy="1285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1" name="Text Box 14"/>
          <p:cNvSpPr txBox="1">
            <a:spLocks noChangeArrowheads="1"/>
          </p:cNvSpPr>
          <p:nvPr/>
        </p:nvSpPr>
        <p:spPr bwMode="auto">
          <a:xfrm>
            <a:off x="276225" y="3309938"/>
            <a:ext cx="2668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Timeout oder </a:t>
            </a:r>
            <a:r>
              <a:rPr lang="de-DE" sz="2000">
                <a:latin typeface="Times New Roman" pitchFamily="18" charset="0"/>
              </a:rPr>
              <a:t>FAILED</a:t>
            </a:r>
            <a:endParaRPr lang="de-DE" sz="2000">
              <a:latin typeface="Tahoma" pitchFamily="34" charset="0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2000">
                <a:latin typeface="Tahoma" pitchFamily="34" charset="0"/>
              </a:rPr>
              <a:t>empfangen:</a:t>
            </a:r>
          </a:p>
        </p:txBody>
      </p:sp>
      <p:sp>
        <p:nvSpPr>
          <p:cNvPr id="70672" name="Rectangle 15"/>
          <p:cNvSpPr>
            <a:spLocks noChangeArrowheads="1"/>
          </p:cNvSpPr>
          <p:nvPr/>
        </p:nvSpPr>
        <p:spPr bwMode="auto">
          <a:xfrm>
            <a:off x="714375" y="39116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abort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imes New Roman" pitchFamily="18" charset="0"/>
              </a:rPr>
              <a:t>ABORT</a:t>
            </a:r>
            <a:r>
              <a:rPr kumimoji="1" lang="de-DE" sz="2000">
                <a:latin typeface="Tahoma" pitchFamily="34" charset="0"/>
              </a:rPr>
              <a:t> senden</a:t>
            </a:r>
          </a:p>
        </p:txBody>
      </p:sp>
      <p:sp>
        <p:nvSpPr>
          <p:cNvPr id="70673" name="Line 16"/>
          <p:cNvSpPr>
            <a:spLocks noChangeShapeType="1"/>
          </p:cNvSpPr>
          <p:nvPr/>
        </p:nvSpPr>
        <p:spPr bwMode="auto">
          <a:xfrm flipH="1">
            <a:off x="2559050" y="3530600"/>
            <a:ext cx="2016125" cy="1285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4" name="Line 17"/>
          <p:cNvSpPr>
            <a:spLocks noChangeShapeType="1"/>
          </p:cNvSpPr>
          <p:nvPr/>
        </p:nvSpPr>
        <p:spPr bwMode="auto">
          <a:xfrm>
            <a:off x="2349500" y="5321300"/>
            <a:ext cx="1841500" cy="901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5" name="Line 18"/>
          <p:cNvSpPr>
            <a:spLocks noChangeShapeType="1"/>
          </p:cNvSpPr>
          <p:nvPr/>
        </p:nvSpPr>
        <p:spPr bwMode="auto">
          <a:xfrm flipH="1">
            <a:off x="4991100" y="5324475"/>
            <a:ext cx="1841500" cy="901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6" name="Text Box 19"/>
          <p:cNvSpPr txBox="1">
            <a:spLocks noChangeArrowheads="1"/>
          </p:cNvSpPr>
          <p:nvPr/>
        </p:nvSpPr>
        <p:spPr bwMode="auto">
          <a:xfrm>
            <a:off x="492125" y="5830888"/>
            <a:ext cx="323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von allen </a:t>
            </a:r>
            <a:r>
              <a:rPr lang="de-DE" sz="2000">
                <a:latin typeface="Times New Roman" pitchFamily="18" charset="0"/>
              </a:rPr>
              <a:t>ACK</a:t>
            </a:r>
            <a:r>
              <a:rPr lang="de-DE" sz="2000">
                <a:latin typeface="Tahoma" pitchFamily="34" charset="0"/>
              </a:rPr>
              <a:t> empfangen:</a:t>
            </a:r>
          </a:p>
        </p:txBody>
      </p:sp>
      <p:sp>
        <p:nvSpPr>
          <p:cNvPr id="70677" name="Text Box 20"/>
          <p:cNvSpPr txBox="1">
            <a:spLocks noChangeArrowheads="1"/>
          </p:cNvSpPr>
          <p:nvPr/>
        </p:nvSpPr>
        <p:spPr bwMode="auto">
          <a:xfrm>
            <a:off x="5507038" y="5830888"/>
            <a:ext cx="323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von allen </a:t>
            </a:r>
            <a:r>
              <a:rPr lang="de-DE" sz="2000">
                <a:latin typeface="Times New Roman" pitchFamily="18" charset="0"/>
              </a:rPr>
              <a:t>ACK</a:t>
            </a:r>
            <a:r>
              <a:rPr lang="de-DE" sz="2000">
                <a:latin typeface="Tahoma" pitchFamily="34" charset="0"/>
              </a:rPr>
              <a:t> empfangen:</a:t>
            </a:r>
          </a:p>
        </p:txBody>
      </p:sp>
      <p:sp>
        <p:nvSpPr>
          <p:cNvPr id="70678" name="Text Box 21"/>
          <p:cNvSpPr txBox="1">
            <a:spLocks noChangeArrowheads="1"/>
          </p:cNvSpPr>
          <p:nvPr/>
        </p:nvSpPr>
        <p:spPr bwMode="auto">
          <a:xfrm>
            <a:off x="127000" y="1404938"/>
            <a:ext cx="2836863" cy="71755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  <a:sym typeface="Wingdings" pitchFamily="2" charset="2"/>
              </a:rPr>
              <a:t>„</a:t>
            </a:r>
            <a:r>
              <a:rPr lang="de-DE" sz="2000">
                <a:latin typeface="Tahoma" pitchFamily="34" charset="0"/>
                <a:sym typeface="Wingdings" pitchFamily="2" charset="2"/>
              </a:rPr>
              <a:t>Bullet“ </a:t>
            </a:r>
            <a:r>
              <a:rPr lang="de-DE" sz="2000">
                <a:solidFill>
                  <a:srgbClr val="FFCC00"/>
                </a:solidFill>
                <a:latin typeface="Tahoma" pitchFamily="34" charset="0"/>
                <a:sym typeface="Wingdings" pitchFamily="2" charset="2"/>
              </a:rPr>
              <a:t> </a:t>
            </a:r>
            <a:endParaRPr lang="de-DE" sz="2000">
              <a:latin typeface="Tahoma" pitchFamily="34" charset="0"/>
              <a:sym typeface="Wingdings" pitchFamily="2" charset="2"/>
            </a:endParaRPr>
          </a:p>
          <a:p>
            <a:pPr algn="l"/>
            <a:r>
              <a:rPr lang="de-DE" sz="2000">
                <a:latin typeface="Tahoma" pitchFamily="34" charset="0"/>
                <a:sym typeface="Wingdings" pitchFamily="2" charset="2"/>
              </a:rPr>
              <a:t>= wichtigste Aktion(en)</a:t>
            </a:r>
            <a:endParaRPr lang="de-DE" sz="2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34B9A-9384-4ED7-9BA1-C2E96D5C9BD2}" type="slidenum">
              <a:rPr lang="en-US">
                <a:latin typeface="Arial" pitchFamily="34" charset="0"/>
              </a:rPr>
              <a:pPr/>
              <a:t>67</a:t>
            </a:fld>
            <a:endParaRPr lang="en-US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89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Zustandsübergang beim </a:t>
            </a:r>
            <a:br>
              <a:rPr lang="de-DE" smtClean="0"/>
            </a:br>
            <a:r>
              <a:rPr lang="de-DE" smtClean="0"/>
              <a:t>2PC-Protokoll: Agent</a:t>
            </a:r>
          </a:p>
        </p:txBody>
      </p:sp>
      <p:sp>
        <p:nvSpPr>
          <p:cNvPr id="71684" name="Oval 3"/>
          <p:cNvSpPr>
            <a:spLocks noChangeArrowheads="1"/>
          </p:cNvSpPr>
          <p:nvPr/>
        </p:nvSpPr>
        <p:spPr bwMode="auto">
          <a:xfrm>
            <a:off x="3441700" y="1384300"/>
            <a:ext cx="13843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Wartend</a:t>
            </a:r>
          </a:p>
        </p:txBody>
      </p:sp>
      <p:sp>
        <p:nvSpPr>
          <p:cNvPr id="71685" name="Oval 4"/>
          <p:cNvSpPr>
            <a:spLocks noChangeArrowheads="1"/>
          </p:cNvSpPr>
          <p:nvPr/>
        </p:nvSpPr>
        <p:spPr bwMode="auto">
          <a:xfrm>
            <a:off x="3873500" y="3289300"/>
            <a:ext cx="13843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Bereit</a:t>
            </a:r>
          </a:p>
        </p:txBody>
      </p:sp>
      <p:sp>
        <p:nvSpPr>
          <p:cNvPr id="71686" name="Oval 5"/>
          <p:cNvSpPr>
            <a:spLocks noChangeArrowheads="1"/>
          </p:cNvSpPr>
          <p:nvPr/>
        </p:nvSpPr>
        <p:spPr bwMode="auto">
          <a:xfrm>
            <a:off x="1422400" y="5194300"/>
            <a:ext cx="18415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Abgebrochen</a:t>
            </a:r>
          </a:p>
        </p:txBody>
      </p:sp>
      <p:sp>
        <p:nvSpPr>
          <p:cNvPr id="71687" name="Oval 6"/>
          <p:cNvSpPr>
            <a:spLocks noChangeArrowheads="1"/>
          </p:cNvSpPr>
          <p:nvPr/>
        </p:nvSpPr>
        <p:spPr bwMode="auto">
          <a:xfrm>
            <a:off x="5892800" y="5194300"/>
            <a:ext cx="1943100" cy="50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000">
                <a:latin typeface="Tahoma" pitchFamily="34" charset="0"/>
              </a:rPr>
              <a:t>Festgeschrieben</a:t>
            </a:r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5661025" y="3881438"/>
            <a:ext cx="2654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COMMIT</a:t>
            </a:r>
            <a:r>
              <a:rPr lang="de-DE" sz="2000">
                <a:latin typeface="Tahoma" pitchFamily="34" charset="0"/>
              </a:rPr>
              <a:t> empfangen:</a:t>
            </a:r>
          </a:p>
        </p:txBody>
      </p:sp>
      <p:sp>
        <p:nvSpPr>
          <p:cNvPr id="71689" name="Rectangle 8"/>
          <p:cNvSpPr>
            <a:spLocks noChangeArrowheads="1"/>
          </p:cNvSpPr>
          <p:nvPr/>
        </p:nvSpPr>
        <p:spPr bwMode="auto">
          <a:xfrm>
            <a:off x="6099175" y="41910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commit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ACK</a:t>
            </a: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1266825" y="3930650"/>
            <a:ext cx="2473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2000">
                <a:latin typeface="Times New Roman" pitchFamily="18" charset="0"/>
              </a:rPr>
              <a:t>ABORT</a:t>
            </a:r>
            <a:r>
              <a:rPr lang="de-DE" sz="2000">
                <a:latin typeface="Tahoma" pitchFamily="34" charset="0"/>
              </a:rPr>
              <a:t> empfangen:</a:t>
            </a:r>
          </a:p>
        </p:txBody>
      </p:sp>
      <p:sp>
        <p:nvSpPr>
          <p:cNvPr id="71691" name="Rectangle 10"/>
          <p:cNvSpPr>
            <a:spLocks noChangeArrowheads="1"/>
          </p:cNvSpPr>
          <p:nvPr/>
        </p:nvSpPr>
        <p:spPr bwMode="auto">
          <a:xfrm>
            <a:off x="1654175" y="41910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abort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ACK</a:t>
            </a:r>
          </a:p>
        </p:txBody>
      </p:sp>
      <p:sp>
        <p:nvSpPr>
          <p:cNvPr id="71692" name="Line 11"/>
          <p:cNvSpPr>
            <a:spLocks noChangeShapeType="1"/>
          </p:cNvSpPr>
          <p:nvPr/>
        </p:nvSpPr>
        <p:spPr bwMode="auto">
          <a:xfrm flipH="1">
            <a:off x="2959100" y="3787775"/>
            <a:ext cx="1616075" cy="147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3" name="Line 12"/>
          <p:cNvSpPr>
            <a:spLocks noChangeShapeType="1"/>
          </p:cNvSpPr>
          <p:nvPr/>
        </p:nvSpPr>
        <p:spPr bwMode="auto">
          <a:xfrm>
            <a:off x="4575175" y="3800475"/>
            <a:ext cx="2238375" cy="1406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4" name="Text Box 13"/>
          <p:cNvSpPr txBox="1">
            <a:spLocks noChangeArrowheads="1"/>
          </p:cNvSpPr>
          <p:nvPr/>
        </p:nvSpPr>
        <p:spPr bwMode="auto">
          <a:xfrm>
            <a:off x="4441825" y="1773238"/>
            <a:ext cx="3138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PREPARE</a:t>
            </a:r>
            <a:r>
              <a:rPr lang="de-DE" sz="2000">
                <a:latin typeface="Tahoma" pitchFamily="34" charset="0"/>
              </a:rPr>
              <a:t> empfangen und</a:t>
            </a:r>
          </a:p>
          <a:p>
            <a:pPr algn="l"/>
            <a:r>
              <a:rPr lang="de-DE" sz="2000">
                <a:latin typeface="Tahoma" pitchFamily="34" charset="0"/>
              </a:rPr>
              <a:t>lokal alles okay:</a:t>
            </a:r>
          </a:p>
        </p:txBody>
      </p:sp>
      <p:sp>
        <p:nvSpPr>
          <p:cNvPr id="71695" name="Rectangle 14"/>
          <p:cNvSpPr>
            <a:spLocks noChangeArrowheads="1"/>
          </p:cNvSpPr>
          <p:nvPr/>
        </p:nvSpPr>
        <p:spPr bwMode="auto">
          <a:xfrm>
            <a:off x="4740275" y="2349500"/>
            <a:ext cx="3489325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Log-Einträge ausschreiben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ready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READY</a:t>
            </a:r>
          </a:p>
        </p:txBody>
      </p:sp>
      <p:sp>
        <p:nvSpPr>
          <p:cNvPr id="71696" name="Text Box 15"/>
          <p:cNvSpPr txBox="1">
            <a:spLocks noChangeArrowheads="1"/>
          </p:cNvSpPr>
          <p:nvPr/>
        </p:nvSpPr>
        <p:spPr bwMode="auto">
          <a:xfrm>
            <a:off x="0" y="2089150"/>
            <a:ext cx="250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ahoma" pitchFamily="34" charset="0"/>
              </a:rPr>
              <a:t>Timeout oder lokaler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2000">
                <a:latin typeface="Tahoma" pitchFamily="34" charset="0"/>
              </a:rPr>
              <a:t>Fehler entdeckt:</a:t>
            </a:r>
          </a:p>
        </p:txBody>
      </p:sp>
      <p:sp>
        <p:nvSpPr>
          <p:cNvPr id="71697" name="Rectangle 16"/>
          <p:cNvSpPr>
            <a:spLocks noChangeArrowheads="1"/>
          </p:cNvSpPr>
          <p:nvPr/>
        </p:nvSpPr>
        <p:spPr bwMode="auto">
          <a:xfrm>
            <a:off x="438150" y="2692400"/>
            <a:ext cx="2425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 b="1">
                <a:latin typeface="Tahoma" pitchFamily="34" charset="0"/>
              </a:rPr>
              <a:t>abort</a:t>
            </a:r>
            <a:r>
              <a:rPr kumimoji="1" lang="de-DE" sz="2000">
                <a:latin typeface="Tahoma" pitchFamily="34" charset="0"/>
              </a:rPr>
              <a:t> ins Log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FAILED</a:t>
            </a:r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4127500" y="1892300"/>
            <a:ext cx="447675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 flipH="1">
            <a:off x="1168400" y="1638300"/>
            <a:ext cx="226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>
            <a:off x="1155700" y="1625600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1158875" y="3441700"/>
            <a:ext cx="0" cy="2019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 flipV="1">
            <a:off x="1158875" y="5448300"/>
            <a:ext cx="26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3" name="Text Box 22"/>
          <p:cNvSpPr txBox="1">
            <a:spLocks noChangeArrowheads="1"/>
          </p:cNvSpPr>
          <p:nvPr/>
        </p:nvSpPr>
        <p:spPr bwMode="auto">
          <a:xfrm>
            <a:off x="1044575" y="5938838"/>
            <a:ext cx="2727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000">
                <a:latin typeface="Times New Roman" pitchFamily="18" charset="0"/>
              </a:rPr>
              <a:t>PREPARE</a:t>
            </a:r>
            <a:r>
              <a:rPr lang="de-DE" sz="2000">
                <a:latin typeface="Tahoma" pitchFamily="34" charset="0"/>
              </a:rPr>
              <a:t> empfangen:</a:t>
            </a:r>
          </a:p>
        </p:txBody>
      </p:sp>
      <p:sp>
        <p:nvSpPr>
          <p:cNvPr id="71704" name="Rectangle 23"/>
          <p:cNvSpPr>
            <a:spLocks noChangeArrowheads="1"/>
          </p:cNvSpPr>
          <p:nvPr/>
        </p:nvSpPr>
        <p:spPr bwMode="auto">
          <a:xfrm>
            <a:off x="1279525" y="6248400"/>
            <a:ext cx="24257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2000">
                <a:latin typeface="Tahoma" pitchFamily="34" charset="0"/>
              </a:rPr>
              <a:t>sende </a:t>
            </a:r>
            <a:r>
              <a:rPr kumimoji="1" lang="de-DE" sz="2000">
                <a:latin typeface="Times New Roman" pitchFamily="18" charset="0"/>
              </a:rPr>
              <a:t>FAILED</a:t>
            </a:r>
          </a:p>
        </p:txBody>
      </p:sp>
      <p:sp>
        <p:nvSpPr>
          <p:cNvPr id="71705" name="Line 24"/>
          <p:cNvSpPr>
            <a:spLocks noChangeShapeType="1"/>
          </p:cNvSpPr>
          <p:nvPr/>
        </p:nvSpPr>
        <p:spPr bwMode="auto">
          <a:xfrm rot="10800000" flipH="1">
            <a:off x="1674813" y="5957888"/>
            <a:ext cx="1323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 rot="10800000" flipV="1">
            <a:off x="1677988" y="5640388"/>
            <a:ext cx="0" cy="33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7" name="Line 26"/>
          <p:cNvSpPr>
            <a:spLocks noChangeShapeType="1"/>
          </p:cNvSpPr>
          <p:nvPr/>
        </p:nvSpPr>
        <p:spPr bwMode="auto">
          <a:xfrm rot="10800000" flipV="1">
            <a:off x="2998788" y="5627688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6030913" y="5846763"/>
            <a:ext cx="2836862" cy="71755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800">
                <a:latin typeface="Tahoma" pitchFamily="34" charset="0"/>
                <a:sym typeface="Wingdings" pitchFamily="2" charset="2"/>
              </a:rPr>
              <a:t>„</a:t>
            </a:r>
            <a:r>
              <a:rPr lang="de-DE" sz="2000">
                <a:latin typeface="Tahoma" pitchFamily="34" charset="0"/>
                <a:sym typeface="Wingdings" pitchFamily="2" charset="2"/>
              </a:rPr>
              <a:t>Bullet“ </a:t>
            </a:r>
            <a:r>
              <a:rPr lang="de-DE" sz="2000">
                <a:solidFill>
                  <a:srgbClr val="FFCC00"/>
                </a:solidFill>
                <a:latin typeface="Tahoma" pitchFamily="34" charset="0"/>
                <a:sym typeface="Wingdings" pitchFamily="2" charset="2"/>
              </a:rPr>
              <a:t> </a:t>
            </a:r>
            <a:endParaRPr lang="de-DE" sz="2000">
              <a:latin typeface="Tahoma" pitchFamily="34" charset="0"/>
              <a:sym typeface="Wingdings" pitchFamily="2" charset="2"/>
            </a:endParaRPr>
          </a:p>
          <a:p>
            <a:pPr algn="l"/>
            <a:r>
              <a:rPr lang="de-DE" sz="2000">
                <a:latin typeface="Tahoma" pitchFamily="34" charset="0"/>
                <a:sym typeface="Wingdings" pitchFamily="2" charset="2"/>
              </a:rPr>
              <a:t>= wichtigste Aktion(en)</a:t>
            </a:r>
            <a:endParaRPr lang="de-DE" sz="2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9991-15B8-4306-B3A4-DAC1121C82E7}" type="slidenum">
              <a:rPr lang="en-US">
                <a:latin typeface="Arial" pitchFamily="34" charset="0"/>
              </a:rPr>
              <a:pPr/>
              <a:t>68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93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Fehlersituationen des </a:t>
            </a:r>
            <a:br>
              <a:rPr lang="de-DE" smtClean="0"/>
            </a:br>
            <a:r>
              <a:rPr lang="de-DE" smtClean="0"/>
              <a:t>2PC-Protokolls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6850" y="2838450"/>
            <a:ext cx="6245225" cy="3475038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Absturz eines Koordinators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Absturz eines Agenten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verlorengegangene Nachrichten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3BC18-3779-4632-AF54-3CEB85CEF315}" type="slidenum">
              <a:rPr lang="en-US">
                <a:latin typeface="Arial" pitchFamily="34" charset="0"/>
              </a:rPr>
              <a:pPr/>
              <a:t>69</a:t>
            </a:fld>
            <a:endParaRPr lang="en-US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0"/>
            <a:ext cx="7772400" cy="1143000"/>
          </a:xfrm>
        </p:spPr>
        <p:txBody>
          <a:bodyPr/>
          <a:lstStyle/>
          <a:p>
            <a:r>
              <a:rPr lang="de-DE" smtClean="0"/>
              <a:t>Absturz eines Koordinators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409700"/>
            <a:ext cx="7566025" cy="2451100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smtClean="0"/>
              <a:t>Absturz vor dem Senden einer COMMIT-Nachricht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/>
              <a:t> Rückgängigmachen der Transaktion durch Versenden einer ABORT-Nachricht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smtClean="0"/>
              <a:t>Absturz nachdem Agenten ein READY mitgeteilt haben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/>
              <a:t> </a:t>
            </a:r>
            <a:r>
              <a:rPr lang="de-DE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Blockierung der Agenten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1066800" y="3260725"/>
            <a:ext cx="7351713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 </a:t>
            </a:r>
            <a:r>
              <a:rPr lang="de-DE">
                <a:latin typeface="Tahoma" pitchFamily="34" charset="0"/>
                <a:sym typeface="Symbol" pitchFamily="18" charset="2"/>
              </a:rPr>
              <a:t>Hauptproblem des 2PC-Protokolls beim Absturz 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des Koordinators, da dadurch die Verfügbarkeit des Agenten bezüglich andere globaler und lokaler Transaktionen drastisch eingeschränkt ist</a:t>
            </a:r>
            <a:endParaRPr lang="de-DE" sz="28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  <p:sp>
        <p:nvSpPr>
          <p:cNvPr id="73734" name="Text Box 5"/>
          <p:cNvSpPr txBox="1">
            <a:spLocks noChangeArrowheads="1"/>
          </p:cNvSpPr>
          <p:nvPr/>
        </p:nvSpPr>
        <p:spPr bwMode="auto">
          <a:xfrm>
            <a:off x="238125" y="5430838"/>
            <a:ext cx="8723313" cy="1203325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>
            <a:spAutoFit/>
          </a:bodyPr>
          <a:lstStyle/>
          <a:p>
            <a:r>
              <a:rPr lang="de-DE">
                <a:latin typeface="Tahoma" pitchFamily="34" charset="0"/>
              </a:rPr>
              <a:t>Um Blockierung von Agenten zu verhindern, wurde ein </a:t>
            </a:r>
            <a:r>
              <a:rPr lang="de-DE" b="1">
                <a:latin typeface="Times New Roman" pitchFamily="18" charset="0"/>
              </a:rPr>
              <a:t>Dreiphasen-Commit-Protokoll</a:t>
            </a:r>
            <a:r>
              <a:rPr lang="de-DE">
                <a:latin typeface="Tahoma" pitchFamily="34" charset="0"/>
              </a:rPr>
              <a:t> konzipiert, das aber in der Praxis zu aufwendig ist (VDBMS benutzen das 2PC-Protokoll).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554E37-B3B2-4705-A18E-ADE3FADB6C72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Fragmentierung und Allokation einer Relation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2017713"/>
            <a:ext cx="8245475" cy="4840287"/>
          </a:xfrm>
        </p:spPr>
        <p:txBody>
          <a:bodyPr/>
          <a:lstStyle/>
          <a:p>
            <a:r>
              <a:rPr lang="de-DE" smtClean="0"/>
              <a:t>Fragmentierung: Fragmente enthalten Daten mit gleichem Zugriffsverhalten</a:t>
            </a:r>
          </a:p>
          <a:p>
            <a:r>
              <a:rPr lang="de-DE" smtClean="0"/>
              <a:t>Allokation: Fragmente werden den Stationen zugeordnet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322388" y="3287713"/>
            <a:ext cx="4525962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-"/>
            </a:pPr>
            <a:r>
              <a:rPr lang="de-DE"/>
              <a:t> mit Replikation (redundanzfrei)</a:t>
            </a:r>
          </a:p>
          <a:p>
            <a:pPr algn="l">
              <a:buFontTx/>
              <a:buChar char="-"/>
            </a:pPr>
            <a:r>
              <a:rPr lang="de-DE"/>
              <a:t> ohne Replikation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1A62E-BFE7-4B81-9278-28D3E7BDE209}" type="slidenum">
              <a:rPr lang="en-US">
                <a:latin typeface="Arial" pitchFamily="34" charset="0"/>
              </a:rPr>
              <a:pPr/>
              <a:t>70</a:t>
            </a:fld>
            <a:endParaRPr lang="en-US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27000"/>
            <a:ext cx="7772400" cy="881063"/>
          </a:xfrm>
        </p:spPr>
        <p:txBody>
          <a:bodyPr/>
          <a:lstStyle/>
          <a:p>
            <a:pPr algn="ctr"/>
            <a:r>
              <a:rPr lang="de-DE" smtClean="0"/>
              <a:t>Absturz eines Agenten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106488"/>
            <a:ext cx="8636000" cy="2241550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</a:pPr>
            <a:r>
              <a:rPr lang="de-DE" smtClean="0"/>
              <a:t>antwortet ein Agent innerhalb eines Timeout-Intervalls nicht auf die </a:t>
            </a:r>
            <a:r>
              <a:rPr lang="de-DE" i="1" smtClean="0"/>
              <a:t>PREPARE</a:t>
            </a:r>
            <a:r>
              <a:rPr lang="de-DE" smtClean="0"/>
              <a:t>-Nachricht, gilt der Agent als abgestürzt; der Koordinator bricht die Transaktion ab und schickt eine </a:t>
            </a:r>
            <a:r>
              <a:rPr lang="de-DE" i="1" smtClean="0"/>
              <a:t>ABORT</a:t>
            </a:r>
            <a:r>
              <a:rPr lang="de-DE" smtClean="0"/>
              <a:t>-Nachricht an alle Agenten</a:t>
            </a:r>
          </a:p>
          <a:p>
            <a:pPr>
              <a:buClr>
                <a:srgbClr val="FFCC00"/>
              </a:buClr>
              <a:buFontTx/>
              <a:buChar char="●"/>
            </a:pPr>
            <a:r>
              <a:rPr lang="de-DE" smtClean="0"/>
              <a:t>„abgestürzter“ Agent schaut beim Wiederanlauf in seine Log-Datei:</a:t>
            </a:r>
          </a:p>
          <a:p>
            <a:pPr>
              <a:buClr>
                <a:srgbClr val="FFCC00"/>
              </a:buClr>
              <a:buFontTx/>
              <a:buChar char="●"/>
            </a:pPr>
            <a:endParaRPr lang="de-DE" smtClean="0"/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647700" y="3302000"/>
            <a:ext cx="84963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>
                <a:latin typeface="Tahoma" pitchFamily="34" charset="0"/>
              </a:rPr>
              <a:t>kein </a:t>
            </a:r>
            <a:r>
              <a:rPr kumimoji="1" lang="de-DE" b="1">
                <a:latin typeface="Tahoma" pitchFamily="34" charset="0"/>
              </a:rPr>
              <a:t>ready</a:t>
            </a:r>
            <a:r>
              <a:rPr kumimoji="1" lang="de-DE">
                <a:latin typeface="Tahoma" pitchFamily="34" charset="0"/>
              </a:rPr>
              <a:t>-Eintrag bzgl. Transaktion </a:t>
            </a:r>
            <a:r>
              <a:rPr kumimoji="1" lang="de-DE" i="1">
                <a:latin typeface="Tahoma" pitchFamily="34" charset="0"/>
              </a:rPr>
              <a:t>T</a:t>
            </a:r>
            <a:r>
              <a:rPr kumimoji="1" lang="de-DE">
                <a:latin typeface="Tahoma" pitchFamily="34" charset="0"/>
              </a:rPr>
              <a:t>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</a:rPr>
              <a:t> Agent führt ein abort durch und teilt dies dem Koordinator mit (</a:t>
            </a:r>
            <a:r>
              <a:rPr kumimoji="1" lang="de-DE" i="1">
                <a:latin typeface="Tahoma" pitchFamily="34" charset="0"/>
              </a:rPr>
              <a:t>FAILED</a:t>
            </a:r>
            <a:r>
              <a:rPr kumimoji="1" lang="de-DE">
                <a:latin typeface="Tahoma" pitchFamily="34" charset="0"/>
              </a:rPr>
              <a:t>-Nachricht)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 b="1">
                <a:latin typeface="Tahoma" pitchFamily="34" charset="0"/>
              </a:rPr>
              <a:t>ready</a:t>
            </a:r>
            <a:r>
              <a:rPr kumimoji="1" lang="de-DE">
                <a:latin typeface="Tahoma" pitchFamily="34" charset="0"/>
              </a:rPr>
              <a:t>-Eintrag aber kein </a:t>
            </a:r>
            <a:r>
              <a:rPr kumimoji="1" lang="de-DE" b="1">
                <a:latin typeface="Tahoma" pitchFamily="34" charset="0"/>
              </a:rPr>
              <a:t>commit</a:t>
            </a:r>
            <a:r>
              <a:rPr kumimoji="1" lang="de-DE">
                <a:latin typeface="Tahoma" pitchFamily="34" charset="0"/>
              </a:rPr>
              <a:t>-Eintrag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Agent fragt Koordinator, was aus Transaktion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 geworden ist; Koordinator teilt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COMMIT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oder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ABORT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mit, was beim Agenten zu einem Redo oder Undo der Transaktion führt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 b="1">
                <a:latin typeface="Tahoma" pitchFamily="34" charset="0"/>
                <a:sym typeface="Monotype Sorts" pitchFamily="2" charset="2"/>
              </a:rPr>
              <a:t>commit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-Eintrag vorhanden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</a:t>
            </a:r>
            <a:r>
              <a:rPr kumimoji="1" 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Monotype Sorts" pitchFamily="2" charset="2"/>
              </a:rPr>
              <a:t>Agent weiß ohne Nach-fragen, dass ein (lokales) Redo der Transaktion nötig 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321D28-06A8-4E97-B79A-58C53B2E61C6}" type="slidenum">
              <a:rPr lang="en-US">
                <a:latin typeface="Arial" pitchFamily="34" charset="0"/>
              </a:rPr>
              <a:pPr/>
              <a:t>71</a:t>
            </a:fld>
            <a:endParaRPr lang="en-US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pPr algn="ctr"/>
            <a:r>
              <a:rPr lang="de-DE" dirty="0" smtClean="0"/>
              <a:t>Verlorengegangene Nachrichten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8000"/>
            <a:ext cx="8458200" cy="5080000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i="1" dirty="0" smtClean="0"/>
              <a:t>PREPARE</a:t>
            </a:r>
            <a:r>
              <a:rPr lang="de-DE" dirty="0" smtClean="0"/>
              <a:t>-Nachricht des Koordinators an einen Agenten geht verloren </a:t>
            </a:r>
            <a:r>
              <a:rPr lang="de-DE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oder</a:t>
            </a:r>
            <a:r>
              <a:rPr lang="de-DE" dirty="0" smtClean="0"/>
              <a:t> 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i="1" dirty="0" smtClean="0">
                <a:sym typeface="Monotype Sorts" pitchFamily="2" charset="2"/>
              </a:rPr>
              <a:t>READY</a:t>
            </a:r>
            <a:r>
              <a:rPr lang="de-DE" dirty="0" smtClean="0">
                <a:sym typeface="Monotype Sorts" pitchFamily="2" charset="2"/>
              </a:rPr>
              <a:t>-(oder </a:t>
            </a:r>
            <a:r>
              <a:rPr lang="de-DE" i="1" dirty="0" smtClean="0">
                <a:sym typeface="Monotype Sorts" pitchFamily="2" charset="2"/>
              </a:rPr>
              <a:t>FAILED</a:t>
            </a:r>
            <a:r>
              <a:rPr lang="de-DE" dirty="0" smtClean="0">
                <a:sym typeface="Monotype Sorts" pitchFamily="2" charset="2"/>
              </a:rPr>
              <a:t>-)Nachricht eines Agenten geht verloren </a:t>
            </a:r>
            <a:br>
              <a:rPr lang="de-DE" dirty="0" smtClean="0">
                <a:sym typeface="Monotype Sorts" pitchFamily="2" charset="2"/>
              </a:rPr>
            </a:br>
            <a:r>
              <a:rPr lang="de-DE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 smtClean="0">
                <a:sym typeface="Monotype Sorts" pitchFamily="2" charset="2"/>
              </a:rPr>
              <a:t> nach Timeout-Intervall geht Koordinator davon aus, dass betreffender Agent nicht funktionsfähig ist und sendet </a:t>
            </a:r>
            <a:r>
              <a:rPr lang="de-DE" i="1" dirty="0" smtClean="0">
                <a:sym typeface="Monotype Sorts" pitchFamily="2" charset="2"/>
              </a:rPr>
              <a:t>ABORT</a:t>
            </a:r>
            <a:r>
              <a:rPr lang="de-DE" dirty="0" smtClean="0">
                <a:sym typeface="Monotype Sorts" pitchFamily="2" charset="2"/>
              </a:rPr>
              <a:t>-Nachricht an alle Agenten (Transaktion gescheitert)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dirty="0" smtClean="0">
                <a:sym typeface="Monotype Sorts" pitchFamily="2" charset="2"/>
              </a:rPr>
              <a:t>Agent erhält im Zustand </a:t>
            </a:r>
            <a:r>
              <a:rPr lang="de-DE" b="1" dirty="0" smtClean="0">
                <a:sym typeface="Monotype Sorts" pitchFamily="2" charset="2"/>
              </a:rPr>
              <a:t>Bereit</a:t>
            </a:r>
            <a:r>
              <a:rPr lang="de-DE" dirty="0" smtClean="0">
                <a:sym typeface="Monotype Sorts" pitchFamily="2" charset="2"/>
              </a:rPr>
              <a:t> keine Nachricht vom Koordinator </a:t>
            </a:r>
            <a:r>
              <a:rPr lang="de-DE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 smtClean="0">
                <a:sym typeface="Monotype Sorts" pitchFamily="2" charset="2"/>
              </a:rPr>
              <a:t> Agent ist blockiert, bis </a:t>
            </a:r>
            <a:r>
              <a:rPr lang="de-DE" i="1" dirty="0" smtClean="0">
                <a:sym typeface="Monotype Sorts" pitchFamily="2" charset="2"/>
              </a:rPr>
              <a:t>COMMIT</a:t>
            </a:r>
            <a:r>
              <a:rPr lang="de-DE" dirty="0" smtClean="0">
                <a:sym typeface="Monotype Sorts" pitchFamily="2" charset="2"/>
              </a:rPr>
              <a:t>- oder </a:t>
            </a:r>
            <a:r>
              <a:rPr lang="de-DE" i="1" dirty="0" smtClean="0">
                <a:sym typeface="Monotype Sorts" pitchFamily="2" charset="2"/>
              </a:rPr>
              <a:t>ABORT</a:t>
            </a:r>
            <a:r>
              <a:rPr lang="de-DE" dirty="0" smtClean="0">
                <a:sym typeface="Monotype Sorts" pitchFamily="2" charset="2"/>
              </a:rPr>
              <a:t>-Nachricht vom Koordinator kommt, da Agent nicht selbst entscheiden kann (deshalb schickt Agent eine „Erinnerung“ an den Koordinator)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90FD4-3D1F-4224-8507-4071C60B36A7}" type="slidenum">
              <a:rPr lang="en-US">
                <a:latin typeface="Arial" pitchFamily="34" charset="0"/>
              </a:rPr>
              <a:pPr/>
              <a:t>72</a:t>
            </a:fld>
            <a:endParaRPr lang="en-US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9425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Mehrbenutzersynchronisation </a:t>
            </a:r>
            <a:br>
              <a:rPr lang="de-DE" smtClean="0"/>
            </a:br>
            <a:r>
              <a:rPr lang="de-DE" smtClean="0"/>
              <a:t>in VDBMS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2540000"/>
            <a:ext cx="7772400" cy="1447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Serialisierbarkeit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Zwei-Phasen-Sperrprotokoll in VDBMS</a:t>
            </a:r>
          </a:p>
        </p:txBody>
      </p: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1371600" y="40513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75000"/>
              <a:buFontTx/>
              <a:buChar char="●"/>
            </a:pPr>
            <a:r>
              <a:rPr kumimoji="1" lang="de-DE">
                <a:latin typeface="Tahoma" pitchFamily="34" charset="0"/>
              </a:rPr>
              <a:t>lokale Sperrverwaltung an jeder Station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75000"/>
              <a:buFontTx/>
              <a:buChar char="●"/>
            </a:pPr>
            <a:r>
              <a:rPr kumimoji="1" lang="de-DE">
                <a:latin typeface="Tahoma" pitchFamily="34" charset="0"/>
              </a:rPr>
              <a:t>globale Sperrverwaltung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686A72-5E51-4BFB-8DFE-4ECCB3B68571}" type="slidenum">
              <a:rPr lang="en-US">
                <a:latin typeface="Arial" pitchFamily="34" charset="0"/>
              </a:rPr>
              <a:pPr/>
              <a:t>73</a:t>
            </a:fld>
            <a:endParaRPr lang="en-US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09625"/>
          </a:xfrm>
        </p:spPr>
        <p:txBody>
          <a:bodyPr/>
          <a:lstStyle/>
          <a:p>
            <a:pPr algn="ctr"/>
            <a:r>
              <a:rPr lang="de-DE" smtClean="0"/>
              <a:t>Serialisierbarkeit</a:t>
            </a: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765175" y="1443038"/>
            <a:ext cx="7716838" cy="156845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Tahoma" pitchFamily="34" charset="0"/>
              </a:rPr>
              <a:t>Lokale Serialisierbarkeit an jeder der an den Transaktionen beteiligten Stationen reicht nicht aus. Deshalb muß man bei der Mehrbenutzersynchronisation auf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globaler Serialisierbarkeit</a:t>
            </a:r>
            <a:r>
              <a:rPr lang="de-DE">
                <a:latin typeface="Tahoma" pitchFamily="34" charset="0"/>
              </a:rPr>
              <a:t> bestehen.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673100" y="3589338"/>
            <a:ext cx="548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(lokal serialisierbare Historien):</a:t>
            </a:r>
          </a:p>
        </p:txBody>
      </p:sp>
      <p:grpSp>
        <p:nvGrpSpPr>
          <p:cNvPr id="77830" name="Group 5"/>
          <p:cNvGrpSpPr>
            <a:grpSpLocks/>
          </p:cNvGrpSpPr>
          <p:nvPr/>
        </p:nvGrpSpPr>
        <p:grpSpPr bwMode="auto">
          <a:xfrm>
            <a:off x="1549400" y="4029075"/>
            <a:ext cx="5676900" cy="1978025"/>
            <a:chOff x="848" y="2730"/>
            <a:chExt cx="3576" cy="1246"/>
          </a:xfrm>
        </p:grpSpPr>
        <p:sp>
          <p:nvSpPr>
            <p:cNvPr id="77832" name="Rectangle 6"/>
            <p:cNvSpPr>
              <a:spLocks noChangeArrowheads="1"/>
            </p:cNvSpPr>
            <p:nvPr/>
          </p:nvSpPr>
          <p:spPr bwMode="auto">
            <a:xfrm>
              <a:off x="848" y="3032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33" name="Rectangle 7"/>
            <p:cNvSpPr>
              <a:spLocks noChangeArrowheads="1"/>
            </p:cNvSpPr>
            <p:nvPr/>
          </p:nvSpPr>
          <p:spPr bwMode="auto">
            <a:xfrm>
              <a:off x="1576" y="3032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4" name="Rectangle 8"/>
            <p:cNvSpPr>
              <a:spLocks noChangeArrowheads="1"/>
            </p:cNvSpPr>
            <p:nvPr/>
          </p:nvSpPr>
          <p:spPr bwMode="auto">
            <a:xfrm>
              <a:off x="1976" y="3032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5" name="Rectangle 9"/>
            <p:cNvSpPr>
              <a:spLocks noChangeArrowheads="1"/>
            </p:cNvSpPr>
            <p:nvPr/>
          </p:nvSpPr>
          <p:spPr bwMode="auto">
            <a:xfrm>
              <a:off x="848" y="3264"/>
              <a:ext cx="728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imes New Roman" pitchFamily="18" charset="0"/>
                </a:rPr>
                <a:t>1.</a:t>
              </a:r>
            </a:p>
            <a:p>
              <a:r>
                <a:rPr lang="de-DE" sz="1800">
                  <a:latin typeface="Times New Roman" pitchFamily="18" charset="0"/>
                </a:rPr>
                <a:t>2.</a:t>
              </a:r>
            </a:p>
            <a:p>
              <a:r>
                <a:rPr lang="de-DE" sz="1800">
                  <a:latin typeface="Times New Roman" pitchFamily="18" charset="0"/>
                </a:rPr>
                <a:t>  </a:t>
              </a: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36" name="Rectangle 10"/>
            <p:cNvSpPr>
              <a:spLocks noChangeArrowheads="1"/>
            </p:cNvSpPr>
            <p:nvPr/>
          </p:nvSpPr>
          <p:spPr bwMode="auto">
            <a:xfrm>
              <a:off x="2896" y="3018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37" name="Rectangle 11"/>
            <p:cNvSpPr>
              <a:spLocks noChangeArrowheads="1"/>
            </p:cNvSpPr>
            <p:nvPr/>
          </p:nvSpPr>
          <p:spPr bwMode="auto">
            <a:xfrm>
              <a:off x="3624" y="3018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8" name="Rectangle 12"/>
            <p:cNvSpPr>
              <a:spLocks noChangeArrowheads="1"/>
            </p:cNvSpPr>
            <p:nvPr/>
          </p:nvSpPr>
          <p:spPr bwMode="auto">
            <a:xfrm>
              <a:off x="4024" y="3018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9" name="Rectangle 13"/>
            <p:cNvSpPr>
              <a:spLocks noChangeArrowheads="1"/>
            </p:cNvSpPr>
            <p:nvPr/>
          </p:nvSpPr>
          <p:spPr bwMode="auto">
            <a:xfrm>
              <a:off x="2896" y="3250"/>
              <a:ext cx="728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3.</a:t>
              </a:r>
            </a:p>
            <a:p>
              <a:r>
                <a:rPr lang="de-DE" sz="1800">
                  <a:latin typeface="Times New Roman" pitchFamily="18" charset="0"/>
                </a:rPr>
                <a:t> 4.  </a:t>
              </a: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40" name="Rectangle 14"/>
            <p:cNvSpPr>
              <a:spLocks noChangeArrowheads="1"/>
            </p:cNvSpPr>
            <p:nvPr/>
          </p:nvSpPr>
          <p:spPr bwMode="auto">
            <a:xfrm>
              <a:off x="1576" y="3264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imes New Roman" pitchFamily="18" charset="0"/>
                </a:rPr>
                <a:t>r(A)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41" name="Rectangle 15"/>
            <p:cNvSpPr>
              <a:spLocks noChangeArrowheads="1"/>
            </p:cNvSpPr>
            <p:nvPr/>
          </p:nvSpPr>
          <p:spPr bwMode="auto">
            <a:xfrm>
              <a:off x="1976" y="3264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w(A)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42" name="Rectangle 16"/>
            <p:cNvSpPr>
              <a:spLocks noChangeArrowheads="1"/>
            </p:cNvSpPr>
            <p:nvPr/>
          </p:nvSpPr>
          <p:spPr bwMode="auto">
            <a:xfrm>
              <a:off x="4024" y="3248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w(B)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43" name="Rectangle 17"/>
            <p:cNvSpPr>
              <a:spLocks noChangeArrowheads="1"/>
            </p:cNvSpPr>
            <p:nvPr/>
          </p:nvSpPr>
          <p:spPr bwMode="auto">
            <a:xfrm>
              <a:off x="3624" y="3248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r(B)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77844" name="Text Box 18"/>
            <p:cNvSpPr txBox="1">
              <a:spLocks noChangeArrowheads="1"/>
            </p:cNvSpPr>
            <p:nvPr/>
          </p:nvSpPr>
          <p:spPr bwMode="auto">
            <a:xfrm>
              <a:off x="1486" y="273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45" name="Text Box 19"/>
            <p:cNvSpPr txBox="1">
              <a:spLocks noChangeArrowheads="1"/>
            </p:cNvSpPr>
            <p:nvPr/>
          </p:nvSpPr>
          <p:spPr bwMode="auto">
            <a:xfrm>
              <a:off x="3526" y="273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</p:grpSp>
      <p:sp>
        <p:nvSpPr>
          <p:cNvPr id="77831" name="Text Box 20"/>
          <p:cNvSpPr txBox="1">
            <a:spLocks noChangeArrowheads="1"/>
          </p:cNvSpPr>
          <p:nvPr/>
        </p:nvSpPr>
        <p:spPr bwMode="auto">
          <a:xfrm>
            <a:off x="3844925" y="6122988"/>
            <a:ext cx="2230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dirty="0" smtClean="0">
                <a:latin typeface="Times New Roman" pitchFamily="18" charset="0"/>
              </a:rPr>
              <a:t>T</a:t>
            </a:r>
            <a:r>
              <a:rPr lang="de-DE" b="1" baseline="-25000" dirty="0" smtClean="0">
                <a:latin typeface="Times New Roman" pitchFamily="18" charset="0"/>
              </a:rPr>
              <a:t>1    </a:t>
            </a:r>
            <a:r>
              <a:rPr lang="de-DE" dirty="0" smtClean="0"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lang="de-DE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de-DE" b="1" baseline="-25000" dirty="0" smtClean="0">
                <a:latin typeface="Times New Roman" pitchFamily="18" charset="0"/>
              </a:rPr>
              <a:t>    </a:t>
            </a:r>
            <a:r>
              <a:rPr lang="de-DE" dirty="0" smtClean="0">
                <a:latin typeface="Times New Roman" pitchFamily="18" charset="0"/>
              </a:rPr>
              <a:t>T</a:t>
            </a:r>
            <a:r>
              <a:rPr lang="de-DE" b="1" baseline="-25000" dirty="0" smtClean="0">
                <a:latin typeface="Times New Roman" pitchFamily="18" charset="0"/>
              </a:rPr>
              <a:t>2</a:t>
            </a:r>
            <a:endParaRPr lang="de-DE" b="1" baseline="-25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C3FAD-C0B2-46B0-A7EF-DAC2D1855E9E}" type="slidenum">
              <a:rPr lang="en-US">
                <a:latin typeface="Arial" pitchFamily="34" charset="0"/>
              </a:rPr>
              <a:pPr/>
              <a:t>74</a:t>
            </a:fld>
            <a:endParaRPr lang="en-US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Lokale Sperrverwaltung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2008188"/>
            <a:ext cx="7953375" cy="403225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globale Transaktion muß vor Zugriff/Modifikation eines Datums A, das auf Station S liegt, eine Sperre vom Sperrverwalter der Station S erwerben</a:t>
            </a:r>
          </a:p>
          <a:p>
            <a:pPr>
              <a:buClr>
                <a:srgbClr val="FFCC00"/>
              </a:buClr>
              <a:defRPr/>
            </a:pPr>
            <a:r>
              <a:rPr lang="de-DE" smtClean="0"/>
              <a:t>Verträglichkeit der angeforderten Sperre mit bereits existierenden Sperren kann lokal entschieden werden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>
                <a:sym typeface="Monotype Sorts" pitchFamily="2" charset="2"/>
              </a:rPr>
              <a:t> favorisiert lokale Transaktionen, da diese nur mit ihrem lokalen Sperrverwalter kommunizieren müssen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C3275A-BDAA-42C3-8BEA-E181029AFF65}" type="slidenum">
              <a:rPr lang="en-US">
                <a:latin typeface="Arial" pitchFamily="34" charset="0"/>
              </a:rPr>
              <a:pPr/>
              <a:t>75</a:t>
            </a:fld>
            <a:endParaRPr lang="en-US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1143000"/>
          </a:xfrm>
        </p:spPr>
        <p:txBody>
          <a:bodyPr/>
          <a:lstStyle/>
          <a:p>
            <a:pPr algn="ctr"/>
            <a:r>
              <a:rPr lang="de-DE" smtClean="0"/>
              <a:t>Globale Sperrverwaltung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3211513"/>
            <a:ext cx="8520112" cy="3341687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zentraler Sperrverwalter kann zum Engpass des VDBMS werden, besonders bei einem Absturz der Sperrverwalter-Station („rien ne vas plus“)</a:t>
            </a:r>
          </a:p>
          <a:p>
            <a:pPr>
              <a:buClr>
                <a:srgbClr val="FFCC00"/>
              </a:buClr>
            </a:pPr>
            <a:r>
              <a:rPr lang="de-DE" smtClean="0"/>
              <a:t>Verletzung der lokalen Autonomie der Stationen, da auch lokale Transaktionen ihre Sperren bei der zentralisierten Sperrverwaltung anfordern müssen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673100" y="1722438"/>
            <a:ext cx="81534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= alle Transaktionen fordern alle Sperren an einer einzigen, ausgezeichneten Station an.</a:t>
            </a:r>
          </a:p>
          <a:p>
            <a:pPr algn="l">
              <a:lnSpc>
                <a:spcPct val="60000"/>
              </a:lnSpc>
            </a:pP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Nachteile:</a:t>
            </a:r>
          </a:p>
        </p:txBody>
      </p:sp>
      <p:sp>
        <p:nvSpPr>
          <p:cNvPr id="327685" name="Text Box 5"/>
          <p:cNvSpPr txBox="1">
            <a:spLocks noChangeArrowheads="1"/>
          </p:cNvSpPr>
          <p:nvPr/>
        </p:nvSpPr>
        <p:spPr bwMode="auto">
          <a:xfrm>
            <a:off x="1435100" y="5913438"/>
            <a:ext cx="634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zentrale Sperrverwaltung i.a.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nicht</a:t>
            </a:r>
            <a:r>
              <a:rPr lang="de-DE">
                <a:latin typeface="Tahoma" pitchFamily="34" charset="0"/>
              </a:rPr>
              <a:t> akzeptabel</a:t>
            </a:r>
          </a:p>
        </p:txBody>
      </p:sp>
      <p:sp>
        <p:nvSpPr>
          <p:cNvPr id="79879" name="AutoShape 6"/>
          <p:cNvSpPr>
            <a:spLocks noChangeArrowheads="1"/>
          </p:cNvSpPr>
          <p:nvPr/>
        </p:nvSpPr>
        <p:spPr bwMode="auto">
          <a:xfrm>
            <a:off x="765175" y="6083300"/>
            <a:ext cx="512763" cy="163513"/>
          </a:xfrm>
          <a:prstGeom prst="rightArrow">
            <a:avLst>
              <a:gd name="adj1" fmla="val 50000"/>
              <a:gd name="adj2" fmla="val 78398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67CC4-28E3-45B4-B15D-AB6132421079}" type="slidenum">
              <a:rPr lang="en-US">
                <a:latin typeface="Arial" pitchFamily="34" charset="0"/>
              </a:rPr>
              <a:pPr/>
              <a:t>76</a:t>
            </a:fld>
            <a:endParaRPr lang="en-US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Deadlocks in VDBMS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300" y="2463800"/>
            <a:ext cx="7772400" cy="5461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Erkennung von Deadlocks (Verklemmungen)</a:t>
            </a:r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1349375" y="3098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de-DE">
                <a:latin typeface="Tahoma" pitchFamily="34" charset="0"/>
              </a:rPr>
              <a:t>zentralisierte Deadlock-Erkennung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de-DE">
                <a:latin typeface="Tahoma" pitchFamily="34" charset="0"/>
              </a:rPr>
              <a:t>dezentrale (verteilte) Deadlock-Erkennung</a:t>
            </a: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1006475" y="4473575"/>
            <a:ext cx="77724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Vermeidung von Deadlocks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27A37C-B156-427C-BDFD-FCCD5D38BB70}" type="slidenum">
              <a:rPr lang="en-US">
                <a:latin typeface="Arial" pitchFamily="34" charset="0"/>
              </a:rPr>
              <a:pPr/>
              <a:t>77</a:t>
            </a:fld>
            <a:endParaRPr lang="en-US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„Verteilter“ Deadlock</a:t>
            </a:r>
          </a:p>
        </p:txBody>
      </p:sp>
      <p:grpSp>
        <p:nvGrpSpPr>
          <p:cNvPr id="81924" name="Group 3"/>
          <p:cNvGrpSpPr>
            <a:grpSpLocks/>
          </p:cNvGrpSpPr>
          <p:nvPr/>
        </p:nvGrpSpPr>
        <p:grpSpPr bwMode="auto">
          <a:xfrm>
            <a:off x="1295400" y="2225675"/>
            <a:ext cx="3136900" cy="3362325"/>
            <a:chOff x="1128" y="1402"/>
            <a:chExt cx="1976" cy="2118"/>
          </a:xfrm>
        </p:grpSpPr>
        <p:sp>
          <p:nvSpPr>
            <p:cNvPr id="81933" name="Rectangle 4"/>
            <p:cNvSpPr>
              <a:spLocks noChangeArrowheads="1"/>
            </p:cNvSpPr>
            <p:nvPr/>
          </p:nvSpPr>
          <p:spPr bwMode="auto">
            <a:xfrm>
              <a:off x="1128" y="1696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4" name="Rectangle 5"/>
            <p:cNvSpPr>
              <a:spLocks noChangeArrowheads="1"/>
            </p:cNvSpPr>
            <p:nvPr/>
          </p:nvSpPr>
          <p:spPr bwMode="auto">
            <a:xfrm>
              <a:off x="1856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35" name="Rectangle 6"/>
            <p:cNvSpPr>
              <a:spLocks noChangeArrowheads="1"/>
            </p:cNvSpPr>
            <p:nvPr/>
          </p:nvSpPr>
          <p:spPr bwMode="auto">
            <a:xfrm>
              <a:off x="2480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36" name="Rectangle 7"/>
            <p:cNvSpPr>
              <a:spLocks noChangeArrowheads="1"/>
            </p:cNvSpPr>
            <p:nvPr/>
          </p:nvSpPr>
          <p:spPr bwMode="auto">
            <a:xfrm>
              <a:off x="1128" y="1928"/>
              <a:ext cx="728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>
                  <a:latin typeface="Times New Roman" pitchFamily="18" charset="0"/>
                </a:rPr>
                <a:t>0.</a:t>
              </a:r>
            </a:p>
            <a:p>
              <a:r>
                <a:rPr lang="de-DE" sz="1800">
                  <a:latin typeface="Times New Roman" pitchFamily="18" charset="0"/>
                </a:rPr>
                <a:t>1.</a:t>
              </a:r>
            </a:p>
            <a:p>
              <a:r>
                <a:rPr lang="de-DE" sz="1800">
                  <a:latin typeface="Times New Roman" pitchFamily="18" charset="0"/>
                </a:rPr>
                <a:t>2.</a:t>
              </a:r>
            </a:p>
            <a:p>
              <a:r>
                <a:rPr lang="de-DE" sz="1800">
                  <a:latin typeface="Times New Roman" pitchFamily="18" charset="0"/>
                </a:rPr>
                <a:t> 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6.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7" name="Rectangle 8"/>
            <p:cNvSpPr>
              <a:spLocks noChangeArrowheads="1"/>
            </p:cNvSpPr>
            <p:nvPr/>
          </p:nvSpPr>
          <p:spPr bwMode="auto">
            <a:xfrm>
              <a:off x="1856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800" b="1">
                  <a:latin typeface="Times New Roman" pitchFamily="18" charset="0"/>
                </a:rPr>
                <a:t>BOT</a:t>
              </a:r>
            </a:p>
            <a:p>
              <a:r>
                <a:rPr lang="de-DE" sz="1800" b="1">
                  <a:latin typeface="Times New Roman" pitchFamily="18" charset="0"/>
                </a:rPr>
                <a:t>lockS</a:t>
              </a:r>
              <a:r>
                <a:rPr lang="de-DE" sz="1800">
                  <a:latin typeface="Times New Roman" pitchFamily="18" charset="0"/>
                </a:rPr>
                <a:t>(A)</a:t>
              </a:r>
            </a:p>
            <a:p>
              <a:r>
                <a:rPr lang="de-DE" sz="1800">
                  <a:latin typeface="Times New Roman" pitchFamily="18" charset="0"/>
                </a:rPr>
                <a:t>r(A)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8" name="Rectangle 9"/>
            <p:cNvSpPr>
              <a:spLocks noChangeArrowheads="1"/>
            </p:cNvSpPr>
            <p:nvPr/>
          </p:nvSpPr>
          <p:spPr bwMode="auto">
            <a:xfrm>
              <a:off x="2480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 b="1">
                  <a:latin typeface="Times New Roman" pitchFamily="18" charset="0"/>
                </a:rPr>
                <a:t>lockX</a:t>
              </a:r>
              <a:r>
                <a:rPr lang="de-DE" sz="1800">
                  <a:latin typeface="Times New Roman" pitchFamily="18" charset="0"/>
                </a:rPr>
                <a:t>(A)</a:t>
              </a:r>
            </a:p>
            <a:p>
              <a:r>
                <a:rPr lang="de-DE" sz="1800">
                  <a:latin typeface="Times New Roman" pitchFamily="18" charset="0"/>
                  <a:sym typeface="Symbol" pitchFamily="18" charset="2"/>
                </a:rPr>
                <a:t></a:t>
              </a:r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9" name="Text Box 10"/>
            <p:cNvSpPr txBox="1">
              <a:spLocks noChangeArrowheads="1"/>
            </p:cNvSpPr>
            <p:nvPr/>
          </p:nvSpPr>
          <p:spPr bwMode="auto">
            <a:xfrm>
              <a:off x="2006" y="1402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</p:grpSp>
      <p:grpSp>
        <p:nvGrpSpPr>
          <p:cNvPr id="81925" name="Group 11"/>
          <p:cNvGrpSpPr>
            <a:grpSpLocks/>
          </p:cNvGrpSpPr>
          <p:nvPr/>
        </p:nvGrpSpPr>
        <p:grpSpPr bwMode="auto">
          <a:xfrm>
            <a:off x="4876800" y="2225675"/>
            <a:ext cx="3136900" cy="3362325"/>
            <a:chOff x="3072" y="1402"/>
            <a:chExt cx="1976" cy="2118"/>
          </a:xfrm>
        </p:grpSpPr>
        <p:sp>
          <p:nvSpPr>
            <p:cNvPr id="81926" name="Rectangle 12"/>
            <p:cNvSpPr>
              <a:spLocks noChangeArrowheads="1"/>
            </p:cNvSpPr>
            <p:nvPr/>
          </p:nvSpPr>
          <p:spPr bwMode="auto">
            <a:xfrm>
              <a:off x="3072" y="1696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27" name="Rectangle 13"/>
            <p:cNvSpPr>
              <a:spLocks noChangeArrowheads="1"/>
            </p:cNvSpPr>
            <p:nvPr/>
          </p:nvSpPr>
          <p:spPr bwMode="auto">
            <a:xfrm>
              <a:off x="3800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28" name="Rectangle 14"/>
            <p:cNvSpPr>
              <a:spLocks noChangeArrowheads="1"/>
            </p:cNvSpPr>
            <p:nvPr/>
          </p:nvSpPr>
          <p:spPr bwMode="auto">
            <a:xfrm>
              <a:off x="4424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29" name="Rectangle 15"/>
            <p:cNvSpPr>
              <a:spLocks noChangeArrowheads="1"/>
            </p:cNvSpPr>
            <p:nvPr/>
          </p:nvSpPr>
          <p:spPr bwMode="auto">
            <a:xfrm>
              <a:off x="3072" y="1928"/>
              <a:ext cx="728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 3.</a:t>
              </a:r>
            </a:p>
            <a:p>
              <a:r>
                <a:rPr lang="de-DE" sz="1800">
                  <a:latin typeface="Times New Roman" pitchFamily="18" charset="0"/>
                </a:rPr>
                <a:t> 4.</a:t>
              </a:r>
            </a:p>
            <a:p>
              <a:r>
                <a:rPr lang="de-DE" sz="1800">
                  <a:latin typeface="Times New Roman" pitchFamily="18" charset="0"/>
                </a:rPr>
                <a:t> 5.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>
                  <a:latin typeface="Times New Roman" pitchFamily="18" charset="0"/>
                </a:rPr>
                <a:t> 7.</a:t>
              </a: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0" name="Rectangle 16"/>
            <p:cNvSpPr>
              <a:spLocks noChangeArrowheads="1"/>
            </p:cNvSpPr>
            <p:nvPr/>
          </p:nvSpPr>
          <p:spPr bwMode="auto">
            <a:xfrm>
              <a:off x="3800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 b="1">
                  <a:latin typeface="Times New Roman" pitchFamily="18" charset="0"/>
                </a:rPr>
                <a:t>lockS</a:t>
              </a:r>
              <a:r>
                <a:rPr lang="de-DE" sz="1800">
                  <a:latin typeface="Times New Roman" pitchFamily="18" charset="0"/>
                </a:rPr>
                <a:t>(B)</a:t>
              </a:r>
            </a:p>
            <a:p>
              <a:r>
                <a:rPr lang="de-DE" sz="1800">
                  <a:latin typeface="Times New Roman" pitchFamily="18" charset="0"/>
                  <a:sym typeface="Symbol" pitchFamily="18" charset="2"/>
                </a:rPr>
                <a:t></a:t>
              </a:r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1" name="Rectangle 17"/>
            <p:cNvSpPr>
              <a:spLocks noChangeArrowheads="1"/>
            </p:cNvSpPr>
            <p:nvPr/>
          </p:nvSpPr>
          <p:spPr bwMode="auto">
            <a:xfrm>
              <a:off x="4424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r>
                <a:rPr lang="de-DE" sz="1800" b="1">
                  <a:latin typeface="Times New Roman" pitchFamily="18" charset="0"/>
                </a:rPr>
                <a:t>BOT</a:t>
              </a:r>
            </a:p>
            <a:p>
              <a:r>
                <a:rPr lang="de-DE" sz="1800" b="1">
                  <a:latin typeface="Times New Roman" pitchFamily="18" charset="0"/>
                </a:rPr>
                <a:t>lockX</a:t>
              </a:r>
              <a:r>
                <a:rPr lang="de-DE" sz="1800">
                  <a:latin typeface="Times New Roman" pitchFamily="18" charset="0"/>
                </a:rPr>
                <a:t>(B)</a:t>
              </a:r>
            </a:p>
            <a:p>
              <a:r>
                <a:rPr lang="de-DE" sz="1800">
                  <a:latin typeface="Times New Roman" pitchFamily="18" charset="0"/>
                </a:rPr>
                <a:t>w(B)</a:t>
              </a: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  <a:p>
              <a:endParaRPr lang="de-DE" sz="1800">
                <a:latin typeface="Times New Roman" pitchFamily="18" charset="0"/>
              </a:endParaRPr>
            </a:p>
          </p:txBody>
        </p:sp>
        <p:sp>
          <p:nvSpPr>
            <p:cNvPr id="81932" name="Text Box 18"/>
            <p:cNvSpPr txBox="1">
              <a:spLocks noChangeArrowheads="1"/>
            </p:cNvSpPr>
            <p:nvPr/>
          </p:nvSpPr>
          <p:spPr bwMode="auto">
            <a:xfrm>
              <a:off x="3950" y="1402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F200EB-0597-4662-BFD4-F80B2555295A}" type="slidenum">
              <a:rPr lang="en-US">
                <a:latin typeface="Arial" pitchFamily="34" charset="0"/>
              </a:rPr>
              <a:pPr/>
              <a:t>78</a:t>
            </a:fld>
            <a:endParaRPr lang="en-US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Timeout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871663"/>
            <a:ext cx="8128000" cy="2524125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mtClean="0"/>
              <a:t>betreffende Transaktion wird zurückgesetzt und erneut gestartet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>
                <a:sym typeface="Monotype Sorts" pitchFamily="2" charset="2"/>
              </a:rPr>
              <a:t> einfach zu realisieren</a:t>
            </a:r>
          </a:p>
          <a:p>
            <a:pPr>
              <a:buClr>
                <a:srgbClr val="FFCC00"/>
              </a:buClr>
              <a:defRPr/>
            </a:pPr>
            <a:endParaRPr lang="de-DE" smtClean="0">
              <a:sym typeface="Monotype Sorts" pitchFamily="2" charset="2"/>
            </a:endParaRPr>
          </a:p>
          <a:p>
            <a:pPr>
              <a:buClr>
                <a:srgbClr val="FFCC00"/>
              </a:buClr>
              <a:defRPr/>
            </a:pPr>
            <a:r>
              <a:rPr lang="de-DE" smtClean="0">
                <a:sym typeface="Monotype Sorts" pitchFamily="2" charset="2"/>
              </a:rPr>
              <a:t>Problem: richtige Wahl des Timeout-Intervalls: 	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1171575" y="3571875"/>
            <a:ext cx="797242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  <a:defRPr/>
            </a:pPr>
            <a:r>
              <a:rPr kumimoji="1" lang="de-DE">
                <a:latin typeface="Tahoma" pitchFamily="34" charset="0"/>
                <a:sym typeface="Monotype Sorts" pitchFamily="2" charset="2"/>
              </a:rPr>
              <a:t>zu lang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schlechte Ausnutzung der Systemressourcen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  <a:defRPr/>
            </a:pPr>
            <a:r>
              <a:rPr kumimoji="1" lang="de-DE">
                <a:latin typeface="Tahoma" pitchFamily="34" charset="0"/>
                <a:sym typeface="Monotype Sorts" pitchFamily="2" charset="2"/>
              </a:rPr>
              <a:t>zu kurz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Deadlock-Erkennung, wo gar keine Verklemmung vorliegt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ABFC60-82D3-4707-890D-934BD1D00491}" type="slidenum">
              <a:rPr lang="en-US">
                <a:latin typeface="Arial" pitchFamily="34" charset="0"/>
              </a:rPr>
              <a:pPr/>
              <a:t>79</a:t>
            </a:fld>
            <a:endParaRPr lang="en-US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Zentralisierte Deadlock-Erkennung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247900"/>
            <a:ext cx="8140700" cy="199390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 smtClean="0"/>
              <a:t>Stationen melden lokal vorliegende Wartebeziehungen an neutralen Knoten, der daraus globalen Wartegraphen aufbaut (Zyklus im Graphen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</a:t>
            </a:r>
            <a:r>
              <a:rPr lang="de-DE" dirty="0" smtClean="0"/>
              <a:t> Deadlock) 		 </a:t>
            </a:r>
            <a:br>
              <a:rPr lang="de-DE" dirty="0" smtClean="0"/>
            </a:br>
            <a:r>
              <a:rPr lang="de-DE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 smtClean="0">
                <a:sym typeface="Monotype Sorts" pitchFamily="2" charset="2"/>
              </a:rPr>
              <a:t> sichere Lösung</a:t>
            </a:r>
          </a:p>
          <a:p>
            <a:pPr>
              <a:buClr>
                <a:srgbClr val="FFCC00"/>
              </a:buClr>
              <a:defRPr/>
            </a:pPr>
            <a:r>
              <a:rPr lang="de-DE" dirty="0" smtClean="0">
                <a:sym typeface="Monotype Sorts" pitchFamily="2" charset="2"/>
              </a:rPr>
              <a:t>Nachteile:</a:t>
            </a:r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1066800" y="4384675"/>
            <a:ext cx="77724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hoher Aufwand (viele Nachrichten)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Entstehung von Phantom-Deadlocks (=nicht-existierende Deadlocks) durch „Überholen“ von Nachrichten im Kommunikationssystem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80A887-0328-471B-9E31-C4BA98C59FD1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538163" y="2190750"/>
            <a:ext cx="928687" cy="24828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466850" y="2974975"/>
            <a:ext cx="1712913" cy="1190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 flipH="1">
            <a:off x="538163" y="2974975"/>
            <a:ext cx="914400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 flipH="1">
            <a:off x="531813" y="4159250"/>
            <a:ext cx="914400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3179763" y="2974975"/>
            <a:ext cx="493712" cy="1190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452563" y="4164013"/>
            <a:ext cx="17272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460500" y="4665663"/>
            <a:ext cx="17272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179763" y="4759325"/>
            <a:ext cx="493712" cy="50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659188" y="4759325"/>
            <a:ext cx="1697037" cy="50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1452563" y="2625725"/>
            <a:ext cx="1727200" cy="3349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1474788" y="1835150"/>
            <a:ext cx="1727200" cy="3349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179763" y="1828800"/>
            <a:ext cx="479425" cy="796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3659188" y="1609725"/>
            <a:ext cx="1697037" cy="203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 flipV="1">
            <a:off x="3652838" y="2416175"/>
            <a:ext cx="1697037" cy="203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 flipV="1">
            <a:off x="3673475" y="2422525"/>
            <a:ext cx="1682750" cy="5381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 flipV="1">
            <a:off x="3681413" y="3605213"/>
            <a:ext cx="1682750" cy="5381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3" name="Rectangle 21"/>
          <p:cNvSpPr>
            <a:spLocks noChangeArrowheads="1"/>
          </p:cNvSpPr>
          <p:nvPr/>
        </p:nvSpPr>
        <p:spPr bwMode="auto">
          <a:xfrm>
            <a:off x="5356225" y="1609725"/>
            <a:ext cx="523875" cy="2003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5356225" y="4030663"/>
            <a:ext cx="522288" cy="12366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5" name="Line 23"/>
          <p:cNvSpPr>
            <a:spLocks noChangeShapeType="1"/>
          </p:cNvSpPr>
          <p:nvPr/>
        </p:nvSpPr>
        <p:spPr bwMode="auto">
          <a:xfrm>
            <a:off x="5372100" y="2422525"/>
            <a:ext cx="492125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5341938" y="4759325"/>
            <a:ext cx="522287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7" name="Line 28"/>
          <p:cNvSpPr>
            <a:spLocks noChangeShapeType="1"/>
          </p:cNvSpPr>
          <p:nvPr/>
        </p:nvSpPr>
        <p:spPr bwMode="auto">
          <a:xfrm>
            <a:off x="3679825" y="2617788"/>
            <a:ext cx="1697038" cy="21637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8" name="Line 29"/>
          <p:cNvSpPr>
            <a:spLocks noChangeShapeType="1"/>
          </p:cNvSpPr>
          <p:nvPr/>
        </p:nvSpPr>
        <p:spPr bwMode="auto">
          <a:xfrm>
            <a:off x="3659188" y="1839913"/>
            <a:ext cx="1697037" cy="21637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9" name="Line 30"/>
          <p:cNvSpPr>
            <a:spLocks noChangeShapeType="1"/>
          </p:cNvSpPr>
          <p:nvPr/>
        </p:nvSpPr>
        <p:spPr bwMode="auto">
          <a:xfrm>
            <a:off x="3659188" y="4745038"/>
            <a:ext cx="1697037" cy="958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0" name="Line 31"/>
          <p:cNvSpPr>
            <a:spLocks noChangeShapeType="1"/>
          </p:cNvSpPr>
          <p:nvPr/>
        </p:nvSpPr>
        <p:spPr bwMode="auto">
          <a:xfrm>
            <a:off x="3667125" y="5273675"/>
            <a:ext cx="1697038" cy="958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1" name="Rectangle 32"/>
          <p:cNvSpPr>
            <a:spLocks noChangeArrowheads="1"/>
          </p:cNvSpPr>
          <p:nvPr/>
        </p:nvSpPr>
        <p:spPr bwMode="auto">
          <a:xfrm>
            <a:off x="5372100" y="5703888"/>
            <a:ext cx="477838" cy="5222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2" name="Text Box 34"/>
          <p:cNvSpPr txBox="1">
            <a:spLocks noChangeArrowheads="1"/>
          </p:cNvSpPr>
          <p:nvPr/>
        </p:nvSpPr>
        <p:spPr bwMode="auto">
          <a:xfrm>
            <a:off x="5346700" y="5738813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93" name="Text Box 35"/>
          <p:cNvSpPr txBox="1">
            <a:spLocks noChangeArrowheads="1"/>
          </p:cNvSpPr>
          <p:nvPr/>
        </p:nvSpPr>
        <p:spPr bwMode="auto">
          <a:xfrm>
            <a:off x="5354638" y="5746750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3</a:t>
            </a:r>
          </a:p>
        </p:txBody>
      </p:sp>
      <p:sp>
        <p:nvSpPr>
          <p:cNvPr id="11294" name="Text Box 44"/>
          <p:cNvSpPr txBox="1">
            <a:spLocks noChangeArrowheads="1"/>
          </p:cNvSpPr>
          <p:nvPr/>
        </p:nvSpPr>
        <p:spPr bwMode="auto">
          <a:xfrm>
            <a:off x="5351463" y="2813050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1295" name="Text Box 45"/>
          <p:cNvSpPr txBox="1">
            <a:spLocks noChangeArrowheads="1"/>
          </p:cNvSpPr>
          <p:nvPr/>
        </p:nvSpPr>
        <p:spPr bwMode="auto">
          <a:xfrm>
            <a:off x="5345113" y="2806700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1</a:t>
            </a:r>
          </a:p>
        </p:txBody>
      </p:sp>
      <p:sp>
        <p:nvSpPr>
          <p:cNvPr id="11296" name="Text Box 47"/>
          <p:cNvSpPr txBox="1">
            <a:spLocks noChangeArrowheads="1"/>
          </p:cNvSpPr>
          <p:nvPr/>
        </p:nvSpPr>
        <p:spPr bwMode="auto">
          <a:xfrm>
            <a:off x="5346700" y="4781550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97" name="Text Box 48"/>
          <p:cNvSpPr txBox="1">
            <a:spLocks noChangeArrowheads="1"/>
          </p:cNvSpPr>
          <p:nvPr/>
        </p:nvSpPr>
        <p:spPr bwMode="auto">
          <a:xfrm>
            <a:off x="5354638" y="4786313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2</a:t>
            </a:r>
          </a:p>
        </p:txBody>
      </p:sp>
      <p:sp>
        <p:nvSpPr>
          <p:cNvPr id="11298" name="Text Box 53"/>
          <p:cNvSpPr txBox="1">
            <a:spLocks noChangeArrowheads="1"/>
          </p:cNvSpPr>
          <p:nvPr/>
        </p:nvSpPr>
        <p:spPr bwMode="auto">
          <a:xfrm>
            <a:off x="5357813" y="1787525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299" name="Text Box 54"/>
          <p:cNvSpPr txBox="1">
            <a:spLocks noChangeArrowheads="1"/>
          </p:cNvSpPr>
          <p:nvPr/>
        </p:nvSpPr>
        <p:spPr bwMode="auto">
          <a:xfrm>
            <a:off x="5354638" y="1781175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1</a:t>
            </a:r>
          </a:p>
        </p:txBody>
      </p:sp>
      <p:sp>
        <p:nvSpPr>
          <p:cNvPr id="11300" name="Text Box 57"/>
          <p:cNvSpPr txBox="1">
            <a:spLocks noChangeArrowheads="1"/>
          </p:cNvSpPr>
          <p:nvPr/>
        </p:nvSpPr>
        <p:spPr bwMode="auto">
          <a:xfrm>
            <a:off x="5351463" y="4178300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301" name="Text Box 58"/>
          <p:cNvSpPr txBox="1">
            <a:spLocks noChangeArrowheads="1"/>
          </p:cNvSpPr>
          <p:nvPr/>
        </p:nvSpPr>
        <p:spPr bwMode="auto">
          <a:xfrm>
            <a:off x="5345113" y="4173538"/>
            <a:ext cx="517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2</a:t>
            </a:r>
          </a:p>
        </p:txBody>
      </p:sp>
      <p:sp>
        <p:nvSpPr>
          <p:cNvPr id="11302" name="Text Box 59"/>
          <p:cNvSpPr txBox="1">
            <a:spLocks noChangeArrowheads="1"/>
          </p:cNvSpPr>
          <p:nvPr/>
        </p:nvSpPr>
        <p:spPr bwMode="auto">
          <a:xfrm>
            <a:off x="785813" y="1747838"/>
            <a:ext cx="4048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</a:p>
        </p:txBody>
      </p:sp>
      <p:sp>
        <p:nvSpPr>
          <p:cNvPr id="11303" name="Text Box 60"/>
          <p:cNvSpPr txBox="1">
            <a:spLocks noChangeArrowheads="1"/>
          </p:cNvSpPr>
          <p:nvPr/>
        </p:nvSpPr>
        <p:spPr bwMode="auto">
          <a:xfrm>
            <a:off x="1401763" y="1069975"/>
            <a:ext cx="1976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i="1"/>
              <a:t>Fragmentierung</a:t>
            </a:r>
          </a:p>
        </p:txBody>
      </p:sp>
      <p:sp>
        <p:nvSpPr>
          <p:cNvPr id="11304" name="Text Box 61"/>
          <p:cNvSpPr txBox="1">
            <a:spLocks noChangeArrowheads="1"/>
          </p:cNvSpPr>
          <p:nvPr/>
        </p:nvSpPr>
        <p:spPr bwMode="auto">
          <a:xfrm>
            <a:off x="3760788" y="777875"/>
            <a:ext cx="15811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i="1"/>
              <a:t>Allokation</a:t>
            </a:r>
          </a:p>
          <a:p>
            <a:r>
              <a:rPr lang="de-DE" sz="2000" i="1"/>
              <a:t>(Zuordnung)</a:t>
            </a:r>
          </a:p>
        </p:txBody>
      </p:sp>
      <p:sp>
        <p:nvSpPr>
          <p:cNvPr id="11305" name="Text Box 62"/>
          <p:cNvSpPr txBox="1">
            <a:spLocks noChangeArrowheads="1"/>
          </p:cNvSpPr>
          <p:nvPr/>
        </p:nvSpPr>
        <p:spPr bwMode="auto">
          <a:xfrm>
            <a:off x="6262688" y="2343150"/>
            <a:ext cx="1533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1</a:t>
            </a:r>
          </a:p>
        </p:txBody>
      </p:sp>
      <p:sp>
        <p:nvSpPr>
          <p:cNvPr id="11306" name="Text Box 63"/>
          <p:cNvSpPr txBox="1">
            <a:spLocks noChangeArrowheads="1"/>
          </p:cNvSpPr>
          <p:nvPr/>
        </p:nvSpPr>
        <p:spPr bwMode="auto">
          <a:xfrm>
            <a:off x="6270625" y="5716588"/>
            <a:ext cx="1533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3</a:t>
            </a:r>
          </a:p>
        </p:txBody>
      </p:sp>
      <p:sp>
        <p:nvSpPr>
          <p:cNvPr id="11307" name="Text Box 64"/>
          <p:cNvSpPr txBox="1">
            <a:spLocks noChangeArrowheads="1"/>
          </p:cNvSpPr>
          <p:nvPr/>
        </p:nvSpPr>
        <p:spPr bwMode="auto">
          <a:xfrm>
            <a:off x="6248400" y="4389438"/>
            <a:ext cx="1533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3A130-DF91-4B30-82B5-9D1D8B73553F}" type="slidenum">
              <a:rPr lang="en-US">
                <a:latin typeface="Arial" pitchFamily="34" charset="0"/>
              </a:rPr>
              <a:pPr/>
              <a:t>80</a:t>
            </a:fld>
            <a:endParaRPr lang="en-US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85750"/>
            <a:ext cx="9144000" cy="996950"/>
          </a:xfrm>
        </p:spPr>
        <p:txBody>
          <a:bodyPr/>
          <a:lstStyle/>
          <a:p>
            <a:pPr algn="ctr"/>
            <a:r>
              <a:rPr lang="de-DE" smtClean="0"/>
              <a:t>Dezentrale Deadlock-Erkennung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941388"/>
            <a:ext cx="8855075" cy="1946275"/>
          </a:xfrm>
        </p:spPr>
        <p:txBody>
          <a:bodyPr/>
          <a:lstStyle/>
          <a:p>
            <a:pPr defTabSz="374650">
              <a:defRPr/>
            </a:pPr>
            <a:r>
              <a:rPr lang="de-DE" smtClean="0"/>
              <a:t>lokale Wartegraphen an den einzelnen Stationen 					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>
                <a:sym typeface="Monotype Sorts" pitchFamily="2" charset="2"/>
              </a:rPr>
              <a:t> </a:t>
            </a:r>
            <a:r>
              <a:rPr lang="de-DE" smtClean="0">
                <a:sym typeface="ZapfDingbats BT" pitchFamily="18" charset="2"/>
              </a:rPr>
              <a:t>Erkennen von lokalen Deadlocks</a:t>
            </a:r>
          </a:p>
          <a:p>
            <a:pPr defTabSz="374650">
              <a:lnSpc>
                <a:spcPct val="25000"/>
              </a:lnSpc>
              <a:defRPr/>
            </a:pPr>
            <a:endParaRPr lang="de-DE" smtClean="0">
              <a:sym typeface="ZapfDingbats BT" pitchFamily="18" charset="2"/>
            </a:endParaRPr>
          </a:p>
          <a:p>
            <a:pPr defTabSz="374650">
              <a:defRPr/>
            </a:pPr>
            <a:r>
              <a:rPr lang="de-DE" smtClean="0">
                <a:sym typeface="ZapfDingbats BT" pitchFamily="18" charset="2"/>
              </a:rPr>
              <a:t>Erkennung globaler Deadlocks:										</a:t>
            </a:r>
          </a:p>
        </p:txBody>
      </p:sp>
      <p:sp>
        <p:nvSpPr>
          <p:cNvPr id="84997" name="Rectangle 6"/>
          <p:cNvSpPr>
            <a:spLocks noChangeArrowheads="1"/>
          </p:cNvSpPr>
          <p:nvPr/>
        </p:nvSpPr>
        <p:spPr bwMode="auto">
          <a:xfrm>
            <a:off x="512763" y="2187575"/>
            <a:ext cx="767715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ZapfDingbats BT"/>
              </a:rPr>
              <a:t>	jeder lokale Wartegraph hat einen Knoten </a:t>
            </a:r>
            <a:r>
              <a:rPr kumimoji="1" lang="de-DE" i="1">
                <a:latin typeface="Times New Roman" pitchFamily="18" charset="0"/>
                <a:sym typeface="ZapfDingbats BT"/>
              </a:rPr>
              <a:t>External</a:t>
            </a:r>
            <a:r>
              <a:rPr kumimoji="1" lang="de-DE">
                <a:latin typeface="Tahoma" pitchFamily="34" charset="0"/>
                <a:sym typeface="ZapfDingbats BT"/>
              </a:rPr>
              <a:t>, der stationenübergreifenden Wartebeziehungen zu externen Subtransaktionen modelliert	</a:t>
            </a:r>
          </a:p>
          <a:p>
            <a:pPr marL="342900" indent="-342900"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ZapfDingbats BT"/>
              </a:rPr>
              <a:t>	Zuordnung jeder Transition zu einem Heimatknoten, von wo aus </a:t>
            </a:r>
            <a:r>
              <a:rPr kumimoji="1" lang="de-DE" i="1">
                <a:latin typeface="Tahoma" pitchFamily="34" charset="0"/>
                <a:sym typeface="ZapfDingbats BT"/>
              </a:rPr>
              <a:t>externe Subtransaktionen</a:t>
            </a:r>
            <a:r>
              <a:rPr kumimoji="1" lang="de-DE">
                <a:latin typeface="Tahoma" pitchFamily="34" charset="0"/>
                <a:sym typeface="ZapfDingbats BT"/>
              </a:rPr>
              <a:t> auf anderen Stationen initiiert werden</a:t>
            </a:r>
          </a:p>
          <a:p>
            <a:pPr marL="342900" indent="-342900" algn="l" defTabSz="3746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kumimoji="1" lang="de-DE" b="1">
              <a:solidFill>
                <a:srgbClr val="FFCC00"/>
              </a:solidFill>
              <a:latin typeface="Tahoma" pitchFamily="34" charset="0"/>
              <a:sym typeface="ZapfDingbats BT"/>
            </a:endParaRPr>
          </a:p>
        </p:txBody>
      </p:sp>
      <p:sp>
        <p:nvSpPr>
          <p:cNvPr id="84998" name="Text Box 7"/>
          <p:cNvSpPr txBox="1">
            <a:spLocks noChangeArrowheads="1"/>
          </p:cNvSpPr>
          <p:nvPr/>
        </p:nvSpPr>
        <p:spPr bwMode="auto">
          <a:xfrm>
            <a:off x="128588" y="5607050"/>
            <a:ext cx="8958262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Kante		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j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</a:p>
          <a:p>
            <a:pPr algn="l"/>
            <a:r>
              <a:rPr lang="de-DE">
                <a:latin typeface="Tahoma" pitchFamily="34" charset="0"/>
              </a:rPr>
              <a:t>wird für jede von außen kommende Transaktion T</a:t>
            </a:r>
            <a:r>
              <a:rPr lang="de-DE" b="1" baseline="-25000">
                <a:latin typeface="Tahoma" pitchFamily="34" charset="0"/>
              </a:rPr>
              <a:t>j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dieser Station eingeführt, falls T</a:t>
            </a:r>
            <a:r>
              <a:rPr lang="de-DE" b="1" baseline="-25000">
                <a:latin typeface="Tahoma" pitchFamily="34" charset="0"/>
              </a:rPr>
              <a:t>j</a:t>
            </a:r>
            <a:r>
              <a:rPr lang="de-DE">
                <a:latin typeface="Tahoma" pitchFamily="34" charset="0"/>
              </a:rPr>
              <a:t> „nach außen“ geht.</a:t>
            </a:r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128588" y="4627563"/>
            <a:ext cx="8958262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Kante		</a:t>
            </a:r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i</a:t>
            </a:r>
          </a:p>
          <a:p>
            <a:pPr algn="l"/>
            <a:r>
              <a:rPr lang="de-DE">
                <a:latin typeface="Tahoma" pitchFamily="34" charset="0"/>
              </a:rPr>
              <a:t>wird für jede „von außen“ kommende Transaktion T</a:t>
            </a:r>
            <a:r>
              <a:rPr lang="de-DE" b="1" baseline="-25000">
                <a:latin typeface="Tahoma" pitchFamily="34" charset="0"/>
              </a:rPr>
              <a:t>i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eingeführt.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6E883-9FD0-42D3-9305-20C19AECF4E5}" type="slidenum">
              <a:rPr lang="en-US">
                <a:latin typeface="Arial" pitchFamily="34" charset="0"/>
              </a:rPr>
              <a:pPr/>
              <a:t>81</a:t>
            </a:fld>
            <a:endParaRPr lang="en-US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145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Beispiel:</a:t>
            </a:r>
            <a:br>
              <a:rPr lang="de-DE" smtClean="0"/>
            </a:br>
            <a:r>
              <a:rPr lang="de-DE" sz="2400" smtClean="0"/>
              <a:t>S</a:t>
            </a:r>
            <a:r>
              <a:rPr lang="de-DE" sz="2400" baseline="-25000" smtClean="0"/>
              <a:t>1</a:t>
            </a:r>
            <a:r>
              <a:rPr lang="de-DE" sz="2400" smtClean="0"/>
              <a:t> Heimatknoten von T</a:t>
            </a:r>
            <a:r>
              <a:rPr lang="de-DE" sz="2400" baseline="-25000" smtClean="0"/>
              <a:t>1</a:t>
            </a:r>
            <a:r>
              <a:rPr lang="de-DE" sz="2400" smtClean="0"/>
              <a:t>, S</a:t>
            </a:r>
            <a:r>
              <a:rPr lang="de-DE" sz="2400" baseline="-25000" smtClean="0"/>
              <a:t>2</a:t>
            </a:r>
            <a:r>
              <a:rPr lang="de-DE" sz="2400" smtClean="0"/>
              <a:t> Heimatknoten von T</a:t>
            </a:r>
            <a:r>
              <a:rPr lang="de-DE" sz="2400" baseline="-25000" smtClean="0"/>
              <a:t>2</a:t>
            </a:r>
          </a:p>
        </p:txBody>
      </p:sp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371475" y="1212850"/>
            <a:ext cx="24431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Wartegraphen:</a:t>
            </a:r>
          </a:p>
        </p:txBody>
      </p:sp>
      <p:sp>
        <p:nvSpPr>
          <p:cNvPr id="86021" name="Text Box 4"/>
          <p:cNvSpPr txBox="1">
            <a:spLocks noChangeArrowheads="1"/>
          </p:cNvSpPr>
          <p:nvPr/>
        </p:nvSpPr>
        <p:spPr bwMode="auto">
          <a:xfrm>
            <a:off x="627063" y="1781175"/>
            <a:ext cx="5921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1335088" y="1768475"/>
            <a:ext cx="4281487" cy="492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2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  <a:endParaRPr lang="de-DE"/>
          </a:p>
        </p:txBody>
      </p:sp>
      <p:sp>
        <p:nvSpPr>
          <p:cNvPr id="86023" name="Text Box 6"/>
          <p:cNvSpPr txBox="1">
            <a:spLocks noChangeArrowheads="1"/>
          </p:cNvSpPr>
          <p:nvPr/>
        </p:nvSpPr>
        <p:spPr bwMode="auto">
          <a:xfrm>
            <a:off x="620713" y="2390775"/>
            <a:ext cx="5921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4" name="Rectangle 7"/>
          <p:cNvSpPr>
            <a:spLocks noChangeArrowheads="1"/>
          </p:cNvSpPr>
          <p:nvPr/>
        </p:nvSpPr>
        <p:spPr bwMode="auto">
          <a:xfrm>
            <a:off x="1328738" y="2378075"/>
            <a:ext cx="4281487" cy="492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  <a:endParaRPr lang="de-DE"/>
          </a:p>
        </p:txBody>
      </p:sp>
      <p:sp>
        <p:nvSpPr>
          <p:cNvPr id="86025" name="Text Box 8"/>
          <p:cNvSpPr txBox="1">
            <a:spLocks noChangeArrowheads="1"/>
          </p:cNvSpPr>
          <p:nvPr/>
        </p:nvSpPr>
        <p:spPr bwMode="auto">
          <a:xfrm>
            <a:off x="627063" y="3619500"/>
            <a:ext cx="5921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6" name="Rectangle 9"/>
          <p:cNvSpPr>
            <a:spLocks noChangeArrowheads="1"/>
          </p:cNvSpPr>
          <p:nvPr/>
        </p:nvSpPr>
        <p:spPr bwMode="auto">
          <a:xfrm>
            <a:off x="1335088" y="3606800"/>
            <a:ext cx="5918332" cy="492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de-DE" b="1" dirty="0" smtClean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dirty="0" smtClean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  </a:t>
            </a:r>
            <a:r>
              <a:rPr kumimoji="1" lang="de-DE" b="1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baseline="-25000" dirty="0" smtClean="0">
                <a:latin typeface="Times New Roman" pitchFamily="18" charset="0"/>
              </a:rPr>
              <a:t> 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2  </a:t>
            </a:r>
            <a:r>
              <a:rPr kumimoji="1" lang="de-DE" b="1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baseline="-25000" dirty="0" smtClean="0">
                <a:latin typeface="Times New Roman" pitchFamily="18" charset="0"/>
              </a:rPr>
              <a:t> </a:t>
            </a:r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86027" name="AutoShape 10"/>
          <p:cNvSpPr>
            <a:spLocks noChangeArrowheads="1"/>
          </p:cNvSpPr>
          <p:nvPr/>
        </p:nvSpPr>
        <p:spPr bwMode="auto">
          <a:xfrm>
            <a:off x="3224213" y="2955925"/>
            <a:ext cx="477837" cy="581025"/>
          </a:xfrm>
          <a:prstGeom prst="downArrow">
            <a:avLst>
              <a:gd name="adj1" fmla="val 50000"/>
              <a:gd name="adj2" fmla="val 30399"/>
            </a:avLst>
          </a:prstGeom>
          <a:solidFill>
            <a:schemeClr val="accent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6028" name="Rectangle 11"/>
          <p:cNvSpPr>
            <a:spLocks noChangeArrowheads="1"/>
          </p:cNvSpPr>
          <p:nvPr/>
        </p:nvSpPr>
        <p:spPr bwMode="auto">
          <a:xfrm>
            <a:off x="2516188" y="4094163"/>
            <a:ext cx="19097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de-DE" b="1" i="1" dirty="0">
                <a:latin typeface="Times New Roman" pitchFamily="18" charset="0"/>
              </a:rPr>
              <a:t> T</a:t>
            </a:r>
            <a:r>
              <a:rPr lang="de-DE" b="1" i="1" baseline="-25000" dirty="0">
                <a:latin typeface="Times New Roman" pitchFamily="18" charset="0"/>
              </a:rPr>
              <a:t>2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86029" name="Rectangle 12"/>
          <p:cNvSpPr>
            <a:spLocks noChangeArrowheads="1"/>
          </p:cNvSpPr>
          <p:nvPr/>
        </p:nvSpPr>
        <p:spPr bwMode="auto">
          <a:xfrm>
            <a:off x="2509838" y="4479925"/>
            <a:ext cx="19097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86030" name="Text Box 13"/>
          <p:cNvSpPr txBox="1">
            <a:spLocks noChangeArrowheads="1"/>
          </p:cNvSpPr>
          <p:nvPr/>
        </p:nvSpPr>
        <p:spPr bwMode="auto">
          <a:xfrm>
            <a:off x="347663" y="5122863"/>
            <a:ext cx="8796337" cy="17716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Zur Reduzierung des Nachrichtenaufkommens wird der Pfad</a:t>
            </a:r>
          </a:p>
          <a:p>
            <a:pPr algn="l">
              <a:lnSpc>
                <a:spcPct val="30000"/>
              </a:lnSpc>
            </a:pPr>
            <a:endParaRPr lang="de-DE">
              <a:latin typeface="Tahoma" pitchFamily="34" charset="0"/>
            </a:endParaRPr>
          </a:p>
          <a:p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1</a:t>
            </a:r>
            <a:r>
              <a:rPr lang="de-DE" b="1" i="1" baseline="30000">
                <a:latin typeface="Times New Roman" pitchFamily="18" charset="0"/>
              </a:rPr>
              <a:t>‘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 </a:t>
            </a:r>
            <a:r>
              <a:rPr lang="de-DE" b="1" i="1" baseline="30000">
                <a:latin typeface="Times New Roman" pitchFamily="18" charset="0"/>
              </a:rPr>
              <a:t>‘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baseline="-25000">
                <a:latin typeface="Times New Roman" pitchFamily="18" charset="0"/>
              </a:rPr>
              <a:t>. . .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n </a:t>
            </a:r>
            <a:r>
              <a:rPr lang="de-DE" b="1" i="1" baseline="30000">
                <a:latin typeface="Times New Roman" pitchFamily="18" charset="0"/>
              </a:rPr>
              <a:t>‘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External </a:t>
            </a:r>
          </a:p>
          <a:p>
            <a:pPr>
              <a:lnSpc>
                <a:spcPct val="30000"/>
              </a:lnSpc>
            </a:pPr>
            <a:endParaRPr lang="de-DE"/>
          </a:p>
          <a:p>
            <a:pPr algn="l"/>
            <a:r>
              <a:rPr lang="de-DE">
                <a:latin typeface="Tahoma" pitchFamily="34" charset="0"/>
              </a:rPr>
              <a:t>nur weitergereicht, wenn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1</a:t>
            </a:r>
            <a:r>
              <a:rPr lang="de-DE" b="1" i="1" baseline="30000">
                <a:latin typeface="Times New Roman" pitchFamily="18" charset="0"/>
              </a:rPr>
              <a:t>‘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einen kleineren Identifikator als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n</a:t>
            </a:r>
            <a:r>
              <a:rPr lang="de-DE" b="1" i="1" baseline="30000">
                <a:latin typeface="Times New Roman" pitchFamily="18" charset="0"/>
              </a:rPr>
              <a:t>‘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hat (= path pushing).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97E23-ADFD-4DC8-9489-2E95700C6E25}" type="slidenum">
              <a:rPr lang="en-US">
                <a:latin typeface="Arial" pitchFamily="34" charset="0"/>
              </a:rPr>
              <a:pPr/>
              <a:t>82</a:t>
            </a:fld>
            <a:endParaRPr lang="en-US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Deadlock-Vermeidung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2190750"/>
            <a:ext cx="8607425" cy="4667250"/>
          </a:xfrm>
        </p:spPr>
        <p:txBody>
          <a:bodyPr/>
          <a:lstStyle/>
          <a:p>
            <a:pPr>
              <a:defRPr/>
            </a:pPr>
            <a:r>
              <a:rPr lang="de-DE" smtClean="0"/>
              <a:t>optimistische Mehrbenutzersynchronisation:</a:t>
            </a:r>
          </a:p>
          <a:p>
            <a:pPr>
              <a:buFont typeface="Webdings" pitchFamily="18" charset="2"/>
              <a:buNone/>
              <a:defRPr/>
            </a:pPr>
            <a:r>
              <a:rPr lang="de-DE" smtClean="0"/>
              <a:t>	nach Abschluss der Transaktionsbearbeitung wird Validierung durchgeführt</a:t>
            </a:r>
          </a:p>
          <a:p>
            <a:pPr>
              <a:defRPr/>
            </a:pPr>
            <a:r>
              <a:rPr lang="de-DE" smtClean="0"/>
              <a:t>Zeitstempel-basierende Synchronisation:</a:t>
            </a:r>
          </a:p>
          <a:p>
            <a:pPr>
              <a:buFont typeface="Webdings" pitchFamily="18" charset="2"/>
              <a:buNone/>
              <a:defRPr/>
            </a:pPr>
            <a:r>
              <a:rPr lang="de-DE" smtClean="0"/>
              <a:t>	Zuordnung eines Lese-/Schreib-Stempels zu jedem Datum </a:t>
            </a:r>
          </a:p>
          <a:p>
            <a:pPr>
              <a:buFont typeface="Webdings" pitchFamily="18" charset="2"/>
              <a:buNone/>
              <a:defRPr/>
            </a:pPr>
            <a:r>
              <a:rPr lang="de-DE" smtClean="0"/>
              <a:t>	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>
                <a:sym typeface="Monotype Sorts" pitchFamily="2" charset="2"/>
              </a:rPr>
              <a:t> entscheidet, ob beabsichtigte Operation durchgeführt werden kann ohne Serialisierbarkeit zu verletzen oder ob Transaktion abgebrochen wird (</a:t>
            </a:r>
            <a:r>
              <a:rPr lang="de-DE" b="1" smtClean="0">
                <a:sym typeface="Monotype Sorts" pitchFamily="2" charset="2"/>
              </a:rPr>
              <a:t>abort</a:t>
            </a:r>
            <a:r>
              <a:rPr lang="de-DE" smtClean="0">
                <a:sym typeface="Monotype Sorts" pitchFamily="2" charset="2"/>
              </a:rPr>
              <a:t>)</a:t>
            </a:r>
          </a:p>
          <a:p>
            <a:pPr>
              <a:buFont typeface="Webdings" pitchFamily="18" charset="2"/>
              <a:buNone/>
              <a:defRPr/>
            </a:pPr>
            <a:endParaRPr lang="de-DE" smtClean="0"/>
          </a:p>
          <a:p>
            <a:pPr>
              <a:defRPr/>
            </a:pPr>
            <a:endParaRPr lang="de-D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E5A85F-DEFA-4069-A422-5DAA6BDCC771}" type="slidenum">
              <a:rPr lang="en-US">
                <a:latin typeface="Arial" pitchFamily="34" charset="0"/>
              </a:rPr>
              <a:pPr/>
              <a:t>83</a:t>
            </a:fld>
            <a:endParaRPr lang="en-US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Sperrbasierte Synchronisation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73250"/>
            <a:ext cx="9144000" cy="4984750"/>
          </a:xfrm>
        </p:spPr>
        <p:txBody>
          <a:bodyPr/>
          <a:lstStyle/>
          <a:p>
            <a:r>
              <a:rPr lang="de-DE" smtClean="0"/>
              <a:t>wound/wait:</a:t>
            </a:r>
          </a:p>
          <a:p>
            <a:pPr>
              <a:buFont typeface="Webdings" pitchFamily="18" charset="2"/>
              <a:buNone/>
            </a:pPr>
            <a:r>
              <a:rPr lang="de-DE" smtClean="0"/>
              <a:t>	nur jüngere Transaktionen warten auf ältere;</a:t>
            </a:r>
          </a:p>
          <a:p>
            <a:pPr>
              <a:buFont typeface="Webdings" pitchFamily="18" charset="2"/>
              <a:buNone/>
            </a:pPr>
            <a:r>
              <a:rPr lang="de-DE" smtClean="0"/>
              <a:t>	fordert ältere Transaktion Sperre an, die mit der von der jüngeren Transaktion gehaltenen nicht verträglich ist, wird jüngere Transaktion abgebrochen</a:t>
            </a:r>
          </a:p>
          <a:p>
            <a:r>
              <a:rPr lang="de-DE" smtClean="0"/>
              <a:t>wait/die:</a:t>
            </a:r>
          </a:p>
          <a:p>
            <a:pPr>
              <a:buFont typeface="Webdings" pitchFamily="18" charset="2"/>
              <a:buNone/>
            </a:pPr>
            <a:r>
              <a:rPr lang="de-DE" smtClean="0"/>
              <a:t>	nur ältere Transaktionen warten auf jüngere;</a:t>
            </a:r>
          </a:p>
          <a:p>
            <a:pPr>
              <a:buFont typeface="Webdings" pitchFamily="18" charset="2"/>
              <a:buNone/>
            </a:pPr>
            <a:r>
              <a:rPr lang="de-DE" smtClean="0"/>
              <a:t>	fordert jüngere Transaktion Sperre an, die mit der von der älteren Transaktion gehaltenen nicht kompatibel ist, wird jüngere Transaktion abgebrochen</a:t>
            </a:r>
          </a:p>
          <a:p>
            <a:endParaRPr lang="de-D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A847-65EB-4939-9606-F191F70FA894}" type="slidenum">
              <a:rPr lang="en-US">
                <a:latin typeface="Arial" pitchFamily="34" charset="0"/>
              </a:rPr>
              <a:pPr/>
              <a:t>84</a:t>
            </a:fld>
            <a:endParaRPr lang="en-US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2925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Voraussetzungen für Deadlockvermeidungsverfahren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3825" y="2546350"/>
            <a:ext cx="6719888" cy="1189038"/>
          </a:xfrm>
        </p:spPr>
        <p:txBody>
          <a:bodyPr/>
          <a:lstStyle/>
          <a:p>
            <a:r>
              <a:rPr lang="de-DE" smtClean="0"/>
              <a:t>Vergabe global eindeutiger Zeitstempel als Transaktionsidentifikatoren</a:t>
            </a:r>
          </a:p>
        </p:txBody>
      </p:sp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1385888" y="4449763"/>
            <a:ext cx="6719887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lokale Uhren müssen hinreichend genau aufeinander abgestimmt sein</a:t>
            </a:r>
          </a:p>
        </p:txBody>
      </p:sp>
      <p:sp>
        <p:nvSpPr>
          <p:cNvPr id="89094" name="Rectangle 5"/>
          <p:cNvSpPr>
            <a:spLocks noChangeArrowheads="1"/>
          </p:cNvSpPr>
          <p:nvPr/>
        </p:nvSpPr>
        <p:spPr bwMode="auto">
          <a:xfrm>
            <a:off x="1887538" y="3459163"/>
            <a:ext cx="1684337" cy="479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lokale Zeit</a:t>
            </a:r>
          </a:p>
        </p:txBody>
      </p:sp>
      <p:sp>
        <p:nvSpPr>
          <p:cNvPr id="89095" name="Rectangle 6"/>
          <p:cNvSpPr>
            <a:spLocks noChangeArrowheads="1"/>
          </p:cNvSpPr>
          <p:nvPr/>
        </p:nvSpPr>
        <p:spPr bwMode="auto">
          <a:xfrm>
            <a:off x="3570288" y="3460750"/>
            <a:ext cx="1655762" cy="4778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Stations-ID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0EF27-7A2E-495F-858C-FB652A39CB1A}" type="slidenum">
              <a:rPr lang="en-US">
                <a:latin typeface="Arial" pitchFamily="34" charset="0"/>
              </a:rPr>
              <a:pPr/>
              <a:t>85</a:t>
            </a:fld>
            <a:endParaRPr lang="en-US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195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Synchronisation </a:t>
            </a:r>
            <a:br>
              <a:rPr lang="de-DE" smtClean="0"/>
            </a:br>
            <a:r>
              <a:rPr lang="de-DE" smtClean="0"/>
              <a:t>bei replizierten Daten</a:t>
            </a:r>
          </a:p>
        </p:txBody>
      </p:sp>
      <p:sp>
        <p:nvSpPr>
          <p:cNvPr id="338947" name="Text Box 3"/>
          <p:cNvSpPr txBox="1">
            <a:spLocks noChangeArrowheads="1"/>
          </p:cNvSpPr>
          <p:nvPr/>
        </p:nvSpPr>
        <p:spPr bwMode="auto">
          <a:xfrm>
            <a:off x="742950" y="1974850"/>
            <a:ext cx="8401050" cy="3440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b="1">
                <a:latin typeface="Tahoma" pitchFamily="34" charset="0"/>
              </a:rPr>
              <a:t>Problem:</a:t>
            </a:r>
          </a:p>
          <a:p>
            <a:pPr algn="l">
              <a:defRPr/>
            </a:pPr>
            <a:endParaRPr lang="de-DE" b="1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Zu einem Datum A gibt es mehrere Kopien A1, A2, ..., An, die auf unterschiedlichen Stationen liegen. 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Eine Lesetransaktion erfordert nur eine Kopie,</a:t>
            </a: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bei Änderungstransaktionen müssen aber alle bestehenden Kopien geändert werden.</a:t>
            </a:r>
          </a:p>
          <a:p>
            <a:pPr algn="l"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 sz="28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 </a:t>
            </a:r>
            <a:r>
              <a:rPr lang="de-DE">
                <a:latin typeface="Tahoma" pitchFamily="34" charset="0"/>
              </a:rPr>
              <a:t>hohe Laufzeit und Verfügbarkeitsprobleme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E0D825-30A5-48B2-9346-FAC391D4F0BF}" type="slidenum">
              <a:rPr lang="en-US">
                <a:latin typeface="Arial" pitchFamily="34" charset="0"/>
              </a:rPr>
              <a:pPr/>
              <a:t>86</a:t>
            </a:fld>
            <a:endParaRPr lang="en-US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Quorum-Consensus Verfahren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857375"/>
            <a:ext cx="8824912" cy="32527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de-DE" smtClean="0"/>
              <a:t>Ausgleich der Leistungsfähigkeit zwischen Lese- und Änderungstransaktionen </a:t>
            </a:r>
            <a:r>
              <a:rPr lang="de-DE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smtClean="0">
                <a:sym typeface="Monotype Sorts" pitchFamily="2" charset="2"/>
              </a:rPr>
              <a:t> </a:t>
            </a:r>
            <a:r>
              <a:rPr lang="de-DE" smtClean="0"/>
              <a:t>teilweise Verlagerung des Overheads von den Änderungs- zu den Lesetransaktionen indem den Kopien </a:t>
            </a:r>
            <a:r>
              <a:rPr lang="de-DE" i="1" smtClean="0"/>
              <a:t>A</a:t>
            </a:r>
            <a:r>
              <a:rPr lang="de-DE" b="1" i="1" baseline="-25000" smtClean="0"/>
              <a:t>i</a:t>
            </a:r>
            <a:r>
              <a:rPr lang="de-DE" smtClean="0"/>
              <a:t>  eines replizierten Datums </a:t>
            </a:r>
            <a:r>
              <a:rPr lang="de-DE" i="1" smtClean="0"/>
              <a:t>A</a:t>
            </a:r>
            <a:r>
              <a:rPr lang="de-DE" smtClean="0"/>
              <a:t>  individuelle Gewichte zugeordnet werden</a:t>
            </a:r>
          </a:p>
          <a:p>
            <a:pPr>
              <a:lnSpc>
                <a:spcPct val="100000"/>
              </a:lnSpc>
              <a:defRPr/>
            </a:pPr>
            <a:r>
              <a:rPr lang="de-DE" b="1" i="1" smtClean="0">
                <a:latin typeface="Times New Roman" pitchFamily="18" charset="0"/>
              </a:rPr>
              <a:t>Lesequorum Q</a:t>
            </a:r>
            <a:r>
              <a:rPr lang="de-DE" b="1" i="1" baseline="-25000" smtClean="0">
                <a:latin typeface="Times New Roman" pitchFamily="18" charset="0"/>
              </a:rPr>
              <a:t>r</a:t>
            </a:r>
            <a:r>
              <a:rPr lang="de-DE" b="1" i="1" smtClean="0">
                <a:latin typeface="Times New Roman" pitchFamily="18" charset="0"/>
              </a:rPr>
              <a:t>(A)</a:t>
            </a:r>
          </a:p>
          <a:p>
            <a:pPr>
              <a:lnSpc>
                <a:spcPct val="100000"/>
              </a:lnSpc>
              <a:defRPr/>
            </a:pPr>
            <a:r>
              <a:rPr lang="de-DE" b="1" i="1" smtClean="0">
                <a:latin typeface="Times New Roman" pitchFamily="18" charset="0"/>
              </a:rPr>
              <a:t>Schreibquorum Q</a:t>
            </a:r>
            <a:r>
              <a:rPr lang="de-DE" b="1" i="1" baseline="-25000" smtClean="0">
                <a:latin typeface="Times New Roman" pitchFamily="18" charset="0"/>
              </a:rPr>
              <a:t>w</a:t>
            </a:r>
            <a:r>
              <a:rPr lang="de-DE" b="1" i="1" smtClean="0">
                <a:latin typeface="Times New Roman" pitchFamily="18" charset="0"/>
              </a:rPr>
              <a:t>(A)</a:t>
            </a:r>
          </a:p>
          <a:p>
            <a:pPr>
              <a:lnSpc>
                <a:spcPct val="100000"/>
              </a:lnSpc>
              <a:defRPr/>
            </a:pPr>
            <a:r>
              <a:rPr lang="de-DE" smtClean="0"/>
              <a:t>Folgende Bedingungen müssen gelten:</a:t>
            </a:r>
          </a:p>
          <a:p>
            <a:pPr>
              <a:defRPr/>
            </a:pPr>
            <a:endParaRPr lang="de-DE" i="1" smtClean="0">
              <a:latin typeface="Times New Roman" pitchFamily="18" charset="0"/>
            </a:endParaRPr>
          </a:p>
        </p:txBody>
      </p:sp>
      <p:sp>
        <p:nvSpPr>
          <p:cNvPr id="91141" name="Rectangle 4"/>
          <p:cNvSpPr>
            <a:spLocks noChangeArrowheads="1"/>
          </p:cNvSpPr>
          <p:nvPr/>
        </p:nvSpPr>
        <p:spPr bwMode="auto">
          <a:xfrm>
            <a:off x="638175" y="5216525"/>
            <a:ext cx="88249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AutoNum type="arabicPeriod"/>
            </a:pPr>
            <a:r>
              <a:rPr kumimoji="1" lang="de-DE" b="1" i="1">
                <a:latin typeface="Times New Roman" pitchFamily="18" charset="0"/>
              </a:rPr>
              <a:t>Q</a:t>
            </a:r>
            <a:r>
              <a:rPr kumimoji="1" lang="de-DE" b="1" i="1" baseline="-25000">
                <a:latin typeface="Times New Roman" pitchFamily="18" charset="0"/>
              </a:rPr>
              <a:t>w</a:t>
            </a:r>
            <a:r>
              <a:rPr kumimoji="1" lang="de-DE" b="1" i="1">
                <a:latin typeface="Times New Roman" pitchFamily="18" charset="0"/>
              </a:rPr>
              <a:t>(A) + Q</a:t>
            </a:r>
            <a:r>
              <a:rPr kumimoji="1" lang="de-DE" b="1" i="1" baseline="-25000">
                <a:latin typeface="Times New Roman" pitchFamily="18" charset="0"/>
              </a:rPr>
              <a:t>w</a:t>
            </a:r>
            <a:r>
              <a:rPr kumimoji="1" lang="de-DE" b="1" i="1">
                <a:latin typeface="Times New Roman" pitchFamily="18" charset="0"/>
              </a:rPr>
              <a:t>(A) &gt; W(A)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AutoNum type="arabicPeriod"/>
            </a:pPr>
            <a:r>
              <a:rPr kumimoji="1" lang="de-DE" b="1" i="1">
                <a:latin typeface="Times New Roman" pitchFamily="18" charset="0"/>
              </a:rPr>
              <a:t>Q</a:t>
            </a:r>
            <a:r>
              <a:rPr kumimoji="1" lang="de-DE" b="1" i="1" baseline="-25000">
                <a:latin typeface="Times New Roman" pitchFamily="18" charset="0"/>
              </a:rPr>
              <a:t>r</a:t>
            </a:r>
            <a:r>
              <a:rPr kumimoji="1" lang="de-DE" b="1" i="1">
                <a:latin typeface="Times New Roman" pitchFamily="18" charset="0"/>
              </a:rPr>
              <a:t>(A) + Q</a:t>
            </a:r>
            <a:r>
              <a:rPr kumimoji="1" lang="de-DE" b="1" i="1" baseline="-25000">
                <a:latin typeface="Times New Roman" pitchFamily="18" charset="0"/>
              </a:rPr>
              <a:t>w</a:t>
            </a:r>
            <a:r>
              <a:rPr kumimoji="1" lang="de-DE" b="1" i="1">
                <a:latin typeface="Times New Roman" pitchFamily="18" charset="0"/>
              </a:rPr>
              <a:t>(A) &gt; W(A)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None/>
            </a:pPr>
            <a:endParaRPr kumimoji="1" lang="de-DE" b="1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A2FE7-CF52-49C3-87C1-3D08E3880D1A}" type="slidenum">
              <a:rPr lang="en-US">
                <a:latin typeface="Arial" pitchFamily="34" charset="0"/>
              </a:rPr>
              <a:pPr/>
              <a:t>87</a:t>
            </a:fld>
            <a:endParaRPr lang="en-US">
              <a:latin typeface="Arial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Beispiel</a:t>
            </a:r>
          </a:p>
        </p:txBody>
      </p:sp>
      <p:graphicFrame>
        <p:nvGraphicFramePr>
          <p:cNvPr id="341050" name="Group 58"/>
          <p:cNvGraphicFramePr>
            <a:graphicFrameLocks noGrp="1"/>
          </p:cNvGraphicFramePr>
          <p:nvPr/>
        </p:nvGraphicFramePr>
        <p:xfrm>
          <a:off x="1538288" y="1538288"/>
          <a:ext cx="6096000" cy="1846263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 (S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 (A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 (w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60"/>
          <p:cNvGraphicFramePr>
            <a:graphicFrameLocks noChangeAspect="1"/>
          </p:cNvGraphicFramePr>
          <p:nvPr/>
        </p:nvGraphicFramePr>
        <p:xfrm>
          <a:off x="1503363" y="4008438"/>
          <a:ext cx="3646487" cy="229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358640" imgH="901440" progId="Equation.3">
                  <p:embed/>
                </p:oleObj>
              </mc:Choice>
              <mc:Fallback>
                <p:oleObj name="Equation" r:id="rId4" imgW="1358640" imgH="90144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008438"/>
                        <a:ext cx="3646487" cy="229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AFF1B3-0326-42F7-AEE5-21F6795D3570}" type="slidenum">
              <a:rPr lang="en-US">
                <a:latin typeface="Arial" pitchFamily="34" charset="0"/>
              </a:rPr>
              <a:pPr/>
              <a:t>88</a:t>
            </a:fld>
            <a:endParaRPr lang="en-US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85763"/>
            <a:ext cx="9144000" cy="1143001"/>
          </a:xfrm>
        </p:spPr>
        <p:txBody>
          <a:bodyPr/>
          <a:lstStyle/>
          <a:p>
            <a:pPr algn="ctr"/>
            <a:r>
              <a:rPr lang="de-DE" smtClean="0"/>
              <a:t>Zustände</a:t>
            </a:r>
          </a:p>
        </p:txBody>
      </p:sp>
      <p:graphicFrame>
        <p:nvGraphicFramePr>
          <p:cNvPr id="342103" name="Group 87"/>
          <p:cNvGraphicFramePr>
            <a:graphicFrameLocks noGrp="1"/>
          </p:cNvGraphicFramePr>
          <p:nvPr/>
        </p:nvGraphicFramePr>
        <p:xfrm>
          <a:off x="1157288" y="1644650"/>
          <a:ext cx="7467600" cy="1867218"/>
        </p:xfrm>
        <a:graphic>
          <a:graphicData uri="http://schemas.openxmlformats.org/drawingml/2006/table">
            <a:tbl>
              <a:tblPr/>
              <a:tblGrid>
                <a:gridCol w="1492250"/>
                <a:gridCol w="1495425"/>
                <a:gridCol w="1492250"/>
                <a:gridCol w="1495425"/>
                <a:gridCol w="149225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Versions#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2" name="Text Box 80"/>
          <p:cNvSpPr txBox="1">
            <a:spLocks noChangeArrowheads="1"/>
          </p:cNvSpPr>
          <p:nvPr/>
        </p:nvSpPr>
        <p:spPr bwMode="auto">
          <a:xfrm>
            <a:off x="665163" y="1031875"/>
            <a:ext cx="61293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a) vor dem Schreiben eines Schreibquorums</a:t>
            </a:r>
          </a:p>
        </p:txBody>
      </p:sp>
      <p:sp>
        <p:nvSpPr>
          <p:cNvPr id="92203" name="Text Box 81"/>
          <p:cNvSpPr txBox="1">
            <a:spLocks noChangeArrowheads="1"/>
          </p:cNvSpPr>
          <p:nvPr/>
        </p:nvSpPr>
        <p:spPr bwMode="auto">
          <a:xfrm>
            <a:off x="541338" y="3852863"/>
            <a:ext cx="635158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b) nach dem Schreiben eines Schreibquorums</a:t>
            </a:r>
          </a:p>
        </p:txBody>
      </p:sp>
      <p:graphicFrame>
        <p:nvGraphicFramePr>
          <p:cNvPr id="342104" name="Group 88"/>
          <p:cNvGraphicFramePr>
            <a:graphicFrameLocks noGrp="1"/>
          </p:cNvGraphicFramePr>
          <p:nvPr/>
        </p:nvGraphicFramePr>
        <p:xfrm>
          <a:off x="1165225" y="4468813"/>
          <a:ext cx="7467600" cy="1867218"/>
        </p:xfrm>
        <a:graphic>
          <a:graphicData uri="http://schemas.openxmlformats.org/drawingml/2006/table">
            <a:tbl>
              <a:tblPr/>
              <a:tblGrid>
                <a:gridCol w="1492250"/>
                <a:gridCol w="1495425"/>
                <a:gridCol w="1492250"/>
                <a:gridCol w="1495425"/>
                <a:gridCol w="149225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Versions#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Peer to Peer-Informationssysteme</a:t>
            </a:r>
          </a:p>
        </p:txBody>
      </p:sp>
      <p:sp>
        <p:nvSpPr>
          <p:cNvPr id="93187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Seti@Home</a:t>
            </a:r>
          </a:p>
          <a:p>
            <a:pPr lvl="1"/>
            <a:r>
              <a:rPr lang="de-DE" smtClean="0"/>
              <a:t>P2P number crunching</a:t>
            </a:r>
          </a:p>
          <a:p>
            <a:pPr lvl="1"/>
            <a:endParaRPr lang="de-DE" smtClean="0"/>
          </a:p>
          <a:p>
            <a:pPr lvl="1"/>
            <a:endParaRPr lang="de-DE" smtClean="0"/>
          </a:p>
          <a:p>
            <a:pPr lvl="1"/>
            <a:endParaRPr lang="de-DE" smtClean="0"/>
          </a:p>
          <a:p>
            <a:r>
              <a:rPr lang="de-DE" smtClean="0"/>
              <a:t>Napster</a:t>
            </a:r>
          </a:p>
          <a:p>
            <a:pPr lvl="1"/>
            <a:r>
              <a:rPr lang="de-DE" smtClean="0"/>
              <a:t>P2P file sharing / Informationsmanagement</a:t>
            </a:r>
          </a:p>
        </p:txBody>
      </p:sp>
      <p:sp>
        <p:nvSpPr>
          <p:cNvPr id="93188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2AE0-B22F-464F-9952-B117070CFD15}" type="slidenum">
              <a:rPr lang="en-US">
                <a:latin typeface="Arial" pitchFamily="34" charset="0"/>
              </a:rPr>
              <a:pPr/>
              <a:t>89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2BD09-8B8A-4A01-9AFC-24C8BE61E805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algn="ctr"/>
            <a:r>
              <a:rPr lang="de-DE" smtClean="0"/>
              <a:t>Fragmentierung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2236788"/>
            <a:ext cx="8099425" cy="5043487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smtClean="0"/>
              <a:t>horizontale Fragmentierung: Zerlegung der Relation in disjunkte Tupelmengen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vertikale Fragmentierung: Zusammenfassung von Attributen mit gleichem Zugriffsmuster</a:t>
            </a:r>
          </a:p>
          <a:p>
            <a:pPr>
              <a:buClr>
                <a:srgbClr val="FFCC00"/>
              </a:buClr>
            </a:pPr>
            <a:endParaRPr lang="de-DE" smtClean="0"/>
          </a:p>
          <a:p>
            <a:pPr>
              <a:buClr>
                <a:srgbClr val="FFCC00"/>
              </a:buClr>
            </a:pPr>
            <a:r>
              <a:rPr lang="de-DE" smtClean="0"/>
              <a:t>kombinierte Fragmentierung: Anwendung horizontaler und vertikaler Fragmentierung auf dieselbe Relation</a:t>
            </a:r>
            <a:endParaRPr lang="de-DE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Napster-Architektur</a:t>
            </a:r>
          </a:p>
        </p:txBody>
      </p:sp>
      <p:sp>
        <p:nvSpPr>
          <p:cNvPr id="9421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33BB7-8265-4AB3-92A1-78BE53D439AA}" type="slidenum">
              <a:rPr lang="en-US">
                <a:latin typeface="Arial" pitchFamily="34" charset="0"/>
              </a:rPr>
              <a:pPr/>
              <a:t>90</a:t>
            </a:fld>
            <a:endParaRPr lang="en-US">
              <a:latin typeface="Arial" pitchFamily="34" charset="0"/>
            </a:endParaRPr>
          </a:p>
        </p:txBody>
      </p:sp>
      <p:pic>
        <p:nvPicPr>
          <p:cNvPr id="942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9338" y="1196975"/>
            <a:ext cx="7180262" cy="55768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57338" y="784225"/>
            <a:ext cx="6621462" cy="5973763"/>
          </a:xfrm>
          <a:noFill/>
        </p:spPr>
      </p:pic>
      <p:sp>
        <p:nvSpPr>
          <p:cNvPr id="9523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Gnutella-Architektur</a:t>
            </a:r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97DD3-84DF-4142-A0FB-CB7FC126D324}" type="slidenum">
              <a:rPr lang="en-US">
                <a:latin typeface="Arial" pitchFamily="34" charset="0"/>
              </a:rPr>
              <a:pPr/>
              <a:t>91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DHT: Distributed Hash Table</a:t>
            </a:r>
          </a:p>
        </p:txBody>
      </p:sp>
      <p:sp>
        <p:nvSpPr>
          <p:cNvPr id="962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Basieren auf „consistent hashing“</a:t>
            </a:r>
          </a:p>
          <a:p>
            <a:endParaRPr lang="de-DE" smtClean="0"/>
          </a:p>
          <a:p>
            <a:r>
              <a:rPr lang="de-DE" smtClean="0"/>
              <a:t>Vollständige Dezentralisierung der Kontrolle</a:t>
            </a:r>
          </a:p>
          <a:p>
            <a:endParaRPr lang="de-DE" smtClean="0"/>
          </a:p>
          <a:p>
            <a:r>
              <a:rPr lang="de-DE" smtClean="0"/>
              <a:t>Dennoch zielgerichtete Suche</a:t>
            </a:r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C59ED-9D7B-4192-9BB8-AA5C20611BEF}" type="slidenum">
              <a:rPr lang="en-US">
                <a:latin typeface="Arial" pitchFamily="34" charset="0"/>
              </a:rPr>
              <a:pPr/>
              <a:t>92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sym typeface="Wingdings" pitchFamily="2" charset="2"/>
              </a:rPr>
              <a:t>CHORD</a:t>
            </a:r>
            <a:endParaRPr lang="de-DE" smtClean="0"/>
          </a:p>
        </p:txBody>
      </p:sp>
      <p:sp>
        <p:nvSpPr>
          <p:cNvPr id="97283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E6414-7CB7-4311-BABD-4BD301381C60}" type="slidenum">
              <a:rPr lang="en-US">
                <a:latin typeface="Arial" pitchFamily="34" charset="0"/>
              </a:rPr>
              <a:pPr/>
              <a:t>93</a:t>
            </a:fld>
            <a:endParaRPr lang="en-US">
              <a:latin typeface="Arial" pitchFamily="34" charset="0"/>
            </a:endParaRPr>
          </a:p>
        </p:txBody>
      </p:sp>
      <p:pic>
        <p:nvPicPr>
          <p:cNvPr id="9728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4050" y="134938"/>
            <a:ext cx="6313488" cy="67230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CAN</a:t>
            </a:r>
          </a:p>
        </p:txBody>
      </p:sp>
      <p:sp>
        <p:nvSpPr>
          <p:cNvPr id="98307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2C79C-DA7D-435F-B1CB-D4F7FF00206B}" type="slidenum">
              <a:rPr lang="en-US">
                <a:latin typeface="Arial" pitchFamily="34" charset="0"/>
              </a:rPr>
              <a:pPr/>
              <a:t>94</a:t>
            </a:fld>
            <a:endParaRPr lang="en-US">
              <a:latin typeface="Arial" pitchFamily="34" charset="0"/>
            </a:endParaRPr>
          </a:p>
        </p:txBody>
      </p:sp>
      <p:pic>
        <p:nvPicPr>
          <p:cNvPr id="9830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85975" y="-49213"/>
            <a:ext cx="6237288" cy="6797676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No</a:t>
            </a:r>
            <a:r>
              <a:rPr lang="de-DE" dirty="0" smtClean="0"/>
              <a:t>-SQL Datenbanken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Internet-</a:t>
            </a:r>
            <a:r>
              <a:rPr lang="de-DE" dirty="0" err="1" smtClean="0"/>
              <a:t>scale</a:t>
            </a:r>
            <a:r>
              <a:rPr lang="de-DE" dirty="0" smtClean="0"/>
              <a:t> Skalierbarkeit</a:t>
            </a:r>
          </a:p>
          <a:p>
            <a:r>
              <a:rPr lang="de-DE" dirty="0" smtClean="0"/>
              <a:t>CAP-Theorem: nur 2 von 3 Wünschen erfüllbar</a:t>
            </a:r>
          </a:p>
          <a:p>
            <a:pPr lvl="1"/>
            <a:r>
              <a:rPr lang="de-DE" dirty="0" smtClean="0"/>
              <a:t>Konsistenz (</a:t>
            </a:r>
            <a:r>
              <a:rPr lang="de-DE" dirty="0" err="1" smtClean="0"/>
              <a:t>Consistency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Zuverläassigkeit</a:t>
            </a:r>
            <a:r>
              <a:rPr lang="de-DE" dirty="0" smtClean="0"/>
              <a:t>/Verfügbarkeit (</a:t>
            </a:r>
            <a:r>
              <a:rPr lang="de-DE" dirty="0" err="1" smtClean="0"/>
              <a:t>Availability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Partitionierungs-Toleranz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-SQL Datenbanksysteme verteilen die Last innerhalb eines Clusters/Netzwerks</a:t>
            </a:r>
          </a:p>
          <a:p>
            <a:pPr lvl="1"/>
            <a:r>
              <a:rPr lang="de-DE" dirty="0" smtClean="0"/>
              <a:t>Dabei kommen oft DHT-Techniken zum Einsatz</a:t>
            </a:r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Schnittstelle der </a:t>
            </a:r>
            <a:r>
              <a:rPr lang="de-DE" dirty="0" err="1" smtClean="0"/>
              <a:t>No</a:t>
            </a:r>
            <a:r>
              <a:rPr lang="de-DE" dirty="0" smtClean="0"/>
              <a:t>-SQL Datenbanken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Insert(</a:t>
            </a:r>
            <a:r>
              <a:rPr lang="de-DE" dirty="0" err="1" smtClean="0"/>
              <a:t>k,v</a:t>
            </a:r>
            <a:r>
              <a:rPr lang="de-DE" dirty="0" smtClean="0"/>
              <a:t>)</a:t>
            </a:r>
          </a:p>
          <a:p>
            <a:r>
              <a:rPr lang="de-DE" dirty="0" smtClean="0"/>
              <a:t>Lookup(k)</a:t>
            </a:r>
          </a:p>
          <a:p>
            <a:r>
              <a:rPr lang="de-DE" dirty="0" smtClean="0"/>
              <a:t>Delete(k)</a:t>
            </a:r>
          </a:p>
          <a:p>
            <a:endParaRPr lang="de-DE" dirty="0" smtClean="0"/>
          </a:p>
          <a:p>
            <a:r>
              <a:rPr lang="de-DE" dirty="0" smtClean="0"/>
              <a:t>Extrem einfach </a:t>
            </a:r>
            <a:r>
              <a:rPr lang="de-DE" dirty="0" smtClean="0">
                <a:sym typeface="Wingdings" pitchFamily="2" charset="2"/>
              </a:rPr>
              <a:t> effizient</a:t>
            </a:r>
          </a:p>
          <a:p>
            <a:r>
              <a:rPr lang="de-DE" dirty="0" smtClean="0">
                <a:sym typeface="Wingdings" pitchFamily="2" charset="2"/>
              </a:rPr>
              <a:t>Aber: wer macht denn die </a:t>
            </a:r>
            <a:r>
              <a:rPr lang="de-DE" dirty="0" err="1" smtClean="0">
                <a:sym typeface="Wingdings" pitchFamily="2" charset="2"/>
              </a:rPr>
              <a:t>Joins</a:t>
            </a:r>
            <a:r>
              <a:rPr lang="de-DE" dirty="0" smtClean="0">
                <a:sym typeface="Wingdings" pitchFamily="2" charset="2"/>
              </a:rPr>
              <a:t>/Selektionen/…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 das Anwendungsprogramm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</p:spTree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Konsistenzmodell: </a:t>
            </a:r>
            <a:r>
              <a:rPr lang="de-DE" strike="sngStrik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AP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Relaxiertes</a:t>
            </a:r>
            <a:r>
              <a:rPr lang="de-DE" dirty="0" smtClean="0"/>
              <a:t> Konsistenzmodell</a:t>
            </a:r>
          </a:p>
          <a:p>
            <a:pPr lvl="1"/>
            <a:r>
              <a:rPr lang="de-DE" dirty="0" smtClean="0"/>
              <a:t>Replizierte Daten haben nicht alle den neuesten Zustand</a:t>
            </a:r>
          </a:p>
          <a:p>
            <a:pPr lvl="2"/>
            <a:r>
              <a:rPr lang="de-DE" dirty="0" smtClean="0"/>
              <a:t>Vermeidung des (teuren) Zwei-Phasen-Commit-Protokolls</a:t>
            </a:r>
          </a:p>
          <a:p>
            <a:pPr lvl="1"/>
            <a:r>
              <a:rPr lang="de-DE" dirty="0" smtClean="0"/>
              <a:t>Transaktionen könnten veraltete Daten zu lesen bekommen</a:t>
            </a:r>
          </a:p>
          <a:p>
            <a:pPr lvl="1"/>
            <a:r>
              <a:rPr lang="de-DE" dirty="0" smtClean="0"/>
              <a:t>Eventual </a:t>
            </a:r>
            <a:r>
              <a:rPr lang="de-DE" dirty="0" err="1" smtClean="0"/>
              <a:t>Consistency</a:t>
            </a:r>
            <a:endParaRPr lang="de-DE" dirty="0" smtClean="0"/>
          </a:p>
          <a:p>
            <a:pPr lvl="2"/>
            <a:r>
              <a:rPr lang="de-DE" dirty="0" smtClean="0"/>
              <a:t>Würde man das System anhalten, würden alle Kopien irgendwann (also </a:t>
            </a:r>
            <a:r>
              <a:rPr lang="de-DE" dirty="0" err="1" smtClean="0"/>
              <a:t>eventually</a:t>
            </a:r>
            <a:r>
              <a:rPr lang="de-DE" dirty="0" smtClean="0"/>
              <a:t>) in denselben Zustand übergehen</a:t>
            </a:r>
          </a:p>
          <a:p>
            <a:pPr lvl="1"/>
            <a:r>
              <a:rPr lang="de-DE" dirty="0" smtClean="0"/>
              <a:t>Read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Writes</a:t>
            </a:r>
            <a:r>
              <a:rPr lang="de-DE" dirty="0" smtClean="0"/>
              <a:t>-Garantie</a:t>
            </a:r>
          </a:p>
          <a:p>
            <a:pPr lvl="2"/>
            <a:r>
              <a:rPr lang="de-DE" dirty="0" err="1" smtClean="0"/>
              <a:t>Tx</a:t>
            </a:r>
            <a:r>
              <a:rPr lang="de-DE" dirty="0" smtClean="0"/>
              <a:t> </a:t>
            </a:r>
            <a:r>
              <a:rPr lang="de-DE" dirty="0" err="1" smtClean="0"/>
              <a:t>leist</a:t>
            </a:r>
            <a:r>
              <a:rPr lang="de-DE" dirty="0" smtClean="0"/>
              <a:t> auf jeden Fall ihre eigenen Änderungen</a:t>
            </a:r>
          </a:p>
          <a:p>
            <a:pPr lvl="1"/>
            <a:r>
              <a:rPr lang="de-DE" dirty="0" smtClean="0"/>
              <a:t>Monotonic Read-Garantie</a:t>
            </a:r>
          </a:p>
          <a:p>
            <a:pPr lvl="2"/>
            <a:r>
              <a:rPr lang="de-DE" dirty="0" err="1" smtClean="0"/>
              <a:t>Tx</a:t>
            </a:r>
            <a:r>
              <a:rPr lang="de-DE" dirty="0" smtClean="0"/>
              <a:t> würde beim wiederholten Lesen keinen älteren Zustand als den vorher mal sichtbaren lesen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</p:spTree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Systeme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MongoDB</a:t>
            </a:r>
            <a:endParaRPr lang="de-DE" dirty="0" smtClean="0"/>
          </a:p>
          <a:p>
            <a:r>
              <a:rPr lang="de-DE" dirty="0" smtClean="0"/>
              <a:t>Cassandra</a:t>
            </a:r>
          </a:p>
          <a:p>
            <a:r>
              <a:rPr lang="de-DE" dirty="0" smtClean="0"/>
              <a:t>Dynamo</a:t>
            </a:r>
          </a:p>
          <a:p>
            <a:r>
              <a:rPr lang="de-DE" dirty="0" err="1" smtClean="0"/>
              <a:t>BigTable</a:t>
            </a:r>
            <a:endParaRPr lang="de-DE" dirty="0" smtClean="0"/>
          </a:p>
          <a:p>
            <a:r>
              <a:rPr lang="de-DE" dirty="0" err="1" smtClean="0"/>
              <a:t>Hstore</a:t>
            </a:r>
            <a:endParaRPr lang="de-DE" dirty="0" smtClean="0"/>
          </a:p>
          <a:p>
            <a:r>
              <a:rPr lang="de-DE" dirty="0" err="1" smtClean="0"/>
              <a:t>SimpleDB</a:t>
            </a:r>
            <a:endParaRPr lang="de-DE" dirty="0" smtClean="0"/>
          </a:p>
          <a:p>
            <a:r>
              <a:rPr lang="de-DE" dirty="0" smtClean="0"/>
              <a:t>S3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ErwHashing">
  <a:themeElements>
    <a:clrScheme name="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4441</Words>
  <Application>Microsoft Macintosh PowerPoint</Application>
  <PresentationFormat>Bildschirmpräsentation (4:3)</PresentationFormat>
  <Paragraphs>1603</Paragraphs>
  <Slides>98</Slides>
  <Notes>98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98</vt:i4>
      </vt:variant>
    </vt:vector>
  </HeadingPairs>
  <TitlesOfParts>
    <vt:vector size="116" baseType="lpstr">
      <vt:lpstr>Arial Black</vt:lpstr>
      <vt:lpstr>Book Antiqua</vt:lpstr>
      <vt:lpstr>Calibri</vt:lpstr>
      <vt:lpstr>JoinFont</vt:lpstr>
      <vt:lpstr>Monotype Sorts</vt:lpstr>
      <vt:lpstr>ＭＳ ゴシック</vt:lpstr>
      <vt:lpstr>MT Extra</vt:lpstr>
      <vt:lpstr>OperatorSymbols</vt:lpstr>
      <vt:lpstr>StarMath</vt:lpstr>
      <vt:lpstr>Symbol</vt:lpstr>
      <vt:lpstr>Tahoma</vt:lpstr>
      <vt:lpstr>Times New Roman</vt:lpstr>
      <vt:lpstr>Webdings</vt:lpstr>
      <vt:lpstr>Wingdings</vt:lpstr>
      <vt:lpstr>ZapfDingbats BT</vt:lpstr>
      <vt:lpstr>Arial</vt:lpstr>
      <vt:lpstr>ErwHashing</vt:lpstr>
      <vt:lpstr>Equation</vt:lpstr>
      <vt:lpstr>Kapitel 15 Verteilte Datenbanken</vt:lpstr>
      <vt:lpstr>Terminologie</vt:lpstr>
      <vt:lpstr>Kommunikationsmedien</vt:lpstr>
      <vt:lpstr>Verteiltes Datenbanksystem</vt:lpstr>
      <vt:lpstr>Client-Server-Architektur</vt:lpstr>
      <vt:lpstr>Aufbau und Entwurf eines verteilten Datenbanksystems</vt:lpstr>
      <vt:lpstr>Fragmentierung und Allokation einer Relation</vt:lpstr>
      <vt:lpstr>PowerPoint-Präsentation</vt:lpstr>
      <vt:lpstr>Fragmentierung</vt:lpstr>
      <vt:lpstr>Korrektheits-Anforderungen</vt:lpstr>
      <vt:lpstr>Beispielrelation Professoren</vt:lpstr>
      <vt:lpstr>Horizontale Fragmentierung</vt:lpstr>
      <vt:lpstr>PowerPoint-Präsentation</vt:lpstr>
      <vt:lpstr>Abgeleitete horizontale Fragmentierung</vt:lpstr>
      <vt:lpstr>PowerPoint-Präsentation</vt:lpstr>
      <vt:lpstr>Andere Join-Arten</vt:lpstr>
      <vt:lpstr>Semi-Joins</vt:lpstr>
      <vt:lpstr>PowerPoint-Präsentation</vt:lpstr>
      <vt:lpstr>Vertikale Fragmentierung</vt:lpstr>
      <vt:lpstr>Vertikale Fragmentierung</vt:lpstr>
      <vt:lpstr>Vertikale Fragmentierung (Beispiel)</vt:lpstr>
      <vt:lpstr>Kombinierte Fragmentierung</vt:lpstr>
      <vt:lpstr>Rekonstruktion nach kombinierter Fragmentierung</vt:lpstr>
      <vt:lpstr>Baumdarstellung der Fragmentierungen (Beispiel)</vt:lpstr>
      <vt:lpstr>Allokation</vt:lpstr>
      <vt:lpstr>Transparenz in verteilten Datenbanken</vt:lpstr>
      <vt:lpstr>Fragmentierungstranparenz</vt:lpstr>
      <vt:lpstr>Fortsetzung Beispiel</vt:lpstr>
      <vt:lpstr>Allokationstransparenz</vt:lpstr>
      <vt:lpstr>Allokationstransparenz (Forts.)</vt:lpstr>
      <vt:lpstr>Lokale Schema-Transparenz</vt:lpstr>
      <vt:lpstr>Lokale Schema-Transparenz (Forts.)</vt:lpstr>
      <vt:lpstr>Anfrageübersetzung und Anfrageoptimierung</vt:lpstr>
      <vt:lpstr>Anfragebearbeitung bei horizontaler Fragmentierung</vt:lpstr>
      <vt:lpstr>Beispiel </vt:lpstr>
      <vt:lpstr>Algebraische Äquivalenzen</vt:lpstr>
      <vt:lpstr>Algebraische Äquivalenzen (Forts.)</vt:lpstr>
      <vt:lpstr>Algebraische Äquivalenzen (Forts.)</vt:lpstr>
      <vt:lpstr>Optimale Form der Anfrage</vt:lpstr>
      <vt:lpstr>Anfragebearbeitung bei vertikaler Fragmentierung</vt:lpstr>
      <vt:lpstr>Optimierung bei vertikaler Fragmentierung</vt:lpstr>
      <vt:lpstr>Der natürliche Verbund zweier Relationen R und S</vt:lpstr>
      <vt:lpstr>Join-Auswertung in VDBMS</vt:lpstr>
      <vt:lpstr>Join-Auswertung</vt:lpstr>
      <vt:lpstr>Join-Auswertung ohne Filterung</vt:lpstr>
      <vt:lpstr>Nested-Loops</vt:lpstr>
      <vt:lpstr>Der natürliche Verbund zweier Relationen R und S</vt:lpstr>
      <vt:lpstr>Transfer einer Argumentrelation</vt:lpstr>
      <vt:lpstr>Der natürliche Verbund zweier Relationen R und S</vt:lpstr>
      <vt:lpstr>Transfer beider Argumentrelationen</vt:lpstr>
      <vt:lpstr>Join-Auswertung mit Filterung</vt:lpstr>
      <vt:lpstr>Join-Auswertung mit Filterung (Beispiel, Filterung der Relation S)</vt:lpstr>
      <vt:lpstr>PowerPoint-Präsentation</vt:lpstr>
      <vt:lpstr>PowerPoint-Präsentation</vt:lpstr>
      <vt:lpstr>Join mit Hashfilter (Bloom-Filter)</vt:lpstr>
      <vt:lpstr>Join mit Hashfilter (False Drop Abschätzung)</vt:lpstr>
      <vt:lpstr>Join mit Hashfilter (False Drop Abschätzung)</vt:lpstr>
      <vt:lpstr>Join mit Hashfilter (False Drop Abschätzung)</vt:lpstr>
      <vt:lpstr>Parameter für die Kosten eines Auswertungsplan</vt:lpstr>
      <vt:lpstr>Transaktionskontrolle in VDBMS</vt:lpstr>
      <vt:lpstr>EOT-Behandlung</vt:lpstr>
      <vt:lpstr>Problemlösung: Zweiphasen-Commit-Protokoll</vt:lpstr>
      <vt:lpstr>Nachrichtenaustausch beim 2PC-Protokoll (für 4 Agenten)</vt:lpstr>
      <vt:lpstr>Ablauf der EOT-Behandlung beim 2PC-Protokoll</vt:lpstr>
      <vt:lpstr>Lineare Organisationsform beim 2PC-Protokoll</vt:lpstr>
      <vt:lpstr>Zustandsübergang beim  2PC-Protokoll: Koordinator</vt:lpstr>
      <vt:lpstr>Zustandsübergang beim  2PC-Protokoll: Agent</vt:lpstr>
      <vt:lpstr>Fehlersituationen des  2PC-Protokolls</vt:lpstr>
      <vt:lpstr>Absturz eines Koordinators</vt:lpstr>
      <vt:lpstr>Absturz eines Agenten</vt:lpstr>
      <vt:lpstr>Verlorengegangene Nachrichten</vt:lpstr>
      <vt:lpstr>Mehrbenutzersynchronisation  in VDBMS</vt:lpstr>
      <vt:lpstr>Serialisierbarkeit</vt:lpstr>
      <vt:lpstr>Lokale Sperrverwaltung</vt:lpstr>
      <vt:lpstr>Globale Sperrverwaltung</vt:lpstr>
      <vt:lpstr>Deadlocks in VDBMS</vt:lpstr>
      <vt:lpstr>„Verteilter“ Deadlock</vt:lpstr>
      <vt:lpstr>Timeout</vt:lpstr>
      <vt:lpstr>Zentralisierte Deadlock-Erkennung</vt:lpstr>
      <vt:lpstr>Dezentrale Deadlock-Erkennung</vt:lpstr>
      <vt:lpstr>Beispiel: S1 Heimatknoten von T1, S2 Heimatknoten von T2</vt:lpstr>
      <vt:lpstr>Deadlock-Vermeidung</vt:lpstr>
      <vt:lpstr>Sperrbasierte Synchronisation</vt:lpstr>
      <vt:lpstr>Voraussetzungen für Deadlockvermeidungsverfahren</vt:lpstr>
      <vt:lpstr>Synchronisation  bei replizierten Daten</vt:lpstr>
      <vt:lpstr>Quorum-Consensus Verfahren</vt:lpstr>
      <vt:lpstr>Beispiel</vt:lpstr>
      <vt:lpstr>Zustände</vt:lpstr>
      <vt:lpstr>Peer to Peer-Informationssysteme</vt:lpstr>
      <vt:lpstr>Napster-Architektur</vt:lpstr>
      <vt:lpstr>Gnutella-Architektur</vt:lpstr>
      <vt:lpstr>DHT: Distributed Hash Table</vt:lpstr>
      <vt:lpstr>CHORD</vt:lpstr>
      <vt:lpstr>CAN</vt:lpstr>
      <vt:lpstr>No-SQL Datenbanken</vt:lpstr>
      <vt:lpstr>Schnittstelle der No-SQL Datenbanken</vt:lpstr>
      <vt:lpstr>Konsistenzmodell: CAP</vt:lpstr>
      <vt:lpstr>Systeme</vt:lpstr>
    </vt:vector>
  </TitlesOfParts>
  <Company>Universität Passau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8 Anfragebearbeitung</dc:title>
  <dc:creator>Alfons Kemper</dc:creator>
  <cp:lastModifiedBy>Alfons Kemper</cp:lastModifiedBy>
  <cp:revision>67</cp:revision>
  <dcterms:created xsi:type="dcterms:W3CDTF">2001-08-17T14:01:09Z</dcterms:created>
  <dcterms:modified xsi:type="dcterms:W3CDTF">2019-05-23T08:21:48Z</dcterms:modified>
</cp:coreProperties>
</file>