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  <p:sldMasterId id="2147483668" r:id="rId2"/>
    <p:sldMasterId id="2147483674" r:id="rId3"/>
    <p:sldMasterId id="2147483648" r:id="rId4"/>
    <p:sldMasterId id="2147483684" r:id="rId5"/>
    <p:sldMasterId id="2147483697" r:id="rId6"/>
  </p:sldMasterIdLst>
  <p:notesMasterIdLst>
    <p:notesMasterId r:id="rId124"/>
  </p:notesMasterIdLst>
  <p:handoutMasterIdLst>
    <p:handoutMasterId r:id="rId125"/>
  </p:handoutMasterIdLst>
  <p:sldIdLst>
    <p:sldId id="711" r:id="rId7"/>
    <p:sldId id="712" r:id="rId8"/>
    <p:sldId id="713" r:id="rId9"/>
    <p:sldId id="714" r:id="rId10"/>
    <p:sldId id="715" r:id="rId11"/>
    <p:sldId id="716" r:id="rId12"/>
    <p:sldId id="717" r:id="rId13"/>
    <p:sldId id="718" r:id="rId14"/>
    <p:sldId id="719" r:id="rId15"/>
    <p:sldId id="720" r:id="rId16"/>
    <p:sldId id="721" r:id="rId17"/>
    <p:sldId id="722" r:id="rId18"/>
    <p:sldId id="723" r:id="rId19"/>
    <p:sldId id="724" r:id="rId20"/>
    <p:sldId id="725" r:id="rId21"/>
    <p:sldId id="726" r:id="rId22"/>
    <p:sldId id="727" r:id="rId23"/>
    <p:sldId id="728" r:id="rId24"/>
    <p:sldId id="729" r:id="rId25"/>
    <p:sldId id="730" r:id="rId26"/>
    <p:sldId id="731" r:id="rId27"/>
    <p:sldId id="732" r:id="rId28"/>
    <p:sldId id="733" r:id="rId29"/>
    <p:sldId id="734" r:id="rId30"/>
    <p:sldId id="735" r:id="rId31"/>
    <p:sldId id="736" r:id="rId32"/>
    <p:sldId id="737" r:id="rId33"/>
    <p:sldId id="738" r:id="rId34"/>
    <p:sldId id="739" r:id="rId35"/>
    <p:sldId id="740" r:id="rId36"/>
    <p:sldId id="741" r:id="rId37"/>
    <p:sldId id="742" r:id="rId38"/>
    <p:sldId id="743" r:id="rId39"/>
    <p:sldId id="744" r:id="rId40"/>
    <p:sldId id="745" r:id="rId41"/>
    <p:sldId id="746" r:id="rId42"/>
    <p:sldId id="747" r:id="rId43"/>
    <p:sldId id="748" r:id="rId44"/>
    <p:sldId id="749" r:id="rId45"/>
    <p:sldId id="750" r:id="rId46"/>
    <p:sldId id="751" r:id="rId47"/>
    <p:sldId id="752" r:id="rId48"/>
    <p:sldId id="753" r:id="rId49"/>
    <p:sldId id="754" r:id="rId50"/>
    <p:sldId id="755" r:id="rId51"/>
    <p:sldId id="756" r:id="rId52"/>
    <p:sldId id="757" r:id="rId53"/>
    <p:sldId id="758" r:id="rId54"/>
    <p:sldId id="759" r:id="rId55"/>
    <p:sldId id="760" r:id="rId56"/>
    <p:sldId id="761" r:id="rId57"/>
    <p:sldId id="762" r:id="rId58"/>
    <p:sldId id="763" r:id="rId59"/>
    <p:sldId id="764" r:id="rId60"/>
    <p:sldId id="765" r:id="rId61"/>
    <p:sldId id="766" r:id="rId62"/>
    <p:sldId id="767" r:id="rId63"/>
    <p:sldId id="768" r:id="rId64"/>
    <p:sldId id="769" r:id="rId65"/>
    <p:sldId id="770" r:id="rId66"/>
    <p:sldId id="771" r:id="rId67"/>
    <p:sldId id="772" r:id="rId68"/>
    <p:sldId id="773" r:id="rId69"/>
    <p:sldId id="774" r:id="rId70"/>
    <p:sldId id="775" r:id="rId71"/>
    <p:sldId id="776" r:id="rId72"/>
    <p:sldId id="777" r:id="rId73"/>
    <p:sldId id="778" r:id="rId74"/>
    <p:sldId id="779" r:id="rId75"/>
    <p:sldId id="780" r:id="rId76"/>
    <p:sldId id="781" r:id="rId77"/>
    <p:sldId id="782" r:id="rId78"/>
    <p:sldId id="783" r:id="rId79"/>
    <p:sldId id="784" r:id="rId80"/>
    <p:sldId id="785" r:id="rId81"/>
    <p:sldId id="786" r:id="rId82"/>
    <p:sldId id="787" r:id="rId83"/>
    <p:sldId id="788" r:id="rId84"/>
    <p:sldId id="789" r:id="rId85"/>
    <p:sldId id="790" r:id="rId86"/>
    <p:sldId id="791" r:id="rId87"/>
    <p:sldId id="792" r:id="rId88"/>
    <p:sldId id="793" r:id="rId89"/>
    <p:sldId id="794" r:id="rId90"/>
    <p:sldId id="795" r:id="rId91"/>
    <p:sldId id="796" r:id="rId92"/>
    <p:sldId id="797" r:id="rId93"/>
    <p:sldId id="798" r:id="rId94"/>
    <p:sldId id="799" r:id="rId95"/>
    <p:sldId id="800" r:id="rId96"/>
    <p:sldId id="801" r:id="rId97"/>
    <p:sldId id="802" r:id="rId98"/>
    <p:sldId id="803" r:id="rId99"/>
    <p:sldId id="804" r:id="rId100"/>
    <p:sldId id="805" r:id="rId101"/>
    <p:sldId id="806" r:id="rId102"/>
    <p:sldId id="807" r:id="rId103"/>
    <p:sldId id="808" r:id="rId104"/>
    <p:sldId id="809" r:id="rId105"/>
    <p:sldId id="810" r:id="rId106"/>
    <p:sldId id="811" r:id="rId107"/>
    <p:sldId id="812" r:id="rId108"/>
    <p:sldId id="813" r:id="rId109"/>
    <p:sldId id="814" r:id="rId110"/>
    <p:sldId id="815" r:id="rId111"/>
    <p:sldId id="816" r:id="rId112"/>
    <p:sldId id="817" r:id="rId113"/>
    <p:sldId id="818" r:id="rId114"/>
    <p:sldId id="819" r:id="rId115"/>
    <p:sldId id="820" r:id="rId116"/>
    <p:sldId id="821" r:id="rId117"/>
    <p:sldId id="822" r:id="rId118"/>
    <p:sldId id="823" r:id="rId119"/>
    <p:sldId id="824" r:id="rId120"/>
    <p:sldId id="825" r:id="rId121"/>
    <p:sldId id="826" r:id="rId122"/>
    <p:sldId id="827" r:id="rId123"/>
  </p:sldIdLst>
  <p:sldSz cx="9144000" cy="5143500" type="screen16x9"/>
  <p:notesSz cx="9925050" cy="66659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00">
          <p15:clr>
            <a:srgbClr val="A4A3A4"/>
          </p15:clr>
        </p15:guide>
        <p15:guide id="2" pos="312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99"/>
    <a:srgbClr val="98C6EA"/>
    <a:srgbClr val="0052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269D01E-BC32-4049-B463-5C60D7B0CCD2}" styleName="Designformatvorlage 2 - Akz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13" autoAdjust="0"/>
    <p:restoredTop sz="88272" autoAdjust="0"/>
  </p:normalViewPr>
  <p:slideViewPr>
    <p:cSldViewPr snapToGrid="0">
      <p:cViewPr>
        <p:scale>
          <a:sx n="127" d="100"/>
          <a:sy n="127" d="100"/>
        </p:scale>
        <p:origin x="456" y="2608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31" d="100"/>
          <a:sy n="131" d="100"/>
        </p:scale>
        <p:origin x="-810" y="-96"/>
      </p:cViewPr>
      <p:guideLst>
        <p:guide orient="horz" pos="2100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63" Type="http://schemas.openxmlformats.org/officeDocument/2006/relationships/slide" Target="slides/slide57.xml"/><Relationship Id="rId64" Type="http://schemas.openxmlformats.org/officeDocument/2006/relationships/slide" Target="slides/slide58.xml"/><Relationship Id="rId65" Type="http://schemas.openxmlformats.org/officeDocument/2006/relationships/slide" Target="slides/slide59.xml"/><Relationship Id="rId66" Type="http://schemas.openxmlformats.org/officeDocument/2006/relationships/slide" Target="slides/slide60.xml"/><Relationship Id="rId67" Type="http://schemas.openxmlformats.org/officeDocument/2006/relationships/slide" Target="slides/slide61.xml"/><Relationship Id="rId68" Type="http://schemas.openxmlformats.org/officeDocument/2006/relationships/slide" Target="slides/slide62.xml"/><Relationship Id="rId69" Type="http://schemas.openxmlformats.org/officeDocument/2006/relationships/slide" Target="slides/slide63.xml"/><Relationship Id="rId120" Type="http://schemas.openxmlformats.org/officeDocument/2006/relationships/slide" Target="slides/slide114.xml"/><Relationship Id="rId121" Type="http://schemas.openxmlformats.org/officeDocument/2006/relationships/slide" Target="slides/slide115.xml"/><Relationship Id="rId122" Type="http://schemas.openxmlformats.org/officeDocument/2006/relationships/slide" Target="slides/slide116.xml"/><Relationship Id="rId123" Type="http://schemas.openxmlformats.org/officeDocument/2006/relationships/slide" Target="slides/slide117.xml"/><Relationship Id="rId124" Type="http://schemas.openxmlformats.org/officeDocument/2006/relationships/notesMaster" Target="notesMasters/notesMaster1.xml"/><Relationship Id="rId125" Type="http://schemas.openxmlformats.org/officeDocument/2006/relationships/handoutMaster" Target="handoutMasters/handoutMaster1.xml"/><Relationship Id="rId126" Type="http://schemas.openxmlformats.org/officeDocument/2006/relationships/presProps" Target="presProps.xml"/><Relationship Id="rId127" Type="http://schemas.openxmlformats.org/officeDocument/2006/relationships/viewProps" Target="viewProps.xml"/><Relationship Id="rId128" Type="http://schemas.openxmlformats.org/officeDocument/2006/relationships/theme" Target="theme/theme1.xml"/><Relationship Id="rId129" Type="http://schemas.openxmlformats.org/officeDocument/2006/relationships/tableStyles" Target="tableStyles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90" Type="http://schemas.openxmlformats.org/officeDocument/2006/relationships/slide" Target="slides/slide84.xml"/><Relationship Id="rId91" Type="http://schemas.openxmlformats.org/officeDocument/2006/relationships/slide" Target="slides/slide85.xml"/><Relationship Id="rId92" Type="http://schemas.openxmlformats.org/officeDocument/2006/relationships/slide" Target="slides/slide86.xml"/><Relationship Id="rId93" Type="http://schemas.openxmlformats.org/officeDocument/2006/relationships/slide" Target="slides/slide87.xml"/><Relationship Id="rId94" Type="http://schemas.openxmlformats.org/officeDocument/2006/relationships/slide" Target="slides/slide88.xml"/><Relationship Id="rId95" Type="http://schemas.openxmlformats.org/officeDocument/2006/relationships/slide" Target="slides/slide89.xml"/><Relationship Id="rId96" Type="http://schemas.openxmlformats.org/officeDocument/2006/relationships/slide" Target="slides/slide90.xml"/><Relationship Id="rId101" Type="http://schemas.openxmlformats.org/officeDocument/2006/relationships/slide" Target="slides/slide95.xml"/><Relationship Id="rId102" Type="http://schemas.openxmlformats.org/officeDocument/2006/relationships/slide" Target="slides/slide96.xml"/><Relationship Id="rId103" Type="http://schemas.openxmlformats.org/officeDocument/2006/relationships/slide" Target="slides/slide97.xml"/><Relationship Id="rId104" Type="http://schemas.openxmlformats.org/officeDocument/2006/relationships/slide" Target="slides/slide98.xml"/><Relationship Id="rId105" Type="http://schemas.openxmlformats.org/officeDocument/2006/relationships/slide" Target="slides/slide99.xml"/><Relationship Id="rId106" Type="http://schemas.openxmlformats.org/officeDocument/2006/relationships/slide" Target="slides/slide100.xml"/><Relationship Id="rId107" Type="http://schemas.openxmlformats.org/officeDocument/2006/relationships/slide" Target="slides/slide101.xml"/><Relationship Id="rId108" Type="http://schemas.openxmlformats.org/officeDocument/2006/relationships/slide" Target="slides/slide102.xml"/><Relationship Id="rId109" Type="http://schemas.openxmlformats.org/officeDocument/2006/relationships/slide" Target="slides/slide103.xml"/><Relationship Id="rId97" Type="http://schemas.openxmlformats.org/officeDocument/2006/relationships/slide" Target="slides/slide91.xml"/><Relationship Id="rId98" Type="http://schemas.openxmlformats.org/officeDocument/2006/relationships/slide" Target="slides/slide92.xml"/><Relationship Id="rId99" Type="http://schemas.openxmlformats.org/officeDocument/2006/relationships/slide" Target="slides/slide93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100" Type="http://schemas.openxmlformats.org/officeDocument/2006/relationships/slide" Target="slides/slide94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70" Type="http://schemas.openxmlformats.org/officeDocument/2006/relationships/slide" Target="slides/slide64.xml"/><Relationship Id="rId71" Type="http://schemas.openxmlformats.org/officeDocument/2006/relationships/slide" Target="slides/slide65.xml"/><Relationship Id="rId72" Type="http://schemas.openxmlformats.org/officeDocument/2006/relationships/slide" Target="slides/slide66.xml"/><Relationship Id="rId73" Type="http://schemas.openxmlformats.org/officeDocument/2006/relationships/slide" Target="slides/slide67.xml"/><Relationship Id="rId74" Type="http://schemas.openxmlformats.org/officeDocument/2006/relationships/slide" Target="slides/slide68.xml"/><Relationship Id="rId75" Type="http://schemas.openxmlformats.org/officeDocument/2006/relationships/slide" Target="slides/slide69.xml"/><Relationship Id="rId76" Type="http://schemas.openxmlformats.org/officeDocument/2006/relationships/slide" Target="slides/slide70.xml"/><Relationship Id="rId77" Type="http://schemas.openxmlformats.org/officeDocument/2006/relationships/slide" Target="slides/slide71.xml"/><Relationship Id="rId78" Type="http://schemas.openxmlformats.org/officeDocument/2006/relationships/slide" Target="slides/slide72.xml"/><Relationship Id="rId79" Type="http://schemas.openxmlformats.org/officeDocument/2006/relationships/slide" Target="slides/slide73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110" Type="http://schemas.openxmlformats.org/officeDocument/2006/relationships/slide" Target="slides/slide104.xml"/><Relationship Id="rId111" Type="http://schemas.openxmlformats.org/officeDocument/2006/relationships/slide" Target="slides/slide105.xml"/><Relationship Id="rId112" Type="http://schemas.openxmlformats.org/officeDocument/2006/relationships/slide" Target="slides/slide106.xml"/><Relationship Id="rId113" Type="http://schemas.openxmlformats.org/officeDocument/2006/relationships/slide" Target="slides/slide107.xml"/><Relationship Id="rId114" Type="http://schemas.openxmlformats.org/officeDocument/2006/relationships/slide" Target="slides/slide108.xml"/><Relationship Id="rId115" Type="http://schemas.openxmlformats.org/officeDocument/2006/relationships/slide" Target="slides/slide109.xml"/><Relationship Id="rId116" Type="http://schemas.openxmlformats.org/officeDocument/2006/relationships/slide" Target="slides/slide110.xml"/><Relationship Id="rId117" Type="http://schemas.openxmlformats.org/officeDocument/2006/relationships/slide" Target="slides/slide111.xml"/><Relationship Id="rId118" Type="http://schemas.openxmlformats.org/officeDocument/2006/relationships/slide" Target="slides/slide112.xml"/><Relationship Id="rId119" Type="http://schemas.openxmlformats.org/officeDocument/2006/relationships/slide" Target="slides/slide11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80" Type="http://schemas.openxmlformats.org/officeDocument/2006/relationships/slide" Target="slides/slide74.xml"/><Relationship Id="rId81" Type="http://schemas.openxmlformats.org/officeDocument/2006/relationships/slide" Target="slides/slide75.xml"/><Relationship Id="rId82" Type="http://schemas.openxmlformats.org/officeDocument/2006/relationships/slide" Target="slides/slide76.xml"/><Relationship Id="rId83" Type="http://schemas.openxmlformats.org/officeDocument/2006/relationships/slide" Target="slides/slide77.xml"/><Relationship Id="rId84" Type="http://schemas.openxmlformats.org/officeDocument/2006/relationships/slide" Target="slides/slide78.xml"/><Relationship Id="rId85" Type="http://schemas.openxmlformats.org/officeDocument/2006/relationships/slide" Target="slides/slide79.xml"/><Relationship Id="rId86" Type="http://schemas.openxmlformats.org/officeDocument/2006/relationships/slide" Target="slides/slide80.xml"/><Relationship Id="rId87" Type="http://schemas.openxmlformats.org/officeDocument/2006/relationships/slide" Target="slides/slide81.xml"/><Relationship Id="rId88" Type="http://schemas.openxmlformats.org/officeDocument/2006/relationships/slide" Target="slides/slide82.xml"/><Relationship Id="rId89" Type="http://schemas.openxmlformats.org/officeDocument/2006/relationships/slide" Target="slides/slide8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1901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0751376-2EB8-4403-B858-305A8AAA6B01}" type="datetimeFigureOut">
              <a:rPr lang="en-GB"/>
              <a:pPr>
                <a:defRPr/>
              </a:pPr>
              <a:t>11/03/2021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1901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2C15F7A-46C6-4AD2-BFEC-842DCCCC19C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095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1901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9C46BC9-2C9E-4670-A85A-6A588BA2D405}" type="datetimeFigureOut">
              <a:rPr lang="en-GB"/>
              <a:pPr>
                <a:defRPr/>
              </a:pPr>
              <a:t>11/03/2021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740025" y="500063"/>
            <a:ext cx="4445000" cy="2500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08" tIns="45354" rIns="90708" bIns="45354" rtlCol="0" anchor="ctr"/>
          <a:lstStyle/>
          <a:p>
            <a:pPr lvl="0"/>
            <a:endParaRPr lang="en-GB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506" y="3166309"/>
            <a:ext cx="7940040" cy="2999661"/>
          </a:xfrm>
          <a:prstGeom prst="rect">
            <a:avLst/>
          </a:prstGeom>
        </p:spPr>
        <p:txBody>
          <a:bodyPr vert="horz" wrap="square" lIns="90708" tIns="45354" rIns="90708" bIns="4535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1901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AFC6D0-44D5-4EB7-828F-6F464F83D79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9973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182563" indent="-182563" algn="l" rtl="0" fontAlgn="base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355600" indent="-173038" algn="l" rtl="0" fontAlgn="base">
      <a:spcBef>
        <a:spcPct val="30000"/>
      </a:spcBef>
      <a:spcAft>
        <a:spcPct val="0"/>
      </a:spcAft>
      <a:buFont typeface="Symbol" pitchFamily="18" charset="2"/>
      <a:buChar char="-"/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538163" indent="-182563" algn="l" rtl="0" fontAlgn="base">
      <a:spcBef>
        <a:spcPct val="30000"/>
      </a:spcBef>
      <a:spcAft>
        <a:spcPct val="0"/>
      </a:spcAft>
      <a:buFont typeface="Courier New" pitchFamily="49" charset="0"/>
      <a:buChar char="o"/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720725" indent="-182563" algn="l" rtl="0" fontAlgn="base">
      <a:spcBef>
        <a:spcPct val="30000"/>
      </a:spcBef>
      <a:spcAft>
        <a:spcPct val="0"/>
      </a:spcAft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0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10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10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10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10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10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10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6.xml"/></Relationships>
</file>

<file path=ppt/notesSlides/_rels/notesSlide10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7.xml"/></Relationships>
</file>

<file path=ppt/notesSlides/_rels/notesSlide10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8.xml"/></Relationships>
</file>

<file path=ppt/notesSlides/_rels/notesSlide10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0.xml"/></Relationships>
</file>

<file path=ppt/notesSlides/_rels/notesSlide1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1.xml"/></Relationships>
</file>

<file path=ppt/notesSlides/_rels/notesSlide1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2.xml"/></Relationships>
</file>

<file path=ppt/notesSlides/_rels/notesSlide1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3.xml"/></Relationships>
</file>

<file path=ppt/notesSlides/_rels/notesSlide1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4.xml"/></Relationships>
</file>

<file path=ppt/notesSlides/_rels/notesSlide1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5.xml"/></Relationships>
</file>

<file path=ppt/notesSlides/_rels/notesSlide1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6.xml"/></Relationships>
</file>

<file path=ppt/notesSlides/_rels/notesSlide1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9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9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9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9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9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9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9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9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589F49-68F5-4C0B-A675-208BEB42D2AE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472322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39907F-56BF-4061-80E1-E04BA17D03C1}" type="slidenum">
              <a:rPr lang="de-DE" smtClean="0"/>
              <a:pPr/>
              <a:t>10</a:t>
            </a:fld>
            <a:endParaRPr lang="de-DE" smtClean="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26233704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5CFCC9-0D45-462C-B4AF-751704F72B1A}" type="slidenum">
              <a:rPr lang="de-DE" smtClean="0"/>
              <a:pPr/>
              <a:t>100</a:t>
            </a:fld>
            <a:endParaRPr lang="de-DE" smtClean="0"/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469462093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35DC79-D6B5-4F36-989A-43A73CAAEEE3}" type="slidenum">
              <a:rPr lang="de-DE" smtClean="0"/>
              <a:pPr/>
              <a:t>101</a:t>
            </a:fld>
            <a:endParaRPr lang="de-DE" smtClean="0"/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016721086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B309D8-BBB1-4F7B-94C1-0CC19ED4AA65}" type="slidenum">
              <a:rPr lang="de-DE" smtClean="0"/>
              <a:pPr/>
              <a:t>102</a:t>
            </a:fld>
            <a:endParaRPr lang="de-DE" smtClean="0"/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741518840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81BE6B-5CE0-46C7-8E60-240F2D949210}" type="slidenum">
              <a:rPr lang="de-DE" smtClean="0"/>
              <a:pPr/>
              <a:t>103</a:t>
            </a:fld>
            <a:endParaRPr lang="de-DE" smtClean="0"/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79431368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23B06D-2A8D-4CC2-A5A5-7B2742E029E7}" type="slidenum">
              <a:rPr lang="de-DE" smtClean="0"/>
              <a:pPr/>
              <a:t>104</a:t>
            </a:fld>
            <a:endParaRPr lang="de-DE" smtClean="0"/>
          </a:p>
        </p:txBody>
      </p:sp>
      <p:sp>
        <p:nvSpPr>
          <p:cNvPr id="239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531526005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BCB6A4-8A59-4B35-B49D-2B0818E327E0}" type="slidenum">
              <a:rPr lang="de-DE" smtClean="0"/>
              <a:pPr/>
              <a:t>105</a:t>
            </a:fld>
            <a:endParaRPr lang="de-DE" smtClean="0"/>
          </a:p>
        </p:txBody>
      </p:sp>
      <p:sp>
        <p:nvSpPr>
          <p:cNvPr id="240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89638924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639C5A-42C3-466F-80D9-24056BA6FA80}" type="slidenum">
              <a:rPr lang="de-DE" smtClean="0"/>
              <a:pPr/>
              <a:t>106</a:t>
            </a:fld>
            <a:endParaRPr lang="de-DE" smtClean="0"/>
          </a:p>
        </p:txBody>
      </p:sp>
      <p:sp>
        <p:nvSpPr>
          <p:cNvPr id="24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509905502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F8AE39-E803-482F-98C3-4C4215750244}" type="slidenum">
              <a:rPr lang="de-DE" smtClean="0"/>
              <a:pPr/>
              <a:t>107</a:t>
            </a:fld>
            <a:endParaRPr lang="de-DE" smtClean="0"/>
          </a:p>
        </p:txBody>
      </p:sp>
      <p:sp>
        <p:nvSpPr>
          <p:cNvPr id="242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922235871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9B951F-B41F-473E-8A60-59100C0CE262}" type="slidenum">
              <a:rPr lang="de-DE" smtClean="0"/>
              <a:pPr/>
              <a:t>108</a:t>
            </a:fld>
            <a:endParaRPr lang="de-DE" smtClean="0"/>
          </a:p>
        </p:txBody>
      </p:sp>
      <p:sp>
        <p:nvSpPr>
          <p:cNvPr id="243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633789741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A7B403-FBAD-472A-9F1D-7265B0291BC5}" type="slidenum">
              <a:rPr lang="de-DE" smtClean="0"/>
              <a:pPr/>
              <a:t>109</a:t>
            </a:fld>
            <a:endParaRPr lang="de-DE" smtClean="0"/>
          </a:p>
        </p:txBody>
      </p:sp>
      <p:sp>
        <p:nvSpPr>
          <p:cNvPr id="244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765524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794102-CD8F-4015-8254-4AB15F0B9F33}" type="slidenum">
              <a:rPr lang="de-DE" smtClean="0"/>
              <a:pPr/>
              <a:t>11</a:t>
            </a:fld>
            <a:endParaRPr lang="de-DE" smtClean="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58013502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4889C1-F656-40A6-AC1C-2620743355C2}" type="slidenum">
              <a:rPr lang="de-DE" smtClean="0"/>
              <a:pPr/>
              <a:t>110</a:t>
            </a:fld>
            <a:endParaRPr lang="de-DE" smtClean="0"/>
          </a:p>
        </p:txBody>
      </p:sp>
      <p:sp>
        <p:nvSpPr>
          <p:cNvPr id="245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525764218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C69FB7-75FE-4D6E-BA3B-EDAB86FD2149}" type="slidenum">
              <a:rPr lang="de-DE" smtClean="0"/>
              <a:pPr/>
              <a:t>111</a:t>
            </a:fld>
            <a:endParaRPr lang="de-DE" smtClean="0"/>
          </a:p>
        </p:txBody>
      </p:sp>
      <p:sp>
        <p:nvSpPr>
          <p:cNvPr id="246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688357568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038769-8B8F-4F21-82C5-8C0F7357D9CE}" type="slidenum">
              <a:rPr lang="de-DE" smtClean="0"/>
              <a:pPr/>
              <a:t>112</a:t>
            </a:fld>
            <a:endParaRPr lang="de-DE" smtClean="0"/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032226375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2CF230-8375-4C23-B46F-6843B4C52F70}" type="slidenum">
              <a:rPr lang="de-DE" smtClean="0"/>
              <a:pPr/>
              <a:t>113</a:t>
            </a:fld>
            <a:endParaRPr lang="de-DE" smtClean="0"/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802524761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8F1D4E-365A-4145-889E-16E94F97960F}" type="slidenum">
              <a:rPr lang="de-DE" smtClean="0"/>
              <a:pPr/>
              <a:t>114</a:t>
            </a:fld>
            <a:endParaRPr lang="de-DE" smtClean="0"/>
          </a:p>
        </p:txBody>
      </p:sp>
      <p:sp>
        <p:nvSpPr>
          <p:cNvPr id="249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130439332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F2800D-6B01-4B4F-B882-049EEFCEE335}" type="slidenum">
              <a:rPr lang="de-DE" smtClean="0"/>
              <a:pPr/>
              <a:t>115</a:t>
            </a:fld>
            <a:endParaRPr lang="de-DE" smtClean="0"/>
          </a:p>
        </p:txBody>
      </p:sp>
      <p:sp>
        <p:nvSpPr>
          <p:cNvPr id="250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083372449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FA6C3E-4B4C-456E-84A7-E1937A211253}" type="slidenum">
              <a:rPr lang="de-DE" smtClean="0"/>
              <a:pPr/>
              <a:t>116</a:t>
            </a:fld>
            <a:endParaRPr lang="de-DE" smtClean="0"/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453213296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B29FD3-C23E-4C5B-AC26-D516BD3DA022}" type="slidenum">
              <a:rPr lang="de-DE" smtClean="0"/>
              <a:pPr/>
              <a:t>117</a:t>
            </a:fld>
            <a:endParaRPr lang="de-DE" smtClean="0"/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408921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5BFCA6-6591-4B65-980A-E4FDBC59A8D4}" type="slidenum">
              <a:rPr lang="de-DE" smtClean="0"/>
              <a:pPr/>
              <a:t>12</a:t>
            </a:fld>
            <a:endParaRPr lang="de-DE" smtClean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1319909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C9A560-6584-419F-9723-55BD64E75D52}" type="slidenum">
              <a:rPr lang="de-DE" smtClean="0"/>
              <a:pPr/>
              <a:t>13</a:t>
            </a:fld>
            <a:endParaRPr lang="de-DE" smtClean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470057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E819EB-3D59-457A-9FF5-4A2D40280617}" type="slidenum">
              <a:rPr lang="de-DE" smtClean="0"/>
              <a:pPr/>
              <a:t>14</a:t>
            </a:fld>
            <a:endParaRPr lang="de-DE" smtClean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5573533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10D36B-B261-4415-BB51-26D257193042}" type="slidenum">
              <a:rPr lang="de-DE" smtClean="0"/>
              <a:pPr/>
              <a:t>15</a:t>
            </a:fld>
            <a:endParaRPr lang="de-DE" smtClean="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7668604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9E773A-76EB-4B8A-A463-31A2BFF52690}" type="slidenum">
              <a:rPr lang="de-DE" smtClean="0"/>
              <a:pPr/>
              <a:t>16</a:t>
            </a:fld>
            <a:endParaRPr lang="de-DE" smtClean="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2119969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DEAACF-9B44-47CE-8A6C-C7D0FF946F20}" type="slidenum">
              <a:rPr lang="de-DE" smtClean="0"/>
              <a:pPr/>
              <a:t>17</a:t>
            </a:fld>
            <a:endParaRPr lang="de-DE" smtClean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2175778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85F0E4-6F72-4D83-9CC1-F36BEA4C224E}" type="slidenum">
              <a:rPr lang="de-DE" smtClean="0"/>
              <a:pPr/>
              <a:t>18</a:t>
            </a:fld>
            <a:endParaRPr lang="de-DE" smtClean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8895171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C9CCD6-A620-4BFC-B858-709EE8F95856}" type="slidenum">
              <a:rPr lang="de-DE" smtClean="0"/>
              <a:pPr/>
              <a:t>19</a:t>
            </a:fld>
            <a:endParaRPr lang="de-DE" smtClean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201549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0BCB4F-BB51-450E-AEFC-8DF4176E18B9}" type="slidenum">
              <a:rPr lang="de-DE" smtClean="0"/>
              <a:pPr/>
              <a:t>2</a:t>
            </a:fld>
            <a:endParaRPr lang="de-DE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045039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41709F-5852-4C18-A80F-2EE2CFF9C8DB}" type="slidenum">
              <a:rPr lang="de-DE" smtClean="0"/>
              <a:pPr/>
              <a:t>20</a:t>
            </a:fld>
            <a:endParaRPr lang="de-DE" smtClean="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845061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FBC722-A40B-4476-9DA9-66C1B6CD94FF}" type="slidenum">
              <a:rPr lang="de-DE" smtClean="0"/>
              <a:pPr/>
              <a:t>21</a:t>
            </a:fld>
            <a:endParaRPr lang="de-DE" smtClean="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6171696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C17496-AC1F-4ED4-8F02-D76C69FD17A2}" type="slidenum">
              <a:rPr lang="de-DE" smtClean="0"/>
              <a:pPr/>
              <a:t>22</a:t>
            </a:fld>
            <a:endParaRPr lang="de-DE" smtClean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423126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9ACC09-0268-4274-8814-D2AF632E2BA0}" type="slidenum">
              <a:rPr lang="de-DE" smtClean="0"/>
              <a:pPr/>
              <a:t>23</a:t>
            </a:fld>
            <a:endParaRPr lang="de-DE" smtClean="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7277701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F50CB4-BBF0-4BA9-A43E-25751FD4D2EB}" type="slidenum">
              <a:rPr lang="de-DE" smtClean="0"/>
              <a:pPr/>
              <a:t>24</a:t>
            </a:fld>
            <a:endParaRPr lang="de-DE" smtClean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5608357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DB938E-A640-45A2-BE5C-7280CB9B8A25}" type="slidenum">
              <a:rPr lang="de-DE" smtClean="0"/>
              <a:pPr/>
              <a:t>25</a:t>
            </a:fld>
            <a:endParaRPr lang="de-DE" smtClean="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0330322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F66B36-7146-47C7-95C2-F49C189153A5}" type="slidenum">
              <a:rPr lang="de-DE" smtClean="0"/>
              <a:pPr/>
              <a:t>26</a:t>
            </a:fld>
            <a:endParaRPr lang="de-DE" smtClean="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5698870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87A31A-0E1B-41BD-8495-674EF4268E16}" type="slidenum">
              <a:rPr lang="de-DE" smtClean="0"/>
              <a:pPr/>
              <a:t>27</a:t>
            </a:fld>
            <a:endParaRPr lang="de-DE" smtClean="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8028931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AAF3AD-863C-4064-99A7-0147545C1A24}" type="slidenum">
              <a:rPr lang="de-DE" smtClean="0"/>
              <a:pPr/>
              <a:t>28</a:t>
            </a:fld>
            <a:endParaRPr lang="de-DE" smtClean="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091749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95E504-1E42-4087-9617-E8DD492E63C8}" type="slidenum">
              <a:rPr lang="de-DE" smtClean="0"/>
              <a:pPr/>
              <a:t>29</a:t>
            </a:fld>
            <a:endParaRPr lang="de-DE" smtClean="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829117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38BDC3-A46F-4D8D-8FC5-AF1DABB104C8}" type="slidenum">
              <a:rPr lang="de-DE" smtClean="0"/>
              <a:pPr/>
              <a:t>3</a:t>
            </a:fld>
            <a:endParaRPr lang="de-DE" smtClean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621265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B78550-F508-4122-AB60-12BFA2CD3ABF}" type="slidenum">
              <a:rPr lang="de-DE" smtClean="0"/>
              <a:pPr/>
              <a:t>30</a:t>
            </a:fld>
            <a:endParaRPr lang="de-DE" smtClean="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3317236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E2F715-205F-4DE0-BD2B-3B23620121DE}" type="slidenum">
              <a:rPr lang="de-DE" smtClean="0"/>
              <a:pPr/>
              <a:t>31</a:t>
            </a:fld>
            <a:endParaRPr lang="de-DE" smtClean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1368943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4F7C82-4CC8-4799-B831-6279FF50251E}" type="slidenum">
              <a:rPr lang="de-DE" smtClean="0"/>
              <a:pPr/>
              <a:t>32</a:t>
            </a:fld>
            <a:endParaRPr lang="de-DE" smtClean="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0308631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9AB718-9DFB-4D6E-91FC-777EA3B480DA}" type="slidenum">
              <a:rPr lang="de-DE" smtClean="0"/>
              <a:pPr/>
              <a:t>33</a:t>
            </a:fld>
            <a:endParaRPr lang="de-DE" smtClean="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5006205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3422AF-C43B-4FA2-8780-622334896053}" type="slidenum">
              <a:rPr lang="de-DE" smtClean="0"/>
              <a:pPr/>
              <a:t>34</a:t>
            </a:fld>
            <a:endParaRPr lang="de-DE" smtClean="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7078445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BCB898-F9C7-46E3-8404-8346418BE836}" type="slidenum">
              <a:rPr lang="de-DE" smtClean="0"/>
              <a:pPr/>
              <a:t>35</a:t>
            </a:fld>
            <a:endParaRPr lang="de-DE" smtClean="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363336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0367D3-679E-4A9B-B752-4A0456FEEC48}" type="slidenum">
              <a:rPr lang="de-DE" smtClean="0"/>
              <a:pPr/>
              <a:t>36</a:t>
            </a:fld>
            <a:endParaRPr lang="de-DE" smtClean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617057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149DCE-8340-44F1-B1F5-FBA8BC4EF76B}" type="slidenum">
              <a:rPr lang="de-DE" smtClean="0"/>
              <a:pPr/>
              <a:t>37</a:t>
            </a:fld>
            <a:endParaRPr lang="de-DE" smtClean="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51705790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8AF1B3-64BA-4C3B-B7E6-A2380221EC36}" type="slidenum">
              <a:rPr lang="de-DE" smtClean="0"/>
              <a:pPr/>
              <a:t>38</a:t>
            </a:fld>
            <a:endParaRPr lang="de-DE" smtClean="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39826242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C15AB4-3A63-4993-9E45-2B55A70C2AD5}" type="slidenum">
              <a:rPr lang="de-DE" smtClean="0"/>
              <a:pPr/>
              <a:t>39</a:t>
            </a:fld>
            <a:endParaRPr lang="de-DE" smtClean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084156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12F513-17DB-47C7-9A79-1086D9F46CA2}" type="slidenum">
              <a:rPr lang="de-DE" smtClean="0"/>
              <a:pPr/>
              <a:t>4</a:t>
            </a:fld>
            <a:endParaRPr lang="de-DE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2897766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95AEC8-8B97-48FA-894C-64F12D1216BB}" type="slidenum">
              <a:rPr lang="de-DE" smtClean="0"/>
              <a:pPr/>
              <a:t>40</a:t>
            </a:fld>
            <a:endParaRPr lang="de-DE" smtClean="0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85169513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CB8279-711F-4D13-8A49-57D7D286EBE7}" type="slidenum">
              <a:rPr lang="de-DE" smtClean="0"/>
              <a:pPr/>
              <a:t>41</a:t>
            </a:fld>
            <a:endParaRPr lang="de-DE" smtClean="0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62424179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613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1761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631A0B-2F8D-46C1-B121-26F12C8BBA73}" type="slidenum">
              <a:rPr lang="de-DE" smtClean="0"/>
              <a:pPr/>
              <a:t>42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84879117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715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1771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0C518F-5C70-415C-B2B8-E8E71E2B9232}" type="slidenum">
              <a:rPr lang="de-DE" smtClean="0"/>
              <a:pPr/>
              <a:t>43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36371613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817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17818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E0FABB-267B-4329-A5E9-243B15BAE266}" type="slidenum">
              <a:rPr lang="de-DE" smtClean="0"/>
              <a:pPr/>
              <a:t>44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84902602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1792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C6AC38-AE1F-4766-85AD-24C6B53E0937}" type="slidenum">
              <a:rPr lang="de-DE" smtClean="0"/>
              <a:pPr/>
              <a:t>45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99852498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1802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64B0A2-7BA6-4F71-B36B-2B1A0DFB1137}" type="slidenum">
              <a:rPr lang="de-DE" smtClean="0"/>
              <a:pPr/>
              <a:t>46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4515678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125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18125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C2391A-E10B-4810-B256-0DEAC2E167A3}" type="slidenum">
              <a:rPr lang="de-DE" smtClean="0"/>
              <a:pPr/>
              <a:t>47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03338983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227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1822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710365-7358-409B-BA9B-D384C7DE2479}" type="slidenum">
              <a:rPr lang="de-DE" smtClean="0"/>
              <a:pPr/>
              <a:t>48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69848380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29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1833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809E0D-43CD-4608-B608-5351779FF8AB}" type="slidenum">
              <a:rPr lang="de-DE" smtClean="0"/>
              <a:pPr/>
              <a:t>49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664624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F5845B-71A8-4F19-846C-B605BC541096}" type="slidenum">
              <a:rPr lang="de-DE" smtClean="0"/>
              <a:pPr/>
              <a:t>5</a:t>
            </a:fld>
            <a:endParaRPr lang="de-DE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58514062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2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1843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DFEBBD-D3B8-41DB-9081-22DD84DF409D}" type="slidenum">
              <a:rPr lang="de-DE" smtClean="0"/>
              <a:pPr/>
              <a:t>50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66310149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1853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BB0899-7D5D-49B5-AEF8-6FBC552CF51B}" type="slidenum">
              <a:rPr lang="de-DE" smtClean="0"/>
              <a:pPr/>
              <a:t>51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53605143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1863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2AE6AA-C12D-4B6A-81B8-CF1CF9797401}" type="slidenum">
              <a:rPr lang="de-DE" smtClean="0"/>
              <a:pPr/>
              <a:t>52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92104897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040E0E-54A1-4352-89D0-C11A0989D244}" type="slidenum">
              <a:rPr lang="de-DE" smtClean="0"/>
              <a:pPr/>
              <a:t>53</a:t>
            </a:fld>
            <a:endParaRPr lang="de-DE" smtClean="0"/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89524141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2A8688-6343-446D-842E-014F48033F74}" type="slidenum">
              <a:rPr lang="de-DE" smtClean="0"/>
              <a:pPr/>
              <a:t>54</a:t>
            </a:fld>
            <a:endParaRPr lang="de-DE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2263681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A0A52A-003D-4EE3-9BE7-5CB79D6008BC}" type="slidenum">
              <a:rPr lang="de-DE" smtClean="0"/>
              <a:pPr/>
              <a:t>55</a:t>
            </a:fld>
            <a:endParaRPr lang="de-DE" smtClean="0"/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55509206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0A8538-AAB8-412D-82D8-7FD1B584C156}" type="slidenum">
              <a:rPr lang="de-DE" smtClean="0"/>
              <a:pPr/>
              <a:t>56</a:t>
            </a:fld>
            <a:endParaRPr lang="de-DE" smtClean="0"/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97519428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EADF59-0607-4870-83D6-E0CD1FA98616}" type="slidenum">
              <a:rPr lang="de-DE" smtClean="0"/>
              <a:pPr/>
              <a:t>57</a:t>
            </a:fld>
            <a:endParaRPr lang="de-DE" smtClean="0"/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569672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ACC109-615A-442C-841B-2EE916686056}" type="slidenum">
              <a:rPr lang="de-DE" smtClean="0"/>
              <a:pPr/>
              <a:t>58</a:t>
            </a:fld>
            <a:endParaRPr lang="de-DE" smtClean="0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951221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464295-F9A0-4482-A047-DD9ECBF8086A}" type="slidenum">
              <a:rPr lang="de-DE" smtClean="0"/>
              <a:pPr/>
              <a:t>59</a:t>
            </a:fld>
            <a:endParaRPr lang="de-DE" smtClean="0"/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775145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706810-FD74-43DE-9109-6D8845527B8F}" type="slidenum">
              <a:rPr lang="de-DE" smtClean="0"/>
              <a:pPr/>
              <a:t>6</a:t>
            </a:fld>
            <a:endParaRPr lang="de-DE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2116824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C44470-AC44-4491-A480-3F9E0722BEBE}" type="slidenum">
              <a:rPr lang="de-DE" smtClean="0"/>
              <a:pPr/>
              <a:t>60</a:t>
            </a:fld>
            <a:endParaRPr lang="de-DE" smtClean="0"/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115816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3D8FEF-BF39-4313-93D7-AEF89304E062}" type="slidenum">
              <a:rPr lang="de-DE" smtClean="0"/>
              <a:pPr/>
              <a:t>61</a:t>
            </a:fld>
            <a:endParaRPr lang="de-DE" smtClean="0"/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04871017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6D037C-5583-4751-A4FC-709BCD73F24F}" type="slidenum">
              <a:rPr lang="de-DE" smtClean="0"/>
              <a:pPr/>
              <a:t>62</a:t>
            </a:fld>
            <a:endParaRPr lang="de-DE" smtClean="0"/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8427207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95D40D-B21C-4186-AB8D-2895ED074E33}" type="slidenum">
              <a:rPr lang="de-DE" smtClean="0"/>
              <a:pPr/>
              <a:t>63</a:t>
            </a:fld>
            <a:endParaRPr lang="de-DE" smtClean="0"/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6552799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17AA9B-7DCA-4B15-8DED-813B7364E935}" type="slidenum">
              <a:rPr lang="de-DE" smtClean="0"/>
              <a:pPr/>
              <a:t>64</a:t>
            </a:fld>
            <a:endParaRPr lang="de-DE" smtClean="0"/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0717577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2908C3-3D96-4C64-9181-AD6F972F921C}" type="slidenum">
              <a:rPr lang="de-DE" smtClean="0"/>
              <a:pPr/>
              <a:t>65</a:t>
            </a:fld>
            <a:endParaRPr lang="de-DE" smtClean="0"/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82899236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E617EE-8885-4DF9-BFEF-359AA1E478CF}" type="slidenum">
              <a:rPr lang="de-DE" smtClean="0"/>
              <a:pPr/>
              <a:t>66</a:t>
            </a:fld>
            <a:endParaRPr lang="de-DE" smtClean="0"/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73604554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52EFD2-2B7A-43A2-BA81-A88A335FCC3C}" type="slidenum">
              <a:rPr lang="de-DE" smtClean="0"/>
              <a:pPr/>
              <a:t>67</a:t>
            </a:fld>
            <a:endParaRPr lang="de-DE" smtClean="0"/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04814916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639B04-6FD1-4930-B69D-D7F6FE4E0188}" type="slidenum">
              <a:rPr lang="de-DE" smtClean="0"/>
              <a:pPr/>
              <a:t>68</a:t>
            </a:fld>
            <a:endParaRPr lang="de-DE" smtClean="0"/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2323420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AEE55D-7FE9-441E-9A18-C20A9E700DC2}" type="slidenum">
              <a:rPr lang="de-DE" smtClean="0"/>
              <a:pPr/>
              <a:t>69</a:t>
            </a:fld>
            <a:endParaRPr lang="de-DE" smtClean="0"/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094041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1A3048-0A25-42C1-A337-9A77E423C509}" type="slidenum">
              <a:rPr lang="de-DE" smtClean="0"/>
              <a:pPr/>
              <a:t>7</a:t>
            </a:fld>
            <a:endParaRPr lang="de-DE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2087539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785593-BF2A-403D-86E6-A7D528A716F7}" type="slidenum">
              <a:rPr lang="de-DE" smtClean="0"/>
              <a:pPr/>
              <a:t>70</a:t>
            </a:fld>
            <a:endParaRPr lang="de-DE" smtClean="0"/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8118963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8D7B5E-413D-4937-B300-B147E1A63FC1}" type="slidenum">
              <a:rPr lang="de-DE" smtClean="0"/>
              <a:pPr/>
              <a:t>71</a:t>
            </a:fld>
            <a:endParaRPr lang="de-DE" smtClean="0"/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58734762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7138AF-94D6-4EC3-A6C3-F18AE40D0FB2}" type="slidenum">
              <a:rPr lang="de-DE" smtClean="0"/>
              <a:pPr/>
              <a:t>72</a:t>
            </a:fld>
            <a:endParaRPr lang="de-DE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58558570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874525-879D-4BCE-A764-B96A943E23DC}" type="slidenum">
              <a:rPr lang="de-DE" smtClean="0"/>
              <a:pPr/>
              <a:t>73</a:t>
            </a:fld>
            <a:endParaRPr lang="de-DE" smtClean="0"/>
          </a:p>
        </p:txBody>
      </p:sp>
      <p:sp>
        <p:nvSpPr>
          <p:cNvPr id="207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5735480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DB0908-61B7-4A1B-83F6-E1ADA1957BF5}" type="slidenum">
              <a:rPr lang="de-DE" smtClean="0"/>
              <a:pPr/>
              <a:t>74</a:t>
            </a:fld>
            <a:endParaRPr lang="de-DE" smtClean="0"/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30735770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66F8FF-AC48-47B3-97D3-268E036B6B5A}" type="slidenum">
              <a:rPr lang="de-DE" smtClean="0"/>
              <a:pPr/>
              <a:t>75</a:t>
            </a:fld>
            <a:endParaRPr lang="de-DE" smtClean="0"/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49483811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A2F359-2438-4C47-870E-43B60E1D76F5}" type="slidenum">
              <a:rPr lang="de-DE" smtClean="0"/>
              <a:pPr/>
              <a:t>76</a:t>
            </a:fld>
            <a:endParaRPr lang="de-DE" smtClean="0"/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88205263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74BD1F-4B95-45FE-8831-5D22392E8AAE}" type="slidenum">
              <a:rPr lang="de-DE" smtClean="0"/>
              <a:pPr/>
              <a:t>77</a:t>
            </a:fld>
            <a:endParaRPr lang="de-DE" smtClean="0"/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3107007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B44BCB-1CC0-4087-B201-E8AE5CC34156}" type="slidenum">
              <a:rPr lang="de-DE" smtClean="0"/>
              <a:pPr/>
              <a:t>78</a:t>
            </a:fld>
            <a:endParaRPr lang="de-DE" smtClean="0"/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22744911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054D7C-FE5C-4506-BE5E-4E9DBA213597}" type="slidenum">
              <a:rPr lang="de-DE" smtClean="0"/>
              <a:pPr/>
              <a:t>79</a:t>
            </a:fld>
            <a:endParaRPr lang="de-DE" smtClean="0"/>
          </a:p>
        </p:txBody>
      </p:sp>
      <p:sp>
        <p:nvSpPr>
          <p:cNvPr id="214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821007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10D9F1-EB06-4D47-BB82-CE74493AF03B}" type="slidenum">
              <a:rPr lang="de-DE" smtClean="0"/>
              <a:pPr/>
              <a:t>8</a:t>
            </a:fld>
            <a:endParaRPr lang="de-DE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63019822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61F5A1-492D-4B07-B6D2-E472A87488E4}" type="slidenum">
              <a:rPr lang="de-DE" smtClean="0"/>
              <a:pPr/>
              <a:t>80</a:t>
            </a:fld>
            <a:endParaRPr lang="de-DE" smtClean="0"/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30303039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2D195A-37F5-4FC7-832B-FB1B53B2C9DA}" type="slidenum">
              <a:rPr lang="de-DE" smtClean="0"/>
              <a:pPr/>
              <a:t>81</a:t>
            </a:fld>
            <a:endParaRPr lang="de-DE" smtClean="0"/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953260288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D88A52-4B9A-456B-B718-AA05CDF54857}" type="slidenum">
              <a:rPr lang="de-DE" smtClean="0"/>
              <a:pPr/>
              <a:t>82</a:t>
            </a:fld>
            <a:endParaRPr lang="de-DE" smtClean="0"/>
          </a:p>
        </p:txBody>
      </p:sp>
      <p:sp>
        <p:nvSpPr>
          <p:cNvPr id="217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735677109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751DC9-B66C-43F1-9921-D17517921C25}" type="slidenum">
              <a:rPr lang="de-DE" smtClean="0"/>
              <a:pPr/>
              <a:t>83</a:t>
            </a:fld>
            <a:endParaRPr lang="de-DE" smtClean="0"/>
          </a:p>
        </p:txBody>
      </p:sp>
      <p:sp>
        <p:nvSpPr>
          <p:cNvPr id="218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822322972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730A0B-C42B-4CA0-B6CA-74488D34CF9F}" type="slidenum">
              <a:rPr lang="de-DE" smtClean="0"/>
              <a:pPr/>
              <a:t>84</a:t>
            </a:fld>
            <a:endParaRPr lang="de-DE" smtClean="0"/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1577577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E91185-050C-4FD1-8910-B62A82CFDCF5}" type="slidenum">
              <a:rPr lang="de-DE" smtClean="0"/>
              <a:pPr/>
              <a:t>85</a:t>
            </a:fld>
            <a:endParaRPr lang="de-DE" smtClean="0"/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105808439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CEB888-6CD3-4293-83BD-E52C4DF3AE05}" type="slidenum">
              <a:rPr lang="de-DE" smtClean="0"/>
              <a:pPr/>
              <a:t>86</a:t>
            </a:fld>
            <a:endParaRPr lang="de-DE" smtClean="0"/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78187699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22AEF1-DDD9-4ECC-B15B-3D6D046FF0C7}" type="slidenum">
              <a:rPr lang="de-DE" smtClean="0"/>
              <a:pPr/>
              <a:t>87</a:t>
            </a:fld>
            <a:endParaRPr lang="de-DE" smtClean="0"/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922158520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61733B-F316-486B-AAF6-67CD7AB55149}" type="slidenum">
              <a:rPr lang="de-DE" smtClean="0"/>
              <a:pPr/>
              <a:t>88</a:t>
            </a:fld>
            <a:endParaRPr lang="de-DE" smtClean="0"/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81981756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B936D8-6EBD-4DF2-A1B7-F41AA00101FD}" type="slidenum">
              <a:rPr lang="de-DE" smtClean="0"/>
              <a:pPr/>
              <a:t>89</a:t>
            </a:fld>
            <a:endParaRPr lang="de-DE" smtClean="0"/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830370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3EF1FA-C1FD-4E75-8832-6F28AFB7F3CF}" type="slidenum">
              <a:rPr lang="de-DE" smtClean="0"/>
              <a:pPr/>
              <a:t>9</a:t>
            </a:fld>
            <a:endParaRPr lang="de-DE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339362563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3EA6FA-41F2-4711-BF31-64F7763821C3}" type="slidenum">
              <a:rPr lang="de-DE" smtClean="0"/>
              <a:pPr/>
              <a:t>90</a:t>
            </a:fld>
            <a:endParaRPr lang="de-DE" smtClean="0"/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39624327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827119-82C8-4B09-8FFE-6FFDB703F26C}" type="slidenum">
              <a:rPr lang="de-DE" smtClean="0"/>
              <a:pPr/>
              <a:t>91</a:t>
            </a:fld>
            <a:endParaRPr lang="de-DE" smtClean="0"/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261663906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C29709-0987-47C9-A333-11FD876080FE}" type="slidenum">
              <a:rPr lang="de-DE" smtClean="0"/>
              <a:pPr/>
              <a:t>92</a:t>
            </a:fld>
            <a:endParaRPr lang="de-DE" smtClean="0"/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235463681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ACD09-5810-493B-87EA-ECCF6AACD496}" type="slidenum">
              <a:rPr lang="de-DE" smtClean="0"/>
              <a:pPr/>
              <a:t>93</a:t>
            </a:fld>
            <a:endParaRPr lang="de-DE" smtClean="0"/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997061696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C01A32-1EC3-475E-A2E9-F041D2A2CBEA}" type="slidenum">
              <a:rPr lang="de-DE" smtClean="0"/>
              <a:pPr/>
              <a:t>94</a:t>
            </a:fld>
            <a:endParaRPr lang="de-DE" smtClean="0"/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595454838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375903-8897-47A2-8C20-5A217E9D4580}" type="slidenum">
              <a:rPr lang="de-DE" smtClean="0"/>
              <a:pPr/>
              <a:t>95</a:t>
            </a:fld>
            <a:endParaRPr lang="de-DE" smtClean="0"/>
          </a:p>
        </p:txBody>
      </p:sp>
      <p:sp>
        <p:nvSpPr>
          <p:cNvPr id="230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707955298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186097-8AE2-415A-9863-535FE7243834}" type="slidenum">
              <a:rPr lang="de-DE" smtClean="0"/>
              <a:pPr/>
              <a:t>96</a:t>
            </a:fld>
            <a:endParaRPr lang="de-DE" smtClean="0"/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6777724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C88E98-CBE9-4328-83BC-CF9EAE14A955}" type="slidenum">
              <a:rPr lang="de-DE" smtClean="0"/>
              <a:pPr/>
              <a:t>97</a:t>
            </a:fld>
            <a:endParaRPr lang="de-DE" smtClean="0"/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768677954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374163-6B0B-4815-BFC2-9DBCEF57D5C3}" type="slidenum">
              <a:rPr lang="de-DE" smtClean="0"/>
              <a:pPr/>
              <a:t>98</a:t>
            </a:fld>
            <a:endParaRPr lang="de-DE" smtClean="0"/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4475604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AEE846-D20E-4AA0-8B9A-B0BD3CDA24A8}" type="slidenum">
              <a:rPr lang="de-DE" smtClean="0"/>
              <a:pPr/>
              <a:t>99</a:t>
            </a:fld>
            <a:endParaRPr lang="de-DE" smtClean="0"/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001876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38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der Präsentation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484040"/>
            <a:ext cx="8508999" cy="95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400" baseline="0" noProof="0" dirty="0" smtClean="0"/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347635" y="4806203"/>
            <a:ext cx="575236" cy="2689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3200"/>
              </a:lnSpc>
              <a:defRPr lang="de-DE" sz="2500" noProof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/>
              <a:t>Titel der Präsentation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484040"/>
            <a:ext cx="8508999" cy="95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400" baseline="0" noProof="0" dirty="0" smtClean="0">
                <a:solidFill>
                  <a:srgbClr val="000000"/>
                </a:solidFill>
              </a:defRPr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347635" y="4806203"/>
            <a:ext cx="575236" cy="2689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484040"/>
            <a:ext cx="8508999" cy="95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400" baseline="0" noProof="0" dirty="0" smtClean="0"/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347635" y="4806203"/>
            <a:ext cx="575236" cy="2689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19090" y="1600200"/>
            <a:ext cx="8508999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  <a:lvl2pPr>
              <a:lnSpc>
                <a:spcPct val="114000"/>
              </a:lnSpc>
              <a:defRPr lang="de-DE" sz="1400" noProof="0" dirty="0" smtClean="0"/>
            </a:lvl2pPr>
            <a:lvl3pPr>
              <a:defRPr sz="140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 lIns="0" rIns="0"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948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19090" y="2143125"/>
            <a:ext cx="8508999" cy="254317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  <a:lvl2pPr>
              <a:lnSpc>
                <a:spcPct val="114000"/>
              </a:lnSpc>
              <a:defRPr lang="de-DE" sz="1400" noProof="0" dirty="0" smtClean="0"/>
            </a:lvl2pPr>
            <a:lvl3pPr>
              <a:defRPr sz="1400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 useBgFill="1"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 useBgFill="1"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 useBgFill="1"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 useBgFill="1"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90" y="1600200"/>
            <a:ext cx="8508999" cy="50530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83948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319091" y="1602000"/>
            <a:ext cx="4180910" cy="309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  <a:lvl2pPr>
              <a:lnSpc>
                <a:spcPct val="114000"/>
              </a:lnSpc>
              <a:defRPr lang="de-DE" sz="1400" noProof="0" dirty="0" smtClean="0"/>
            </a:lvl2pPr>
            <a:lvl3pPr>
              <a:defRPr sz="1400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47179" y="1602000"/>
            <a:ext cx="4180910" cy="309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  <a:lvl2pPr>
              <a:lnSpc>
                <a:spcPct val="114000"/>
              </a:lnSpc>
              <a:defRPr lang="de-DE" sz="1400" noProof="0" dirty="0" smtClean="0"/>
            </a:lvl2pPr>
            <a:lvl3pPr>
              <a:defRPr sz="1400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baseline="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901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90" y="1600200"/>
            <a:ext cx="8508999" cy="49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noProof="0"/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316992" y="2148752"/>
            <a:ext cx="4188333" cy="2547074"/>
          </a:xfrm>
          <a:prstGeom prst="rect">
            <a:avLst/>
          </a:prstGeom>
        </p:spPr>
        <p:txBody>
          <a:bodyPr lIns="0" rIns="0"/>
          <a:lstStyle>
            <a:lvl1pPr>
              <a:defRPr lang="de-DE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/>
            </a:lvl2pPr>
            <a:lvl3pPr>
              <a:defRPr sz="1400" baseline="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48200" y="2148840"/>
            <a:ext cx="4180392" cy="2546911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 sz="1400"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+ Text (Hintergr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auto">
          <a:xfrm>
            <a:off x="0" y="2152650"/>
            <a:ext cx="9144000" cy="29908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hangingPunct="0"/>
            <a:endParaRPr lang="de-DE" sz="1000">
              <a:latin typeface="Arial" pitchFamily="34" charset="0"/>
            </a:endParaRP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noProof="0"/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316992" y="2152650"/>
            <a:ext cx="4197858" cy="2552700"/>
          </a:xfrm>
          <a:prstGeom prst="rect">
            <a:avLst/>
          </a:prstGeom>
        </p:spPr>
        <p:txBody>
          <a:bodyPr lIns="0" rIns="0"/>
          <a:lstStyle>
            <a:lvl1pPr>
              <a:defRPr lang="de-DE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/>
            </a:lvl2pPr>
            <a:lvl3pPr>
              <a:defRPr sz="1400" baseline="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48200" y="2143125"/>
            <a:ext cx="4180392" cy="2543176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 sz="1400"/>
            </a:lvl1pPr>
          </a:lstStyle>
          <a:p>
            <a:endParaRPr lang="de-DE" dirty="0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319090" y="1600200"/>
            <a:ext cx="8508999" cy="49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noProof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7"/>
          </p:nvPr>
        </p:nvSpPr>
        <p:spPr>
          <a:xfrm>
            <a:off x="0" y="2133600"/>
            <a:ext cx="9144000" cy="30099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19090" y="1600200"/>
            <a:ext cx="8508999" cy="49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formatfü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00200"/>
            <a:ext cx="9144000" cy="3543299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 sz="1400"/>
            </a:lvl1pPr>
          </a:lstStyle>
          <a:p>
            <a:endParaRPr lang="de-DE" dirty="0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987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baseline="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Präsentationsmuster</a:t>
            </a:r>
            <a:br>
              <a:rPr lang="de-DE" noProof="0" dirty="0"/>
            </a:br>
            <a:r>
              <a:rPr lang="de-DE" noProof="0" dirty="0"/>
              <a:t/>
            </a:r>
            <a:br>
              <a:rPr lang="de-DE" noProof="0" dirty="0"/>
            </a:br>
            <a:r>
              <a:rPr lang="de-DE" noProof="0" dirty="0"/>
              <a:t>kann auch als </a:t>
            </a:r>
            <a:r>
              <a:rPr lang="de-DE" noProof="0" dirty="0" err="1"/>
              <a:t>Kapiteltrenner</a:t>
            </a:r>
            <a:r>
              <a:rPr lang="de-DE" noProof="0" dirty="0"/>
              <a:t> verwendet werden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4800600"/>
            <a:ext cx="29718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DB33A-472D-4708-99F6-C179FD98D71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3137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Präsentationsmuster</a:t>
            </a:r>
            <a:br>
              <a:rPr lang="de-DE" noProof="0" dirty="0"/>
            </a:br>
            <a:r>
              <a:rPr lang="de-DE" noProof="0" dirty="0"/>
              <a:t/>
            </a:r>
            <a:br>
              <a:rPr lang="de-DE" noProof="0" dirty="0"/>
            </a:br>
            <a:r>
              <a:rPr lang="de-DE" noProof="0" dirty="0"/>
              <a:t>kann auch als </a:t>
            </a:r>
            <a:r>
              <a:rPr lang="de-DE" noProof="0" dirty="0" err="1"/>
              <a:t>Kapiteltrenner</a:t>
            </a:r>
            <a:r>
              <a:rPr lang="de-DE" noProof="0" dirty="0"/>
              <a:t> verwendet werden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4229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4800600"/>
            <a:ext cx="29718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5EC0B-2767-478F-8038-52D33C6752F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19996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4800600"/>
            <a:ext cx="29718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EFE4E-294E-4B19-AB32-018BC17EF5B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1207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371600"/>
            <a:ext cx="82296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514350"/>
            <a:ext cx="7721600" cy="857250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</a:lstStyle>
          <a:p>
            <a:r>
              <a:rPr lang="en-US"/>
              <a:t>Hier klicken, um Master-Titelformat zu bearbeiten.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2914650"/>
            <a:ext cx="6400800" cy="1328738"/>
          </a:xfrm>
          <a:prstGeom prst="rect">
            <a:avLst/>
          </a:prstGeom>
        </p:spPr>
        <p:txBody>
          <a:bodyPr/>
          <a:lstStyle>
            <a:lvl1pPr marL="0" indent="0">
              <a:buFont typeface="Webdings" pitchFamily="18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Hier klicken, um Master-Untertitelformat zu bearbeiten.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04000" y="4672012"/>
            <a:ext cx="1828800" cy="385763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251D4A8B-201E-4F38-8B91-AFA4A723800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2011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el, Diagramm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sz="half" idx="1"/>
          </p:nvPr>
        </p:nvSpPr>
        <p:spPr>
          <a:xfrm>
            <a:off x="0" y="914400"/>
            <a:ext cx="4495800" cy="422910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914400"/>
            <a:ext cx="4495800" cy="4229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4800600"/>
            <a:ext cx="29718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758E7-28B5-4B76-A0D8-CEBA0EE84CF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3292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4495800" cy="4229100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495800" cy="4229100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4800600"/>
            <a:ext cx="29718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9D18F-A75B-4024-8661-6ACADD51BFA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8023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4800600"/>
            <a:ext cx="29718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E79BD-1BBA-4103-8914-C6A66A6ACF4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0030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3200"/>
              </a:lnSpc>
              <a:defRPr lang="de-DE" sz="250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Titel der Präsentation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484040"/>
            <a:ext cx="8508999" cy="95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600" baseline="0" noProof="0" dirty="0" smtClean="0">
                <a:solidFill>
                  <a:schemeClr val="bg1"/>
                </a:solidFill>
              </a:defRPr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3.xml"/><Relationship Id="rId3" Type="http://schemas.openxmlformats.org/officeDocument/2006/relationships/image" Target="../media/image1.w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theme" Target="../theme/theme4.xml"/><Relationship Id="rId10" Type="http://schemas.openxmlformats.org/officeDocument/2006/relationships/image" Target="../media/image1.wmf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theme" Target="../theme/theme5.xml"/><Relationship Id="rId3" Type="http://schemas.openxmlformats.org/officeDocument/2006/relationships/image" Target="../media/image4.emf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theme" Target="../theme/theme6.xml"/><Relationship Id="rId3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7829538" cy="28851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5" name="Bild 8" descr="20150416 tum logo blau png final.pn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461787" y="74618"/>
            <a:ext cx="604774" cy="3185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</p:sldLayoutIdLst>
  <p:hf hdr="0" ftr="0" dt="0"/>
  <p:txStyles>
    <p:titleStyle>
      <a:lvl1pPr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feld 22"/>
          <p:cNvSpPr txBox="1"/>
          <p:nvPr/>
        </p:nvSpPr>
        <p:spPr>
          <a:xfrm>
            <a:off x="7713330" y="4922462"/>
            <a:ext cx="1115376" cy="210507"/>
          </a:xfrm>
          <a:prstGeom prst="rect">
            <a:avLst/>
          </a:prstGeom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lnSpc>
                <a:spcPct val="114000"/>
              </a:lnSpc>
            </a:pPr>
            <a:fld id="{C51078C5-4710-4254-8001-F1C0900803FD}" type="slidenum">
              <a:rPr lang="de-DE" sz="1200" smtClean="0">
                <a:latin typeface="+mn-lt"/>
                <a:cs typeface="Arial" pitchFamily="34" charset="0"/>
              </a:rPr>
              <a:pPr algn="r">
                <a:lnSpc>
                  <a:spcPct val="114000"/>
                </a:lnSpc>
              </a:pPr>
              <a:t>‹Nr.›</a:t>
            </a:fld>
            <a:endParaRPr lang="de-DE" sz="1200" dirty="0">
              <a:latin typeface="+mn-lt"/>
              <a:cs typeface="Arial" pitchFamily="34" charset="0"/>
            </a:endParaRPr>
          </a:p>
        </p:txBody>
      </p:sp>
      <p:pic>
        <p:nvPicPr>
          <p:cNvPr id="5" name="Bild 4" descr="Fahnen_HG.jpg"/>
          <p:cNvPicPr>
            <a:picLocks noChangeAspect="1"/>
          </p:cNvPicPr>
          <p:nvPr/>
        </p:nvPicPr>
        <p:blipFill>
          <a:blip r:embed="rId3" cstate="screen"/>
          <a:srcRect l="398" t="14167" b="1083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Bild 6" descr="20150416 tum logo blau png fina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8800" y="324000"/>
            <a:ext cx="599513" cy="320288"/>
          </a:xfrm>
          <a:prstGeom prst="rect">
            <a:avLst/>
          </a:prstGeom>
        </p:spPr>
      </p:pic>
      <p:sp>
        <p:nvSpPr>
          <p:cNvPr id="8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646428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ft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646428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Bild 6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411" y="324000"/>
            <a:ext cx="604774" cy="318516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19506" y="321468"/>
            <a:ext cx="7160425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lang="de-DE" sz="800" dirty="0">
                <a:solidFill>
                  <a:schemeClr val="tx2"/>
                </a:solidFill>
                <a:latin typeface="+mn-lt"/>
              </a:rPr>
              <a:t>Lehrstuhl für Mustertechnik</a:t>
            </a:r>
          </a:p>
          <a:p>
            <a:pPr>
              <a:lnSpc>
                <a:spcPts val="900"/>
              </a:lnSpc>
            </a:pPr>
            <a:r>
              <a:rPr lang="de-DE" sz="800" dirty="0">
                <a:solidFill>
                  <a:schemeClr val="tx2"/>
                </a:solidFill>
                <a:latin typeface="+mn-lt"/>
              </a:rPr>
              <a:t>Fakultät für Musterverfahren</a:t>
            </a:r>
          </a:p>
          <a:p>
            <a:pPr>
              <a:lnSpc>
                <a:spcPts val="900"/>
              </a:lnSpc>
            </a:pPr>
            <a:r>
              <a:rPr lang="de-DE" sz="800" dirty="0">
                <a:solidFill>
                  <a:schemeClr val="tx2"/>
                </a:solidFill>
                <a:latin typeface="+mn-lt"/>
              </a:rPr>
              <a:t>Technische Universität</a:t>
            </a:r>
            <a:r>
              <a:rPr lang="de-DE" sz="800" baseline="0" dirty="0">
                <a:solidFill>
                  <a:schemeClr val="tx2"/>
                </a:solidFill>
                <a:latin typeface="+mn-lt"/>
              </a:rPr>
              <a:t> München</a:t>
            </a:r>
            <a:endParaRPr lang="de-DE" sz="800" dirty="0">
              <a:solidFill>
                <a:schemeClr val="tx2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ft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20150416 tum logo blau png fin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18411" y="324000"/>
            <a:ext cx="604774" cy="318516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74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646428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4" r:id="rId2"/>
    <p:sldLayoutId id="2147483704" r:id="rId3"/>
    <p:sldLayoutId id="2147483657" r:id="rId4"/>
    <p:sldLayoutId id="2147483711" r:id="rId5"/>
    <p:sldLayoutId id="2147483703" r:id="rId6"/>
    <p:sldLayoutId id="2147483653" r:id="rId7"/>
    <p:sldLayoutId id="2147483656" r:id="rId8"/>
  </p:sldLayoutIdLst>
  <p:hf hdr="0" ft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5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hidden"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pic>
        <p:nvPicPr>
          <p:cNvPr id="4" name="Bild 3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black">
          <a:xfrm>
            <a:off x="8218800" y="324000"/>
            <a:ext cx="599513" cy="320288"/>
          </a:xfrm>
          <a:prstGeom prst="rect">
            <a:avLst/>
          </a:prstGeom>
        </p:spPr>
      </p:pic>
      <p:sp>
        <p:nvSpPr>
          <p:cNvPr id="7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646428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ft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hidden"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4" name="Bild 3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black">
          <a:xfrm>
            <a:off x="8218800" y="324000"/>
            <a:ext cx="599513" cy="320288"/>
          </a:xfrm>
          <a:prstGeom prst="rect">
            <a:avLst/>
          </a:prstGeom>
        </p:spPr>
      </p:pic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646428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hdr="0" ft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0.xml"/><Relationship Id="rId3" Type="http://schemas.openxmlformats.org/officeDocument/2006/relationships/image" Target="../media/image20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1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21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2.xml"/><Relationship Id="rId3" Type="http://schemas.openxmlformats.org/officeDocument/2006/relationships/image" Target="../media/image22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3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23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4.xml"/><Relationship Id="rId3" Type="http://schemas.openxmlformats.org/officeDocument/2006/relationships/image" Target="../media/image24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5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25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6.xml"/><Relationship Id="rId3" Type="http://schemas.openxmlformats.org/officeDocument/2006/relationships/image" Target="../media/image26.png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8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0.xml"/><Relationship Id="rId4" Type="http://schemas.openxmlformats.org/officeDocument/2006/relationships/oleObject" Target="../embeddings/oleObject16.bin"/><Relationship Id="rId5" Type="http://schemas.openxmlformats.org/officeDocument/2006/relationships/image" Target="../media/image27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1.xml"/><Relationship Id="rId3" Type="http://schemas.openxmlformats.org/officeDocument/2006/relationships/image" Target="../media/image28.png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2.xml"/><Relationship Id="rId3" Type="http://schemas.openxmlformats.org/officeDocument/2006/relationships/image" Target="../media/image29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3.xml"/><Relationship Id="rId4" Type="http://schemas.openxmlformats.org/officeDocument/2006/relationships/oleObject" Target="../embeddings/oleObject17.bin"/><Relationship Id="rId5" Type="http://schemas.openxmlformats.org/officeDocument/2006/relationships/image" Target="../media/image30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4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5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6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7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9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0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1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6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4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15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16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7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8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18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8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8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9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19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0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5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8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700"/>
              <a:t>XML-Datenmodellierung und Web-Services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57437" y="1657350"/>
            <a:ext cx="5186363" cy="3200400"/>
          </a:xfrm>
        </p:spPr>
        <p:txBody>
          <a:bodyPr/>
          <a:lstStyle/>
          <a:p>
            <a:r>
              <a:rPr lang="de-DE" smtClean="0"/>
              <a:t>XML</a:t>
            </a:r>
          </a:p>
          <a:p>
            <a:pPr>
              <a:buFont typeface="Webdings" pitchFamily="18" charset="2"/>
              <a:buChar char="="/>
            </a:pPr>
            <a:r>
              <a:rPr lang="de-DE" sz="1500"/>
              <a:t>Datenmodell</a:t>
            </a:r>
          </a:p>
          <a:p>
            <a:pPr>
              <a:buFont typeface="Webdings" pitchFamily="18" charset="2"/>
              <a:buChar char="="/>
            </a:pPr>
            <a:r>
              <a:rPr lang="de-DE" sz="1500"/>
              <a:t>Schemabeschreibungssprachen</a:t>
            </a:r>
          </a:p>
          <a:p>
            <a:pPr>
              <a:buFont typeface="Webdings" pitchFamily="18" charset="2"/>
              <a:buChar char="="/>
            </a:pPr>
            <a:r>
              <a:rPr lang="de-DE" sz="1500"/>
              <a:t>Anfragesprachen: XPath und XQuery</a:t>
            </a:r>
          </a:p>
          <a:p>
            <a:pPr>
              <a:buFont typeface="Webdings" pitchFamily="18" charset="2"/>
              <a:buChar char="="/>
            </a:pPr>
            <a:endParaRPr lang="de-DE" sz="1500"/>
          </a:p>
          <a:p>
            <a:r>
              <a:rPr lang="de-DE" sz="1500"/>
              <a:t>Web-Services</a:t>
            </a:r>
          </a:p>
          <a:p>
            <a:pPr>
              <a:buFont typeface="Webdings" pitchFamily="18" charset="2"/>
              <a:buChar char="="/>
            </a:pPr>
            <a:r>
              <a:rPr lang="de-DE" sz="1500"/>
              <a:t>Überblick</a:t>
            </a:r>
          </a:p>
          <a:p>
            <a:pPr>
              <a:buFont typeface="Webdings" pitchFamily="18" charset="2"/>
              <a:buChar char="="/>
            </a:pPr>
            <a:r>
              <a:rPr lang="de-DE" sz="1500"/>
              <a:t>WSDL</a:t>
            </a:r>
          </a:p>
          <a:p>
            <a:pPr>
              <a:buFont typeface="Webdings" pitchFamily="18" charset="2"/>
              <a:buChar char="="/>
            </a:pPr>
            <a:r>
              <a:rPr lang="de-DE" sz="1500"/>
              <a:t>UDDI</a:t>
            </a:r>
          </a:p>
          <a:p>
            <a:pPr>
              <a:buFont typeface="Webdings" pitchFamily="18" charset="2"/>
              <a:buChar char="="/>
            </a:pPr>
            <a:r>
              <a:rPr lang="de-DE" sz="1500"/>
              <a:t>SOAP</a:t>
            </a:r>
          </a:p>
          <a:p>
            <a:pPr>
              <a:buFont typeface="Webdings" pitchFamily="18" charset="2"/>
              <a:buChar char="="/>
            </a:pPr>
            <a:endParaRPr lang="de-DE" sz="1500"/>
          </a:p>
          <a:p>
            <a:pPr>
              <a:buFont typeface="Webdings" pitchFamily="18" charset="2"/>
              <a:buChar char="="/>
            </a:pPr>
            <a:endParaRPr lang="de-DE" sz="1500"/>
          </a:p>
          <a:p>
            <a:pPr>
              <a:buFont typeface="Webdings" pitchFamily="18" charset="2"/>
              <a:buChar char="="/>
            </a:pPr>
            <a:endParaRPr lang="de-DE" sz="135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1D4A8B-201E-4F38-8B91-AFA4A723800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3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1584722" y="133350"/>
          <a:ext cx="5975747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Visio" r:id="rId4" imgW="7967472" imgH="6502400" progId="Visio.Drawing.6">
                  <p:embed/>
                </p:oleObj>
              </mc:Choice>
              <mc:Fallback>
                <p:oleObj name="Visio" r:id="rId4" imgW="7967472" imgH="65024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4722" y="133350"/>
                        <a:ext cx="5975747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B33A-472D-4708-99F6-C179FD98D71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008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Standards: die Wichtigsten</a:t>
            </a:r>
          </a:p>
        </p:txBody>
      </p:sp>
      <p:pic>
        <p:nvPicPr>
          <p:cNvPr id="11981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 l="18507" t="27702" r="5121" b="31447"/>
          <a:stretch>
            <a:fillRect/>
          </a:stretch>
        </p:blipFill>
        <p:spPr>
          <a:xfrm>
            <a:off x="167198" y="1121399"/>
            <a:ext cx="6723459" cy="2218134"/>
          </a:xfr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65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Übersicht</a:t>
            </a:r>
          </a:p>
        </p:txBody>
      </p:sp>
      <p:graphicFrame>
        <p:nvGraphicFramePr>
          <p:cNvPr id="13314" name="Object 3"/>
          <p:cNvGraphicFramePr>
            <a:graphicFrameLocks noGrp="1" noChangeAspect="1"/>
          </p:cNvGraphicFramePr>
          <p:nvPr>
            <p:ph type="body" idx="1"/>
          </p:nvPr>
        </p:nvGraphicFramePr>
        <p:xfrm>
          <a:off x="2195513" y="97632"/>
          <a:ext cx="5670947" cy="5045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Visio" r:id="rId4" imgW="8034528" imgH="7147763" progId="Visio.Drawing.6">
                  <p:embed/>
                </p:oleObj>
              </mc:Choice>
              <mc:Fallback>
                <p:oleObj name="Visio" r:id="rId4" imgW="8034528" imgH="7147763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97632"/>
                        <a:ext cx="5670947" cy="50458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FAA26D3D-D897-4be2-8F04-BA451C77F1D7}">
                          <ma14:placeholderFlag xmlns:ma14="http://schemas.microsoft.com/office/mac/drawingml/2011/main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56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pic>
        <p:nvPicPr>
          <p:cNvPr id="12083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16216" r="17806" b="11887"/>
          <a:stretch/>
        </p:blipFill>
        <p:spPr bwMode="auto">
          <a:xfrm>
            <a:off x="1143000" y="39135"/>
            <a:ext cx="7273212" cy="508969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13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3"/>
          <p:cNvGraphicFramePr>
            <a:graphicFrameLocks noGrp="1" noChangeAspect="1"/>
          </p:cNvGraphicFramePr>
          <p:nvPr>
            <p:ph type="body" idx="1"/>
          </p:nvPr>
        </p:nvGraphicFramePr>
        <p:xfrm>
          <a:off x="1547813" y="40482"/>
          <a:ext cx="6265069" cy="5775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Visio" r:id="rId4" imgW="7583805" imgH="6992112" progId="Visio.Drawing.6">
                  <p:embed/>
                </p:oleObj>
              </mc:Choice>
              <mc:Fallback>
                <p:oleObj name="Visio" r:id="rId4" imgW="7583805" imgH="699211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40482"/>
                        <a:ext cx="6265069" cy="57757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FAA26D3D-D897-4be2-8F04-BA451C77F1D7}">
                          <ma14:placeholderFlag xmlns:ma14="http://schemas.microsoft.com/office/mac/drawingml/2011/main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518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6" t="12921" r="21868" b="20596"/>
          <a:stretch/>
        </p:blipFill>
        <p:spPr bwMode="auto">
          <a:xfrm>
            <a:off x="1376624" y="128504"/>
            <a:ext cx="5807947" cy="486340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EFE4E-294E-4B19-AB32-018BC17EF5BC}" type="slidenum">
              <a:rPr lang="en-US" smtClean="0"/>
              <a:pPr>
                <a:defRPr/>
              </a:pPr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584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6110786"/>
              </p:ext>
            </p:extLst>
          </p:nvPr>
        </p:nvGraphicFramePr>
        <p:xfrm>
          <a:off x="1202388" y="-3206354"/>
          <a:ext cx="6294834" cy="8349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Visio" r:id="rId4" imgW="7816596" imgH="10366451" progId="Visio.Drawing.6">
                  <p:embed/>
                </p:oleObj>
              </mc:Choice>
              <mc:Fallback>
                <p:oleObj name="Visio" r:id="rId4" imgW="7816596" imgH="1036645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2388" y="-3206354"/>
                        <a:ext cx="6294834" cy="83498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EFE4E-294E-4B19-AB32-018BC17EF5BC}" type="slidenum">
              <a:rPr lang="en-US" smtClean="0"/>
              <a:pPr>
                <a:defRPr/>
              </a:pPr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730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085850"/>
            <a:ext cx="9144000" cy="73152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EFE4E-294E-4B19-AB32-018BC17EF5BC}" type="slidenum">
              <a:rPr lang="en-US" smtClean="0"/>
              <a:pPr>
                <a:defRPr/>
              </a:pPr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7559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6858000" cy="465535"/>
          </a:xfrm>
        </p:spPr>
        <p:txBody>
          <a:bodyPr/>
          <a:lstStyle/>
          <a:p>
            <a:r>
              <a:rPr lang="de-DE" sz="2400"/>
              <a:t>SOAP-Kommunikation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465535"/>
            <a:ext cx="6858000" cy="4677965"/>
          </a:xfrm>
        </p:spPr>
        <p:txBody>
          <a:bodyPr/>
          <a:lstStyle/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&lt;soap:Envelope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xmlns:soap="http://schemas.xmlsoap.org/soap/envelope/" 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xmlns:xsd="http://www.w3.org/2001/XMLSchema" 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xmlns:xsi="http://www.w3.org/2001/XMLSchema-instance" 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soap:encodingStyle= "http://schemas.xmlsoap.org/soap/encoding/"&gt; 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&lt;soap:Body&gt; 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    &lt;ns1:getLehrUmfangVonProfessor 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       xmlns:ns1="http::/www.db.fmi.uni-passau.de/UniVerwaltung.wsdl"&gt;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         &lt;ProfName xsi:type="xsd:string"&gt;Sokrates&lt;/ProfName&gt;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    &lt;/ns1:getLehrUmfangVonProfessor&gt;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&lt;/soap:Body&gt;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&lt;/soap:Envelope&gt;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endParaRPr lang="de-DE" sz="1200"/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&lt;soap:Envelope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xmlns:soap="http://schemas.xmlsoap.org/soap/envelope/" 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xmlns:xsd="http://www.w3.org/2001/XMLSchema" 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xmlns:xsi="http://www.w3.org/2001/XMLSchema-instance" 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soap:encodingStyle= "http://schemas.xmlsoap.org/soap/encoding/"&gt; 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&lt;soap:Body&gt; 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    &lt;ns1:getLehrUmfangVonProfessorResponse 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       xmlns:ns1="http::/www.db.fmi.uni-passau.de/UniVerwaltung.wsdl"&gt;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         &lt;LehrUmfang xsi:type="xsd:int"&gt;10&lt;/LehrUmfang&gt;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    &lt;/ns1:getLehrUmfangVonProfessorResponse&gt;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&lt;/soap:Body&gt;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&lt;/soap:Envelope&gt;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020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951310"/>
            <a:ext cx="6858000" cy="4105275"/>
          </a:xfrm>
        </p:spPr>
        <p:txBody>
          <a:bodyPr/>
          <a:lstStyle/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&lt;?xml version="1.0" ?&gt;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&lt;definitions name="UniVerwaltung"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   targetNamespace="http://www.db.fmi.uni-passau.de/UniVerwaltung.wsdl"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   xmlns:tns="http://www.db.fmi.uni-passau.de/UniVerwaltung.wsdl"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   xmlns:xsd="http://www.w3.org/2001/XMLSchema"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   xmlns:soap="http://schemas.xmlsoap.org/wsdl/soap/"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   xmlns="http://schemas.xmlsoap.org/wsdl/"&gt;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endParaRPr lang="de-DE" sz="1200"/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&lt;message name="GetLehrUmfangVonProfessorRequest"&gt;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&lt;part name="ProfName" type="xsd:string"/&gt;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&lt;/message&gt;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&lt;message name="GetLehrUmfangVonProfessorResponse"&gt;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&lt;part name="LehrUmfang" type="xsd:int"/&gt;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&lt;/message&gt;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endParaRPr lang="de-DE" sz="1200"/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&lt;portType name="UniVerwaltungPortType"&gt;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&lt;operation name="getLehrUmfangVonProfessor"&gt;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  &lt;input message="tns:GetLehrUmfangVonProfessorRequest"/&gt;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  &lt;output message="tns:GetLehrUmfangVonProfessorResponse"/&gt;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&lt;/operation&gt;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&lt;/portType&gt;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…  </a:t>
            </a:r>
          </a:p>
        </p:txBody>
      </p:sp>
      <p:sp>
        <p:nvSpPr>
          <p:cNvPr id="12493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/>
              <a:t>WSDL: Web-Service Description Language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8429"/>
      </p:ext>
    </p:extLst>
  </p:cSld>
  <p:clrMapOvr>
    <a:masterClrMapping/>
  </p:clrMapOvr>
  <p:transition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43000" y="0"/>
            <a:ext cx="6858000" cy="5001816"/>
          </a:xfrm>
        </p:spPr>
        <p:txBody>
          <a:bodyPr/>
          <a:lstStyle/>
          <a:p>
            <a:pPr>
              <a:lnSpc>
                <a:spcPct val="70000"/>
              </a:lnSpc>
              <a:buFont typeface="Webdings" pitchFamily="18" charset="2"/>
              <a:buNone/>
            </a:pPr>
            <a:endParaRPr lang="de-DE" sz="1200"/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&lt;binding name="UniVerwaltungSOAPBinding" type="tns:UniVerwaltungPortType"&gt;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&lt;soap:binding style="rpc"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              transport="http://schemas.xmlsoap.org/soap/http"/&gt;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endParaRPr lang="de-DE" sz="1200"/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&lt;operation name="getLehrUmfangVonProfessor"&gt;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  &lt;soap:operation soapAction=""/&gt;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  &lt;input&gt;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    &lt;soap:body use="encoded"  namespace="UniVerwaltung"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        encodingStyle="http://schemas.xmlsoap.org/soap/encoding/"/&gt;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  &lt;/input&gt;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  &lt;output&gt;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    &lt;soap:body use="encoded"  namespace="UniVerwaltung"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        encodingStyle="http://schemas.xmlsoap.org/soap/encoding/"/&gt;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  &lt;/output&gt;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&lt;/operation&gt;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&lt;/binding&gt;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endParaRPr lang="de-DE" sz="1200"/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&lt;service name="UniVerwaltungService"&gt;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&lt;port name="UniVerwaltung" binding="tns:UniVerwaltungSOAPBinding"&gt;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  &lt;soap:address location=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    "http://www.db.fmi.uni-passau.de/axis/services/UniVerwaltung"/&gt;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&lt;/port&gt;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&lt;/service&gt;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endParaRPr lang="de-DE" sz="1200"/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&lt;/definitions&gt;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6644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086350" y="685800"/>
            <a:ext cx="2914650" cy="1771650"/>
          </a:xfrm>
        </p:spPr>
        <p:txBody>
          <a:bodyPr/>
          <a:lstStyle/>
          <a:p>
            <a:pPr algn="r"/>
            <a:r>
              <a:rPr lang="de-DE" smtClean="0">
                <a:solidFill>
                  <a:srgbClr val="3333CC"/>
                </a:solidFill>
              </a:rPr>
              <a:t>XML-</a:t>
            </a:r>
            <a:br>
              <a:rPr lang="de-DE" smtClean="0">
                <a:solidFill>
                  <a:srgbClr val="3333CC"/>
                </a:solidFill>
              </a:rPr>
            </a:br>
            <a:r>
              <a:rPr lang="de-DE" smtClean="0">
                <a:solidFill>
                  <a:srgbClr val="3333CC"/>
                </a:solidFill>
              </a:rPr>
              <a:t>Dokument </a:t>
            </a:r>
            <a:br>
              <a:rPr lang="de-DE" smtClean="0">
                <a:solidFill>
                  <a:srgbClr val="3333CC"/>
                </a:solidFill>
              </a:rPr>
            </a:br>
            <a:r>
              <a:rPr lang="de-DE" smtClean="0">
                <a:solidFill>
                  <a:srgbClr val="3333CC"/>
                </a:solidFill>
              </a:rPr>
              <a:t>der</a:t>
            </a:r>
            <a:br>
              <a:rPr lang="de-DE" smtClean="0">
                <a:solidFill>
                  <a:srgbClr val="3333CC"/>
                </a:solidFill>
              </a:rPr>
            </a:br>
            <a:r>
              <a:rPr lang="de-DE" smtClean="0">
                <a:solidFill>
                  <a:srgbClr val="3333CC"/>
                </a:solidFill>
              </a:rPr>
              <a:t>Universität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143000" y="0"/>
            <a:ext cx="5829300" cy="4971169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400" b="1" dirty="0">
                <a:latin typeface="Times New Roman" pitchFamily="18" charset="0"/>
              </a:rPr>
              <a:t>&lt;?</a:t>
            </a:r>
            <a:r>
              <a:rPr lang="de-DE" sz="1400" b="1" dirty="0" err="1">
                <a:latin typeface="Times New Roman" pitchFamily="18" charset="0"/>
              </a:rPr>
              <a:t>xml</a:t>
            </a:r>
            <a:r>
              <a:rPr lang="de-DE" sz="1400" b="1" dirty="0">
                <a:latin typeface="Times New Roman" pitchFamily="18" charset="0"/>
              </a:rPr>
              <a:t> </a:t>
            </a:r>
            <a:r>
              <a:rPr lang="de-DE" sz="1400" b="1" dirty="0" err="1">
                <a:latin typeface="Times New Roman" pitchFamily="18" charset="0"/>
              </a:rPr>
              <a:t>version</a:t>
            </a:r>
            <a:r>
              <a:rPr lang="de-DE" sz="1400" b="1" dirty="0">
                <a:latin typeface="Times New Roman" pitchFamily="18" charset="0"/>
              </a:rPr>
              <a:t>="1.0" </a:t>
            </a:r>
            <a:r>
              <a:rPr lang="de-DE" sz="1400" b="1" dirty="0" err="1">
                <a:latin typeface="Times New Roman" pitchFamily="18" charset="0"/>
              </a:rPr>
              <a:t>encoding</a:t>
            </a:r>
            <a:r>
              <a:rPr lang="de-DE" sz="1400" b="1" dirty="0">
                <a:latin typeface="Times New Roman" pitchFamily="18" charset="0"/>
              </a:rPr>
              <a:t>='ISO-8859-1'?&gt;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400" b="1" dirty="0">
                <a:latin typeface="Times New Roman" pitchFamily="18" charset="0"/>
              </a:rPr>
              <a:t>&lt;Universität </a:t>
            </a:r>
            <a:r>
              <a:rPr lang="de-DE" sz="1400" b="1" dirty="0" err="1">
                <a:latin typeface="Times New Roman" pitchFamily="18" charset="0"/>
              </a:rPr>
              <a:t>UnivName</a:t>
            </a:r>
            <a:r>
              <a:rPr lang="de-DE" sz="1400" b="1" dirty="0">
                <a:latin typeface="Times New Roman" pitchFamily="18" charset="0"/>
              </a:rPr>
              <a:t>="Virtuelle Universität der Großen Denker"&gt;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400" b="1" dirty="0">
                <a:latin typeface="Times New Roman" pitchFamily="18" charset="0"/>
              </a:rPr>
              <a:t>&lt;</a:t>
            </a:r>
            <a:r>
              <a:rPr lang="de-DE" sz="1400" b="1" dirty="0" err="1">
                <a:latin typeface="Times New Roman" pitchFamily="18" charset="0"/>
              </a:rPr>
              <a:t>UniLeitung</a:t>
            </a:r>
            <a:r>
              <a:rPr lang="de-DE" sz="1400" b="1" dirty="0">
                <a:latin typeface="Times New Roman" pitchFamily="18" charset="0"/>
              </a:rPr>
              <a:t>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400" b="1" dirty="0">
                <a:latin typeface="Times New Roman" pitchFamily="18" charset="0"/>
              </a:rPr>
              <a:t>   &lt;Rektor&gt;Prof. Sokrates&lt;/Rektor&gt;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400" b="1" dirty="0">
                <a:latin typeface="Times New Roman" pitchFamily="18" charset="0"/>
              </a:rPr>
              <a:t>   &lt;Kanzler&gt;Dr. Erhard&lt;/Kanzler&gt;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400" b="1" dirty="0">
                <a:latin typeface="Times New Roman" pitchFamily="18" charset="0"/>
              </a:rPr>
              <a:t>&lt;/</a:t>
            </a:r>
            <a:r>
              <a:rPr lang="de-DE" sz="1400" b="1" dirty="0" err="1">
                <a:latin typeface="Times New Roman" pitchFamily="18" charset="0"/>
              </a:rPr>
              <a:t>UniLeitung</a:t>
            </a:r>
            <a:r>
              <a:rPr lang="de-DE" sz="1400" b="1" dirty="0">
                <a:latin typeface="Times New Roman" pitchFamily="18" charset="0"/>
              </a:rPr>
              <a:t>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400" b="1" dirty="0">
                <a:latin typeface="Times New Roman" pitchFamily="18" charset="0"/>
              </a:rPr>
              <a:t>&lt;Fakultäten&gt;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400" b="1" dirty="0">
                <a:latin typeface="Times New Roman" pitchFamily="18" charset="0"/>
              </a:rPr>
              <a:t>   &lt;Fakultät&gt;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400" b="1" dirty="0">
                <a:latin typeface="Times New Roman" pitchFamily="18" charset="0"/>
              </a:rPr>
              <a:t>      &lt;</a:t>
            </a:r>
            <a:r>
              <a:rPr lang="de-DE" sz="1400" b="1" dirty="0" err="1">
                <a:latin typeface="Times New Roman" pitchFamily="18" charset="0"/>
              </a:rPr>
              <a:t>FakName</a:t>
            </a:r>
            <a:r>
              <a:rPr lang="de-DE" sz="1400" b="1" dirty="0">
                <a:latin typeface="Times New Roman" pitchFamily="18" charset="0"/>
              </a:rPr>
              <a:t>&gt;Theologie&lt;/</a:t>
            </a:r>
            <a:r>
              <a:rPr lang="de-DE" sz="1400" b="1" dirty="0" err="1">
                <a:latin typeface="Times New Roman" pitchFamily="18" charset="0"/>
              </a:rPr>
              <a:t>FakName</a:t>
            </a:r>
            <a:r>
              <a:rPr lang="de-DE" sz="1400" b="1" dirty="0">
                <a:latin typeface="Times New Roman" pitchFamily="18" charset="0"/>
              </a:rPr>
              <a:t>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400" b="1" dirty="0">
                <a:latin typeface="Times New Roman" pitchFamily="18" charset="0"/>
              </a:rPr>
              <a:t>      &lt;</a:t>
            </a:r>
            <a:r>
              <a:rPr lang="de-DE" sz="1400" b="1" dirty="0" err="1">
                <a:latin typeface="Times New Roman" pitchFamily="18" charset="0"/>
              </a:rPr>
              <a:t>ProfessorIn</a:t>
            </a:r>
            <a:r>
              <a:rPr lang="de-DE" sz="1400" b="1" dirty="0">
                <a:latin typeface="Times New Roman" pitchFamily="18" charset="0"/>
              </a:rPr>
              <a:t> </a:t>
            </a:r>
            <a:r>
              <a:rPr lang="de-DE" sz="1400" b="1" dirty="0" err="1">
                <a:latin typeface="Times New Roman" pitchFamily="18" charset="0"/>
              </a:rPr>
              <a:t>PersNr</a:t>
            </a:r>
            <a:r>
              <a:rPr lang="de-DE" sz="1400" b="1" dirty="0">
                <a:latin typeface="Times New Roman" pitchFamily="18" charset="0"/>
              </a:rPr>
              <a:t>="2134"&gt;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400" b="1" dirty="0">
                <a:latin typeface="Times New Roman" pitchFamily="18" charset="0"/>
              </a:rPr>
              <a:t>         &lt;Name&gt;Augustinus&lt;/Name&gt;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400" b="1" dirty="0">
                <a:latin typeface="Times New Roman" pitchFamily="18" charset="0"/>
              </a:rPr>
              <a:t>         &lt;Rang&gt;C3&lt;/Rang&gt;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400" b="1" dirty="0">
                <a:latin typeface="Times New Roman" pitchFamily="18" charset="0"/>
              </a:rPr>
              <a:t>         &lt;Raum&gt;309&lt;/Raum&gt;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400" b="1" dirty="0">
                <a:latin typeface="Times New Roman" pitchFamily="18" charset="0"/>
              </a:rPr>
              <a:t>         &lt;Vorlesungen&gt;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400" b="1" dirty="0">
                <a:latin typeface="Times New Roman" pitchFamily="18" charset="0"/>
              </a:rPr>
              <a:t>            &lt;Vorlesung </a:t>
            </a:r>
            <a:r>
              <a:rPr lang="de-DE" sz="1400" b="1" dirty="0" err="1">
                <a:latin typeface="Times New Roman" pitchFamily="18" charset="0"/>
              </a:rPr>
              <a:t>VorlNr</a:t>
            </a:r>
            <a:r>
              <a:rPr lang="de-DE" sz="1400" b="1" dirty="0">
                <a:latin typeface="Times New Roman" pitchFamily="18" charset="0"/>
              </a:rPr>
              <a:t>="5022"&gt;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400" b="1" dirty="0">
                <a:latin typeface="Times New Roman" pitchFamily="18" charset="0"/>
              </a:rPr>
              <a:t>            &lt;Titel&gt;Glaube und Wissen&lt;/Titel&gt;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400" b="1" dirty="0">
                <a:latin typeface="Times New Roman" pitchFamily="18" charset="0"/>
              </a:rPr>
              <a:t>            &lt;SWS&gt;2&lt;/SWS&gt;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400" b="1" dirty="0">
                <a:latin typeface="Times New Roman" pitchFamily="18" charset="0"/>
              </a:rPr>
              <a:t>            &lt;/Vorlesung&gt;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400" b="1" dirty="0">
                <a:latin typeface="Times New Roman" pitchFamily="18" charset="0"/>
              </a:rPr>
              <a:t>         &lt;/Vorlesungen&gt;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400" b="1" dirty="0">
                <a:latin typeface="Times New Roman" pitchFamily="18" charset="0"/>
              </a:rPr>
              <a:t>      &lt;/</a:t>
            </a:r>
            <a:r>
              <a:rPr lang="de-DE" sz="1400" b="1" dirty="0" err="1">
                <a:latin typeface="Times New Roman" pitchFamily="18" charset="0"/>
              </a:rPr>
              <a:t>ProfessorIn</a:t>
            </a:r>
            <a:r>
              <a:rPr lang="de-DE" sz="1400" b="1" dirty="0">
                <a:latin typeface="Times New Roman" pitchFamily="18" charset="0"/>
              </a:rPr>
              <a:t>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400" b="1" dirty="0">
                <a:latin typeface="Times New Roman" pitchFamily="18" charset="0"/>
              </a:rPr>
              <a:t>   &lt;/Fakultät&gt;</a:t>
            </a:r>
          </a:p>
        </p:txBody>
      </p:sp>
      <p:sp>
        <p:nvSpPr>
          <p:cNvPr id="40964" name="AutoShape 4"/>
          <p:cNvSpPr>
            <a:spLocks noChangeArrowheads="1"/>
          </p:cNvSpPr>
          <p:nvPr/>
        </p:nvSpPr>
        <p:spPr bwMode="auto">
          <a:xfrm rot="462811">
            <a:off x="7486650" y="4629150"/>
            <a:ext cx="514350" cy="514350"/>
          </a:xfrm>
          <a:prstGeom prst="curvedRightArrow">
            <a:avLst>
              <a:gd name="adj1" fmla="val 20000"/>
              <a:gd name="adj2" fmla="val 40000"/>
              <a:gd name="adj3" fmla="val 33333"/>
            </a:avLst>
          </a:prstGeom>
          <a:solidFill>
            <a:schemeClr val="accent1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B33A-472D-4708-99F6-C179FD98D71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5035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5"/>
          <p:cNvGraphicFramePr>
            <a:graphicFrameLocks noChangeAspect="1"/>
          </p:cNvGraphicFramePr>
          <p:nvPr/>
        </p:nvGraphicFramePr>
        <p:xfrm>
          <a:off x="2458641" y="0"/>
          <a:ext cx="4318397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Visio" r:id="rId4" imgW="6853428" imgH="8163763" progId="Visio.Drawing.6">
                  <p:embed/>
                </p:oleObj>
              </mc:Choice>
              <mc:Fallback>
                <p:oleObj name="Visio" r:id="rId4" imgW="6853428" imgH="8163763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8641" y="0"/>
                        <a:ext cx="4318397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EFE4E-294E-4B19-AB32-018BC17EF5BC}" type="slidenum">
              <a:rPr lang="en-US" smtClean="0"/>
              <a:pPr>
                <a:defRPr/>
              </a:pPr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947812"/>
      </p:ext>
    </p:extLst>
  </p:cSld>
  <p:clrMapOvr>
    <a:masterClrMapping/>
  </p:clrMapOvr>
  <p:transition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569" y="-797719"/>
            <a:ext cx="8047435" cy="643771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EFE4E-294E-4B19-AB32-018BC17EF5BC}" type="slidenum">
              <a:rPr lang="en-US" smtClean="0"/>
              <a:pPr>
                <a:defRPr/>
              </a:pPr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488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085850"/>
            <a:ext cx="9144000" cy="73152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EFE4E-294E-4B19-AB32-018BC17EF5BC}" type="slidenum">
              <a:rPr lang="en-US" smtClean="0"/>
              <a:pPr>
                <a:defRPr/>
              </a:pPr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38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4"/>
          <p:cNvGraphicFramePr>
            <a:graphicFrameLocks noChangeAspect="1"/>
          </p:cNvGraphicFramePr>
          <p:nvPr/>
        </p:nvGraphicFramePr>
        <p:xfrm>
          <a:off x="1735932" y="0"/>
          <a:ext cx="6265069" cy="6123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Visio" r:id="rId4" imgW="7279005" imgH="7114032" progId="Visio.Drawing.6">
                  <p:embed/>
                </p:oleObj>
              </mc:Choice>
              <mc:Fallback>
                <p:oleObj name="Visio" r:id="rId4" imgW="7279005" imgH="711403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5932" y="0"/>
                        <a:ext cx="6265069" cy="61233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62737"/>
      </p:ext>
    </p:extLst>
  </p:cSld>
  <p:clrMapOvr>
    <a:masterClrMapping/>
  </p:clrMapOvr>
  <p:transition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Implementierung des Web-Services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public class UniVerwaltungSOAPBindingImpl 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implements UniVerwaltung.UniVerwaltungPortType {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public int getLehrUmfangVonProfessor(java.lang.String profName)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  throws java.rmi.RemoteException {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     return InquireDB.getLehrUmfangVonProfessor(profName); } }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endParaRPr lang="de-DE" sz="1200"/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import java.sql.*;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class InquireDB {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public static int getLehrUmfangVonProfessor(String profName) {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  int LehrUmfang = 0;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  try {         // connect to database: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     Class.forName("oracle.jdbc.driver.OracleDriver");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     Connection conn =   DriverManager.getConnection(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       "jdbc:oracle:thin:@devilray:1522:lsintern","WSUSER","Passwort");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     Statement stmt = conn.createStatement();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     ResultSet rset = stmt.executeQuery(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       "select sum(v.SWS) as LehrUmfang "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     + "from Vorlesungen v, Professoren p "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     + "where v.gelesenVon = p.PersNr and p.Name = '" + profName +"'");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     rset.next();               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     LehrUmfang=java.lang.Integer.parseInt(rset.getString("LehrUmfang"));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     // disconnect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     rset.close(); stmt.close(); conn.close();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  } catch (Exception e) {}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  return LehrUmfang; } }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354967"/>
      </p:ext>
    </p:extLst>
  </p:cSld>
  <p:clrMapOvr>
    <a:masterClrMapping/>
  </p:clrMapOvr>
  <p:transition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Aufruf des Web-Services (Klient)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ebdings" pitchFamily="18" charset="2"/>
              <a:buNone/>
            </a:pPr>
            <a:r>
              <a:rPr lang="de-DE" sz="1500"/>
              <a:t>package UniVerwaltung;</a:t>
            </a:r>
          </a:p>
          <a:p>
            <a:pPr>
              <a:buFont typeface="Webdings" pitchFamily="18" charset="2"/>
              <a:buNone/>
            </a:pPr>
            <a:r>
              <a:rPr lang="de-DE" sz="1500"/>
              <a:t>import java.net.URL;</a:t>
            </a:r>
          </a:p>
          <a:p>
            <a:pPr>
              <a:buFont typeface="Webdings" pitchFamily="18" charset="2"/>
              <a:buNone/>
            </a:pPr>
            <a:endParaRPr lang="de-DE" sz="1500"/>
          </a:p>
          <a:p>
            <a:pPr>
              <a:buFont typeface="Webdings" pitchFamily="18" charset="2"/>
              <a:buNone/>
            </a:pPr>
            <a:r>
              <a:rPr lang="de-DE" sz="1500"/>
              <a:t>public class Klient {</a:t>
            </a:r>
          </a:p>
          <a:p>
            <a:pPr>
              <a:buFont typeface="Webdings" pitchFamily="18" charset="2"/>
              <a:buNone/>
            </a:pPr>
            <a:r>
              <a:rPr lang="de-DE" sz="1500"/>
              <a:t>  public static void main(String[] args) throws Exception {</a:t>
            </a:r>
          </a:p>
          <a:p>
            <a:pPr>
              <a:buFont typeface="Webdings" pitchFamily="18" charset="2"/>
              <a:buNone/>
            </a:pPr>
            <a:r>
              <a:rPr lang="de-DE" sz="1500"/>
              <a:t>    UniVerwaltungService uvws = new UniVerwaltungServiceLocator();</a:t>
            </a:r>
          </a:p>
          <a:p>
            <a:pPr>
              <a:buFont typeface="Webdings" pitchFamily="18" charset="2"/>
              <a:buNone/>
            </a:pPr>
            <a:r>
              <a:rPr lang="de-DE" sz="1500"/>
              <a:t>    UniVerwaltungPortType uv = uvws.getUniVerwaltung(new URL</a:t>
            </a:r>
          </a:p>
          <a:p>
            <a:pPr>
              <a:buFont typeface="Webdings" pitchFamily="18" charset="2"/>
              <a:buNone/>
            </a:pPr>
            <a:r>
              <a:rPr lang="de-DE" sz="1500"/>
              <a:t>      ("http://www.db.fmi.uni-passau.de/axis/services/UniVerwaltung"));</a:t>
            </a:r>
          </a:p>
          <a:p>
            <a:pPr>
              <a:buFont typeface="Webdings" pitchFamily="18" charset="2"/>
              <a:buNone/>
            </a:pPr>
            <a:r>
              <a:rPr lang="de-DE" sz="1500"/>
              <a:t>    System.out.println("Lehrumfang von Professor/in " + </a:t>
            </a:r>
          </a:p>
          <a:p>
            <a:pPr>
              <a:buFont typeface="Webdings" pitchFamily="18" charset="2"/>
              <a:buNone/>
            </a:pPr>
            <a:r>
              <a:rPr lang="de-DE" sz="1500"/>
              <a:t>      "Sokrates"  +": " +</a:t>
            </a:r>
          </a:p>
          <a:p>
            <a:pPr>
              <a:buFont typeface="Webdings" pitchFamily="18" charset="2"/>
              <a:buNone/>
            </a:pPr>
            <a:r>
              <a:rPr lang="de-DE" sz="1500"/>
              <a:t>      uv.getLehrUmfangVonProfessor("Sokrates")); //Dienstinvokation</a:t>
            </a:r>
          </a:p>
          <a:p>
            <a:pPr>
              <a:buFont typeface="Webdings" pitchFamily="18" charset="2"/>
              <a:buNone/>
            </a:pPr>
            <a:r>
              <a:rPr lang="de-DE" sz="1500"/>
              <a:t>   }</a:t>
            </a:r>
          </a:p>
          <a:p>
            <a:pPr>
              <a:buFont typeface="Webdings" pitchFamily="18" charset="2"/>
              <a:buNone/>
            </a:pPr>
            <a:r>
              <a:rPr lang="de-DE" sz="1500"/>
              <a:t>}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06493"/>
      </p:ext>
    </p:extLst>
  </p:cSld>
  <p:clrMapOvr>
    <a:masterClrMapping/>
  </p:clrMapOvr>
  <p:transition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Handgestrickter Klient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import java.io.*; import java.net.*;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endParaRPr lang="de-DE" sz="1200"/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public class ClientUniVerwaltung {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private static final int BUFF_SIZE = 100;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endParaRPr lang="de-DE" sz="1200"/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public static void main(String[] argv) throws Exception {      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  String request = 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  "&lt;?xml version='1.0' encoding='UTF-8'?&gt;"+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     "&lt;soap:Envelope " +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       "xmlns:soap='http://schemas.xmlsoap.org/soap/envelope/' " +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       "xmlns:xsd='http://www.w3.org/2001/XMLSchema' " +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       "xmlns:xsi='http://www.w3.org/2001/XMLSchema-instance' " + 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       "soap:encodingStyle= " +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              "'http://schemas.xmlsoap.org/soap/encoding/'&gt; " +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      "&lt;soap:Body&gt; "+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        "&lt;ns1:getLehrUmfangVonProfessor " +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           "xmlns:ns1='http::/www.db.fmi.uni-passau.de/" + 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                 "UniVerwaltung.wsdl'&gt; " +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             "&lt;ProfName xsi:type='xsd:string'&gt;Sokrates&lt;/ProfName&gt;" +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             "&lt;/ns1:getLehrUmfangVonProfessor&gt;" +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       "&lt;/soap:Body&gt;"+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     "&lt;/soap:Envelope&gt;";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endParaRPr lang="de-DE" sz="1200"/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 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91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6858000" cy="519113"/>
          </a:xfrm>
        </p:spPr>
        <p:txBody>
          <a:bodyPr/>
          <a:lstStyle/>
          <a:p>
            <a:r>
              <a:rPr lang="de-DE" smtClean="0"/>
              <a:t>Handgestrickter Klient … cont‘d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465535"/>
            <a:ext cx="6858000" cy="4677965"/>
          </a:xfrm>
        </p:spPr>
        <p:txBody>
          <a:bodyPr/>
          <a:lstStyle/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050"/>
              <a:t>      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  URL url = new URL(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      "http://www.db.fmi.uni-passau.de/axis/services/UniVerwaltung");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  HttpURLConnection conn = (HttpURLConnection) url.openConnection();      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        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  conn.setDoOutput(true); conn.setUseCaches(false);      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  conn.setRequestProperty("Accept", "text/xml");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  conn.setRequestProperty("Connection", "keep-alive");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  conn.setRequestProperty("Content-Type", "text/xml");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  conn.setRequestProperty(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     "Content-length",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     Integer.toString(request.length()));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  conn.setRequestProperty("SOAPAction", "\" \"");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endParaRPr lang="de-DE" sz="1200"/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  OutputStream out = conn.getOutputStream();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  out.write(request.getBytes()); out.flush();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  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  StringBuffer response = new StringBuffer(BUFF_SIZE);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  InputStreamReader in =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     new InputStreamReader(conn.getInputStream(), "UTF-8");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  char buff[] = new char[BUFF_SIZE];   int n;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  while ((n = in.read(buff, 0, BUFF_SIZE - 1)) &gt; 0) {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     response.append(buff, 0, n);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  }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  out.close(); in.close();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   System.out.println( response.toString() );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   }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200"/>
              <a:t>}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348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3"/>
          <p:cNvSpPr txBox="1">
            <a:spLocks noChangeArrowheads="1"/>
          </p:cNvSpPr>
          <p:nvPr/>
        </p:nvSpPr>
        <p:spPr bwMode="auto">
          <a:xfrm>
            <a:off x="1143000" y="0"/>
            <a:ext cx="6858000" cy="520815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400" b="1" dirty="0">
                <a:latin typeface="Times New Roman" pitchFamily="18" charset="0"/>
              </a:rPr>
              <a:t>&lt;Fakultät&gt;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400" b="1" dirty="0">
                <a:latin typeface="Times New Roman" pitchFamily="18" charset="0"/>
              </a:rPr>
              <a:t>      &lt;</a:t>
            </a:r>
            <a:r>
              <a:rPr lang="de-DE" sz="1400" b="1" dirty="0" err="1">
                <a:latin typeface="Times New Roman" pitchFamily="18" charset="0"/>
              </a:rPr>
              <a:t>FakName</a:t>
            </a:r>
            <a:r>
              <a:rPr lang="de-DE" sz="1400" b="1" dirty="0">
                <a:latin typeface="Times New Roman" pitchFamily="18" charset="0"/>
              </a:rPr>
              <a:t>&gt;Physik&lt;/</a:t>
            </a:r>
            <a:r>
              <a:rPr lang="de-DE" sz="1400" b="1" dirty="0" err="1">
                <a:latin typeface="Times New Roman" pitchFamily="18" charset="0"/>
              </a:rPr>
              <a:t>FakName</a:t>
            </a:r>
            <a:r>
              <a:rPr lang="de-DE" sz="1400" b="1" dirty="0">
                <a:latin typeface="Times New Roman" pitchFamily="18" charset="0"/>
              </a:rPr>
              <a:t>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400" b="1" dirty="0">
                <a:latin typeface="Times New Roman" pitchFamily="18" charset="0"/>
              </a:rPr>
              <a:t>      &lt;</a:t>
            </a:r>
            <a:r>
              <a:rPr lang="de-DE" sz="1400" b="1" dirty="0" err="1">
                <a:latin typeface="Times New Roman" pitchFamily="18" charset="0"/>
              </a:rPr>
              <a:t>ProfessorIn</a:t>
            </a:r>
            <a:r>
              <a:rPr lang="de-DE" sz="1400" b="1" dirty="0">
                <a:latin typeface="Times New Roman" pitchFamily="18" charset="0"/>
              </a:rPr>
              <a:t> </a:t>
            </a:r>
            <a:r>
              <a:rPr lang="de-DE" sz="1400" b="1" dirty="0" err="1">
                <a:latin typeface="Times New Roman" pitchFamily="18" charset="0"/>
              </a:rPr>
              <a:t>PersNr</a:t>
            </a:r>
            <a:r>
              <a:rPr lang="de-DE" sz="1400" b="1" dirty="0">
                <a:latin typeface="Times New Roman" pitchFamily="18" charset="0"/>
              </a:rPr>
              <a:t>="2136"&gt;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400" b="1" dirty="0">
                <a:latin typeface="Times New Roman" pitchFamily="18" charset="0"/>
              </a:rPr>
              <a:t>         &lt;Name&gt;Curie&lt;/Name&gt;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400" b="1" dirty="0">
                <a:latin typeface="Times New Roman" pitchFamily="18" charset="0"/>
              </a:rPr>
              <a:t>         &lt;Rang&gt;C4&lt;/Rang&gt;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400" b="1" dirty="0">
                <a:latin typeface="Times New Roman" pitchFamily="18" charset="0"/>
              </a:rPr>
              <a:t>         &lt;Raum&gt;36&lt;/Raum&gt;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400" b="1" dirty="0">
                <a:latin typeface="Times New Roman" pitchFamily="18" charset="0"/>
              </a:rPr>
              <a:t>      &lt;/</a:t>
            </a:r>
            <a:r>
              <a:rPr lang="de-DE" sz="1400" b="1" dirty="0" err="1">
                <a:latin typeface="Times New Roman" pitchFamily="18" charset="0"/>
              </a:rPr>
              <a:t>ProfessorIn</a:t>
            </a:r>
            <a:r>
              <a:rPr lang="de-DE" sz="1400" b="1" dirty="0">
                <a:latin typeface="Times New Roman" pitchFamily="18" charset="0"/>
              </a:rPr>
              <a:t>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400" b="1" dirty="0">
                <a:latin typeface="Times New Roman" pitchFamily="18" charset="0"/>
              </a:rPr>
              <a:t>      &lt;</a:t>
            </a:r>
            <a:r>
              <a:rPr lang="de-DE" sz="1400" b="1" dirty="0" err="1">
                <a:latin typeface="Times New Roman" pitchFamily="18" charset="0"/>
              </a:rPr>
              <a:t>ProfessorIn</a:t>
            </a:r>
            <a:r>
              <a:rPr lang="de-DE" sz="1400" b="1" dirty="0">
                <a:latin typeface="Times New Roman" pitchFamily="18" charset="0"/>
              </a:rPr>
              <a:t> </a:t>
            </a:r>
            <a:r>
              <a:rPr lang="de-DE" sz="1400" b="1" dirty="0" err="1">
                <a:latin typeface="Times New Roman" pitchFamily="18" charset="0"/>
              </a:rPr>
              <a:t>PersNr</a:t>
            </a:r>
            <a:r>
              <a:rPr lang="de-DE" sz="1400" b="1" dirty="0">
                <a:latin typeface="Times New Roman" pitchFamily="18" charset="0"/>
              </a:rPr>
              <a:t>="2127"&gt;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400" b="1" dirty="0">
                <a:latin typeface="Times New Roman" pitchFamily="18" charset="0"/>
              </a:rPr>
              <a:t>         &lt;Name&gt;Kopernikus&lt;/Name&gt;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400" b="1" dirty="0">
                <a:latin typeface="Times New Roman" pitchFamily="18" charset="0"/>
              </a:rPr>
              <a:t>         &lt;Rang&gt;C3&lt;/Rang&gt;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400" b="1" dirty="0">
                <a:latin typeface="Times New Roman" pitchFamily="18" charset="0"/>
              </a:rPr>
              <a:t>         &lt;Raum&gt;310&lt;/Raum&gt;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400" b="1" dirty="0">
                <a:latin typeface="Times New Roman" pitchFamily="18" charset="0"/>
              </a:rPr>
              <a:t>      &lt;/</a:t>
            </a:r>
            <a:r>
              <a:rPr lang="de-DE" sz="1400" b="1" dirty="0" err="1">
                <a:latin typeface="Times New Roman" pitchFamily="18" charset="0"/>
              </a:rPr>
              <a:t>ProfessorIn</a:t>
            </a:r>
            <a:r>
              <a:rPr lang="de-DE" sz="1400" b="1" dirty="0">
                <a:latin typeface="Times New Roman" pitchFamily="18" charset="0"/>
              </a:rPr>
              <a:t>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400" b="1" dirty="0">
                <a:latin typeface="Times New Roman" pitchFamily="18" charset="0"/>
              </a:rPr>
              <a:t>   &lt;/Fakultät&gt;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endParaRPr lang="de-DE" sz="1400" b="1" dirty="0">
              <a:latin typeface="Times New Roman" pitchFamily="18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400" b="1" dirty="0">
                <a:latin typeface="Times New Roman" pitchFamily="18" charset="0"/>
              </a:rPr>
              <a:t>   &lt;Fakultät&gt;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400" b="1" dirty="0">
                <a:latin typeface="Times New Roman" pitchFamily="18" charset="0"/>
              </a:rPr>
              <a:t>      &lt;</a:t>
            </a:r>
            <a:r>
              <a:rPr lang="de-DE" sz="1400" b="1" dirty="0" err="1">
                <a:latin typeface="Times New Roman" pitchFamily="18" charset="0"/>
              </a:rPr>
              <a:t>FakName</a:t>
            </a:r>
            <a:r>
              <a:rPr lang="de-DE" sz="1400" b="1" dirty="0">
                <a:latin typeface="Times New Roman" pitchFamily="18" charset="0"/>
              </a:rPr>
              <a:t>&gt;Philosophie&lt;/</a:t>
            </a:r>
            <a:r>
              <a:rPr lang="de-DE" sz="1400" b="1" dirty="0" err="1">
                <a:latin typeface="Times New Roman" pitchFamily="18" charset="0"/>
              </a:rPr>
              <a:t>FakName</a:t>
            </a:r>
            <a:r>
              <a:rPr lang="de-DE" sz="1400" b="1" dirty="0">
                <a:latin typeface="Times New Roman" pitchFamily="18" charset="0"/>
              </a:rPr>
              <a:t>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400" b="1" dirty="0">
                <a:latin typeface="Times New Roman" pitchFamily="18" charset="0"/>
              </a:rPr>
              <a:t>      ...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400" b="1" dirty="0">
                <a:latin typeface="Times New Roman" pitchFamily="18" charset="0"/>
              </a:rPr>
              <a:t>      ...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400" b="1" dirty="0">
                <a:latin typeface="Times New Roman" pitchFamily="18" charset="0"/>
              </a:rPr>
              <a:t>   &lt;/Fakultät&gt;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400" b="1" dirty="0">
                <a:latin typeface="Times New Roman" pitchFamily="18" charset="0"/>
              </a:rPr>
              <a:t>&lt;/Fakultäten&gt;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400" b="1" dirty="0">
                <a:latin typeface="Times New Roman" pitchFamily="18" charset="0"/>
              </a:rPr>
              <a:t>&lt;/Universität&gt;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400" b="1" dirty="0">
                <a:latin typeface="Times New Roman" pitchFamily="18" charset="0"/>
              </a:rPr>
              <a:t>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B33A-472D-4708-99F6-C179FD98D71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37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XML Namensräume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ebdings" pitchFamily="18" charset="2"/>
              <a:buNone/>
            </a:pPr>
            <a:r>
              <a:rPr lang="de-DE" smtClean="0"/>
              <a:t>...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&lt;Universität </a:t>
            </a:r>
            <a:r>
              <a:rPr lang="de-DE" smtClean="0">
                <a:solidFill>
                  <a:srgbClr val="CC3399"/>
                </a:solidFill>
              </a:rPr>
              <a:t>xmlns="http://www.db.uni-passau.de/Universitaet"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     UnivName="Virtuelle Universität der Großen Denker"&gt;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   &lt;UniLeitung&gt;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...</a:t>
            </a:r>
          </a:p>
          <a:p>
            <a:pPr>
              <a:buFont typeface="Webdings" pitchFamily="18" charset="2"/>
              <a:buNone/>
            </a:pPr>
            <a:endParaRPr lang="de-DE" smtClean="0"/>
          </a:p>
          <a:p>
            <a:pPr>
              <a:buFont typeface="Webdings" pitchFamily="18" charset="2"/>
              <a:buNone/>
            </a:pPr>
            <a:endParaRPr lang="de-DE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456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XML Namensräume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de-DE" sz="1500"/>
              <a:t>...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de-DE" sz="1500"/>
              <a:t>&lt;Universität </a:t>
            </a:r>
            <a:r>
              <a:rPr lang="de-DE" sz="1500">
                <a:solidFill>
                  <a:srgbClr val="3333CC"/>
                </a:solidFill>
              </a:rPr>
              <a:t>xmlns="http://www.db.uni-passau.de/Universitaet"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de-DE" sz="1500"/>
              <a:t>     </a:t>
            </a:r>
            <a:r>
              <a:rPr lang="de-DE" sz="1500">
                <a:solidFill>
                  <a:srgbClr val="CC3399"/>
                </a:solidFill>
              </a:rPr>
              <a:t>xmlns:lit="http://www.db.uni-passau.de/Literatur"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de-DE" sz="1500"/>
              <a:t>     UnivName="Virtuelle Universität der Großen Denker"&gt;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de-DE" sz="1500"/>
              <a:t>   &lt;UniLeitung&gt;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de-DE" sz="1500"/>
              <a:t>...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de-DE" sz="1500"/>
              <a:t>         &lt;Vorlesung&gt;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de-DE" sz="1500"/>
              <a:t>             &lt;Titel&gt; Informationssysteme &lt;/Titel&gt;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de-DE" sz="1500"/>
              <a:t>             ...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de-DE" sz="1500"/>
              <a:t>             &lt;</a:t>
            </a:r>
            <a:r>
              <a:rPr lang="de-DE" sz="1500">
                <a:solidFill>
                  <a:srgbClr val="CC3399"/>
                </a:solidFill>
              </a:rPr>
              <a:t>lit:</a:t>
            </a:r>
            <a:r>
              <a:rPr lang="de-DE" sz="1500"/>
              <a:t>Buch lit:Jahr="2004"&gt;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de-DE" sz="1500"/>
              <a:t>                 &lt;</a:t>
            </a:r>
            <a:r>
              <a:rPr lang="de-DE" sz="1500">
                <a:solidFill>
                  <a:srgbClr val="CC3399"/>
                </a:solidFill>
              </a:rPr>
              <a:t>lit:</a:t>
            </a:r>
            <a:r>
              <a:rPr lang="de-DE" sz="1500"/>
              <a:t>Titel&gt;Datenbanksysteme: Eine Einführung&lt;/</a:t>
            </a:r>
            <a:r>
              <a:rPr lang="de-DE" sz="1500">
                <a:solidFill>
                  <a:srgbClr val="CC3399"/>
                </a:solidFill>
              </a:rPr>
              <a:t>lit:</a:t>
            </a:r>
            <a:r>
              <a:rPr lang="de-DE" sz="1500"/>
              <a:t>Titel&gt;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de-DE" sz="1500"/>
              <a:t>                 &lt;</a:t>
            </a:r>
            <a:r>
              <a:rPr lang="de-DE" sz="1500">
                <a:solidFill>
                  <a:srgbClr val="CC3399"/>
                </a:solidFill>
              </a:rPr>
              <a:t>lit:</a:t>
            </a:r>
            <a:r>
              <a:rPr lang="de-DE" sz="1500"/>
              <a:t>Autor&gt;Alfons Kemper&lt;/</a:t>
            </a:r>
            <a:r>
              <a:rPr lang="de-DE" sz="1500">
                <a:solidFill>
                  <a:srgbClr val="CC3399"/>
                </a:solidFill>
              </a:rPr>
              <a:t>lit:</a:t>
            </a:r>
            <a:r>
              <a:rPr lang="de-DE" sz="1500"/>
              <a:t>Autor&gt;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de-DE" sz="1500"/>
              <a:t>                 &lt;</a:t>
            </a:r>
            <a:r>
              <a:rPr lang="de-DE" sz="1500">
                <a:solidFill>
                  <a:srgbClr val="CC3399"/>
                </a:solidFill>
              </a:rPr>
              <a:t>lit:</a:t>
            </a:r>
            <a:r>
              <a:rPr lang="de-DE" sz="1500"/>
              <a:t>Autor&gt;Andre Eickler&lt;/</a:t>
            </a:r>
            <a:r>
              <a:rPr lang="de-DE" sz="1500">
                <a:solidFill>
                  <a:srgbClr val="CC3399"/>
                </a:solidFill>
              </a:rPr>
              <a:t>lit:</a:t>
            </a:r>
            <a:r>
              <a:rPr lang="de-DE" sz="1500"/>
              <a:t>Autor&gt; 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de-DE" sz="1500"/>
              <a:t>                 &lt;</a:t>
            </a:r>
            <a:r>
              <a:rPr lang="de-DE" sz="1500">
                <a:solidFill>
                  <a:srgbClr val="CC3399"/>
                </a:solidFill>
              </a:rPr>
              <a:t>lit:</a:t>
            </a:r>
            <a:r>
              <a:rPr lang="de-DE" sz="1500"/>
              <a:t>Verlag&gt;Oldenbourg Verlag&lt;/</a:t>
            </a:r>
            <a:r>
              <a:rPr lang="de-DE" sz="1500">
                <a:solidFill>
                  <a:srgbClr val="CC3399"/>
                </a:solidFill>
              </a:rPr>
              <a:t>lit:</a:t>
            </a:r>
            <a:r>
              <a:rPr lang="de-DE" sz="1500"/>
              <a:t>Verlag&gt;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de-DE" sz="1500"/>
              <a:t>              &lt;/</a:t>
            </a:r>
            <a:r>
              <a:rPr lang="de-DE" sz="1500">
                <a:solidFill>
                  <a:srgbClr val="CC3399"/>
                </a:solidFill>
              </a:rPr>
              <a:t>lit:</a:t>
            </a:r>
            <a:r>
              <a:rPr lang="de-DE" sz="1500"/>
              <a:t>Buch&gt;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de-DE" sz="1500"/>
              <a:t>         &lt;/Vorlesung&gt;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de-DE" sz="1500"/>
              <a:t>...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endParaRPr lang="de-DE" sz="150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304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6858000" cy="400050"/>
          </a:xfrm>
        </p:spPr>
        <p:txBody>
          <a:bodyPr/>
          <a:lstStyle/>
          <a:p>
            <a:r>
              <a:rPr lang="de-DE" smtClean="0"/>
              <a:t>XML-Schema: mächtiger als DTDs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143000" y="596101"/>
            <a:ext cx="6858000" cy="4547399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500" b="1" dirty="0">
                <a:latin typeface="Times New Roman" pitchFamily="18" charset="0"/>
              </a:rPr>
              <a:t>&lt;?</a:t>
            </a:r>
            <a:r>
              <a:rPr lang="de-DE" sz="1500" b="1" dirty="0" err="1">
                <a:latin typeface="Times New Roman" pitchFamily="18" charset="0"/>
              </a:rPr>
              <a:t>xml</a:t>
            </a:r>
            <a:r>
              <a:rPr lang="de-DE" sz="1500" b="1" dirty="0">
                <a:latin typeface="Times New Roman" pitchFamily="18" charset="0"/>
              </a:rPr>
              <a:t> </a:t>
            </a:r>
            <a:r>
              <a:rPr lang="de-DE" sz="1500" b="1" dirty="0" err="1">
                <a:latin typeface="Times New Roman" pitchFamily="18" charset="0"/>
              </a:rPr>
              <a:t>version</a:t>
            </a:r>
            <a:r>
              <a:rPr lang="de-DE" sz="1500" b="1" dirty="0">
                <a:latin typeface="Times New Roman" pitchFamily="18" charset="0"/>
              </a:rPr>
              <a:t>="1.0" </a:t>
            </a:r>
            <a:r>
              <a:rPr lang="de-DE" sz="1500" b="1" dirty="0" err="1">
                <a:latin typeface="Times New Roman" pitchFamily="18" charset="0"/>
              </a:rPr>
              <a:t>encoding</a:t>
            </a:r>
            <a:r>
              <a:rPr lang="de-DE" sz="1500" b="1" dirty="0">
                <a:latin typeface="Times New Roman" pitchFamily="18" charset="0"/>
              </a:rPr>
              <a:t>='ISO-8859-1'?&gt;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500" b="1" dirty="0">
                <a:latin typeface="Times New Roman" pitchFamily="18" charset="0"/>
              </a:rPr>
              <a:t>&lt;</a:t>
            </a:r>
            <a:r>
              <a:rPr lang="de-DE" sz="1500" b="1" dirty="0" err="1">
                <a:latin typeface="Times New Roman" pitchFamily="18" charset="0"/>
              </a:rPr>
              <a:t>xsd:schema</a:t>
            </a:r>
            <a:r>
              <a:rPr lang="de-DE" sz="1500" b="1" dirty="0">
                <a:latin typeface="Times New Roman" pitchFamily="18" charset="0"/>
              </a:rPr>
              <a:t> </a:t>
            </a:r>
            <a:r>
              <a:rPr lang="de-DE" sz="1500" b="1" dirty="0" err="1">
                <a:latin typeface="Times New Roman" pitchFamily="18" charset="0"/>
              </a:rPr>
              <a:t>xmlns:xsd</a:t>
            </a:r>
            <a:r>
              <a:rPr lang="de-DE" sz="1500" b="1" dirty="0">
                <a:latin typeface="Times New Roman" pitchFamily="18" charset="0"/>
              </a:rPr>
              <a:t>="http://www.w3.org/2001/</a:t>
            </a:r>
            <a:r>
              <a:rPr lang="de-DE" sz="1500" b="1" dirty="0" err="1">
                <a:latin typeface="Times New Roman" pitchFamily="18" charset="0"/>
              </a:rPr>
              <a:t>XMLSchema</a:t>
            </a:r>
            <a:r>
              <a:rPr lang="de-DE" sz="1500" b="1" dirty="0">
                <a:latin typeface="Times New Roman" pitchFamily="18" charset="0"/>
              </a:rPr>
              <a:t>"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500" b="1" dirty="0">
                <a:latin typeface="Times New Roman" pitchFamily="18" charset="0"/>
              </a:rPr>
              <a:t>            </a:t>
            </a:r>
            <a:r>
              <a:rPr lang="de-DE" sz="1500" b="1" dirty="0" err="1">
                <a:solidFill>
                  <a:srgbClr val="3333CC"/>
                </a:solidFill>
                <a:latin typeface="Times New Roman" pitchFamily="18" charset="0"/>
              </a:rPr>
              <a:t>targetNamespace</a:t>
            </a:r>
            <a:r>
              <a:rPr lang="de-DE" sz="1500" b="1" dirty="0">
                <a:solidFill>
                  <a:srgbClr val="3333CC"/>
                </a:solidFill>
                <a:latin typeface="Times New Roman" pitchFamily="18" charset="0"/>
              </a:rPr>
              <a:t>="http://</a:t>
            </a:r>
            <a:r>
              <a:rPr lang="de-DE" sz="1500" b="1" dirty="0" err="1">
                <a:solidFill>
                  <a:srgbClr val="3333CC"/>
                </a:solidFill>
                <a:latin typeface="Times New Roman" pitchFamily="18" charset="0"/>
              </a:rPr>
              <a:t>www.db.uni-passau.de</a:t>
            </a:r>
            <a:r>
              <a:rPr lang="de-DE" sz="1500" b="1" dirty="0">
                <a:solidFill>
                  <a:srgbClr val="3333CC"/>
                </a:solidFill>
                <a:latin typeface="Times New Roman" pitchFamily="18" charset="0"/>
              </a:rPr>
              <a:t>/</a:t>
            </a:r>
            <a:r>
              <a:rPr lang="de-DE" sz="1500" b="1" dirty="0" err="1">
                <a:solidFill>
                  <a:srgbClr val="3333CC"/>
                </a:solidFill>
                <a:latin typeface="Times New Roman" pitchFamily="18" charset="0"/>
              </a:rPr>
              <a:t>Universitaet</a:t>
            </a:r>
            <a:r>
              <a:rPr lang="de-DE" sz="1500" b="1" dirty="0">
                <a:solidFill>
                  <a:srgbClr val="3333CC"/>
                </a:solidFill>
                <a:latin typeface="Times New Roman" pitchFamily="18" charset="0"/>
              </a:rPr>
              <a:t>"&gt;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500" b="1" dirty="0">
                <a:latin typeface="Times New Roman" pitchFamily="18" charset="0"/>
              </a:rPr>
              <a:t>   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500" b="1" dirty="0">
                <a:latin typeface="Times New Roman" pitchFamily="18" charset="0"/>
              </a:rPr>
              <a:t>  &lt;</a:t>
            </a:r>
            <a:r>
              <a:rPr lang="de-DE" sz="1500" b="1" dirty="0" err="1">
                <a:latin typeface="Times New Roman" pitchFamily="18" charset="0"/>
              </a:rPr>
              <a:t>xsd:element</a:t>
            </a:r>
            <a:r>
              <a:rPr lang="de-DE" sz="1500" b="1" dirty="0">
                <a:latin typeface="Times New Roman" pitchFamily="18" charset="0"/>
              </a:rPr>
              <a:t> </a:t>
            </a:r>
            <a:r>
              <a:rPr lang="de-DE" sz="1500" b="1" dirty="0" err="1">
                <a:latin typeface="Times New Roman" pitchFamily="18" charset="0"/>
              </a:rPr>
              <a:t>name</a:t>
            </a:r>
            <a:r>
              <a:rPr lang="de-DE" sz="1500" b="1" dirty="0">
                <a:latin typeface="Times New Roman" pitchFamily="18" charset="0"/>
              </a:rPr>
              <a:t>="Universität" type="</a:t>
            </a:r>
            <a:r>
              <a:rPr lang="de-DE" sz="1500" b="1" dirty="0" err="1">
                <a:latin typeface="Times New Roman" pitchFamily="18" charset="0"/>
              </a:rPr>
              <a:t>UniInfoTyp</a:t>
            </a:r>
            <a:r>
              <a:rPr lang="de-DE" sz="1500" b="1" dirty="0">
                <a:latin typeface="Times New Roman" pitchFamily="18" charset="0"/>
              </a:rPr>
              <a:t>"/&gt;  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endParaRPr lang="de-DE" sz="1500" b="1" dirty="0">
              <a:latin typeface="Times New Roman" pitchFamily="18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500" b="1" dirty="0">
                <a:latin typeface="Times New Roman" pitchFamily="18" charset="0"/>
              </a:rPr>
              <a:t>  &lt;</a:t>
            </a:r>
            <a:r>
              <a:rPr lang="de-DE" sz="1500" b="1" dirty="0" err="1">
                <a:latin typeface="Times New Roman" pitchFamily="18" charset="0"/>
              </a:rPr>
              <a:t>xsd:complexType</a:t>
            </a:r>
            <a:r>
              <a:rPr lang="de-DE" sz="1500" b="1" dirty="0">
                <a:latin typeface="Times New Roman" pitchFamily="18" charset="0"/>
              </a:rPr>
              <a:t> </a:t>
            </a:r>
            <a:r>
              <a:rPr lang="de-DE" sz="1500" b="1" dirty="0" err="1">
                <a:latin typeface="Times New Roman" pitchFamily="18" charset="0"/>
              </a:rPr>
              <a:t>name</a:t>
            </a:r>
            <a:r>
              <a:rPr lang="de-DE" sz="1500" b="1" dirty="0">
                <a:latin typeface="Times New Roman" pitchFamily="18" charset="0"/>
              </a:rPr>
              <a:t>="</a:t>
            </a:r>
            <a:r>
              <a:rPr lang="de-DE" sz="1500" b="1" dirty="0" err="1">
                <a:latin typeface="Times New Roman" pitchFamily="18" charset="0"/>
              </a:rPr>
              <a:t>UniInfoTyp</a:t>
            </a:r>
            <a:r>
              <a:rPr lang="de-DE" sz="1500" b="1" dirty="0">
                <a:latin typeface="Times New Roman" pitchFamily="18" charset="0"/>
              </a:rPr>
              <a:t>"&gt;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500" b="1" dirty="0">
                <a:latin typeface="Times New Roman" pitchFamily="18" charset="0"/>
              </a:rPr>
              <a:t>    &lt;</a:t>
            </a:r>
            <a:r>
              <a:rPr lang="de-DE" sz="1500" b="1" dirty="0" err="1">
                <a:latin typeface="Times New Roman" pitchFamily="18" charset="0"/>
              </a:rPr>
              <a:t>xsd:sequence</a:t>
            </a:r>
            <a:r>
              <a:rPr lang="de-DE" sz="1500" b="1" dirty="0">
                <a:latin typeface="Times New Roman" pitchFamily="18" charset="0"/>
              </a:rPr>
              <a:t>&gt; 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500" b="1" dirty="0">
                <a:latin typeface="Times New Roman" pitchFamily="18" charset="0"/>
              </a:rPr>
              <a:t>      &lt;</a:t>
            </a:r>
            <a:r>
              <a:rPr lang="de-DE" sz="1500" b="1" dirty="0" err="1">
                <a:latin typeface="Times New Roman" pitchFamily="18" charset="0"/>
              </a:rPr>
              <a:t>xsd:element</a:t>
            </a:r>
            <a:r>
              <a:rPr lang="de-DE" sz="1500" b="1" dirty="0">
                <a:latin typeface="Times New Roman" pitchFamily="18" charset="0"/>
              </a:rPr>
              <a:t> </a:t>
            </a:r>
            <a:r>
              <a:rPr lang="de-DE" sz="1500" b="1" dirty="0" err="1">
                <a:latin typeface="Times New Roman" pitchFamily="18" charset="0"/>
              </a:rPr>
              <a:t>name</a:t>
            </a:r>
            <a:r>
              <a:rPr lang="de-DE" sz="1500" b="1" dirty="0">
                <a:latin typeface="Times New Roman" pitchFamily="18" charset="0"/>
              </a:rPr>
              <a:t>="</a:t>
            </a:r>
            <a:r>
              <a:rPr lang="de-DE" sz="1500" b="1" dirty="0" err="1">
                <a:latin typeface="Times New Roman" pitchFamily="18" charset="0"/>
              </a:rPr>
              <a:t>UniLeitung</a:t>
            </a:r>
            <a:r>
              <a:rPr lang="de-DE" sz="1500" b="1" dirty="0">
                <a:latin typeface="Times New Roman" pitchFamily="18" charset="0"/>
              </a:rPr>
              <a:t>"&gt;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500" b="1" dirty="0">
                <a:latin typeface="Times New Roman" pitchFamily="18" charset="0"/>
              </a:rPr>
              <a:t>        &lt;</a:t>
            </a:r>
            <a:r>
              <a:rPr lang="de-DE" sz="1500" b="1" dirty="0" err="1">
                <a:latin typeface="Times New Roman" pitchFamily="18" charset="0"/>
              </a:rPr>
              <a:t>xsd:complexType</a:t>
            </a:r>
            <a:r>
              <a:rPr lang="de-DE" sz="1500" b="1" dirty="0">
                <a:latin typeface="Times New Roman" pitchFamily="18" charset="0"/>
              </a:rPr>
              <a:t>&gt;   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500" b="1" dirty="0">
                <a:latin typeface="Times New Roman" pitchFamily="18" charset="0"/>
              </a:rPr>
              <a:t>          &lt;</a:t>
            </a:r>
            <a:r>
              <a:rPr lang="de-DE" sz="1500" b="1" dirty="0" err="1">
                <a:latin typeface="Times New Roman" pitchFamily="18" charset="0"/>
              </a:rPr>
              <a:t>xsd:sequence</a:t>
            </a:r>
            <a:r>
              <a:rPr lang="de-DE" sz="1500" b="1" dirty="0">
                <a:latin typeface="Times New Roman" pitchFamily="18" charset="0"/>
              </a:rPr>
              <a:t>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500" b="1" dirty="0">
                <a:latin typeface="Times New Roman" pitchFamily="18" charset="0"/>
              </a:rPr>
              <a:t>            &lt;</a:t>
            </a:r>
            <a:r>
              <a:rPr lang="de-DE" sz="1500" b="1" dirty="0" err="1">
                <a:latin typeface="Times New Roman" pitchFamily="18" charset="0"/>
              </a:rPr>
              <a:t>xsd:element</a:t>
            </a:r>
            <a:r>
              <a:rPr lang="de-DE" sz="1500" b="1" dirty="0">
                <a:latin typeface="Times New Roman" pitchFamily="18" charset="0"/>
              </a:rPr>
              <a:t> </a:t>
            </a:r>
            <a:r>
              <a:rPr lang="de-DE" sz="1500" b="1" dirty="0" err="1">
                <a:latin typeface="Times New Roman" pitchFamily="18" charset="0"/>
              </a:rPr>
              <a:t>name</a:t>
            </a:r>
            <a:r>
              <a:rPr lang="de-DE" sz="1500" b="1" dirty="0">
                <a:latin typeface="Times New Roman" pitchFamily="18" charset="0"/>
              </a:rPr>
              <a:t>="Rektor" type="</a:t>
            </a:r>
            <a:r>
              <a:rPr lang="de-DE" sz="1500" b="1" dirty="0" err="1">
                <a:latin typeface="Times New Roman" pitchFamily="18" charset="0"/>
              </a:rPr>
              <a:t>xsd:string</a:t>
            </a:r>
            <a:r>
              <a:rPr lang="de-DE" sz="1500" b="1" dirty="0">
                <a:latin typeface="Times New Roman" pitchFamily="18" charset="0"/>
              </a:rPr>
              <a:t>"/&gt;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500" b="1" dirty="0">
                <a:latin typeface="Times New Roman" pitchFamily="18" charset="0"/>
              </a:rPr>
              <a:t>            &lt;</a:t>
            </a:r>
            <a:r>
              <a:rPr lang="de-DE" sz="1500" b="1" dirty="0" err="1">
                <a:latin typeface="Times New Roman" pitchFamily="18" charset="0"/>
              </a:rPr>
              <a:t>xsd:element</a:t>
            </a:r>
            <a:r>
              <a:rPr lang="de-DE" sz="1500" b="1" dirty="0">
                <a:latin typeface="Times New Roman" pitchFamily="18" charset="0"/>
              </a:rPr>
              <a:t> </a:t>
            </a:r>
            <a:r>
              <a:rPr lang="de-DE" sz="1500" b="1" dirty="0" err="1">
                <a:latin typeface="Times New Roman" pitchFamily="18" charset="0"/>
              </a:rPr>
              <a:t>name</a:t>
            </a:r>
            <a:r>
              <a:rPr lang="de-DE" sz="1500" b="1" dirty="0">
                <a:latin typeface="Times New Roman" pitchFamily="18" charset="0"/>
              </a:rPr>
              <a:t>="Kanzler" type="</a:t>
            </a:r>
            <a:r>
              <a:rPr lang="de-DE" sz="1500" b="1" dirty="0" err="1">
                <a:latin typeface="Times New Roman" pitchFamily="18" charset="0"/>
              </a:rPr>
              <a:t>xsd:string</a:t>
            </a:r>
            <a:r>
              <a:rPr lang="de-DE" sz="1500" b="1" dirty="0">
                <a:latin typeface="Times New Roman" pitchFamily="18" charset="0"/>
              </a:rPr>
              <a:t>"/&gt;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500" b="1" dirty="0">
                <a:latin typeface="Times New Roman" pitchFamily="18" charset="0"/>
              </a:rPr>
              <a:t>          &lt;/</a:t>
            </a:r>
            <a:r>
              <a:rPr lang="de-DE" sz="1500" b="1" dirty="0" err="1">
                <a:latin typeface="Times New Roman" pitchFamily="18" charset="0"/>
              </a:rPr>
              <a:t>xsd:sequence</a:t>
            </a:r>
            <a:r>
              <a:rPr lang="de-DE" sz="1500" b="1" dirty="0">
                <a:latin typeface="Times New Roman" pitchFamily="18" charset="0"/>
              </a:rPr>
              <a:t>&gt;  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500" b="1" dirty="0">
                <a:latin typeface="Times New Roman" pitchFamily="18" charset="0"/>
              </a:rPr>
              <a:t>        &lt;/</a:t>
            </a:r>
            <a:r>
              <a:rPr lang="de-DE" sz="1500" b="1" dirty="0" err="1">
                <a:latin typeface="Times New Roman" pitchFamily="18" charset="0"/>
              </a:rPr>
              <a:t>xsd:complexType</a:t>
            </a:r>
            <a:r>
              <a:rPr lang="de-DE" sz="1500" b="1" dirty="0">
                <a:latin typeface="Times New Roman" pitchFamily="18" charset="0"/>
              </a:rPr>
              <a:t>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500" b="1" dirty="0">
                <a:latin typeface="Times New Roman" pitchFamily="18" charset="0"/>
              </a:rPr>
              <a:t>      &lt;/</a:t>
            </a:r>
            <a:r>
              <a:rPr lang="de-DE" sz="1500" b="1" dirty="0" err="1">
                <a:latin typeface="Times New Roman" pitchFamily="18" charset="0"/>
              </a:rPr>
              <a:t>xsd:element</a:t>
            </a:r>
            <a:r>
              <a:rPr lang="de-DE" sz="1500" b="1" dirty="0">
                <a:latin typeface="Times New Roman" pitchFamily="18" charset="0"/>
              </a:rPr>
              <a:t>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500" b="1" dirty="0">
                <a:latin typeface="Times New Roman" pitchFamily="18" charset="0"/>
              </a:rPr>
              <a:t>    &lt;</a:t>
            </a:r>
            <a:r>
              <a:rPr lang="de-DE" sz="1500" b="1" dirty="0" err="1">
                <a:latin typeface="Times New Roman" pitchFamily="18" charset="0"/>
              </a:rPr>
              <a:t>xsd:element</a:t>
            </a:r>
            <a:r>
              <a:rPr lang="de-DE" sz="1500" b="1" dirty="0">
                <a:latin typeface="Times New Roman" pitchFamily="18" charset="0"/>
              </a:rPr>
              <a:t> </a:t>
            </a:r>
            <a:r>
              <a:rPr lang="de-DE" sz="1500" b="1" dirty="0" err="1">
                <a:latin typeface="Times New Roman" pitchFamily="18" charset="0"/>
              </a:rPr>
              <a:t>name</a:t>
            </a:r>
            <a:r>
              <a:rPr lang="de-DE" sz="1500" b="1" dirty="0">
                <a:latin typeface="Times New Roman" pitchFamily="18" charset="0"/>
              </a:rPr>
              <a:t>="Fakultäten"&gt;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500" b="1" dirty="0">
                <a:latin typeface="Times New Roman" pitchFamily="18" charset="0"/>
              </a:rPr>
              <a:t>    </a:t>
            </a:r>
          </a:p>
        </p:txBody>
      </p:sp>
      <p:sp>
        <p:nvSpPr>
          <p:cNvPr id="45060" name="AutoShape 4"/>
          <p:cNvSpPr>
            <a:spLocks noChangeArrowheads="1"/>
          </p:cNvSpPr>
          <p:nvPr/>
        </p:nvSpPr>
        <p:spPr bwMode="auto">
          <a:xfrm rot="462811">
            <a:off x="7486650" y="4629150"/>
            <a:ext cx="514350" cy="514350"/>
          </a:xfrm>
          <a:prstGeom prst="curvedRightArrow">
            <a:avLst>
              <a:gd name="adj1" fmla="val 20000"/>
              <a:gd name="adj2" fmla="val 40000"/>
              <a:gd name="adj3" fmla="val 33333"/>
            </a:avLst>
          </a:prstGeom>
          <a:solidFill>
            <a:schemeClr val="accent1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B33A-472D-4708-99F6-C179FD98D71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184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6858000" cy="400050"/>
          </a:xfrm>
        </p:spPr>
        <p:txBody>
          <a:bodyPr/>
          <a:lstStyle/>
          <a:p>
            <a:r>
              <a:rPr lang="de-DE" smtClean="0"/>
              <a:t>XML-Schema: mächtiger als DTDs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143000" y="644978"/>
            <a:ext cx="6858000" cy="4168834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500" b="1" dirty="0">
                <a:latin typeface="Times New Roman" pitchFamily="18" charset="0"/>
              </a:rPr>
              <a:t> </a:t>
            </a:r>
            <a:r>
              <a:rPr lang="de-DE" b="1" dirty="0">
                <a:latin typeface="Times New Roman" pitchFamily="18" charset="0"/>
              </a:rPr>
              <a:t>&lt;</a:t>
            </a:r>
            <a:r>
              <a:rPr lang="de-DE" b="1" dirty="0" err="1">
                <a:latin typeface="Times New Roman" pitchFamily="18" charset="0"/>
              </a:rPr>
              <a:t>xsd:element</a:t>
            </a:r>
            <a:r>
              <a:rPr lang="de-DE" b="1" dirty="0">
                <a:latin typeface="Times New Roman" pitchFamily="18" charset="0"/>
              </a:rPr>
              <a:t> </a:t>
            </a:r>
            <a:r>
              <a:rPr lang="de-DE" b="1" dirty="0" err="1">
                <a:latin typeface="Times New Roman" pitchFamily="18" charset="0"/>
              </a:rPr>
              <a:t>name</a:t>
            </a:r>
            <a:r>
              <a:rPr lang="de-DE" b="1" dirty="0">
                <a:latin typeface="Times New Roman" pitchFamily="18" charset="0"/>
              </a:rPr>
              <a:t>="Fakultäten"&gt;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b="1" dirty="0">
                <a:latin typeface="Times New Roman" pitchFamily="18" charset="0"/>
              </a:rPr>
              <a:t>    &lt;</a:t>
            </a:r>
            <a:r>
              <a:rPr lang="de-DE" b="1" dirty="0" err="1">
                <a:latin typeface="Times New Roman" pitchFamily="18" charset="0"/>
              </a:rPr>
              <a:t>xsd:complexType</a:t>
            </a:r>
            <a:r>
              <a:rPr lang="de-DE" b="1" dirty="0">
                <a:latin typeface="Times New Roman" pitchFamily="18" charset="0"/>
              </a:rPr>
              <a:t>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b="1" dirty="0">
                <a:latin typeface="Times New Roman" pitchFamily="18" charset="0"/>
              </a:rPr>
              <a:t>        &lt;</a:t>
            </a:r>
            <a:r>
              <a:rPr lang="de-DE" b="1" dirty="0" err="1">
                <a:latin typeface="Times New Roman" pitchFamily="18" charset="0"/>
              </a:rPr>
              <a:t>xsd:sequence</a:t>
            </a:r>
            <a:r>
              <a:rPr lang="de-DE" b="1" dirty="0">
                <a:latin typeface="Times New Roman" pitchFamily="18" charset="0"/>
              </a:rPr>
              <a:t>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b="1" dirty="0">
                <a:latin typeface="Times New Roman" pitchFamily="18" charset="0"/>
              </a:rPr>
              <a:t>            &lt;</a:t>
            </a:r>
            <a:r>
              <a:rPr lang="de-DE" b="1" dirty="0" err="1">
                <a:latin typeface="Times New Roman" pitchFamily="18" charset="0"/>
              </a:rPr>
              <a:t>xsd:element</a:t>
            </a:r>
            <a:r>
              <a:rPr lang="de-DE" b="1" dirty="0">
                <a:latin typeface="Times New Roman" pitchFamily="18" charset="0"/>
              </a:rPr>
              <a:t> </a:t>
            </a:r>
            <a:r>
              <a:rPr lang="de-DE" b="1" dirty="0" err="1">
                <a:latin typeface="Times New Roman" pitchFamily="18" charset="0"/>
              </a:rPr>
              <a:t>name</a:t>
            </a:r>
            <a:r>
              <a:rPr lang="de-DE" b="1" dirty="0">
                <a:latin typeface="Times New Roman" pitchFamily="18" charset="0"/>
              </a:rPr>
              <a:t>="Fakultät"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b="1" dirty="0">
                <a:latin typeface="Times New Roman" pitchFamily="18" charset="0"/>
              </a:rPr>
              <a:t>                         </a:t>
            </a:r>
            <a:r>
              <a:rPr lang="de-DE" b="1" dirty="0" err="1">
                <a:latin typeface="Times New Roman" pitchFamily="18" charset="0"/>
              </a:rPr>
              <a:t>minOccurs</a:t>
            </a:r>
            <a:r>
              <a:rPr lang="de-DE" b="1" dirty="0">
                <a:latin typeface="Times New Roman" pitchFamily="18" charset="0"/>
              </a:rPr>
              <a:t>="0"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b="1" dirty="0">
                <a:latin typeface="Times New Roman" pitchFamily="18" charset="0"/>
              </a:rPr>
              <a:t>                         </a:t>
            </a:r>
            <a:r>
              <a:rPr lang="de-DE" b="1" dirty="0" err="1">
                <a:latin typeface="Times New Roman" pitchFamily="18" charset="0"/>
              </a:rPr>
              <a:t>maxOccurs</a:t>
            </a:r>
            <a:r>
              <a:rPr lang="de-DE" b="1" dirty="0">
                <a:latin typeface="Times New Roman" pitchFamily="18" charset="0"/>
              </a:rPr>
              <a:t>="</a:t>
            </a:r>
            <a:r>
              <a:rPr lang="de-DE" b="1" dirty="0" err="1">
                <a:latin typeface="Times New Roman" pitchFamily="18" charset="0"/>
              </a:rPr>
              <a:t>unbounded</a:t>
            </a:r>
            <a:r>
              <a:rPr lang="de-DE" b="1" dirty="0">
                <a:latin typeface="Times New Roman" pitchFamily="18" charset="0"/>
              </a:rPr>
              <a:t>"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b="1" dirty="0">
                <a:latin typeface="Times New Roman" pitchFamily="18" charset="0"/>
              </a:rPr>
              <a:t>                         type="</a:t>
            </a:r>
            <a:r>
              <a:rPr lang="de-DE" b="1" dirty="0" err="1">
                <a:latin typeface="Times New Roman" pitchFamily="18" charset="0"/>
              </a:rPr>
              <a:t>Fakultätentyp</a:t>
            </a:r>
            <a:r>
              <a:rPr lang="de-DE" b="1" dirty="0">
                <a:latin typeface="Times New Roman" pitchFamily="18" charset="0"/>
              </a:rPr>
              <a:t>"/&gt;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b="1" dirty="0">
                <a:latin typeface="Times New Roman" pitchFamily="18" charset="0"/>
              </a:rPr>
              <a:t>        &lt;/</a:t>
            </a:r>
            <a:r>
              <a:rPr lang="de-DE" b="1" dirty="0" err="1">
                <a:latin typeface="Times New Roman" pitchFamily="18" charset="0"/>
              </a:rPr>
              <a:t>xsd:sequence</a:t>
            </a:r>
            <a:r>
              <a:rPr lang="de-DE" b="1" dirty="0">
                <a:latin typeface="Times New Roman" pitchFamily="18" charset="0"/>
              </a:rPr>
              <a:t>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b="1" dirty="0">
                <a:latin typeface="Times New Roman" pitchFamily="18" charset="0"/>
              </a:rPr>
              <a:t>    &lt;/</a:t>
            </a:r>
            <a:r>
              <a:rPr lang="de-DE" b="1" dirty="0" err="1">
                <a:latin typeface="Times New Roman" pitchFamily="18" charset="0"/>
              </a:rPr>
              <a:t>xsd:complexType</a:t>
            </a:r>
            <a:r>
              <a:rPr lang="de-DE" b="1" dirty="0">
                <a:latin typeface="Times New Roman" pitchFamily="18" charset="0"/>
              </a:rPr>
              <a:t>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b="1" dirty="0">
                <a:latin typeface="Times New Roman" pitchFamily="18" charset="0"/>
              </a:rPr>
              <a:t> &lt;/</a:t>
            </a:r>
            <a:r>
              <a:rPr lang="de-DE" b="1" dirty="0" err="1">
                <a:latin typeface="Times New Roman" pitchFamily="18" charset="0"/>
              </a:rPr>
              <a:t>xsd:element</a:t>
            </a:r>
            <a:r>
              <a:rPr lang="de-DE" b="1" dirty="0">
                <a:latin typeface="Times New Roman" pitchFamily="18" charset="0"/>
              </a:rPr>
              <a:t>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b="1" dirty="0">
                <a:latin typeface="Times New Roman" pitchFamily="18" charset="0"/>
              </a:rPr>
              <a:t>&lt;/</a:t>
            </a:r>
            <a:r>
              <a:rPr lang="de-DE" b="1" dirty="0" err="1">
                <a:latin typeface="Times New Roman" pitchFamily="18" charset="0"/>
              </a:rPr>
              <a:t>xsd:sequence</a:t>
            </a:r>
            <a:r>
              <a:rPr lang="de-DE" b="1" dirty="0">
                <a:latin typeface="Times New Roman" pitchFamily="18" charset="0"/>
              </a:rPr>
              <a:t>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b="1" dirty="0">
                <a:latin typeface="Times New Roman" pitchFamily="18" charset="0"/>
              </a:rPr>
              <a:t>    &lt;</a:t>
            </a:r>
            <a:r>
              <a:rPr lang="de-DE" b="1" dirty="0" err="1">
                <a:latin typeface="Times New Roman" pitchFamily="18" charset="0"/>
              </a:rPr>
              <a:t>xsd:attribute</a:t>
            </a:r>
            <a:r>
              <a:rPr lang="de-DE" b="1" dirty="0">
                <a:latin typeface="Times New Roman" pitchFamily="18" charset="0"/>
              </a:rPr>
              <a:t> </a:t>
            </a:r>
            <a:r>
              <a:rPr lang="de-DE" b="1" dirty="0" err="1">
                <a:latin typeface="Times New Roman" pitchFamily="18" charset="0"/>
              </a:rPr>
              <a:t>name</a:t>
            </a:r>
            <a:r>
              <a:rPr lang="de-DE" b="1" dirty="0">
                <a:latin typeface="Times New Roman" pitchFamily="18" charset="0"/>
              </a:rPr>
              <a:t>="</a:t>
            </a:r>
            <a:r>
              <a:rPr lang="de-DE" b="1" dirty="0" err="1">
                <a:latin typeface="Times New Roman" pitchFamily="18" charset="0"/>
              </a:rPr>
              <a:t>UnivName</a:t>
            </a:r>
            <a:r>
              <a:rPr lang="de-DE" b="1" dirty="0">
                <a:latin typeface="Times New Roman" pitchFamily="18" charset="0"/>
              </a:rPr>
              <a:t>" type="</a:t>
            </a:r>
            <a:r>
              <a:rPr lang="de-DE" b="1" dirty="0" err="1">
                <a:latin typeface="Times New Roman" pitchFamily="18" charset="0"/>
              </a:rPr>
              <a:t>xsd:string</a:t>
            </a:r>
            <a:r>
              <a:rPr lang="de-DE" b="1" dirty="0">
                <a:latin typeface="Times New Roman" pitchFamily="18" charset="0"/>
              </a:rPr>
              <a:t>"/&gt;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b="1" dirty="0">
                <a:latin typeface="Times New Roman" pitchFamily="18" charset="0"/>
              </a:rPr>
              <a:t>  &lt;/</a:t>
            </a:r>
            <a:r>
              <a:rPr lang="de-DE" b="1" dirty="0" err="1">
                <a:latin typeface="Times New Roman" pitchFamily="18" charset="0"/>
              </a:rPr>
              <a:t>xsd:complexType</a:t>
            </a:r>
            <a:r>
              <a:rPr lang="de-DE" b="1" dirty="0">
                <a:latin typeface="Times New Roman" pitchFamily="18" charset="0"/>
              </a:rPr>
              <a:t>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500" b="1" dirty="0">
                <a:latin typeface="Times New Roman" pitchFamily="18" charset="0"/>
              </a:rPr>
              <a:t>  </a:t>
            </a:r>
          </a:p>
        </p:txBody>
      </p:sp>
      <p:sp>
        <p:nvSpPr>
          <p:cNvPr id="46084" name="AutoShape 4"/>
          <p:cNvSpPr>
            <a:spLocks noChangeArrowheads="1"/>
          </p:cNvSpPr>
          <p:nvPr/>
        </p:nvSpPr>
        <p:spPr bwMode="auto">
          <a:xfrm rot="462811">
            <a:off x="7486650" y="4629150"/>
            <a:ext cx="514350" cy="514350"/>
          </a:xfrm>
          <a:prstGeom prst="curvedRightArrow">
            <a:avLst>
              <a:gd name="adj1" fmla="val 20000"/>
              <a:gd name="adj2" fmla="val 40000"/>
              <a:gd name="adj3" fmla="val 33333"/>
            </a:avLst>
          </a:prstGeom>
          <a:solidFill>
            <a:schemeClr val="accent1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B33A-472D-4708-99F6-C179FD98D71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20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3"/>
          <p:cNvSpPr txBox="1">
            <a:spLocks noChangeArrowheads="1"/>
          </p:cNvSpPr>
          <p:nvPr/>
        </p:nvSpPr>
        <p:spPr bwMode="auto">
          <a:xfrm>
            <a:off x="1143000" y="171451"/>
            <a:ext cx="7029450" cy="403956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500" b="1">
                <a:latin typeface="Times New Roman" pitchFamily="18" charset="0"/>
              </a:rPr>
              <a:t>&lt;xsd:complexType name="FakultätenTyp"&gt;    &lt;xsd:sequence&gt;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500" b="1">
                <a:latin typeface="Times New Roman" pitchFamily="18" charset="0"/>
              </a:rPr>
              <a:t>      &lt;xsd:element name="FakName" type="xsd:string"/&gt;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500" b="1">
                <a:latin typeface="Times New Roman" pitchFamily="18" charset="0"/>
              </a:rPr>
              <a:t>      &lt;xsd:element name="ProfessorIn" minOccurs="0" maxOccurs="unbounded"&gt;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500" b="1">
                <a:latin typeface="Times New Roman" pitchFamily="18" charset="0"/>
              </a:rPr>
              <a:t>        &lt;xsd:complexType&gt;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500" b="1">
                <a:latin typeface="Times New Roman" pitchFamily="18" charset="0"/>
              </a:rPr>
              <a:t>          &lt;xsd:sequence&gt;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500" b="1">
                <a:latin typeface="Times New Roman" pitchFamily="18" charset="0"/>
              </a:rPr>
              <a:t>            &lt;xsd:element name="Name" type="xsd:string"/&gt;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500" b="1">
                <a:latin typeface="Times New Roman" pitchFamily="18" charset="0"/>
              </a:rPr>
              <a:t>            &lt;xsd:element name="Rang" type="xsd:string"/&gt;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500" b="1">
                <a:latin typeface="Times New Roman" pitchFamily="18" charset="0"/>
              </a:rPr>
              <a:t>            &lt;xsd:element name="Raum" type="xsd:integer"/&gt;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500" b="1">
                <a:latin typeface="Times New Roman" pitchFamily="18" charset="0"/>
              </a:rPr>
              <a:t>            &lt;xsd:element name="Vorlesungen" minOccurs="0" type="VorlInfo"/&gt;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500" b="1">
                <a:latin typeface="Times New Roman" pitchFamily="18" charset="0"/>
              </a:rPr>
              <a:t>          &lt;/xsd:sequence&gt;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500" b="1">
                <a:latin typeface="Times New Roman" pitchFamily="18" charset="0"/>
              </a:rPr>
              <a:t>          &lt;xsd:attribute name="PersNr" type="xsd:ID"/&gt;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500" b="1">
                <a:latin typeface="Times New Roman" pitchFamily="18" charset="0"/>
              </a:rPr>
              <a:t>        &lt;/xsd:complexType&gt;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500" b="1">
                <a:latin typeface="Times New Roman" pitchFamily="18" charset="0"/>
              </a:rPr>
              <a:t>      &lt;/xsd:element&gt;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500" b="1">
                <a:latin typeface="Times New Roman" pitchFamily="18" charset="0"/>
              </a:rPr>
              <a:t>  &lt;/xsd:sequence&gt;   &lt;/xsd:complexType&gt;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500" b="1">
                <a:latin typeface="Times New Roman" pitchFamily="18" charset="0"/>
              </a:rPr>
              <a:t>  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500" b="1">
                <a:latin typeface="Times New Roman" pitchFamily="18" charset="0"/>
              </a:rPr>
              <a:t>  </a:t>
            </a:r>
          </a:p>
        </p:txBody>
      </p:sp>
      <p:sp>
        <p:nvSpPr>
          <p:cNvPr id="47107" name="AutoShape 4"/>
          <p:cNvSpPr>
            <a:spLocks noChangeArrowheads="1"/>
          </p:cNvSpPr>
          <p:nvPr/>
        </p:nvSpPr>
        <p:spPr bwMode="auto">
          <a:xfrm rot="462811">
            <a:off x="7486650" y="4629150"/>
            <a:ext cx="514350" cy="514350"/>
          </a:xfrm>
          <a:prstGeom prst="curvedRightArrow">
            <a:avLst>
              <a:gd name="adj1" fmla="val 20000"/>
              <a:gd name="adj2" fmla="val 40000"/>
              <a:gd name="adj3" fmla="val 33333"/>
            </a:avLst>
          </a:prstGeom>
          <a:solidFill>
            <a:schemeClr val="accent1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B33A-472D-4708-99F6-C179FD98D71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75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3"/>
          <p:cNvSpPr txBox="1">
            <a:spLocks noChangeArrowheads="1"/>
          </p:cNvSpPr>
          <p:nvPr/>
        </p:nvSpPr>
        <p:spPr bwMode="auto">
          <a:xfrm>
            <a:off x="1143000" y="171451"/>
            <a:ext cx="7029450" cy="403956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500" b="1">
                <a:latin typeface="Times New Roman" pitchFamily="18" charset="0"/>
              </a:rPr>
              <a:t>  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500" b="1">
                <a:latin typeface="Times New Roman" pitchFamily="18" charset="0"/>
              </a:rPr>
              <a:t>  &lt;xsd:complexType name="VorlInfo"&gt;    &lt;xsd:sequence&gt;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500" b="1">
                <a:latin typeface="Times New Roman" pitchFamily="18" charset="0"/>
              </a:rPr>
              <a:t>      &lt;xsd:element name="Vorlesung" minOccurs="1" maxOccurs="unbounded"&gt;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500" b="1">
                <a:latin typeface="Times New Roman" pitchFamily="18" charset="0"/>
              </a:rPr>
              <a:t>        &lt;xsd:complexType&gt;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500" b="1">
                <a:latin typeface="Times New Roman" pitchFamily="18" charset="0"/>
              </a:rPr>
              <a:t>          &lt;xsd:sequence&gt;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500" b="1">
                <a:latin typeface="Times New Roman" pitchFamily="18" charset="0"/>
              </a:rPr>
              <a:t>            &lt;xsd:element name="Titel" type="xsd:string"/&gt;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500" b="1">
                <a:latin typeface="Times New Roman" pitchFamily="18" charset="0"/>
              </a:rPr>
              <a:t>            &lt;xsd:element name="SWS" type="xsd:integer"/&gt;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500" b="1">
                <a:latin typeface="Times New Roman" pitchFamily="18" charset="0"/>
              </a:rPr>
              <a:t>          &lt;/xsd:sequence&gt;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500" b="1">
                <a:latin typeface="Times New Roman" pitchFamily="18" charset="0"/>
              </a:rPr>
              <a:t>          &lt;xsd:attribute name="VorlNr" type="xsd:ID"/&gt;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500" b="1">
                <a:latin typeface="Times New Roman" pitchFamily="18" charset="0"/>
              </a:rPr>
              <a:t>          &lt;xsd:attribute name="Voraussetzungen" type="xsd:IDREFS"/&gt; 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500" b="1">
                <a:latin typeface="Times New Roman" pitchFamily="18" charset="0"/>
              </a:rPr>
              <a:t>        &lt;/xsd:complexType&gt;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500" b="1">
                <a:latin typeface="Times New Roman" pitchFamily="18" charset="0"/>
              </a:rPr>
              <a:t>      &lt;/xsd:element&gt;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500" b="1">
                <a:latin typeface="Times New Roman" pitchFamily="18" charset="0"/>
              </a:rPr>
              <a:t>  &lt;/xsd:sequence&gt;    &lt;/xsd:complexType&gt;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500" b="1">
                <a:latin typeface="Times New Roman" pitchFamily="18" charset="0"/>
              </a:rPr>
              <a:t>  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500" b="1">
                <a:latin typeface="Times New Roman" pitchFamily="18" charset="0"/>
              </a:rPr>
              <a:t>&lt;/xsd:schema&gt;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endParaRPr lang="de-DE" sz="1500" b="1">
              <a:latin typeface="Times New Roman" pitchFamily="18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B33A-472D-4708-99F6-C179FD98D71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30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Verweise in XML-Dokumenten</a:t>
            </a:r>
            <a:br>
              <a:rPr lang="de-DE" smtClean="0"/>
            </a:br>
            <a:endParaRPr lang="de-DE" smtClean="0"/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143000" y="400050"/>
            <a:ext cx="6858000" cy="1200150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de-DE" dirty="0" smtClean="0"/>
              <a:t>XML ist „super“ für die Modellierung von Hierarchien</a:t>
            </a:r>
          </a:p>
          <a:p>
            <a:pPr marL="285750" indent="-285750">
              <a:buFont typeface="Arial" charset="0"/>
              <a:buChar char="•"/>
            </a:pPr>
            <a:r>
              <a:rPr lang="de-DE" dirty="0" smtClean="0"/>
              <a:t>Entsprechen den geschachtelten Elementen</a:t>
            </a:r>
          </a:p>
          <a:p>
            <a:pPr marL="285750" indent="-285750">
              <a:buFont typeface="Arial" charset="0"/>
              <a:buChar char="•"/>
            </a:pPr>
            <a:r>
              <a:rPr lang="de-DE" dirty="0" smtClean="0"/>
              <a:t>Genau das hatten wir in dem Uni-Beispiel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1143000" y="1543050"/>
          <a:ext cx="68580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VISIO" r:id="rId4" imgW="7786800" imgH="586800" progId="Visio.Drawing.6">
                  <p:embed/>
                </p:oleObj>
              </mc:Choice>
              <mc:Fallback>
                <p:oleObj name="VISIO" r:id="rId4" imgW="7786800" imgH="5868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543050"/>
                        <a:ext cx="685800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762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AutoShape 4"/>
          <p:cNvSpPr>
            <a:spLocks noChangeArrowheads="1"/>
          </p:cNvSpPr>
          <p:nvPr/>
        </p:nvSpPr>
        <p:spPr bwMode="auto">
          <a:xfrm>
            <a:off x="1355270" y="2286000"/>
            <a:ext cx="6417129" cy="2857500"/>
          </a:xfrm>
          <a:prstGeom prst="triangle">
            <a:avLst>
              <a:gd name="adj" fmla="val 50000"/>
            </a:avLst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b="1">
                <a:latin typeface="Times New Roman" pitchFamily="18" charset="0"/>
              </a:rPr>
              <a:t>Uni</a:t>
            </a:r>
          </a:p>
          <a:p>
            <a:pPr algn="ctr"/>
            <a:endParaRPr lang="de-DE" b="1">
              <a:latin typeface="Times New Roman" pitchFamily="18" charset="0"/>
            </a:endParaRPr>
          </a:p>
          <a:p>
            <a:pPr algn="ctr"/>
            <a:r>
              <a:rPr lang="de-DE" b="1">
                <a:latin typeface="Times New Roman" pitchFamily="18" charset="0"/>
              </a:rPr>
              <a:t>Fakultäten</a:t>
            </a:r>
          </a:p>
          <a:p>
            <a:pPr algn="ctr"/>
            <a:endParaRPr lang="de-DE" b="1">
              <a:latin typeface="Times New Roman" pitchFamily="18" charset="0"/>
            </a:endParaRPr>
          </a:p>
          <a:p>
            <a:pPr algn="ctr"/>
            <a:r>
              <a:rPr lang="de-DE" b="1">
                <a:latin typeface="Times New Roman" pitchFamily="18" charset="0"/>
              </a:rPr>
              <a:t>Professoren</a:t>
            </a:r>
          </a:p>
          <a:p>
            <a:pPr algn="ctr"/>
            <a:endParaRPr lang="de-DE" b="1">
              <a:latin typeface="Times New Roman" pitchFamily="18" charset="0"/>
            </a:endParaRPr>
          </a:p>
          <a:p>
            <a:pPr algn="ctr"/>
            <a:r>
              <a:rPr lang="de-DE" b="1">
                <a:latin typeface="Times New Roman" pitchFamily="18" charset="0"/>
              </a:rPr>
              <a:t>Vorlesungen</a:t>
            </a:r>
          </a:p>
          <a:p>
            <a:pPr algn="ctr"/>
            <a:endParaRPr lang="de-DE" b="1">
              <a:latin typeface="Times New Roman" pitchFamily="18" charset="0"/>
            </a:endParaRPr>
          </a:p>
          <a:p>
            <a:pPr algn="ctr"/>
            <a:endParaRPr lang="de-DE" b="1">
              <a:latin typeface="Times New Roman" pitchFamily="18" charset="0"/>
            </a:endParaRPr>
          </a:p>
          <a:p>
            <a:pPr algn="ctr"/>
            <a:endParaRPr lang="de-DE" b="1">
              <a:latin typeface="Times New Roman" pitchFamily="18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4514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700"/>
              <a:t>XML: Extensible Markup Language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mtClean="0"/>
              <a:t>Datenmodell</a:t>
            </a:r>
          </a:p>
          <a:p>
            <a:endParaRPr lang="de-DE" smtClean="0"/>
          </a:p>
          <a:p>
            <a:r>
              <a:rPr lang="de-DE" smtClean="0"/>
              <a:t>Schemabeschreibung</a:t>
            </a:r>
          </a:p>
          <a:p>
            <a:endParaRPr lang="de-DE" smtClean="0"/>
          </a:p>
          <a:p>
            <a:r>
              <a:rPr lang="de-DE" smtClean="0"/>
              <a:t>Anfragesprachen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1D4A8B-201E-4F38-8B91-AFA4A723800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222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/>
          <p:cNvPicPr>
            <a:picLocks noChangeAspect="1" noChangeArrowheads="1"/>
          </p:cNvPicPr>
          <p:nvPr/>
        </p:nvPicPr>
        <p:blipFill>
          <a:blip r:embed="rId3" cstate="print"/>
          <a:srcRect l="15950" t="12549" r="6680" b="9196"/>
          <a:stretch>
            <a:fillRect/>
          </a:stretch>
        </p:blipFill>
        <p:spPr bwMode="auto">
          <a:xfrm>
            <a:off x="1439466" y="0"/>
            <a:ext cx="6561534" cy="51435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B33A-472D-4708-99F6-C179FD98D71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472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6858000" cy="514350"/>
          </a:xfrm>
        </p:spPr>
        <p:txBody>
          <a:bodyPr/>
          <a:lstStyle/>
          <a:p>
            <a:r>
              <a:rPr lang="de-DE" smtClean="0"/>
              <a:t>Modellierung des Stammbaums 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3401616"/>
            <a:ext cx="6858000" cy="174188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 smtClean="0"/>
              <a:t>Kinder haben zwei Elternteile</a:t>
            </a:r>
          </a:p>
          <a:p>
            <a:pPr lvl="1">
              <a:lnSpc>
                <a:spcPct val="80000"/>
              </a:lnSpc>
            </a:pPr>
            <a:r>
              <a:rPr lang="de-DE" smtClean="0"/>
              <a:t>Also kann man ein Kind nicht mehr als Sub-Element einer Person modellieren</a:t>
            </a:r>
          </a:p>
          <a:p>
            <a:pPr lvl="1">
              <a:lnSpc>
                <a:spcPct val="80000"/>
              </a:lnSpc>
            </a:pPr>
            <a:r>
              <a:rPr lang="de-DE" smtClean="0"/>
              <a:t>Wem soll man es zuordnen (Vater oder Mutter)</a:t>
            </a:r>
          </a:p>
          <a:p>
            <a:pPr lvl="1">
              <a:lnSpc>
                <a:spcPct val="80000"/>
              </a:lnSpc>
            </a:pPr>
            <a:r>
              <a:rPr lang="de-DE" smtClean="0"/>
              <a:t>Also muss man mit Verweisen (IDREF und IDREFS) „arbeiten“</a:t>
            </a:r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1371600" y="800100"/>
          <a:ext cx="6343650" cy="1839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VISIO" r:id="rId4" imgW="3466800" imgH="1005480" progId="Visio.Drawing.6">
                  <p:embed/>
                </p:oleObj>
              </mc:Choice>
              <mc:Fallback>
                <p:oleObj name="VISIO" r:id="rId4" imgW="3466800" imgH="1005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800100"/>
                        <a:ext cx="6343650" cy="18395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762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9707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Graphische Darstellung des XML-Dokuments</a:t>
            </a:r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1143000" y="1259682"/>
          <a:ext cx="7143750" cy="3336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VISIO" r:id="rId4" imgW="7492680" imgH="3498120" progId="Visio.Drawing.6">
                  <p:embed/>
                </p:oleObj>
              </mc:Choice>
              <mc:Fallback>
                <p:oleObj name="VISIO" r:id="rId4" imgW="7492680" imgH="34981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259682"/>
                        <a:ext cx="7143750" cy="33361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762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B33A-472D-4708-99F6-C179FD98D71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4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72100" y="0"/>
            <a:ext cx="2628900" cy="400050"/>
          </a:xfrm>
        </p:spPr>
        <p:txBody>
          <a:bodyPr/>
          <a:lstStyle/>
          <a:p>
            <a:r>
              <a:rPr lang="de-DE" smtClean="0"/>
              <a:t>Familie.xml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143000" y="0"/>
            <a:ext cx="6858000" cy="5239896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sz="1500" b="1">
                <a:latin typeface="Times New Roman" pitchFamily="18" charset="0"/>
              </a:rPr>
              <a:t>&lt;!DOCTYPE Stammbaum [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sz="1500" b="1">
                <a:latin typeface="Times New Roman" pitchFamily="18" charset="0"/>
              </a:rPr>
              <a:t>    &lt;!ELEMENT Stammbaum (Person*)&gt;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sz="1500" b="1">
                <a:latin typeface="Times New Roman" pitchFamily="18" charset="0"/>
              </a:rPr>
              <a:t>    &lt;!ELEMENT Person (Name)&gt;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sz="1500" b="1">
                <a:latin typeface="Times New Roman" pitchFamily="18" charset="0"/>
              </a:rPr>
              <a:t>    &lt;!ELEMENT Name (#PCDATA)&gt;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sz="1500" b="1">
                <a:latin typeface="Times New Roman" pitchFamily="18" charset="0"/>
              </a:rPr>
              <a:t>           &lt;!ATTLIST Person id       ID     #REQUIRED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sz="1500" b="1">
                <a:latin typeface="Times New Roman" pitchFamily="18" charset="0"/>
              </a:rPr>
              <a:t>                            Mutter   IDREF  #IMPLIED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sz="1500" b="1">
                <a:latin typeface="Times New Roman" pitchFamily="18" charset="0"/>
              </a:rPr>
              <a:t>                            Vater    IDREF  #IMPLIED     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sz="1500" b="1">
                <a:latin typeface="Times New Roman" pitchFamily="18" charset="0"/>
              </a:rPr>
              <a:t>                            Kinder   IDREFS #IMPLIED&gt; ]&gt;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de-DE" sz="1500" b="1">
              <a:latin typeface="Times New Roman" pitchFamily="18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sz="1500" b="1">
                <a:latin typeface="Times New Roman" pitchFamily="18" charset="0"/>
              </a:rPr>
              <a:t>&lt;Stammbaum&gt;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sz="1500" b="1">
                <a:latin typeface="Times New Roman" pitchFamily="18" charset="0"/>
              </a:rPr>
              <a:t>   &lt;Person id="a" Kinder="k ab"&gt;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sz="1500" b="1">
                <a:latin typeface="Times New Roman" pitchFamily="18" charset="0"/>
              </a:rPr>
              <a:t>          &lt;Name&gt;Adam&lt;/Name&gt; &lt;/Person&gt;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sz="1500" b="1">
                <a:latin typeface="Times New Roman" pitchFamily="18" charset="0"/>
              </a:rPr>
              <a:t>   &lt;Person id="e" Kinder="k ab"&gt;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sz="1500" b="1">
                <a:latin typeface="Times New Roman" pitchFamily="18" charset="0"/>
              </a:rPr>
              <a:t>         &lt;Name&gt;Eva&lt;/Name&gt; &lt;/Person&gt;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sz="1500" b="1">
                <a:latin typeface="Times New Roman" pitchFamily="18" charset="0"/>
              </a:rPr>
              <a:t>   &lt;Person id="k" Mutter="e" Vater="a"&gt;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sz="1500" b="1">
                <a:latin typeface="Times New Roman" pitchFamily="18" charset="0"/>
              </a:rPr>
              <a:t>          &lt;Name&gt;Kain&lt;/Name&gt; &lt;/Person&gt;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sz="1500" b="1">
                <a:latin typeface="Times New Roman" pitchFamily="18" charset="0"/>
              </a:rPr>
              <a:t>   &lt;Person id="ab" Mutter="e" Vater="a"&gt;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sz="1500" b="1">
                <a:latin typeface="Times New Roman" pitchFamily="18" charset="0"/>
              </a:rPr>
              <a:t>           &lt;Name&gt;Abel&lt;/Name&gt; &lt;/Person&gt;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sz="1500" b="1">
                <a:latin typeface="Times New Roman" pitchFamily="18" charset="0"/>
              </a:rPr>
              <a:t>&lt;/Stammbaum&gt;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B33A-472D-4708-99F6-C179FD98D71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87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XML-Anfragesprache XQuery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de-DE" dirty="0" smtClean="0"/>
              <a:t>Basiert auf </a:t>
            </a:r>
            <a:r>
              <a:rPr lang="de-DE" dirty="0" err="1" smtClean="0"/>
              <a:t>Xpath</a:t>
            </a:r>
            <a:r>
              <a:rPr lang="de-DE" dirty="0" smtClean="0"/>
              <a:t>, einer Sprache für Pfadausdrücke</a:t>
            </a:r>
          </a:p>
          <a:p>
            <a:pPr>
              <a:lnSpc>
                <a:spcPct val="80000"/>
              </a:lnSpc>
            </a:pPr>
            <a:r>
              <a:rPr lang="de-DE" dirty="0" smtClean="0"/>
              <a:t>Ein Lokalisierungspfad besteht aus einzelnen Lokalisierungsschritten</a:t>
            </a:r>
          </a:p>
          <a:p>
            <a:pPr>
              <a:lnSpc>
                <a:spcPct val="80000"/>
              </a:lnSpc>
            </a:pPr>
            <a:r>
              <a:rPr lang="de-DE" dirty="0" smtClean="0"/>
              <a:t>Jeder Lokalisierungsschritt besteht aus bis zu drei Teilen: </a:t>
            </a:r>
          </a:p>
          <a:p>
            <a:pPr>
              <a:lnSpc>
                <a:spcPct val="80000"/>
              </a:lnSpc>
            </a:pPr>
            <a:endParaRPr lang="de-DE" dirty="0" smtClean="0"/>
          </a:p>
          <a:p>
            <a:pPr lvl="1">
              <a:lnSpc>
                <a:spcPct val="80000"/>
              </a:lnSpc>
            </a:pPr>
            <a:r>
              <a:rPr lang="de-DE" dirty="0" smtClean="0"/>
              <a:t>Achse::Knotentest[Prädikat]</a:t>
            </a:r>
          </a:p>
          <a:p>
            <a:pPr lvl="1">
              <a:lnSpc>
                <a:spcPct val="80000"/>
              </a:lnSpc>
            </a:pPr>
            <a:endParaRPr lang="de-DE" dirty="0" smtClean="0"/>
          </a:p>
          <a:p>
            <a:pPr>
              <a:lnSpc>
                <a:spcPct val="80000"/>
              </a:lnSpc>
            </a:pPr>
            <a:r>
              <a:rPr lang="de-DE" dirty="0" smtClean="0"/>
              <a:t>Folgende Achsen gibt es:</a:t>
            </a:r>
          </a:p>
          <a:p>
            <a:pPr>
              <a:lnSpc>
                <a:spcPct val="80000"/>
              </a:lnSpc>
            </a:pPr>
            <a:endParaRPr lang="de-DE" dirty="0" smtClean="0"/>
          </a:p>
          <a:p>
            <a:pPr>
              <a:lnSpc>
                <a:spcPct val="80000"/>
              </a:lnSpc>
            </a:pPr>
            <a:r>
              <a:rPr lang="de-DE" dirty="0" err="1" smtClean="0"/>
              <a:t>self</a:t>
            </a:r>
            <a:r>
              <a:rPr lang="de-DE" dirty="0" smtClean="0"/>
              <a:t>: Hierbei handelt es sich um den Referenzknoten.</a:t>
            </a:r>
          </a:p>
          <a:p>
            <a:pPr>
              <a:lnSpc>
                <a:spcPct val="80000"/>
              </a:lnSpc>
            </a:pPr>
            <a:endParaRPr lang="de-DE" dirty="0" smtClean="0"/>
          </a:p>
          <a:p>
            <a:pPr>
              <a:lnSpc>
                <a:spcPct val="80000"/>
              </a:lnSpc>
            </a:pPr>
            <a:r>
              <a:rPr lang="de-DE" dirty="0" err="1" smtClean="0"/>
              <a:t>attribute</a:t>
            </a:r>
            <a:r>
              <a:rPr lang="de-DE" dirty="0" smtClean="0"/>
              <a:t>: Hierunter fallen alle Attribute des Referenzknotens -- falls er überhaupt welche besitzt. </a:t>
            </a:r>
          </a:p>
          <a:p>
            <a:pPr>
              <a:lnSpc>
                <a:spcPct val="80000"/>
              </a:lnSpc>
            </a:pPr>
            <a:endParaRPr lang="de-DE" dirty="0" smtClean="0"/>
          </a:p>
          <a:p>
            <a:pPr>
              <a:lnSpc>
                <a:spcPct val="80000"/>
              </a:lnSpc>
            </a:pPr>
            <a:r>
              <a:rPr lang="de-DE" dirty="0" err="1" smtClean="0"/>
              <a:t>child</a:t>
            </a:r>
            <a:r>
              <a:rPr lang="de-DE" dirty="0" smtClean="0"/>
              <a:t>: Entlang dieser Achse werden alle direkten Unterelemente bestimmt. </a:t>
            </a:r>
          </a:p>
          <a:p>
            <a:pPr>
              <a:lnSpc>
                <a:spcPct val="80000"/>
              </a:lnSpc>
            </a:pPr>
            <a:endParaRPr lang="de-DE" dirty="0" smtClean="0"/>
          </a:p>
          <a:p>
            <a:pPr>
              <a:lnSpc>
                <a:spcPct val="80000"/>
              </a:lnSpc>
            </a:pPr>
            <a:r>
              <a:rPr lang="de-DE" dirty="0" err="1" smtClean="0"/>
              <a:t>descendant</a:t>
            </a:r>
            <a:r>
              <a:rPr lang="de-DE" dirty="0" smtClean="0"/>
              <a:t>: Hierunter fallen alle direkten und indirekten Unterelemente, also die Kinder und deren Kinder </a:t>
            </a:r>
            <a:r>
              <a:rPr lang="de-DE" dirty="0" err="1" smtClean="0"/>
              <a:t>u.s.w</a:t>
            </a:r>
            <a:r>
              <a:rPr lang="de-DE" dirty="0" smtClean="0"/>
              <a:t>.</a:t>
            </a:r>
          </a:p>
          <a:p>
            <a:pPr>
              <a:lnSpc>
                <a:spcPct val="80000"/>
              </a:lnSpc>
            </a:pPr>
            <a:endParaRPr lang="de-DE" dirty="0" smtClean="0"/>
          </a:p>
          <a:p>
            <a:pPr>
              <a:lnSpc>
                <a:spcPct val="80000"/>
              </a:lnSpc>
            </a:pPr>
            <a:r>
              <a:rPr lang="de-DE" dirty="0" err="1" smtClean="0"/>
              <a:t>descendant-or-self</a:t>
            </a:r>
            <a:r>
              <a:rPr lang="de-DE" dirty="0" smtClean="0"/>
              <a:t>: Wie oben, außer dass der Referenzknoten hier auch dazu gehört. </a:t>
            </a:r>
          </a:p>
          <a:p>
            <a:pPr>
              <a:lnSpc>
                <a:spcPct val="80000"/>
              </a:lnSpc>
            </a:pPr>
            <a:endParaRPr lang="de-DE" dirty="0" smtClean="0"/>
          </a:p>
          <a:p>
            <a:pPr>
              <a:lnSpc>
                <a:spcPct val="80000"/>
              </a:lnSpc>
            </a:pPr>
            <a:endParaRPr lang="de-DE" dirty="0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97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XPath-Achsen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self</a:t>
            </a:r>
            <a:r>
              <a:rPr lang="de-DE" dirty="0" smtClean="0"/>
              <a:t>: Hierbei handelt es sich um den Referenzknoten.</a:t>
            </a:r>
          </a:p>
          <a:p>
            <a:endParaRPr lang="de-DE" dirty="0" smtClean="0"/>
          </a:p>
          <a:p>
            <a:r>
              <a:rPr lang="de-DE" dirty="0" err="1" smtClean="0"/>
              <a:t>attribute</a:t>
            </a:r>
            <a:r>
              <a:rPr lang="de-DE" dirty="0" smtClean="0"/>
              <a:t>: Hierunter fallen alle Attribute des Referenzknotens -- falls er überhaupt welche besitzt. </a:t>
            </a:r>
          </a:p>
          <a:p>
            <a:endParaRPr lang="de-DE" dirty="0" smtClean="0"/>
          </a:p>
          <a:p>
            <a:r>
              <a:rPr lang="de-DE" dirty="0" err="1" smtClean="0"/>
              <a:t>child</a:t>
            </a:r>
            <a:r>
              <a:rPr lang="de-DE" dirty="0" smtClean="0"/>
              <a:t>: Entlang dieser Achse werden alle direkten Unterelemente bestimmt. </a:t>
            </a:r>
          </a:p>
          <a:p>
            <a:endParaRPr lang="de-DE" dirty="0" smtClean="0"/>
          </a:p>
          <a:p>
            <a:r>
              <a:rPr lang="de-DE" dirty="0" err="1" smtClean="0"/>
              <a:t>descendant</a:t>
            </a:r>
            <a:r>
              <a:rPr lang="de-DE" dirty="0" smtClean="0"/>
              <a:t>: Hierunter fallen alle direkten und indirekten Unterelemente, also die Kinder und deren Kinder </a:t>
            </a:r>
            <a:r>
              <a:rPr lang="de-DE" dirty="0" err="1" smtClean="0"/>
              <a:t>u.s.w</a:t>
            </a:r>
            <a:r>
              <a:rPr lang="de-DE" dirty="0" smtClean="0"/>
              <a:t>.</a:t>
            </a:r>
          </a:p>
          <a:p>
            <a:endParaRPr lang="de-DE" dirty="0" smtClean="0"/>
          </a:p>
          <a:p>
            <a:r>
              <a:rPr lang="de-DE" dirty="0" err="1" smtClean="0"/>
              <a:t>descendant-or-self</a:t>
            </a:r>
            <a:r>
              <a:rPr lang="de-DE" dirty="0" smtClean="0"/>
              <a:t>: Wie oben, außer dass der Referenzknoten hier auch dazu gehört. </a:t>
            </a:r>
          </a:p>
          <a:p>
            <a:endParaRPr lang="de-DE" dirty="0" smtClean="0"/>
          </a:p>
          <a:p>
            <a:r>
              <a:rPr lang="de-DE" dirty="0" err="1" smtClean="0"/>
              <a:t>parent</a:t>
            </a:r>
            <a:r>
              <a:rPr lang="de-DE" dirty="0" smtClean="0"/>
              <a:t>: Der Vaterknoten des Referenzknotens wird über diese Achse ermittelt. </a:t>
            </a:r>
          </a:p>
          <a:p>
            <a:endParaRPr lang="de-DE" dirty="0" smtClean="0"/>
          </a:p>
          <a:p>
            <a:r>
              <a:rPr lang="de-DE" dirty="0" err="1" smtClean="0"/>
              <a:t>ancestor</a:t>
            </a:r>
            <a:r>
              <a:rPr lang="de-DE" dirty="0" smtClean="0"/>
              <a:t>: Hierzu zählen alle Knoten auf dem Pfad vom Referenzknoten zur Wurzel des XML-Baums.  </a:t>
            </a:r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685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Achsen … cont‘d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ancestor-or-self</a:t>
            </a:r>
            <a:r>
              <a:rPr lang="de-DE" dirty="0" smtClean="0"/>
              <a:t>: Wie oben, außer dass der Referenzknoten auch  mit eingeschlossen wird. </a:t>
            </a:r>
          </a:p>
          <a:p>
            <a:endParaRPr lang="de-DE" dirty="0" smtClean="0"/>
          </a:p>
          <a:p>
            <a:r>
              <a:rPr lang="de-DE" dirty="0" err="1" smtClean="0"/>
              <a:t>following-sibling</a:t>
            </a:r>
            <a:r>
              <a:rPr lang="de-DE" dirty="0" smtClean="0"/>
              <a:t>: Dies sind die in Dokumentreihenfolge nachfolgenden Kinder  des Elternknotens von </a:t>
            </a:r>
            <a:r>
              <a:rPr lang="de-DE" dirty="0" err="1" smtClean="0"/>
              <a:t>self</a:t>
            </a:r>
            <a:r>
              <a:rPr lang="de-DE" dirty="0" smtClean="0"/>
              <a:t>.</a:t>
            </a:r>
          </a:p>
          <a:p>
            <a:endParaRPr lang="de-DE" dirty="0" smtClean="0"/>
          </a:p>
          <a:p>
            <a:r>
              <a:rPr lang="de-DE" dirty="0" err="1" smtClean="0"/>
              <a:t>preceding-sibling</a:t>
            </a:r>
            <a:r>
              <a:rPr lang="de-DE" dirty="0" smtClean="0"/>
              <a:t>: Hierbei handelt es sich um die in Dokumentreihenfolge vorangehenden Kinder des Elternknotens von </a:t>
            </a:r>
            <a:r>
              <a:rPr lang="de-DE" dirty="0" err="1" smtClean="0"/>
              <a:t>self</a:t>
            </a:r>
            <a:r>
              <a:rPr lang="de-DE" dirty="0" smtClean="0"/>
              <a:t>.</a:t>
            </a:r>
          </a:p>
          <a:p>
            <a:endParaRPr lang="de-DE" dirty="0" smtClean="0"/>
          </a:p>
          <a:p>
            <a:r>
              <a:rPr lang="de-DE" dirty="0" err="1" smtClean="0"/>
              <a:t>following</a:t>
            </a:r>
            <a:r>
              <a:rPr lang="de-DE" dirty="0" smtClean="0"/>
              <a:t>: Alle Knoten, die in Dokumentreihenfolge nach dem </a:t>
            </a:r>
            <a:r>
              <a:rPr lang="de-DE" dirty="0" err="1" smtClean="0"/>
              <a:t>Refernzknoten</a:t>
            </a:r>
            <a:r>
              <a:rPr lang="de-DE" dirty="0" smtClean="0"/>
              <a:t> aufgeführt sind. Die Nachkommen (</a:t>
            </a:r>
            <a:r>
              <a:rPr lang="de-DE" dirty="0" err="1" smtClean="0"/>
              <a:t>descendant</a:t>
            </a:r>
            <a:r>
              <a:rPr lang="de-DE" dirty="0" smtClean="0"/>
              <a:t>) des Referenzknotens gehören aber nicht dazu. </a:t>
            </a:r>
          </a:p>
          <a:p>
            <a:endParaRPr lang="de-DE" dirty="0" smtClean="0"/>
          </a:p>
          <a:p>
            <a:r>
              <a:rPr lang="de-DE" dirty="0" err="1" smtClean="0"/>
              <a:t>preceding</a:t>
            </a:r>
            <a:r>
              <a:rPr lang="de-DE" dirty="0" smtClean="0"/>
              <a:t>: Alle Knoten, die im Dokument vor dem Referenzknoten vorkommen -- allerdings ohne die Vorfahren (</a:t>
            </a:r>
            <a:r>
              <a:rPr lang="de-DE" dirty="0" err="1" smtClean="0"/>
              <a:t>ancestor</a:t>
            </a:r>
            <a:r>
              <a:rPr lang="de-DE" dirty="0" smtClean="0"/>
              <a:t>). </a:t>
            </a:r>
          </a:p>
          <a:p>
            <a:endParaRPr lang="de-DE" dirty="0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634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2055019" y="69056"/>
          <a:ext cx="5035154" cy="500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Visio" r:id="rId4" imgW="6713982" imgH="6673901" progId="Visio.Drawing.6">
                  <p:embed/>
                </p:oleObj>
              </mc:Choice>
              <mc:Fallback>
                <p:oleObj name="Visio" r:id="rId4" imgW="6713982" imgH="667390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5019" y="69056"/>
                        <a:ext cx="5035154" cy="5005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52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584722" y="133350"/>
          <a:ext cx="5975747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Visio" r:id="rId4" imgW="7967472" imgH="6502400" progId="Visio.Drawing.6">
                  <p:embed/>
                </p:oleObj>
              </mc:Choice>
              <mc:Fallback>
                <p:oleObj name="Visio" r:id="rId4" imgW="7967472" imgH="65024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4722" y="133350"/>
                        <a:ext cx="5975747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B33A-472D-4708-99F6-C179FD98D71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38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XPath-Ausdrücke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ebdings" pitchFamily="18" charset="2"/>
              <a:buNone/>
            </a:pPr>
            <a:r>
              <a:rPr lang="de-DE" smtClean="0"/>
              <a:t>doc("Uni.xml")/child::Universität[self::*/attribute::UnivName=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                          "Virtuelle Universität der Großen Denker"]</a:t>
            </a:r>
          </a:p>
          <a:p>
            <a:r>
              <a:rPr lang="de-DE" smtClean="0"/>
              <a:t>Als Ergebnis bekommt man den gesamten Baum unseres Beispieldokuments</a:t>
            </a:r>
          </a:p>
          <a:p>
            <a:pPr>
              <a:buFont typeface="Webdings" pitchFamily="18" charset="2"/>
              <a:buNone/>
            </a:pPr>
            <a:endParaRPr lang="de-DE" smtClean="0"/>
          </a:p>
          <a:p>
            <a:pPr>
              <a:buFont typeface="Webdings" pitchFamily="18" charset="2"/>
              <a:buNone/>
            </a:pPr>
            <a:r>
              <a:rPr lang="de-DE" smtClean="0"/>
              <a:t>doc("Uni.xml")/child::Universität/child::Fakultäten/child::Fakultät/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      child::FakName</a:t>
            </a:r>
          </a:p>
          <a:p>
            <a:pPr>
              <a:buFont typeface="Webdings" pitchFamily="18" charset="2"/>
              <a:buNone/>
            </a:pPr>
            <a:endParaRPr lang="de-DE" smtClean="0"/>
          </a:p>
          <a:p>
            <a:r>
              <a:rPr lang="de-DE" smtClean="0"/>
              <a:t>&lt;FakName&gt;Theologie&lt;/FakName&gt; </a:t>
            </a:r>
          </a:p>
          <a:p>
            <a:r>
              <a:rPr lang="de-DE" smtClean="0"/>
              <a:t>&lt;FakName&gt;Physik&lt;/FakName&gt; </a:t>
            </a:r>
          </a:p>
          <a:p>
            <a:r>
              <a:rPr lang="de-DE" smtClean="0"/>
              <a:t>&lt;FakName&gt;Philosophie&lt;/FakName&gt;</a:t>
            </a:r>
          </a:p>
          <a:p>
            <a:pPr>
              <a:buFont typeface="Webdings" pitchFamily="18" charset="2"/>
              <a:buNone/>
            </a:pPr>
            <a:endParaRPr lang="de-DE" smtClean="0"/>
          </a:p>
          <a:p>
            <a:r>
              <a:rPr lang="de-DE" smtClean="0"/>
              <a:t>Äquivalent für unser Beispiel:</a:t>
            </a:r>
          </a:p>
          <a:p>
            <a:pPr lvl="1"/>
            <a:r>
              <a:rPr lang="de-DE" smtClean="0"/>
              <a:t>doc("Uni.xml")/descendant-or-self::FakName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2492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HTML-Datenmodell</a:t>
            </a:r>
            <a:br>
              <a:rPr lang="de-DE" smtClean="0"/>
            </a:br>
            <a:endParaRPr lang="de-DE" smtClean="0"/>
          </a:p>
        </p:txBody>
      </p:sp>
      <p:sp>
        <p:nvSpPr>
          <p:cNvPr id="34819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286250" y="571500"/>
            <a:ext cx="3714750" cy="4082143"/>
          </a:xfrm>
        </p:spPr>
        <p:txBody>
          <a:bodyPr/>
          <a:lstStyle/>
          <a:p>
            <a:r>
              <a:rPr lang="de-DE" dirty="0" smtClean="0"/>
              <a:t>Kein Schema</a:t>
            </a:r>
          </a:p>
          <a:p>
            <a:endParaRPr lang="de-DE" dirty="0" smtClean="0"/>
          </a:p>
          <a:p>
            <a:r>
              <a:rPr lang="de-DE" dirty="0" smtClean="0"/>
              <a:t>Nur </a:t>
            </a:r>
            <a:r>
              <a:rPr lang="de-DE" dirty="0" smtClean="0"/>
              <a:t>Insider können die beiden Listen </a:t>
            </a:r>
            <a:r>
              <a:rPr lang="de-DE" dirty="0" smtClean="0"/>
              <a:t>interpretieren</a:t>
            </a:r>
            <a:endParaRPr lang="de-DE" dirty="0" smtClean="0"/>
          </a:p>
          <a:p>
            <a:pPr lvl="1"/>
            <a:r>
              <a:rPr lang="de-DE" dirty="0" smtClean="0"/>
              <a:t>Oben: Professoren</a:t>
            </a:r>
          </a:p>
          <a:p>
            <a:pPr lvl="1"/>
            <a:r>
              <a:rPr lang="de-DE" dirty="0" smtClean="0"/>
              <a:t>Unten: </a:t>
            </a:r>
            <a:r>
              <a:rPr lang="de-DE" dirty="0" smtClean="0"/>
              <a:t>Vorlesungen</a:t>
            </a:r>
          </a:p>
          <a:p>
            <a:pPr lvl="1"/>
            <a:endParaRPr lang="de-DE" dirty="0" smtClean="0"/>
          </a:p>
          <a:p>
            <a:r>
              <a:rPr lang="de-DE" dirty="0" smtClean="0"/>
              <a:t>Wenig geeignet als Datenaustauschformat</a:t>
            </a:r>
          </a:p>
          <a:p>
            <a:pPr lvl="1"/>
            <a:r>
              <a:rPr lang="de-DE" dirty="0" smtClean="0"/>
              <a:t>Man </a:t>
            </a:r>
            <a:r>
              <a:rPr lang="de-DE" dirty="0" err="1" smtClean="0"/>
              <a:t>muß</a:t>
            </a:r>
            <a:r>
              <a:rPr lang="de-DE" dirty="0" smtClean="0"/>
              <a:t> irgendwie dann auch mitschicken, was damit gemeint </a:t>
            </a:r>
            <a:r>
              <a:rPr lang="de-DE" dirty="0" smtClean="0"/>
              <a:t>ist</a:t>
            </a:r>
          </a:p>
          <a:p>
            <a:pPr lvl="1"/>
            <a:endParaRPr lang="de-DE" dirty="0" smtClean="0"/>
          </a:p>
          <a:p>
            <a:r>
              <a:rPr lang="de-DE" dirty="0" smtClean="0"/>
              <a:t>Verarbeitung von HTM-Daten</a:t>
            </a:r>
          </a:p>
          <a:p>
            <a:pPr lvl="1"/>
            <a:r>
              <a:rPr lang="de-DE" dirty="0" smtClean="0"/>
              <a:t>„Screen-</a:t>
            </a:r>
            <a:r>
              <a:rPr lang="de-DE" dirty="0" err="1" smtClean="0"/>
              <a:t>scraping</a:t>
            </a:r>
            <a:r>
              <a:rPr lang="de-DE" dirty="0" smtClean="0"/>
              <a:t>“</a:t>
            </a:r>
          </a:p>
          <a:p>
            <a:pPr lvl="1"/>
            <a:r>
              <a:rPr lang="de-DE" dirty="0" smtClean="0"/>
              <a:t>Wrapper</a:t>
            </a:r>
          </a:p>
        </p:txBody>
      </p:sp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1143000" y="571500"/>
            <a:ext cx="6858000" cy="36933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de-DE" b="1">
              <a:latin typeface="Times New Roman" pitchFamily="18" charset="0"/>
            </a:endParaRP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143000" y="571500"/>
            <a:ext cx="2686050" cy="4108817"/>
          </a:xfrm>
          <a:prstGeom prst="rect">
            <a:avLst/>
          </a:prstGeom>
          <a:solidFill>
            <a:schemeClr val="accent2"/>
          </a:solidFill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&lt;UL&gt; </a:t>
            </a:r>
          </a:p>
          <a:p>
            <a:pPr algn="l"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     &lt;LI&gt; Curie </a:t>
            </a:r>
          </a:p>
          <a:p>
            <a:pPr algn="l"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     &lt;LI&gt; Sokrates </a:t>
            </a:r>
          </a:p>
          <a:p>
            <a:pPr algn="l"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&lt;/UL&gt;</a:t>
            </a:r>
          </a:p>
          <a:p>
            <a:pPr algn="l">
              <a:spcBef>
                <a:spcPct val="50000"/>
              </a:spcBef>
            </a:pPr>
            <a:endParaRPr lang="de-DE" b="1">
              <a:latin typeface="Times New Roman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&lt;UL&gt; </a:t>
            </a:r>
          </a:p>
          <a:p>
            <a:pPr algn="l"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     &lt;LI&gt; Mäeutik </a:t>
            </a:r>
          </a:p>
          <a:p>
            <a:pPr algn="l"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     &lt;LI&gt; Bioethik </a:t>
            </a:r>
          </a:p>
          <a:p>
            <a:pPr algn="l"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&lt;/UL&gt;</a:t>
            </a:r>
          </a:p>
          <a:p>
            <a:pPr algn="l">
              <a:spcBef>
                <a:spcPct val="50000"/>
              </a:spcBef>
            </a:pPr>
            <a:endParaRPr lang="de-DE" b="1">
              <a:latin typeface="Times New Roman" pitchFamily="18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758E7-28B5-4B76-A0D8-CEBA0EE84CF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80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doc("Uni.xml")/child::Universität/attribute::UnivName</a:t>
            </a:r>
          </a:p>
          <a:p>
            <a:endParaRPr lang="de-DE" smtClean="0"/>
          </a:p>
          <a:p>
            <a:endParaRPr lang="de-DE" smtClean="0"/>
          </a:p>
          <a:p>
            <a:r>
              <a:rPr lang="de-DE" smtClean="0"/>
              <a:t>UnivName="Virtuelle Universität der Großen Denker„</a:t>
            </a:r>
          </a:p>
          <a:p>
            <a:endParaRPr lang="de-DE" smtClean="0"/>
          </a:p>
          <a:p>
            <a:endParaRPr lang="de-DE" smtClean="0"/>
          </a:p>
          <a:p>
            <a:pPr>
              <a:buFont typeface="Webdings" pitchFamily="18" charset="2"/>
              <a:buNone/>
            </a:pPr>
            <a:r>
              <a:rPr lang="de-DE" smtClean="0"/>
              <a:t> doc("Uni.xml")/child::Universität/child::Fakultäten/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            child::Fakultät[self::*/child::FakName="Theologie"]/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                  descendant-or-self::Vorlesung/child::Titel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81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ebdings" pitchFamily="18" charset="2"/>
              <a:buNone/>
            </a:pPr>
            <a:r>
              <a:rPr lang="de-DE" smtClean="0"/>
              <a:t>doc("Uni.xml")/child::Universität/child::Fakultäten/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      child::Fakultät[child::FakName="Philosophie"]/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           child::ProfessorIn[child::Rang="C4"]/child::Vorlesungen/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                 child::Vorlesung/child::Titel</a:t>
            </a:r>
          </a:p>
          <a:p>
            <a:pPr>
              <a:buFont typeface="Webdings" pitchFamily="18" charset="2"/>
              <a:buNone/>
            </a:pPr>
            <a:endParaRPr lang="de-DE" smtClean="0"/>
          </a:p>
          <a:p>
            <a:pPr>
              <a:buFont typeface="Webdings" pitchFamily="18" charset="2"/>
              <a:buNone/>
            </a:pPr>
            <a:endParaRPr lang="de-DE" smtClean="0"/>
          </a:p>
          <a:p>
            <a:pPr>
              <a:buFont typeface="Webdings" pitchFamily="18" charset="2"/>
              <a:buNone/>
            </a:pPr>
            <a:r>
              <a:rPr lang="de-DE" sz="1500"/>
              <a:t>&lt;Titel&gt;Ethik&lt;/Titel&gt;&lt;Titel&gt;Mäeutik&lt;/Titel&gt;&lt;Titel&gt;Logik&lt;/Titel&gt; </a:t>
            </a:r>
          </a:p>
          <a:p>
            <a:pPr>
              <a:buFont typeface="Webdings" pitchFamily="18" charset="2"/>
              <a:buNone/>
            </a:pPr>
            <a:r>
              <a:rPr lang="de-DE" sz="1500"/>
              <a:t>&lt;Titel&gt;Erkenntnistheorie&lt;/Titel&gt;&lt;Titel&gt;Wissenschaftstheorie&lt;/Titel&gt; </a:t>
            </a:r>
          </a:p>
          <a:p>
            <a:pPr>
              <a:buFont typeface="Webdings" pitchFamily="18" charset="2"/>
              <a:buNone/>
            </a:pPr>
            <a:r>
              <a:rPr lang="de-DE" sz="1500"/>
              <a:t>&lt;Titel&gt;Bioethik&lt;/Titel&gt;&lt;Titel&gt;Grundzüge&lt;/Titel&gt;&lt;Titel&gt;Die 3 Kritiken&lt;/Titel&gt;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539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ebdings" pitchFamily="18" charset="2"/>
              <a:buNone/>
            </a:pPr>
            <a:r>
              <a:rPr lang="de-DE" smtClean="0"/>
              <a:t>doc("Uni.xml")/child::Universität/child::Fakultäten/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            child::Fakultät/child::FakName[parent::Fakultät/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                            child::ProfessorIn/child::Vorlesungen]</a:t>
            </a:r>
          </a:p>
          <a:p>
            <a:pPr>
              <a:buFont typeface="Webdings" pitchFamily="18" charset="2"/>
              <a:buNone/>
            </a:pPr>
            <a:endParaRPr lang="de-DE" smtClean="0"/>
          </a:p>
          <a:p>
            <a:pPr>
              <a:buFont typeface="Webdings" pitchFamily="18" charset="2"/>
              <a:buNone/>
            </a:pPr>
            <a:r>
              <a:rPr lang="de-DE" smtClean="0"/>
              <a:t>&lt;FakName&gt;Theologie&lt;/FakName&gt; &lt;FakName&gt;Philosophie&lt;/FakName&gt;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406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ebdings" pitchFamily="18" charset="2"/>
              <a:buNone/>
            </a:pPr>
            <a:r>
              <a:rPr lang="de-DE" dirty="0" err="1" smtClean="0"/>
              <a:t>doc</a:t>
            </a:r>
            <a:r>
              <a:rPr lang="de-DE" dirty="0" smtClean="0"/>
              <a:t>("</a:t>
            </a:r>
            <a:r>
              <a:rPr lang="de-DE" dirty="0" err="1" smtClean="0"/>
              <a:t>Uni.xml</a:t>
            </a:r>
            <a:r>
              <a:rPr lang="de-DE" dirty="0" smtClean="0"/>
              <a:t>")/</a:t>
            </a:r>
            <a:r>
              <a:rPr lang="de-DE" dirty="0" err="1" smtClean="0"/>
              <a:t>child</a:t>
            </a:r>
            <a:r>
              <a:rPr lang="de-DE" dirty="0" smtClean="0"/>
              <a:t>::Universität/</a:t>
            </a:r>
            <a:r>
              <a:rPr lang="de-DE" dirty="0" err="1" smtClean="0"/>
              <a:t>child</a:t>
            </a:r>
            <a:r>
              <a:rPr lang="de-DE" dirty="0" smtClean="0"/>
              <a:t>::Fakultäten/</a:t>
            </a:r>
          </a:p>
          <a:p>
            <a:pPr>
              <a:buFont typeface="Webdings" pitchFamily="18" charset="2"/>
              <a:buNone/>
            </a:pPr>
            <a:r>
              <a:rPr lang="de-DE" dirty="0" smtClean="0"/>
              <a:t>         </a:t>
            </a:r>
            <a:r>
              <a:rPr lang="de-DE" dirty="0" err="1" smtClean="0"/>
              <a:t>child</a:t>
            </a:r>
            <a:r>
              <a:rPr lang="de-DE" dirty="0" smtClean="0"/>
              <a:t>::Fakultät[/</a:t>
            </a:r>
            <a:r>
              <a:rPr lang="de-DE" dirty="0" err="1" smtClean="0"/>
              <a:t>descendant</a:t>
            </a:r>
            <a:r>
              <a:rPr lang="de-DE" dirty="0" smtClean="0"/>
              <a:t>::Vorlesungen]/</a:t>
            </a:r>
            <a:r>
              <a:rPr lang="de-DE" dirty="0" err="1" smtClean="0"/>
              <a:t>child</a:t>
            </a:r>
            <a:r>
              <a:rPr lang="de-DE" dirty="0" smtClean="0"/>
              <a:t>::</a:t>
            </a:r>
            <a:r>
              <a:rPr lang="de-DE" dirty="0" err="1" smtClean="0"/>
              <a:t>FakName</a:t>
            </a:r>
            <a:r>
              <a:rPr lang="de-DE" dirty="0" smtClean="0"/>
              <a:t> </a:t>
            </a:r>
          </a:p>
          <a:p>
            <a:pPr>
              <a:buFont typeface="Webdings" pitchFamily="18" charset="2"/>
              <a:buNone/>
            </a:pPr>
            <a:endParaRPr lang="de-DE" dirty="0" smtClean="0"/>
          </a:p>
          <a:p>
            <a:pPr>
              <a:buFont typeface="Webdings" pitchFamily="18" charset="2"/>
              <a:buNone/>
            </a:pPr>
            <a:endParaRPr lang="de-DE" dirty="0" smtClean="0"/>
          </a:p>
          <a:p>
            <a:pPr>
              <a:buFont typeface="Webdings" pitchFamily="18" charset="2"/>
              <a:buNone/>
            </a:pPr>
            <a:r>
              <a:rPr lang="de-DE" dirty="0" err="1" smtClean="0"/>
              <a:t>doc</a:t>
            </a:r>
            <a:r>
              <a:rPr lang="de-DE" dirty="0" smtClean="0"/>
              <a:t>("</a:t>
            </a:r>
            <a:r>
              <a:rPr lang="de-DE" dirty="0" err="1" smtClean="0"/>
              <a:t>Uni.xml</a:t>
            </a:r>
            <a:r>
              <a:rPr lang="de-DE" dirty="0" smtClean="0"/>
              <a:t>")/</a:t>
            </a:r>
            <a:r>
              <a:rPr lang="de-DE" dirty="0" err="1" smtClean="0"/>
              <a:t>child</a:t>
            </a:r>
            <a:r>
              <a:rPr lang="de-DE" dirty="0" smtClean="0"/>
              <a:t>::Universität/</a:t>
            </a:r>
            <a:r>
              <a:rPr lang="de-DE" dirty="0" err="1" smtClean="0"/>
              <a:t>child</a:t>
            </a:r>
            <a:r>
              <a:rPr lang="de-DE" dirty="0" smtClean="0"/>
              <a:t>::Fakultäten/</a:t>
            </a:r>
          </a:p>
          <a:p>
            <a:pPr>
              <a:buFont typeface="Webdings" pitchFamily="18" charset="2"/>
              <a:buNone/>
            </a:pPr>
            <a:r>
              <a:rPr lang="de-DE" dirty="0" smtClean="0"/>
              <a:t>            </a:t>
            </a:r>
            <a:r>
              <a:rPr lang="de-DE" dirty="0" err="1" smtClean="0"/>
              <a:t>child</a:t>
            </a:r>
            <a:r>
              <a:rPr lang="de-DE" dirty="0" smtClean="0"/>
              <a:t>::Fakultät[</a:t>
            </a:r>
            <a:r>
              <a:rPr lang="de-DE" dirty="0" err="1" smtClean="0"/>
              <a:t>descendant</a:t>
            </a:r>
            <a:r>
              <a:rPr lang="de-DE" dirty="0" smtClean="0"/>
              <a:t>::Vorlesungen]/</a:t>
            </a:r>
            <a:r>
              <a:rPr lang="de-DE" dirty="0" err="1" smtClean="0"/>
              <a:t>child</a:t>
            </a:r>
            <a:r>
              <a:rPr lang="de-DE" dirty="0" smtClean="0"/>
              <a:t>::</a:t>
            </a:r>
            <a:r>
              <a:rPr lang="de-DE" dirty="0" err="1" smtClean="0"/>
              <a:t>FakName</a:t>
            </a:r>
            <a:r>
              <a:rPr lang="de-DE" dirty="0" smtClean="0"/>
              <a:t> </a:t>
            </a:r>
          </a:p>
        </p:txBody>
      </p:sp>
      <p:sp>
        <p:nvSpPr>
          <p:cNvPr id="58372" name="AutoShape 4"/>
          <p:cNvSpPr>
            <a:spLocks noChangeArrowheads="1"/>
          </p:cNvSpPr>
          <p:nvPr/>
        </p:nvSpPr>
        <p:spPr bwMode="auto">
          <a:xfrm>
            <a:off x="3599089" y="1453242"/>
            <a:ext cx="701279" cy="485775"/>
          </a:xfrm>
          <a:prstGeom prst="upDownArrow">
            <a:avLst>
              <a:gd name="adj1" fmla="val 50000"/>
              <a:gd name="adj2" fmla="val 20000"/>
            </a:avLst>
          </a:prstGeom>
          <a:noFill/>
          <a:ln w="38100" algn="ctr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/>
              <a:t>?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699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de-DE" sz="1500"/>
              <a:t>doc("Uni.xml")/child::Universität/child::Fakultäten/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de-DE" sz="1500"/>
              <a:t>                                 child::Fakultät[position()=2]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endParaRPr lang="de-DE" sz="1500"/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de-DE" sz="1500"/>
              <a:t>wird also die zweite Fakultät ausgegeben: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endParaRPr lang="de-DE" sz="1500"/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de-DE" sz="1500"/>
              <a:t>&lt;Fakultät&gt;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de-DE" sz="1500"/>
              <a:t>    &lt;FakName&gt;Physik&lt;/FakName&gt;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de-DE" sz="1500"/>
              <a:t>    &lt;ProfessorIn PersNr="P2136"&gt;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de-DE" sz="1500"/>
              <a:t>        &lt;Name&gt;Curie&lt;/Name&gt;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de-DE" sz="1500"/>
              <a:t>        &lt;Rang&gt;C4&lt;/Rang&gt;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de-DE" sz="1500"/>
              <a:t>        &lt;Raum&gt;36&lt;/Raum&gt;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de-DE" sz="1500"/>
              <a:t>    &lt;/ProfessorIn&gt;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de-DE" sz="1500"/>
              <a:t>    &lt;ProfessorIn PersNr="P2127"&gt;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de-DE" sz="1500"/>
              <a:t>        &lt;Name&gt;Kopernikus&lt;/Name&gt;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de-DE" sz="1500"/>
              <a:t>        &lt;Rang&gt;C3&lt;/Rang&gt;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de-DE" sz="1500"/>
              <a:t>        &lt;Raum&gt;310&lt;/Raum&gt;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de-DE" sz="1500"/>
              <a:t>    &lt;/ProfessorIn&gt;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de-DE" sz="1500"/>
              <a:t>&lt;/Fakultät&gt;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1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ebdings" pitchFamily="18" charset="2"/>
              <a:buNone/>
            </a:pPr>
            <a:r>
              <a:rPr lang="de-DE" smtClean="0"/>
              <a:t>doc("Uni.xml")/child::Universität/child::Fakultäten/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      child::Fakultät[child::ProfessorIn/child::Vorlesungen/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             child::Vorlesung/child::Titel="Mäeutik"]/child::FakName</a:t>
            </a:r>
          </a:p>
          <a:p>
            <a:pPr>
              <a:buFont typeface="Webdings" pitchFamily="18" charset="2"/>
              <a:buNone/>
            </a:pPr>
            <a:endParaRPr lang="de-DE" smtClean="0"/>
          </a:p>
          <a:p>
            <a:pPr>
              <a:buFont typeface="Webdings" pitchFamily="18" charset="2"/>
              <a:buNone/>
            </a:pPr>
            <a:endParaRPr lang="de-DE" smtClean="0"/>
          </a:p>
          <a:p>
            <a:pPr>
              <a:buFont typeface="Webdings" pitchFamily="18" charset="2"/>
              <a:buNone/>
            </a:pPr>
            <a:r>
              <a:rPr lang="de-DE" smtClean="0"/>
              <a:t>&lt;FakName&gt;Philosophie&lt;/FakName&gt;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142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Verkürzte Syntax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.  Aktueller Referenzknoten</a:t>
            </a:r>
          </a:p>
          <a:p>
            <a:endParaRPr lang="de-DE" dirty="0" smtClean="0"/>
          </a:p>
          <a:p>
            <a:r>
              <a:rPr lang="de-DE" dirty="0" smtClean="0"/>
              <a:t>..  Vaterknoten</a:t>
            </a:r>
          </a:p>
          <a:p>
            <a:endParaRPr lang="de-DE" dirty="0" smtClean="0"/>
          </a:p>
          <a:p>
            <a:r>
              <a:rPr lang="de-DE" dirty="0" smtClean="0"/>
              <a:t>/  Abgrenzung einzelner Schritte oder Wurzel</a:t>
            </a:r>
          </a:p>
          <a:p>
            <a:endParaRPr lang="de-DE" dirty="0" smtClean="0"/>
          </a:p>
          <a:p>
            <a:r>
              <a:rPr lang="de-DE" dirty="0" smtClean="0"/>
              <a:t>ElemName1/ElemName2/ElemName3</a:t>
            </a:r>
          </a:p>
          <a:p>
            <a:endParaRPr lang="de-DE" dirty="0" smtClean="0"/>
          </a:p>
          <a:p>
            <a:r>
              <a:rPr lang="de-DE" dirty="0" smtClean="0"/>
              <a:t>//  </a:t>
            </a:r>
            <a:r>
              <a:rPr lang="de-DE" dirty="0" err="1" smtClean="0"/>
              <a:t>descendant-or-self</a:t>
            </a:r>
            <a:r>
              <a:rPr lang="de-DE" dirty="0" smtClean="0"/>
              <a:t>::</a:t>
            </a:r>
            <a:r>
              <a:rPr lang="de-DE" dirty="0" err="1" smtClean="0"/>
              <a:t>node</a:t>
            </a:r>
            <a:r>
              <a:rPr lang="de-DE" dirty="0" smtClean="0"/>
              <a:t>()</a:t>
            </a:r>
          </a:p>
          <a:p>
            <a:endParaRPr lang="de-DE" dirty="0" smtClean="0"/>
          </a:p>
          <a:p>
            <a:r>
              <a:rPr lang="de-DE" dirty="0" smtClean="0"/>
              <a:t>@</a:t>
            </a:r>
            <a:r>
              <a:rPr lang="de-DE" dirty="0" err="1" smtClean="0"/>
              <a:t>AttrName</a:t>
            </a:r>
            <a:r>
              <a:rPr lang="de-DE" dirty="0" smtClean="0"/>
              <a:t>  Attributzugriff</a:t>
            </a:r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460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ebdings" pitchFamily="18" charset="2"/>
              <a:buNone/>
            </a:pPr>
            <a:r>
              <a:rPr lang="de-DE" smtClean="0"/>
              <a:t>doc("Uni.xml")/Universität/Fakultäten/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                     Fakultät[FakName="Physik"]//Vorlesung</a:t>
            </a:r>
          </a:p>
          <a:p>
            <a:pPr>
              <a:buFont typeface="Webdings" pitchFamily="18" charset="2"/>
              <a:buNone/>
            </a:pPr>
            <a:endParaRPr lang="de-DE" smtClean="0"/>
          </a:p>
          <a:p>
            <a:pPr>
              <a:buFont typeface="Webdings" pitchFamily="18" charset="2"/>
              <a:buNone/>
            </a:pPr>
            <a:r>
              <a:rPr lang="de-DE" smtClean="0"/>
              <a:t>doc("Uni.xml")/Universität/Fakultäten/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                     Fakultät[position()=2]//Vorlesung</a:t>
            </a:r>
          </a:p>
          <a:p>
            <a:pPr>
              <a:buFont typeface="Webdings" pitchFamily="18" charset="2"/>
              <a:buNone/>
            </a:pPr>
            <a:endParaRPr lang="de-DE" smtClean="0"/>
          </a:p>
          <a:p>
            <a:pPr>
              <a:buFont typeface="Webdings" pitchFamily="18" charset="2"/>
              <a:buNone/>
            </a:pPr>
            <a:r>
              <a:rPr lang="de-DE" smtClean="0"/>
              <a:t>doc("Uni.xml")/Universität/Fakultäten/Fakultät[2]//Vorlesung</a:t>
            </a:r>
          </a:p>
          <a:p>
            <a:pPr>
              <a:buFont typeface="Webdings" pitchFamily="18" charset="2"/>
              <a:buNone/>
            </a:pPr>
            <a:endParaRPr lang="de-DE" smtClean="0"/>
          </a:p>
          <a:p>
            <a:pPr>
              <a:buFont typeface="Webdings" pitchFamily="18" charset="2"/>
              <a:buNone/>
            </a:pPr>
            <a:endParaRPr lang="de-DE" smtClean="0"/>
          </a:p>
          <a:p>
            <a:pPr>
              <a:buFont typeface="Webdings" pitchFamily="18" charset="2"/>
              <a:buNone/>
            </a:pPr>
            <a:r>
              <a:rPr lang="de-DE" sz="1500"/>
              <a:t>doc("Uni.xml")/Universität/Fakultäten/Fakultät[FakName="Physik"]/</a:t>
            </a:r>
          </a:p>
          <a:p>
            <a:pPr>
              <a:buFont typeface="Webdings" pitchFamily="18" charset="2"/>
              <a:buNone/>
            </a:pPr>
            <a:r>
              <a:rPr lang="de-DE" sz="1500"/>
              <a:t>                                  ProfessorIn/Vorlesungen/Vorlesung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25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Beispiel-Pfadausdrücke</a:t>
            </a:r>
            <a:br>
              <a:rPr lang="de-DE" smtClean="0"/>
            </a:br>
            <a:endParaRPr lang="de-DE" smtClean="0"/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1143000" y="628650"/>
            <a:ext cx="7764236" cy="416421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b="1" dirty="0" err="1">
                <a:latin typeface="Times New Roman" pitchFamily="18" charset="0"/>
              </a:rPr>
              <a:t>document</a:t>
            </a:r>
            <a:r>
              <a:rPr lang="de-DE" b="1" dirty="0">
                <a:latin typeface="Times New Roman" pitchFamily="18" charset="0"/>
              </a:rPr>
              <a:t>("</a:t>
            </a:r>
            <a:r>
              <a:rPr lang="de-DE" b="1" dirty="0" err="1">
                <a:latin typeface="Times New Roman" pitchFamily="18" charset="0"/>
              </a:rPr>
              <a:t>uni.xml</a:t>
            </a:r>
            <a:r>
              <a:rPr lang="de-DE" b="1" dirty="0">
                <a:latin typeface="Times New Roman" pitchFamily="18" charset="0"/>
              </a:rPr>
              <a:t>")/Fakultäten/Fakultät[</a:t>
            </a:r>
            <a:r>
              <a:rPr lang="de-DE" b="1" dirty="0" err="1">
                <a:latin typeface="Times New Roman" pitchFamily="18" charset="0"/>
              </a:rPr>
              <a:t>FakName</a:t>
            </a:r>
            <a:r>
              <a:rPr lang="de-DE" b="1" dirty="0">
                <a:latin typeface="Times New Roman" pitchFamily="18" charset="0"/>
              </a:rPr>
              <a:t>="Physik"]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b="1" dirty="0">
                <a:latin typeface="Times New Roman" pitchFamily="18" charset="0"/>
              </a:rPr>
              <a:t>                                                                                                 //Vorlesung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endParaRPr lang="de-DE" b="1" dirty="0">
              <a:latin typeface="Times New Roman" pitchFamily="18" charset="0"/>
            </a:endParaRP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de-DE" b="1" dirty="0" err="1">
                <a:latin typeface="Times New Roman" pitchFamily="18" charset="0"/>
              </a:rPr>
              <a:t>document</a:t>
            </a:r>
            <a:r>
              <a:rPr lang="de-DE" b="1" dirty="0">
                <a:latin typeface="Times New Roman" pitchFamily="18" charset="0"/>
              </a:rPr>
              <a:t>("</a:t>
            </a:r>
            <a:r>
              <a:rPr lang="de-DE" b="1" dirty="0" err="1">
                <a:latin typeface="Times New Roman" pitchFamily="18" charset="0"/>
              </a:rPr>
              <a:t>uni.xml</a:t>
            </a:r>
            <a:r>
              <a:rPr lang="de-DE" b="1" dirty="0">
                <a:latin typeface="Times New Roman" pitchFamily="18" charset="0"/>
              </a:rPr>
              <a:t>")/Fakultäten/Fakultät[2]//Vorlesung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endParaRPr lang="de-DE" b="1" dirty="0">
              <a:latin typeface="Times New Roman" pitchFamily="18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b="1" dirty="0" err="1">
                <a:latin typeface="Times New Roman" pitchFamily="18" charset="0"/>
              </a:rPr>
              <a:t>document</a:t>
            </a:r>
            <a:r>
              <a:rPr lang="de-DE" b="1" dirty="0">
                <a:latin typeface="Times New Roman" pitchFamily="18" charset="0"/>
              </a:rPr>
              <a:t>("</a:t>
            </a:r>
            <a:r>
              <a:rPr lang="de-DE" b="1" dirty="0" err="1">
                <a:latin typeface="Times New Roman" pitchFamily="18" charset="0"/>
              </a:rPr>
              <a:t>uni.xml</a:t>
            </a:r>
            <a:r>
              <a:rPr lang="de-DE" b="1" dirty="0">
                <a:latin typeface="Times New Roman" pitchFamily="18" charset="0"/>
              </a:rPr>
              <a:t>")/Fakultäten/Fakultät[</a:t>
            </a:r>
            <a:r>
              <a:rPr lang="de-DE" b="1" dirty="0" err="1">
                <a:latin typeface="Times New Roman" pitchFamily="18" charset="0"/>
              </a:rPr>
              <a:t>FakName</a:t>
            </a:r>
            <a:r>
              <a:rPr lang="de-DE" b="1" dirty="0">
                <a:latin typeface="Times New Roman" pitchFamily="18" charset="0"/>
              </a:rPr>
              <a:t>="Physik"]/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b="1" dirty="0">
                <a:latin typeface="Times New Roman" pitchFamily="18" charset="0"/>
              </a:rPr>
              <a:t>                                                        </a:t>
            </a:r>
            <a:r>
              <a:rPr lang="de-DE" b="1" dirty="0" err="1">
                <a:latin typeface="Times New Roman" pitchFamily="18" charset="0"/>
              </a:rPr>
              <a:t>ProfessorIn</a:t>
            </a:r>
            <a:r>
              <a:rPr lang="de-DE" b="1" dirty="0">
                <a:latin typeface="Times New Roman" pitchFamily="18" charset="0"/>
              </a:rPr>
              <a:t>/Vorlesungen/Vorlesung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endParaRPr lang="de-DE" b="1" dirty="0">
              <a:latin typeface="Times New Roman" pitchFamily="18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b="1" dirty="0" err="1">
                <a:latin typeface="Times New Roman" pitchFamily="18" charset="0"/>
              </a:rPr>
              <a:t>document</a:t>
            </a:r>
            <a:r>
              <a:rPr lang="de-DE" b="1" dirty="0">
                <a:latin typeface="Times New Roman" pitchFamily="18" charset="0"/>
              </a:rPr>
              <a:t>("</a:t>
            </a:r>
            <a:r>
              <a:rPr lang="de-DE" b="1" dirty="0" err="1">
                <a:latin typeface="Times New Roman" pitchFamily="18" charset="0"/>
              </a:rPr>
              <a:t>Stammbaum.xml</a:t>
            </a:r>
            <a:r>
              <a:rPr lang="de-DE" b="1" dirty="0">
                <a:latin typeface="Times New Roman" pitchFamily="18" charset="0"/>
              </a:rPr>
              <a:t>")/Person[Name="</a:t>
            </a:r>
            <a:r>
              <a:rPr lang="de-DE" b="1" dirty="0" err="1">
                <a:latin typeface="Times New Roman" pitchFamily="18" charset="0"/>
              </a:rPr>
              <a:t>Kain</a:t>
            </a:r>
            <a:r>
              <a:rPr lang="de-DE" b="1" dirty="0">
                <a:latin typeface="Times New Roman" pitchFamily="18" charset="0"/>
              </a:rPr>
              <a:t>"]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b="1" dirty="0">
                <a:latin typeface="Times New Roman" pitchFamily="18" charset="0"/>
              </a:rPr>
              <a:t>                                                                                    </a:t>
            </a:r>
            <a:r>
              <a:rPr lang="de-DE" b="1" dirty="0" smtClean="0">
                <a:latin typeface="Times New Roman" pitchFamily="18" charset="0"/>
              </a:rPr>
              <a:t> </a:t>
            </a:r>
            <a:r>
              <a:rPr lang="de-DE" b="1" dirty="0">
                <a:latin typeface="Times New Roman" pitchFamily="18" charset="0"/>
              </a:rPr>
              <a:t>/@Vater-&gt;/Name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de-DE" b="1" dirty="0" err="1" smtClean="0">
                <a:latin typeface="Times New Roman" pitchFamily="18" charset="0"/>
              </a:rPr>
              <a:t>document</a:t>
            </a:r>
            <a:r>
              <a:rPr lang="de-DE" b="1" dirty="0">
                <a:latin typeface="Times New Roman" pitchFamily="18" charset="0"/>
              </a:rPr>
              <a:t>("</a:t>
            </a:r>
            <a:r>
              <a:rPr lang="de-DE" b="1" dirty="0" err="1">
                <a:latin typeface="Times New Roman" pitchFamily="18" charset="0"/>
              </a:rPr>
              <a:t>uni.xml</a:t>
            </a:r>
            <a:r>
              <a:rPr lang="de-DE" b="1" dirty="0">
                <a:latin typeface="Times New Roman" pitchFamily="18" charset="0"/>
              </a:rPr>
              <a:t>")//Vorlesung[Titel="Mäeutik"]/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de-DE" b="1" dirty="0">
                <a:latin typeface="Times New Roman" pitchFamily="18" charset="0"/>
              </a:rPr>
              <a:t>                                                                       @Voraussetzungen-&gt;/Titel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B33A-472D-4708-99F6-C179FD98D714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4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 cstate="print"/>
          <a:srcRect l="15950" t="12549" r="6680" b="9196"/>
          <a:stretch>
            <a:fillRect/>
          </a:stretch>
        </p:blipFill>
        <p:spPr bwMode="auto">
          <a:xfrm>
            <a:off x="1439466" y="0"/>
            <a:ext cx="6561534" cy="51435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B33A-472D-4708-99F6-C179FD98D714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438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Relationales </a:t>
            </a:r>
            <a:br>
              <a:rPr lang="de-DE" smtClean="0"/>
            </a:br>
            <a:r>
              <a:rPr lang="de-DE" smtClean="0"/>
              <a:t>Datenmodell</a:t>
            </a:r>
          </a:p>
        </p:txBody>
      </p:sp>
      <p:sp>
        <p:nvSpPr>
          <p:cNvPr id="35843" name="Rectangle 116"/>
          <p:cNvSpPr>
            <a:spLocks noGrp="1" noChangeArrowheads="1"/>
          </p:cNvSpPr>
          <p:nvPr>
            <p:ph type="body" idx="1"/>
          </p:nvPr>
        </p:nvSpPr>
        <p:spPr>
          <a:xfrm>
            <a:off x="1143000" y="3943350"/>
            <a:ext cx="6858000" cy="1200150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de-DE" dirty="0" smtClean="0"/>
              <a:t>Schema ist vorgegeben und man kann nur schema-konforme Daten einfügen (Problem Ausnahmen </a:t>
            </a:r>
            <a:r>
              <a:rPr lang="de-DE" dirty="0" smtClean="0">
                <a:sym typeface="Wingdings" pitchFamily="2" charset="2"/>
              </a:rPr>
              <a:t> null-Werte)</a:t>
            </a:r>
            <a:endParaRPr lang="de-DE" dirty="0" smtClean="0"/>
          </a:p>
          <a:p>
            <a:pPr marL="285750" indent="-285750">
              <a:buFont typeface="Arial" charset="0"/>
              <a:buChar char="•"/>
            </a:pPr>
            <a:r>
              <a:rPr lang="de-DE" dirty="0" smtClean="0"/>
              <a:t>Bedeutung der Daten wird durch das Schema definiert</a:t>
            </a:r>
          </a:p>
          <a:p>
            <a:pPr marL="285750" indent="-285750">
              <a:buFont typeface="Arial" charset="0"/>
              <a:buChar char="•"/>
            </a:pPr>
            <a:r>
              <a:rPr lang="de-DE" dirty="0" smtClean="0"/>
              <a:t>Kein Datenaustauschformat</a:t>
            </a:r>
          </a:p>
          <a:p>
            <a:pPr marL="285750" indent="-285750">
              <a:buFont typeface="Arial" charset="0"/>
              <a:buChar char="•"/>
            </a:pPr>
            <a:endParaRPr lang="de-DE" dirty="0" smtClean="0"/>
          </a:p>
        </p:txBody>
      </p:sp>
      <p:graphicFrame>
        <p:nvGraphicFramePr>
          <p:cNvPr id="44035" name="Group 3"/>
          <p:cNvGraphicFramePr>
            <a:graphicFrameLocks noGrp="1"/>
          </p:cNvGraphicFramePr>
          <p:nvPr/>
        </p:nvGraphicFramePr>
        <p:xfrm>
          <a:off x="1257300" y="1135856"/>
          <a:ext cx="2686051" cy="2468880"/>
        </p:xfrm>
        <a:graphic>
          <a:graphicData uri="http://schemas.openxmlformats.org/drawingml/2006/table">
            <a:tbl>
              <a:tblPr/>
              <a:tblGrid>
                <a:gridCol w="585788"/>
                <a:gridCol w="1092994"/>
                <a:gridCol w="447675"/>
                <a:gridCol w="559594"/>
              </a:tblGrid>
              <a:tr h="274320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Professoren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PersNr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Rang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Raum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2125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Sokrates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C4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226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2126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Russel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C4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232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2127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Kopernikus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C3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310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2133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Popper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C3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2134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Augustinus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C3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309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2136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Curie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C4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36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2137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Kant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C4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4084" name="Group 52"/>
          <p:cNvGraphicFramePr>
            <a:graphicFrameLocks noGrp="1"/>
          </p:cNvGraphicFramePr>
          <p:nvPr/>
        </p:nvGraphicFramePr>
        <p:xfrm>
          <a:off x="4171950" y="457200"/>
          <a:ext cx="3829050" cy="3497580"/>
        </p:xfrm>
        <a:graphic>
          <a:graphicData uri="http://schemas.openxmlformats.org/drawingml/2006/table">
            <a:tbl>
              <a:tblPr/>
              <a:tblGrid>
                <a:gridCol w="589360"/>
                <a:gridCol w="1810940"/>
                <a:gridCol w="571500"/>
                <a:gridCol w="857250"/>
              </a:tblGrid>
              <a:tr h="274320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Vorlesungen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800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VorlNr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Titel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SWS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Gelesen Von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5001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Grundzüge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2137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5041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Ethik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2125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5043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Erkenntnistheorie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2126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5049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Mäeutik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2125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4052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Logik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2125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5052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Wissenschaftstheorie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2126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5216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Bioethik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2126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5259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Der Wiener Kreis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2133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5022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Glaube und Wissen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2134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4630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Die 3 Kritiken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2137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965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XQuery-Anfragsyntax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FLOWOR-Ausdrücke</a:t>
            </a:r>
          </a:p>
          <a:p>
            <a:pPr lvl="1"/>
            <a:r>
              <a:rPr lang="de-DE" smtClean="0"/>
              <a:t>For ..</a:t>
            </a:r>
          </a:p>
          <a:p>
            <a:pPr lvl="1"/>
            <a:r>
              <a:rPr lang="de-DE" smtClean="0"/>
              <a:t>Let …</a:t>
            </a:r>
          </a:p>
          <a:p>
            <a:pPr lvl="1"/>
            <a:r>
              <a:rPr lang="de-DE" smtClean="0"/>
              <a:t>Where …</a:t>
            </a:r>
          </a:p>
          <a:p>
            <a:pPr lvl="1"/>
            <a:r>
              <a:rPr lang="de-DE" smtClean="0"/>
              <a:t>Order by … </a:t>
            </a:r>
          </a:p>
          <a:p>
            <a:pPr lvl="1"/>
            <a:r>
              <a:rPr lang="de-DE" smtClean="0"/>
              <a:t>Return …  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60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6858000" cy="571500"/>
          </a:xfrm>
        </p:spPr>
        <p:txBody>
          <a:bodyPr/>
          <a:lstStyle/>
          <a:p>
            <a:r>
              <a:rPr lang="de-DE" smtClean="0"/>
              <a:t>XML-Beispielanfrage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1143000" y="685800"/>
            <a:ext cx="6858000" cy="36933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de-DE" b="1">
              <a:latin typeface="Times New Roman" pitchFamily="18" charset="0"/>
            </a:endParaRP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1143000" y="628650"/>
            <a:ext cx="6858000" cy="463511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de-DE" b="1" dirty="0">
                <a:latin typeface="Times New Roman" pitchFamily="18" charset="0"/>
              </a:rPr>
              <a:t>&lt;Vorlesungsverzeichnis&gt;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de-DE" b="1" dirty="0">
                <a:latin typeface="Times New Roman" pitchFamily="18" charset="0"/>
              </a:rPr>
              <a:t>    {</a:t>
            </a:r>
            <a:r>
              <a:rPr lang="de-DE" b="1" dirty="0" err="1">
                <a:latin typeface="Times New Roman" pitchFamily="18" charset="0"/>
              </a:rPr>
              <a:t>for</a:t>
            </a:r>
            <a:r>
              <a:rPr lang="de-DE" b="1" dirty="0">
                <a:latin typeface="Times New Roman" pitchFamily="18" charset="0"/>
              </a:rPr>
              <a:t> $v in </a:t>
            </a:r>
            <a:r>
              <a:rPr lang="de-DE" b="1" dirty="0" err="1">
                <a:latin typeface="Times New Roman" pitchFamily="18" charset="0"/>
              </a:rPr>
              <a:t>doc</a:t>
            </a:r>
            <a:r>
              <a:rPr lang="de-DE" b="1" dirty="0">
                <a:latin typeface="Times New Roman" pitchFamily="18" charset="0"/>
              </a:rPr>
              <a:t>("Uni.xml")//Vorlesung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de-DE" b="1" dirty="0">
                <a:latin typeface="Times New Roman" pitchFamily="18" charset="0"/>
              </a:rPr>
              <a:t>     </a:t>
            </a:r>
            <a:r>
              <a:rPr lang="de-DE" b="1" dirty="0" err="1">
                <a:latin typeface="Times New Roman" pitchFamily="18" charset="0"/>
              </a:rPr>
              <a:t>return</a:t>
            </a:r>
            <a:endParaRPr lang="de-DE" b="1" dirty="0">
              <a:latin typeface="Times New Roman" pitchFamily="18" charset="0"/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de-DE" b="1" dirty="0">
                <a:latin typeface="Times New Roman" pitchFamily="18" charset="0"/>
              </a:rPr>
              <a:t>          $v} 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de-DE" b="1" dirty="0">
                <a:latin typeface="Times New Roman" pitchFamily="18" charset="0"/>
              </a:rPr>
              <a:t>&lt;/Vorlesungsverzeichnis&gt;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endParaRPr lang="de-DE" b="1" dirty="0">
              <a:latin typeface="Times New Roman" pitchFamily="18" charset="0"/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de-DE" b="1" dirty="0">
                <a:latin typeface="Times New Roman" pitchFamily="18" charset="0"/>
              </a:rPr>
              <a:t>&lt;</a:t>
            </a:r>
            <a:r>
              <a:rPr lang="de-DE" b="1" dirty="0" err="1">
                <a:latin typeface="Times New Roman" pitchFamily="18" charset="0"/>
              </a:rPr>
              <a:t>VorlesungsVerzeichnis</a:t>
            </a:r>
            <a:r>
              <a:rPr lang="de-DE" b="1" dirty="0">
                <a:latin typeface="Times New Roman" pitchFamily="18" charset="0"/>
              </a:rPr>
              <a:t>&gt;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de-DE" b="1" dirty="0">
                <a:latin typeface="Times New Roman" pitchFamily="18" charset="0"/>
              </a:rPr>
              <a:t>    &lt;Vorlesung </a:t>
            </a:r>
            <a:r>
              <a:rPr lang="de-DE" b="1" dirty="0" err="1">
                <a:latin typeface="Times New Roman" pitchFamily="18" charset="0"/>
              </a:rPr>
              <a:t>VorlNr</a:t>
            </a:r>
            <a:r>
              <a:rPr lang="de-DE" b="1" dirty="0">
                <a:latin typeface="Times New Roman" pitchFamily="18" charset="0"/>
              </a:rPr>
              <a:t>=„V5022"&gt;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de-DE" b="1" dirty="0">
                <a:latin typeface="Times New Roman" pitchFamily="18" charset="0"/>
              </a:rPr>
              <a:t>         &lt;Titel&gt;Glaube und Wissen&lt;/Titel&gt;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de-DE" b="1" dirty="0">
                <a:latin typeface="Times New Roman" pitchFamily="18" charset="0"/>
              </a:rPr>
              <a:t>         &lt;SWS&gt;2&lt;/SWS&gt;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de-DE" b="1" dirty="0">
                <a:latin typeface="Times New Roman" pitchFamily="18" charset="0"/>
              </a:rPr>
              <a:t>    &lt;/Vorlesung&gt;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de-DE" b="1" dirty="0">
                <a:latin typeface="Times New Roman" pitchFamily="18" charset="0"/>
              </a:rPr>
              <a:t>    ...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de-DE" b="1" dirty="0">
                <a:latin typeface="Times New Roman" pitchFamily="18" charset="0"/>
              </a:rPr>
              <a:t>&lt;/</a:t>
            </a:r>
            <a:r>
              <a:rPr lang="de-DE" b="1" dirty="0" err="1">
                <a:latin typeface="Times New Roman" pitchFamily="18" charset="0"/>
              </a:rPr>
              <a:t>VorlesungsVerzeichnis</a:t>
            </a:r>
            <a:r>
              <a:rPr lang="de-DE" b="1" dirty="0">
                <a:latin typeface="Times New Roman" pitchFamily="18" charset="0"/>
              </a:rPr>
              <a:t>&gt;</a:t>
            </a:r>
          </a:p>
        </p:txBody>
      </p:sp>
      <p:sp>
        <p:nvSpPr>
          <p:cNvPr id="66565" name="AutoShape 5"/>
          <p:cNvSpPr>
            <a:spLocks noChangeArrowheads="1"/>
          </p:cNvSpPr>
          <p:nvPr/>
        </p:nvSpPr>
        <p:spPr bwMode="auto">
          <a:xfrm>
            <a:off x="6327322" y="2032907"/>
            <a:ext cx="315360" cy="894959"/>
          </a:xfrm>
          <a:prstGeom prst="curvedLeftArrow">
            <a:avLst>
              <a:gd name="adj1" fmla="val 63158"/>
              <a:gd name="adj2" fmla="val 126316"/>
              <a:gd name="adj3" fmla="val 33333"/>
            </a:avLst>
          </a:prstGeom>
          <a:solidFill>
            <a:schemeClr val="accent1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B33A-472D-4708-99F6-C179FD98D714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6939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Xquery</a:t>
            </a:r>
            <a:r>
              <a:rPr lang="de-DE" dirty="0" smtClean="0"/>
              <a:t> in DB2</a:t>
            </a:r>
          </a:p>
        </p:txBody>
      </p:sp>
      <p:sp>
        <p:nvSpPr>
          <p:cNvPr id="67587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ebdings" pitchFamily="18" charset="2"/>
              <a:buNone/>
            </a:pPr>
            <a:r>
              <a:rPr lang="de-DE" dirty="0" err="1" smtClean="0"/>
              <a:t>select</a:t>
            </a:r>
            <a:r>
              <a:rPr lang="de-DE" dirty="0" smtClean="0"/>
              <a:t> </a:t>
            </a:r>
            <a:r>
              <a:rPr lang="de-DE" dirty="0" err="1" smtClean="0"/>
              <a:t>xmlquery</a:t>
            </a:r>
            <a:r>
              <a:rPr lang="de-DE" dirty="0" smtClean="0"/>
              <a:t>(</a:t>
            </a:r>
          </a:p>
          <a:p>
            <a:pPr>
              <a:buFont typeface="Webdings" pitchFamily="18" charset="2"/>
              <a:buNone/>
            </a:pPr>
            <a:r>
              <a:rPr lang="de-DE" dirty="0" smtClean="0"/>
              <a:t>‘</a:t>
            </a:r>
          </a:p>
          <a:p>
            <a:pPr lvl="1">
              <a:buFont typeface="Webdings" pitchFamily="18" charset="2"/>
              <a:buNone/>
            </a:pPr>
            <a:r>
              <a:rPr lang="de-DE" dirty="0" err="1" smtClean="0"/>
              <a:t>for</a:t>
            </a:r>
            <a:r>
              <a:rPr lang="de-DE" dirty="0" smtClean="0"/>
              <a:t> $f in $d//Fakultäten/Fakultät</a:t>
            </a:r>
          </a:p>
          <a:p>
            <a:pPr lvl="1">
              <a:buFont typeface="Webdings" pitchFamily="18" charset="2"/>
              <a:buNone/>
            </a:pPr>
            <a:r>
              <a:rPr lang="de-DE" dirty="0" err="1" smtClean="0"/>
              <a:t>let</a:t>
            </a:r>
            <a:r>
              <a:rPr lang="de-DE" dirty="0" smtClean="0"/>
              <a:t> $v:=$f//Vorlesung</a:t>
            </a:r>
          </a:p>
          <a:p>
            <a:pPr lvl="1">
              <a:buFont typeface="Webdings" pitchFamily="18" charset="2"/>
              <a:buNone/>
            </a:pPr>
            <a:r>
              <a:rPr lang="de-DE" dirty="0" err="1" smtClean="0"/>
              <a:t>where</a:t>
            </a:r>
            <a:r>
              <a:rPr lang="de-DE" dirty="0" smtClean="0"/>
              <a:t> </a:t>
            </a:r>
            <a:r>
              <a:rPr lang="de-DE" dirty="0" err="1" smtClean="0"/>
              <a:t>count</a:t>
            </a:r>
            <a:r>
              <a:rPr lang="de-DE" dirty="0" smtClean="0"/>
              <a:t>($v) &gt; 1</a:t>
            </a:r>
          </a:p>
          <a:p>
            <a:pPr lvl="1">
              <a:buFont typeface="Webdings" pitchFamily="18" charset="2"/>
              <a:buNone/>
            </a:pPr>
            <a:r>
              <a:rPr lang="de-DE" dirty="0" err="1" smtClean="0"/>
              <a:t>return</a:t>
            </a:r>
            <a:r>
              <a:rPr lang="de-DE" dirty="0" smtClean="0"/>
              <a:t> &lt;PhysikProfessoren&gt;</a:t>
            </a:r>
          </a:p>
          <a:p>
            <a:pPr lvl="1">
              <a:buFont typeface="Webdings" pitchFamily="18" charset="2"/>
              <a:buNone/>
            </a:pPr>
            <a:r>
              <a:rPr lang="de-DE" dirty="0" smtClean="0"/>
              <a:t>		{$f//</a:t>
            </a:r>
            <a:r>
              <a:rPr lang="de-DE" dirty="0" err="1" smtClean="0"/>
              <a:t>ProfessorIn</a:t>
            </a:r>
            <a:r>
              <a:rPr lang="de-DE" dirty="0" smtClean="0"/>
              <a:t>}</a:t>
            </a:r>
          </a:p>
          <a:p>
            <a:pPr lvl="1">
              <a:buFont typeface="Webdings" pitchFamily="18" charset="2"/>
              <a:buNone/>
            </a:pPr>
            <a:r>
              <a:rPr lang="de-DE" dirty="0" smtClean="0"/>
              <a:t>&lt;/PhysikProfessoren&gt;</a:t>
            </a:r>
          </a:p>
          <a:p>
            <a:pPr>
              <a:buFont typeface="Webdings" pitchFamily="18" charset="2"/>
              <a:buNone/>
            </a:pPr>
            <a:r>
              <a:rPr lang="de-DE" dirty="0" smtClean="0"/>
              <a:t>' </a:t>
            </a:r>
          </a:p>
          <a:p>
            <a:pPr>
              <a:buFont typeface="Webdings" pitchFamily="18" charset="2"/>
              <a:buNone/>
            </a:pPr>
            <a:r>
              <a:rPr lang="de-DE" dirty="0" err="1" smtClean="0"/>
              <a:t>passing</a:t>
            </a:r>
            <a:r>
              <a:rPr lang="de-DE" dirty="0" smtClean="0"/>
              <a:t> u.doc </a:t>
            </a:r>
            <a:r>
              <a:rPr lang="de-DE" dirty="0" err="1" smtClean="0"/>
              <a:t>as</a:t>
            </a:r>
            <a:r>
              <a:rPr lang="de-DE" dirty="0" smtClean="0"/>
              <a:t> "d")</a:t>
            </a:r>
          </a:p>
          <a:p>
            <a:pPr>
              <a:buFont typeface="Webdings" pitchFamily="18" charset="2"/>
              <a:buNone/>
            </a:pPr>
            <a:r>
              <a:rPr lang="de-DE" dirty="0" err="1" smtClean="0"/>
              <a:t>from</a:t>
            </a:r>
            <a:r>
              <a:rPr lang="de-DE" dirty="0" smtClean="0"/>
              <a:t> Unis u</a:t>
            </a:r>
          </a:p>
          <a:p>
            <a:pPr>
              <a:buFont typeface="Webdings" pitchFamily="18" charset="2"/>
              <a:buNone/>
            </a:pPr>
            <a:r>
              <a:rPr lang="de-DE" dirty="0" err="1" smtClean="0"/>
              <a:t>where</a:t>
            </a:r>
            <a:r>
              <a:rPr lang="de-DE" dirty="0" smtClean="0"/>
              <a:t> </a:t>
            </a:r>
            <a:r>
              <a:rPr lang="de-DE" dirty="0" err="1" smtClean="0"/>
              <a:t>u.Name</a:t>
            </a:r>
            <a:r>
              <a:rPr lang="de-DE" dirty="0" smtClean="0"/>
              <a:t> = '</a:t>
            </a:r>
            <a:r>
              <a:rPr lang="de-DE" dirty="0" err="1" smtClean="0"/>
              <a:t>VirtU</a:t>
            </a:r>
            <a:r>
              <a:rPr lang="de-DE" dirty="0" smtClean="0"/>
              <a:t>'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5107781" y="214312"/>
          <a:ext cx="2893239" cy="4317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551"/>
                <a:gridCol w="1898688"/>
              </a:tblGrid>
              <a:tr h="490141">
                <a:tc gridSpan="2"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Unis</a:t>
                      </a:r>
                      <a:endParaRPr lang="de-DE" sz="14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490141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Name</a:t>
                      </a:r>
                      <a:endParaRPr lang="de-D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 smtClean="0"/>
                        <a:t>doc</a:t>
                      </a:r>
                      <a:endParaRPr lang="de-DE" sz="1400" dirty="0"/>
                    </a:p>
                  </a:txBody>
                  <a:tcPr marL="68580" marR="68580" marT="34290" marB="34290"/>
                </a:tc>
              </a:tr>
              <a:tr h="2331720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VirtU</a:t>
                      </a:r>
                      <a:endParaRPr lang="de-D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&lt;Universität&gt;</a:t>
                      </a:r>
                    </a:p>
                    <a:p>
                      <a:r>
                        <a:rPr lang="de-DE" sz="1400" dirty="0" smtClean="0"/>
                        <a:t>    &lt;UniLeitung&gt;</a:t>
                      </a:r>
                    </a:p>
                    <a:p>
                      <a:r>
                        <a:rPr lang="de-DE" sz="1400" dirty="0" smtClean="0"/>
                        <a:t>        …</a:t>
                      </a:r>
                    </a:p>
                    <a:p>
                      <a:r>
                        <a:rPr lang="de-DE" sz="1400" dirty="0" smtClean="0"/>
                        <a:t>     &lt;/UniLeitung&gt;</a:t>
                      </a:r>
                    </a:p>
                    <a:p>
                      <a:r>
                        <a:rPr lang="de-DE" sz="1400" dirty="0" smtClean="0"/>
                        <a:t>     &lt;Fakultäten&gt;</a:t>
                      </a:r>
                    </a:p>
                    <a:p>
                      <a:r>
                        <a:rPr lang="de-DE" sz="1400" dirty="0" smtClean="0"/>
                        <a:t>          &lt;Fakultät&gt;</a:t>
                      </a:r>
                    </a:p>
                    <a:p>
                      <a:r>
                        <a:rPr lang="de-DE" sz="1400" dirty="0" smtClean="0"/>
                        <a:t>            …                         </a:t>
                      </a:r>
                    </a:p>
                    <a:p>
                      <a:r>
                        <a:rPr lang="de-DE" sz="1400" dirty="0" smtClean="0"/>
                        <a:t>         &lt;/Fakultät&gt;</a:t>
                      </a:r>
                    </a:p>
                    <a:p>
                      <a:r>
                        <a:rPr lang="de-DE" sz="1400" dirty="0" smtClean="0"/>
                        <a:t>       ….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&lt;/Universität&gt;</a:t>
                      </a:r>
                    </a:p>
                    <a:p>
                      <a:endParaRPr lang="de-DE" sz="1400" dirty="0" smtClean="0"/>
                    </a:p>
                  </a:txBody>
                  <a:tcPr marL="68580" marR="68580" marT="34290" marB="34290"/>
                </a:tc>
              </a:tr>
              <a:tr h="8915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TUM</a:t>
                      </a:r>
                      <a:endParaRPr lang="de-D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&lt;Universität&gt;</a:t>
                      </a:r>
                    </a:p>
                    <a:p>
                      <a:r>
                        <a:rPr lang="de-DE" sz="1400" dirty="0" smtClean="0"/>
                        <a:t>      …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&lt;/Universität&gt;</a:t>
                      </a:r>
                    </a:p>
                    <a:p>
                      <a:endParaRPr lang="de-DE" sz="1400" dirty="0" smtClean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779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XML/Relationen-Koexistenz in DB2</a:t>
            </a:r>
          </a:p>
        </p:txBody>
      </p:sp>
      <p:pic>
        <p:nvPicPr>
          <p:cNvPr id="686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41960" y="964407"/>
            <a:ext cx="4876800" cy="4179094"/>
          </a:xfrm>
          <a:noFill/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56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Natives XQUERY</a:t>
            </a:r>
          </a:p>
        </p:txBody>
      </p:sp>
      <p:sp>
        <p:nvSpPr>
          <p:cNvPr id="69635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xquery db2-fn:xmlcolumn('UNI.UNIS.DOC')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16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Relationale Sicht aus XML</a:t>
            </a:r>
          </a:p>
        </p:txBody>
      </p:sp>
      <p:sp>
        <p:nvSpPr>
          <p:cNvPr id="7065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ebdings" pitchFamily="18" charset="2"/>
              <a:buNone/>
            </a:pPr>
            <a:r>
              <a:rPr lang="de-DE" dirty="0" err="1" smtClean="0"/>
              <a:t>create</a:t>
            </a:r>
            <a:r>
              <a:rPr lang="de-DE" dirty="0" smtClean="0"/>
              <a:t> </a:t>
            </a:r>
            <a:r>
              <a:rPr lang="de-DE" dirty="0" err="1" smtClean="0"/>
              <a:t>view</a:t>
            </a:r>
            <a:r>
              <a:rPr lang="de-DE" dirty="0" smtClean="0"/>
              <a:t> </a:t>
            </a:r>
            <a:r>
              <a:rPr lang="de-DE" dirty="0" err="1" smtClean="0"/>
              <a:t>UniProfsVorls</a:t>
            </a:r>
            <a:r>
              <a:rPr lang="de-DE" dirty="0" smtClean="0"/>
              <a:t> (Name, </a:t>
            </a:r>
            <a:r>
              <a:rPr lang="de-DE" dirty="0" err="1" smtClean="0"/>
              <a:t>ProfName</a:t>
            </a:r>
            <a:r>
              <a:rPr lang="de-DE" dirty="0" smtClean="0"/>
              <a:t>, </a:t>
            </a:r>
            <a:r>
              <a:rPr lang="de-DE" dirty="0" err="1" smtClean="0"/>
              <a:t>VorlTitel</a:t>
            </a:r>
            <a:r>
              <a:rPr lang="de-DE" dirty="0" smtClean="0"/>
              <a:t>) </a:t>
            </a:r>
            <a:r>
              <a:rPr lang="de-DE" dirty="0" err="1" smtClean="0"/>
              <a:t>as</a:t>
            </a:r>
            <a:endParaRPr lang="de-DE" dirty="0" smtClean="0"/>
          </a:p>
          <a:p>
            <a:pPr>
              <a:buFont typeface="Webdings" pitchFamily="18" charset="2"/>
              <a:buNone/>
            </a:pPr>
            <a:r>
              <a:rPr lang="de-DE" dirty="0" smtClean="0"/>
              <a:t>	</a:t>
            </a:r>
            <a:r>
              <a:rPr lang="de-DE" dirty="0" err="1" smtClean="0"/>
              <a:t>select</a:t>
            </a:r>
            <a:r>
              <a:rPr lang="de-DE" dirty="0" smtClean="0"/>
              <a:t> </a:t>
            </a:r>
            <a:r>
              <a:rPr lang="de-DE" dirty="0" err="1" smtClean="0"/>
              <a:t>u.Name</a:t>
            </a:r>
            <a:r>
              <a:rPr lang="de-DE" dirty="0" smtClean="0"/>
              <a:t>, </a:t>
            </a:r>
            <a:r>
              <a:rPr lang="de-DE" dirty="0" err="1" smtClean="0"/>
              <a:t>t.Name</a:t>
            </a:r>
            <a:r>
              <a:rPr lang="de-DE" dirty="0" smtClean="0"/>
              <a:t>, </a:t>
            </a:r>
            <a:r>
              <a:rPr lang="de-DE" dirty="0" err="1" smtClean="0"/>
              <a:t>t.Titel</a:t>
            </a:r>
            <a:endParaRPr lang="de-DE" dirty="0" smtClean="0"/>
          </a:p>
          <a:p>
            <a:pPr>
              <a:buFont typeface="Webdings" pitchFamily="18" charset="2"/>
              <a:buNone/>
            </a:pPr>
            <a:r>
              <a:rPr lang="de-DE" dirty="0" smtClean="0"/>
              <a:t>	</a:t>
            </a:r>
            <a:r>
              <a:rPr lang="de-DE" dirty="0" err="1" smtClean="0"/>
              <a:t>from</a:t>
            </a:r>
            <a:r>
              <a:rPr lang="de-DE" dirty="0" smtClean="0"/>
              <a:t> UNI.UNIS </a:t>
            </a:r>
            <a:r>
              <a:rPr lang="de-DE" dirty="0" err="1" smtClean="0"/>
              <a:t>u</a:t>
            </a:r>
            <a:r>
              <a:rPr lang="de-DE" dirty="0" smtClean="0"/>
              <a:t>,</a:t>
            </a:r>
          </a:p>
          <a:p>
            <a:pPr>
              <a:buFont typeface="Webdings" pitchFamily="18" charset="2"/>
              <a:buNone/>
            </a:pPr>
            <a:r>
              <a:rPr lang="de-DE" dirty="0" smtClean="0"/>
              <a:t>	</a:t>
            </a:r>
            <a:r>
              <a:rPr lang="de-DE" dirty="0" err="1" smtClean="0"/>
              <a:t>xmltable</a:t>
            </a:r>
            <a:r>
              <a:rPr lang="de-DE" dirty="0" smtClean="0"/>
              <a:t>('$d//</a:t>
            </a:r>
            <a:r>
              <a:rPr lang="de-DE" dirty="0" err="1" smtClean="0"/>
              <a:t>ProfessorIn</a:t>
            </a:r>
            <a:r>
              <a:rPr lang="de-DE" dirty="0" smtClean="0"/>
              <a:t>' </a:t>
            </a:r>
            <a:r>
              <a:rPr lang="de-DE" dirty="0" err="1" smtClean="0"/>
              <a:t>passing</a:t>
            </a:r>
            <a:r>
              <a:rPr lang="de-DE" dirty="0" smtClean="0"/>
              <a:t> </a:t>
            </a:r>
            <a:r>
              <a:rPr lang="de-DE" dirty="0" err="1" smtClean="0"/>
              <a:t>u.DOC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"d"</a:t>
            </a:r>
          </a:p>
          <a:p>
            <a:pPr>
              <a:buFont typeface="Webdings" pitchFamily="18" charset="2"/>
              <a:buNone/>
            </a:pPr>
            <a:r>
              <a:rPr lang="de-DE" dirty="0" smtClean="0"/>
              <a:t>	</a:t>
            </a:r>
            <a:r>
              <a:rPr lang="de-DE" dirty="0" err="1" smtClean="0"/>
              <a:t>columns</a:t>
            </a:r>
            <a:r>
              <a:rPr lang="de-DE" dirty="0" smtClean="0"/>
              <a:t> Name </a:t>
            </a:r>
            <a:r>
              <a:rPr lang="de-DE" dirty="0" err="1" smtClean="0"/>
              <a:t>varchar</a:t>
            </a:r>
            <a:r>
              <a:rPr lang="de-DE" dirty="0" smtClean="0"/>
              <a:t>(20) </a:t>
            </a:r>
            <a:r>
              <a:rPr lang="de-DE" dirty="0" err="1" smtClean="0"/>
              <a:t>path</a:t>
            </a:r>
            <a:r>
              <a:rPr lang="de-DE" dirty="0" smtClean="0"/>
              <a:t> 'Name',</a:t>
            </a:r>
          </a:p>
          <a:p>
            <a:pPr>
              <a:buFont typeface="Webdings" pitchFamily="18" charset="2"/>
              <a:buNone/>
            </a:pPr>
            <a:r>
              <a:rPr lang="de-DE" dirty="0" smtClean="0"/>
              <a:t>	   Titel </a:t>
            </a:r>
            <a:r>
              <a:rPr lang="de-DE" dirty="0" err="1" smtClean="0"/>
              <a:t>varchar</a:t>
            </a:r>
            <a:r>
              <a:rPr lang="de-DE" dirty="0" smtClean="0"/>
              <a:t>(20) </a:t>
            </a:r>
            <a:r>
              <a:rPr lang="de-DE" dirty="0" err="1" smtClean="0"/>
              <a:t>path</a:t>
            </a:r>
            <a:r>
              <a:rPr lang="de-DE" dirty="0" smtClean="0"/>
              <a:t> 'Vorlesungen/Vorlesung[1]/Titel') </a:t>
            </a:r>
            <a:r>
              <a:rPr lang="de-DE" dirty="0" err="1" smtClean="0"/>
              <a:t>as</a:t>
            </a:r>
            <a:r>
              <a:rPr lang="de-DE" dirty="0" smtClean="0"/>
              <a:t> t</a:t>
            </a:r>
          </a:p>
          <a:p>
            <a:pPr>
              <a:buFont typeface="Webdings" pitchFamily="18" charset="2"/>
              <a:buNone/>
            </a:pPr>
            <a:endParaRPr lang="de-DE" dirty="0" smtClean="0"/>
          </a:p>
          <a:p>
            <a:pPr>
              <a:buFont typeface="Webdings" pitchFamily="18" charset="2"/>
              <a:buNone/>
            </a:pPr>
            <a:r>
              <a:rPr lang="de-DE" dirty="0" err="1" smtClean="0"/>
              <a:t>VirtU</a:t>
            </a:r>
            <a:r>
              <a:rPr lang="de-DE" dirty="0" smtClean="0"/>
              <a:t> 	Augustinus </a:t>
            </a:r>
            <a:r>
              <a:rPr lang="de-DE" dirty="0" smtClean="0"/>
              <a:t>Glaube </a:t>
            </a:r>
            <a:r>
              <a:rPr lang="de-DE" dirty="0" smtClean="0"/>
              <a:t>und Wissen </a:t>
            </a:r>
          </a:p>
          <a:p>
            <a:pPr>
              <a:buFont typeface="Webdings" pitchFamily="18" charset="2"/>
              <a:buNone/>
            </a:pPr>
            <a:r>
              <a:rPr lang="de-DE" dirty="0" err="1" smtClean="0"/>
              <a:t>VirtU</a:t>
            </a:r>
            <a:r>
              <a:rPr lang="de-DE" dirty="0" smtClean="0"/>
              <a:t> 	Curie </a:t>
            </a:r>
          </a:p>
          <a:p>
            <a:pPr>
              <a:buFont typeface="Webdings" pitchFamily="18" charset="2"/>
              <a:buNone/>
            </a:pPr>
            <a:r>
              <a:rPr lang="de-DE" dirty="0" err="1" smtClean="0"/>
              <a:t>VirtU</a:t>
            </a:r>
            <a:r>
              <a:rPr lang="de-DE" dirty="0" smtClean="0"/>
              <a:t> 	Kopernikus </a:t>
            </a:r>
          </a:p>
          <a:p>
            <a:pPr>
              <a:buFont typeface="Webdings" pitchFamily="18" charset="2"/>
              <a:buNone/>
            </a:pPr>
            <a:r>
              <a:rPr lang="de-DE" dirty="0" err="1" smtClean="0"/>
              <a:t>VirtU</a:t>
            </a:r>
            <a:r>
              <a:rPr lang="de-DE" dirty="0" smtClean="0"/>
              <a:t> 	Sokrates 	Ethik </a:t>
            </a:r>
          </a:p>
          <a:p>
            <a:pPr>
              <a:buFont typeface="Webdings" pitchFamily="18" charset="2"/>
              <a:buNone/>
            </a:pPr>
            <a:r>
              <a:rPr lang="de-DE" dirty="0" err="1" smtClean="0"/>
              <a:t>VirtU</a:t>
            </a:r>
            <a:r>
              <a:rPr lang="de-DE" dirty="0" smtClean="0"/>
              <a:t> 	Russel 	Erkenntnistheorie </a:t>
            </a:r>
          </a:p>
          <a:p>
            <a:pPr>
              <a:buFont typeface="Webdings" pitchFamily="18" charset="2"/>
              <a:buNone/>
            </a:pPr>
            <a:r>
              <a:rPr lang="de-DE" dirty="0" err="1" smtClean="0"/>
              <a:t>VirtU</a:t>
            </a:r>
            <a:r>
              <a:rPr lang="de-DE" dirty="0" smtClean="0"/>
              <a:t> 	Popper 	Der Wiener Kreis </a:t>
            </a:r>
          </a:p>
          <a:p>
            <a:pPr>
              <a:buFont typeface="Webdings" pitchFamily="18" charset="2"/>
              <a:buNone/>
            </a:pPr>
            <a:r>
              <a:rPr lang="de-DE" dirty="0" err="1" smtClean="0"/>
              <a:t>VirtU</a:t>
            </a:r>
            <a:r>
              <a:rPr lang="de-DE" dirty="0" smtClean="0"/>
              <a:t> 	Kant 	</a:t>
            </a:r>
            <a:r>
              <a:rPr lang="de-DE" dirty="0" smtClean="0"/>
              <a:t>Grundzüge </a:t>
            </a:r>
            <a:endParaRPr lang="de-DE" dirty="0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18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Sicht: Alle Vorlesungen</a:t>
            </a:r>
          </a:p>
        </p:txBody>
      </p:sp>
      <p:sp>
        <p:nvSpPr>
          <p:cNvPr id="7168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ebdings" pitchFamily="18" charset="2"/>
              <a:buNone/>
            </a:pPr>
            <a:r>
              <a:rPr lang="de-DE" smtClean="0"/>
              <a:t>create view UniVorls (Name, ProfName, VorlTitel) as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	select u.Name, t.Name, t.Titel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	from UNI.UNIS u,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	xmltable('$d//ProfessorIn/Vorlesungen/Vorlesung' passing u.DOC as "d"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	columns Name varchar(20) path './../../Name',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	   Titel varchar(20) path 'Titel') as t;</a:t>
            </a:r>
          </a:p>
          <a:p>
            <a:pPr>
              <a:buFont typeface="Webdings" pitchFamily="18" charset="2"/>
              <a:buNone/>
            </a:pPr>
            <a:endParaRPr lang="de-DE" smtClean="0"/>
          </a:p>
          <a:p>
            <a:pPr>
              <a:buFont typeface="Webdings" pitchFamily="18" charset="2"/>
              <a:buNone/>
            </a:pPr>
            <a:r>
              <a:rPr lang="de-DE" smtClean="0"/>
              <a:t>VirtU Augustinus Glaube und Wissen 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VirtU Sokrates Ethik 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VirtU Sokrates Mäeutik 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VirtU Sokrates Logik 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VirtU Russel Erkenntnistheorie 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VirtU Russel Wissenschaftstheorie 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VirtU Russel Bioethik 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VirtU Popper Der Wiener Kreis 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VirtU Kant Grundzüge 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VirtU Kant Die 3 Kritiken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169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Join zwischen Relationen und XML</a:t>
            </a:r>
          </a:p>
        </p:txBody>
      </p:sp>
      <p:sp>
        <p:nvSpPr>
          <p:cNvPr id="72707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ebdings" pitchFamily="18" charset="2"/>
              <a:buNone/>
            </a:pPr>
            <a:r>
              <a:rPr lang="de-DE" smtClean="0"/>
              <a:t>select  xmlquery('for $p in $d//ProfessorIn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			where $p/Name = $profN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			return $p' passing </a:t>
            </a:r>
            <a:r>
              <a:rPr lang="de-DE" smtClean="0">
                <a:solidFill>
                  <a:srgbClr val="FF0000"/>
                </a:solidFill>
              </a:rPr>
              <a:t>u.doc as "d", 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                                              </a:t>
            </a:r>
            <a:r>
              <a:rPr lang="de-DE" smtClean="0">
                <a:solidFill>
                  <a:srgbClr val="00B050"/>
                </a:solidFill>
              </a:rPr>
              <a:t>prof.Name as "profN")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from UNI.UNIS u, UNI.Professoren prof, Uni.prüfen ex 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where prof.PersNr = ex.PersNr  and ex.Note &lt; 3.0</a:t>
            </a:r>
          </a:p>
        </p:txBody>
      </p:sp>
      <p:sp>
        <p:nvSpPr>
          <p:cNvPr id="72708" name="Wolkenförmige Legende 3"/>
          <p:cNvSpPr>
            <a:spLocks noChangeArrowheads="1"/>
          </p:cNvSpPr>
          <p:nvPr/>
        </p:nvSpPr>
        <p:spPr bwMode="auto">
          <a:xfrm>
            <a:off x="5763476" y="710293"/>
            <a:ext cx="1331288" cy="682739"/>
          </a:xfrm>
          <a:prstGeom prst="cloudCallout">
            <a:avLst>
              <a:gd name="adj1" fmla="val -52833"/>
              <a:gd name="adj2" fmla="val 70120"/>
            </a:avLst>
          </a:prstGeom>
          <a:solidFill>
            <a:srgbClr val="FF0000"/>
          </a:solidFill>
          <a:ln w="38100" algn="ctr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r>
              <a:rPr lang="de-DE"/>
              <a:t>XML</a:t>
            </a:r>
          </a:p>
        </p:txBody>
      </p:sp>
      <p:sp>
        <p:nvSpPr>
          <p:cNvPr id="72709" name="Wolkenförmige Legende 4"/>
          <p:cNvSpPr>
            <a:spLocks noChangeArrowheads="1"/>
          </p:cNvSpPr>
          <p:nvPr/>
        </p:nvSpPr>
        <p:spPr bwMode="auto">
          <a:xfrm>
            <a:off x="6940153" y="1480797"/>
            <a:ext cx="1371090" cy="622528"/>
          </a:xfrm>
          <a:prstGeom prst="cloudCallout">
            <a:avLst>
              <a:gd name="adj1" fmla="val -176725"/>
              <a:gd name="adj2" fmla="val 39644"/>
            </a:avLst>
          </a:prstGeom>
          <a:solidFill>
            <a:srgbClr val="00B050"/>
          </a:solidFill>
          <a:ln w="38100" algn="ctr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r>
              <a:rPr lang="de-DE" dirty="0"/>
              <a:t>&lt;</a:t>
            </a:r>
            <a:r>
              <a:rPr lang="de-DE" dirty="0" err="1"/>
              <a:t>relation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925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 welcher Uni arbeitet Sokrates: </a:t>
            </a:r>
            <a:r>
              <a:rPr lang="de-DE" b="1" dirty="0" err="1" smtClean="0"/>
              <a:t>xmlexists</a:t>
            </a:r>
            <a:r>
              <a:rPr lang="de-DE" dirty="0" smtClean="0"/>
              <a:t>()</a:t>
            </a:r>
          </a:p>
        </p:txBody>
      </p:sp>
      <p:sp>
        <p:nvSpPr>
          <p:cNvPr id="73731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ebdings" pitchFamily="18" charset="2"/>
              <a:buNone/>
            </a:pPr>
            <a:r>
              <a:rPr lang="en-US" dirty="0" smtClean="0"/>
              <a:t>select </a:t>
            </a:r>
            <a:r>
              <a:rPr lang="en-US" dirty="0" err="1" smtClean="0"/>
              <a:t>u.Name</a:t>
            </a:r>
            <a:endParaRPr lang="en-US" dirty="0" smtClean="0"/>
          </a:p>
          <a:p>
            <a:pPr>
              <a:buFont typeface="Webdings" pitchFamily="18" charset="2"/>
              <a:buNone/>
            </a:pPr>
            <a:r>
              <a:rPr lang="en-US" dirty="0" smtClean="0"/>
              <a:t>from UNI.UNIS u</a:t>
            </a:r>
          </a:p>
          <a:p>
            <a:pPr>
              <a:buFont typeface="Webdings" pitchFamily="18" charset="2"/>
              <a:buNone/>
            </a:pPr>
            <a:r>
              <a:rPr lang="en-US" dirty="0" smtClean="0"/>
              <a:t>where </a:t>
            </a:r>
            <a:r>
              <a:rPr lang="en-US" dirty="0" err="1" smtClean="0"/>
              <a:t>xmlexists</a:t>
            </a:r>
            <a:r>
              <a:rPr lang="en-US" dirty="0" smtClean="0"/>
              <a:t>('$d//</a:t>
            </a:r>
            <a:r>
              <a:rPr lang="en-US" dirty="0" err="1" smtClean="0"/>
              <a:t>ProfessorIn</a:t>
            </a:r>
            <a:r>
              <a:rPr lang="en-US" dirty="0" smtClean="0"/>
              <a:t>[Name="</a:t>
            </a:r>
            <a:r>
              <a:rPr lang="en-US" dirty="0" err="1" smtClean="0"/>
              <a:t>Sokrates</a:t>
            </a:r>
            <a:r>
              <a:rPr lang="en-US" dirty="0" smtClean="0"/>
              <a:t>"]' </a:t>
            </a:r>
          </a:p>
          <a:p>
            <a:pPr>
              <a:buFont typeface="Webdings" pitchFamily="18" charset="2"/>
              <a:buNone/>
            </a:pPr>
            <a:r>
              <a:rPr lang="en-US" dirty="0" smtClean="0"/>
              <a:t>                passing </a:t>
            </a:r>
            <a:r>
              <a:rPr lang="en-US" dirty="0" err="1" smtClean="0"/>
              <a:t>u.DOC</a:t>
            </a:r>
            <a:r>
              <a:rPr lang="en-US" dirty="0" smtClean="0"/>
              <a:t> as “d")</a:t>
            </a:r>
          </a:p>
          <a:p>
            <a:pPr>
              <a:buFont typeface="Webdings" pitchFamily="18" charset="2"/>
              <a:buNone/>
            </a:pPr>
            <a:endParaRPr lang="de-DE" dirty="0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653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Index auf XML-Elemente</a:t>
            </a:r>
          </a:p>
        </p:txBody>
      </p:sp>
      <p:sp>
        <p:nvSpPr>
          <p:cNvPr id="74755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ebdings" pitchFamily="18" charset="2"/>
              <a:buNone/>
            </a:pPr>
            <a:r>
              <a:rPr lang="de-DE" smtClean="0"/>
              <a:t>create index meinProfNameIndex on UNI.UNIS(DOC) 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	generate key using xmlpattern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           '/Universität/Fakultäten/Fakultät/ProfessorIn/Name'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	as sql varchar(20)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57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XML-Datenmodell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Liegt irgendwo dazwischen </a:t>
            </a:r>
          </a:p>
          <a:p>
            <a:pPr lvl="1"/>
            <a:r>
              <a:rPr lang="de-DE" smtClean="0"/>
              <a:t>HTML	</a:t>
            </a:r>
          </a:p>
          <a:p>
            <a:pPr lvl="2"/>
            <a:r>
              <a:rPr lang="de-DE" smtClean="0"/>
              <a:t>Schema-los</a:t>
            </a:r>
          </a:p>
          <a:p>
            <a:pPr lvl="2"/>
            <a:r>
              <a:rPr lang="de-DE" smtClean="0"/>
              <a:t>Beliebige Daten, solange Syntax stimmt</a:t>
            </a:r>
          </a:p>
          <a:p>
            <a:pPr lvl="1"/>
            <a:r>
              <a:rPr lang="de-DE" smtClean="0"/>
              <a:t>Relationen</a:t>
            </a:r>
          </a:p>
          <a:p>
            <a:pPr lvl="2"/>
            <a:r>
              <a:rPr lang="de-DE" smtClean="0"/>
              <a:t>Schema</a:t>
            </a:r>
          </a:p>
          <a:p>
            <a:pPr lvl="2"/>
            <a:r>
              <a:rPr lang="de-DE" smtClean="0"/>
              <a:t>Keine Abweichungen</a:t>
            </a:r>
          </a:p>
          <a:p>
            <a:r>
              <a:rPr lang="de-DE" smtClean="0"/>
              <a:t>Semi-strukturierte Daten</a:t>
            </a:r>
          </a:p>
          <a:p>
            <a:pPr lvl="1"/>
            <a:r>
              <a:rPr lang="de-DE" smtClean="0"/>
              <a:t>Teilweise schematisch</a:t>
            </a:r>
          </a:p>
          <a:p>
            <a:pPr lvl="1"/>
            <a:r>
              <a:rPr lang="de-DE" smtClean="0"/>
              <a:t>Aber Ausnahmen</a:t>
            </a:r>
          </a:p>
          <a:p>
            <a:pPr lvl="1"/>
            <a:r>
              <a:rPr lang="de-DE" smtClean="0"/>
              <a:t>Wenn Schema, dann muss es eingehalten werden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62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Nutzung des Index‘</a:t>
            </a:r>
          </a:p>
        </p:txBody>
      </p:sp>
      <p:pic>
        <p:nvPicPr>
          <p:cNvPr id="757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0997" t="27786" r="30205" b="7600"/>
          <a:stretch>
            <a:fillRect/>
          </a:stretch>
        </p:blipFill>
        <p:spPr>
          <a:xfrm>
            <a:off x="555171" y="518889"/>
            <a:ext cx="4401401" cy="4580963"/>
          </a:xfrm>
          <a:noFill/>
        </p:spPr>
      </p:pic>
      <p:sp>
        <p:nvSpPr>
          <p:cNvPr id="75780" name="Rechteck 4"/>
          <p:cNvSpPr>
            <a:spLocks noChangeArrowheads="1"/>
          </p:cNvSpPr>
          <p:nvPr/>
        </p:nvSpPr>
        <p:spPr bwMode="auto">
          <a:xfrm>
            <a:off x="4125005" y="2743711"/>
            <a:ext cx="492918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de-DE" dirty="0" err="1"/>
              <a:t>select</a:t>
            </a:r>
            <a:r>
              <a:rPr lang="de-DE" dirty="0"/>
              <a:t> </a:t>
            </a:r>
            <a:r>
              <a:rPr lang="de-DE" dirty="0" err="1"/>
              <a:t>u.Name</a:t>
            </a:r>
            <a:endParaRPr lang="de-DE" dirty="0"/>
          </a:p>
          <a:p>
            <a:pPr algn="l"/>
            <a:r>
              <a:rPr lang="de-DE" dirty="0" err="1"/>
              <a:t>from</a:t>
            </a:r>
            <a:r>
              <a:rPr lang="de-DE" dirty="0"/>
              <a:t> UNI.UNIS </a:t>
            </a:r>
            <a:r>
              <a:rPr lang="de-DE" dirty="0" err="1"/>
              <a:t>u</a:t>
            </a:r>
            <a:endParaRPr lang="de-DE" dirty="0"/>
          </a:p>
          <a:p>
            <a:pPr algn="l"/>
            <a:r>
              <a:rPr lang="de-DE" dirty="0" err="1"/>
              <a:t>where</a:t>
            </a:r>
            <a:r>
              <a:rPr lang="de-DE" dirty="0"/>
              <a:t> </a:t>
            </a:r>
            <a:r>
              <a:rPr lang="de-DE" dirty="0" err="1"/>
              <a:t>xmlexists</a:t>
            </a:r>
            <a:r>
              <a:rPr lang="de-DE" dirty="0"/>
              <a:t>   </a:t>
            </a:r>
          </a:p>
          <a:p>
            <a:pPr algn="l"/>
            <a:r>
              <a:rPr lang="de-DE" dirty="0"/>
              <a:t>  ('$d/Universität/Fakultäten/Fakultät/</a:t>
            </a:r>
          </a:p>
          <a:p>
            <a:pPr algn="l"/>
            <a:r>
              <a:rPr lang="de-DE" dirty="0"/>
              <a:t>                     </a:t>
            </a:r>
            <a:r>
              <a:rPr lang="de-DE" dirty="0" err="1"/>
              <a:t>ProfessorIn</a:t>
            </a:r>
            <a:r>
              <a:rPr lang="de-DE" dirty="0"/>
              <a:t>[Name="Sokrates"]' </a:t>
            </a:r>
          </a:p>
          <a:p>
            <a:pPr algn="l"/>
            <a:r>
              <a:rPr lang="de-DE" dirty="0"/>
              <a:t>                </a:t>
            </a:r>
            <a:r>
              <a:rPr lang="de-DE" dirty="0" err="1"/>
              <a:t>passing</a:t>
            </a:r>
            <a:r>
              <a:rPr lang="de-DE" dirty="0"/>
              <a:t> </a:t>
            </a:r>
            <a:r>
              <a:rPr lang="de-DE" dirty="0" err="1"/>
              <a:t>u.DOC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"d")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742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el 1"/>
          <p:cNvSpPr>
            <a:spLocks noGrp="1"/>
          </p:cNvSpPr>
          <p:nvPr>
            <p:ph type="title"/>
          </p:nvPr>
        </p:nvSpPr>
        <p:spPr>
          <a:xfrm>
            <a:off x="1143000" y="0"/>
            <a:ext cx="6858000" cy="428625"/>
          </a:xfrm>
        </p:spPr>
        <p:txBody>
          <a:bodyPr/>
          <a:lstStyle/>
          <a:p>
            <a:r>
              <a:rPr lang="de-DE" b="1" dirty="0" err="1" smtClean="0"/>
              <a:t>if</a:t>
            </a:r>
            <a:r>
              <a:rPr lang="de-DE" b="1" dirty="0" smtClean="0"/>
              <a:t> … </a:t>
            </a:r>
            <a:r>
              <a:rPr lang="de-DE" b="1" dirty="0" err="1" smtClean="0"/>
              <a:t>then</a:t>
            </a:r>
            <a:r>
              <a:rPr lang="de-DE" b="1" dirty="0" smtClean="0"/>
              <a:t> … </a:t>
            </a:r>
            <a:r>
              <a:rPr lang="de-DE" b="1" dirty="0" err="1" smtClean="0"/>
              <a:t>else</a:t>
            </a:r>
            <a:endParaRPr lang="de-DE" b="1" dirty="0" smtClean="0"/>
          </a:p>
        </p:txBody>
      </p:sp>
      <p:sp>
        <p:nvSpPr>
          <p:cNvPr id="76803" name="Inhaltsplatzhalter 2"/>
          <p:cNvSpPr>
            <a:spLocks noGrp="1"/>
          </p:cNvSpPr>
          <p:nvPr>
            <p:ph idx="1"/>
          </p:nvPr>
        </p:nvSpPr>
        <p:spPr>
          <a:xfrm>
            <a:off x="1143000" y="482204"/>
            <a:ext cx="6858000" cy="4446984"/>
          </a:xfrm>
        </p:spPr>
        <p:txBody>
          <a:bodyPr/>
          <a:lstStyle/>
          <a:p>
            <a:pPr>
              <a:buFont typeface="Webdings" pitchFamily="18" charset="2"/>
              <a:buNone/>
            </a:pPr>
            <a:r>
              <a:rPr lang="de-DE" smtClean="0"/>
              <a:t>xquery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&lt;ProfessorenListe&gt;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{for $p in db2-fn:xmlcolumn('UNI.UNIS.DOC')//ProfessorIn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return (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	if ($p/Vorlesungen/Vorlesung[2]) then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		&lt;LehrProfessorIn&gt;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			{$p/Name/text()}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		&lt;/LehrProfessorIn&gt;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	else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		&lt;ForschungsProfessorIn&gt;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			{$p/Name/text()}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		&lt;/ForschungsProfessorIn&gt;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	)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}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&lt;/ProfessorenListe&gt;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266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el 1"/>
          <p:cNvSpPr>
            <a:spLocks noGrp="1"/>
          </p:cNvSpPr>
          <p:nvPr>
            <p:ph type="title"/>
          </p:nvPr>
        </p:nvSpPr>
        <p:spPr>
          <a:xfrm>
            <a:off x="1143000" y="1"/>
            <a:ext cx="6858000" cy="535781"/>
          </a:xfrm>
        </p:spPr>
        <p:txBody>
          <a:bodyPr/>
          <a:lstStyle/>
          <a:p>
            <a:r>
              <a:rPr lang="de-DE" smtClean="0"/>
              <a:t>Ergebnis</a:t>
            </a:r>
          </a:p>
        </p:txBody>
      </p:sp>
      <p:sp>
        <p:nvSpPr>
          <p:cNvPr id="77827" name="Inhaltsplatzhalter 2"/>
          <p:cNvSpPr>
            <a:spLocks noGrp="1"/>
          </p:cNvSpPr>
          <p:nvPr>
            <p:ph sz="half" idx="1"/>
          </p:nvPr>
        </p:nvSpPr>
        <p:spPr>
          <a:xfrm>
            <a:off x="1143000" y="535782"/>
            <a:ext cx="3371850" cy="4607719"/>
          </a:xfrm>
        </p:spPr>
        <p:txBody>
          <a:bodyPr/>
          <a:lstStyle/>
          <a:p>
            <a:pPr>
              <a:buFont typeface="Webdings" pitchFamily="18" charset="2"/>
              <a:buNone/>
            </a:pPr>
            <a:r>
              <a:rPr lang="de-DE" smtClean="0"/>
              <a:t>&lt;ProfessorenListe&gt;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&lt;ForschungsProfessorIn&gt;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	Augustinus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&lt;/ForschungsProfessorIn&gt;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&lt;ForschungsProfessorIn&gt;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	Curie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&lt;/ForschungsProfessorIn&gt;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&lt;ForschungsProfessorIn&gt;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	Kopernikus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&lt;/ForschungsProfessorIn&gt;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&lt;LehrProfessorIn&gt;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	Sokrates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&lt;/LehrProfessorIn&gt;</a:t>
            </a:r>
          </a:p>
        </p:txBody>
      </p:sp>
      <p:sp>
        <p:nvSpPr>
          <p:cNvPr id="77828" name="Inhaltsplatzhalter 3"/>
          <p:cNvSpPr>
            <a:spLocks noGrp="1"/>
          </p:cNvSpPr>
          <p:nvPr>
            <p:ph sz="half" idx="2"/>
          </p:nvPr>
        </p:nvSpPr>
        <p:spPr>
          <a:xfrm>
            <a:off x="4629150" y="482203"/>
            <a:ext cx="3371850" cy="4661297"/>
          </a:xfrm>
        </p:spPr>
        <p:txBody>
          <a:bodyPr/>
          <a:lstStyle/>
          <a:p>
            <a:pPr>
              <a:buFont typeface="Webdings" pitchFamily="18" charset="2"/>
              <a:buNone/>
            </a:pPr>
            <a:r>
              <a:rPr lang="de-DE" smtClean="0"/>
              <a:t>&lt;LehrProfessorIn&gt;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	Russel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&lt;/LehrProfessorIn&gt;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&lt;ForschungsProfessorIn&gt;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	Popper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&lt;/ForschungsProfessorIn&gt;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&lt;LehrProfessorIn&gt;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	Kant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&lt;/LehrProfessorIn&gt;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&lt;/ProfessorenListe&gt;</a:t>
            </a:r>
          </a:p>
          <a:p>
            <a:endParaRPr lang="de-DE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19D18F-A75B-4024-8661-6ACADD51BFAB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72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0"/>
            <a:ext cx="6858000" cy="5143500"/>
          </a:xfrm>
        </p:spPr>
        <p:txBody>
          <a:bodyPr/>
          <a:lstStyle/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100" dirty="0"/>
              <a:t>&lt;Vorlesungsverzeichnis&gt;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100" dirty="0"/>
              <a:t>    &lt;Vorlesung </a:t>
            </a:r>
            <a:r>
              <a:rPr lang="de-DE" sz="1100" dirty="0" err="1"/>
              <a:t>VorlNr</a:t>
            </a:r>
            <a:r>
              <a:rPr lang="de-DE" sz="1100" dirty="0"/>
              <a:t>="V5022"&gt;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100" dirty="0"/>
              <a:t>        &lt;Titel&gt;Glaube und Wissen&lt;/Titel&gt;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100" dirty="0"/>
              <a:t>        &lt;SWS&gt;2&lt;/SWS&gt;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100" dirty="0"/>
              <a:t>    &lt;/Vorlesung&gt;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100" dirty="0"/>
              <a:t>    &lt;Vorlesung Voraussetzungen="V5001" </a:t>
            </a:r>
            <a:r>
              <a:rPr lang="de-DE" sz="1100" dirty="0" err="1"/>
              <a:t>VorlNr</a:t>
            </a:r>
            <a:r>
              <a:rPr lang="de-DE" sz="1100" dirty="0"/>
              <a:t>="V5041"&gt;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100" dirty="0"/>
              <a:t>        &lt;Titel&gt;Ethik&lt;/Titel&gt;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100" dirty="0"/>
              <a:t>        &lt;SWS&gt;4&lt;/SWS&gt;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100" dirty="0"/>
              <a:t>    &lt;/Vorlesung&gt;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100" dirty="0"/>
              <a:t>    &lt;Vorlesung Voraussetzungen="V5001" </a:t>
            </a:r>
            <a:r>
              <a:rPr lang="de-DE" sz="1100" dirty="0" err="1"/>
              <a:t>VorlNr</a:t>
            </a:r>
            <a:r>
              <a:rPr lang="de-DE" sz="1100" dirty="0"/>
              <a:t>="V5049"&gt;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100" dirty="0"/>
              <a:t>        &lt;Titel&gt;Mäeutik&lt;/Titel&gt;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100" dirty="0"/>
              <a:t>        &lt;SWS&gt;2&lt;/SWS&gt;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100" dirty="0"/>
              <a:t>    &lt;/Vorlesung&gt;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100" dirty="0"/>
              <a:t>    &lt;Vorlesung </a:t>
            </a:r>
            <a:r>
              <a:rPr lang="de-DE" sz="1100" dirty="0" err="1"/>
              <a:t>VorlNr</a:t>
            </a:r>
            <a:r>
              <a:rPr lang="de-DE" sz="1100" dirty="0"/>
              <a:t>="V4052"&gt;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100" dirty="0"/>
              <a:t>        &lt;Titel&gt;Logik&lt;/Titel&gt;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100" dirty="0"/>
              <a:t>        &lt;SWS&gt;4&lt;/SWS&gt;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100" dirty="0"/>
              <a:t>    &lt;/Vorlesung&gt;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100" dirty="0"/>
              <a:t>    &lt;Vorlesung Voraussetzungen="V5001" </a:t>
            </a:r>
            <a:r>
              <a:rPr lang="de-DE" sz="1100" dirty="0" err="1"/>
              <a:t>VorlNr</a:t>
            </a:r>
            <a:r>
              <a:rPr lang="de-DE" sz="1100" dirty="0"/>
              <a:t>="V5043"&gt;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100" dirty="0"/>
              <a:t>        &lt;Titel&gt;Erkenntnistheorie&lt;/Titel&gt;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100" dirty="0"/>
              <a:t>        &lt;SWS&gt;3&lt;/SWS&gt;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100" dirty="0"/>
              <a:t>    &lt;/Vorlesung&gt;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100" dirty="0"/>
              <a:t>    &lt;Vorlesung Voraussetzungen="V5043 V5041" </a:t>
            </a:r>
            <a:r>
              <a:rPr lang="de-DE" sz="1100" dirty="0" err="1"/>
              <a:t>VorlNr</a:t>
            </a:r>
            <a:r>
              <a:rPr lang="de-DE" sz="1100" dirty="0"/>
              <a:t>="V5052"&gt;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100" dirty="0"/>
              <a:t>        &lt;Titel&gt;Wissenschaftstheorie&lt;/Titel&gt;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100" dirty="0"/>
              <a:t>        &lt;SWS&gt;3&lt;/SWS&gt;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100" dirty="0"/>
              <a:t>    &lt;/Vorlesung&gt;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100" dirty="0"/>
              <a:t>    &lt;Vorlesung Voraussetzungen="V5041" </a:t>
            </a:r>
            <a:r>
              <a:rPr lang="de-DE" sz="1100" dirty="0" err="1"/>
              <a:t>VorlNr</a:t>
            </a:r>
            <a:r>
              <a:rPr lang="de-DE" sz="1100" dirty="0"/>
              <a:t>="V5216"&gt;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100" dirty="0"/>
              <a:t>        &lt;Titel&gt;Bioethik&lt;/Titel&gt;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100" dirty="0"/>
              <a:t>        &lt;SWS&gt;2&lt;/SWS&gt;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100" dirty="0"/>
              <a:t>    &lt;/Vorlesung&gt;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100" dirty="0"/>
              <a:t>    &lt;Vorlesung Voraussetzungen="V5052" </a:t>
            </a:r>
            <a:r>
              <a:rPr lang="de-DE" sz="1100" dirty="0" err="1"/>
              <a:t>VorlNr</a:t>
            </a:r>
            <a:r>
              <a:rPr lang="de-DE" sz="1100" dirty="0"/>
              <a:t>="V5259"&gt;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100" dirty="0"/>
              <a:t>        &lt;Titel&gt;Der Wiener Kreis&lt;/Titel&gt;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100" dirty="0"/>
              <a:t>        &lt;SWS&gt;2&lt;/SWS&gt;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100" dirty="0"/>
              <a:t>    &lt;/Vorlesung&gt;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100" dirty="0"/>
              <a:t>    &lt;Vorlesung </a:t>
            </a:r>
            <a:r>
              <a:rPr lang="de-DE" sz="1100" dirty="0" err="1"/>
              <a:t>VorlNr</a:t>
            </a:r>
            <a:r>
              <a:rPr lang="de-DE" sz="1100" dirty="0"/>
              <a:t>="V5001"&gt;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100" dirty="0"/>
              <a:t>        &lt;Titel&gt;Grundzüge&lt;/Titel&gt;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100" dirty="0"/>
              <a:t>        &lt;SWS&gt;4&lt;/SWS&gt;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100" dirty="0"/>
              <a:t>    &lt;/Vorlesung&gt;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100" dirty="0"/>
              <a:t>    &lt;Vorlesung </a:t>
            </a:r>
            <a:r>
              <a:rPr lang="de-DE" sz="1100" dirty="0" err="1"/>
              <a:t>VorlNr</a:t>
            </a:r>
            <a:r>
              <a:rPr lang="de-DE" sz="1100" dirty="0"/>
              <a:t>="V4630"&gt;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100" dirty="0"/>
              <a:t>        &lt;Titel&gt;Die 3 Kritiken&lt;/Titel&gt;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100" dirty="0"/>
              <a:t>        &lt;SWS&gt;4&lt;/SWS&gt;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100" dirty="0"/>
              <a:t>    &lt;/Vorlesung&gt;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100" dirty="0"/>
              <a:t>&lt;/Vorlesungsverzeichnis&gt;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endParaRPr lang="de-DE" sz="11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28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6858000" cy="571500"/>
          </a:xfrm>
        </p:spPr>
        <p:txBody>
          <a:bodyPr/>
          <a:lstStyle/>
          <a:p>
            <a:r>
              <a:rPr lang="de-DE" smtClean="0"/>
              <a:t>XML-Beispielanfrage</a:t>
            </a: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143000" y="685800"/>
            <a:ext cx="6858000" cy="36933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de-DE" b="1">
              <a:latin typeface="Times New Roman" pitchFamily="18" charset="0"/>
            </a:endParaRP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1143000" y="628651"/>
            <a:ext cx="6858000" cy="452431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b="1">
                <a:solidFill>
                  <a:srgbClr val="CC3399"/>
                </a:solidFill>
                <a:latin typeface="Times New Roman" pitchFamily="18" charset="0"/>
              </a:rPr>
              <a:t>&lt;Vorlesungsverzeichnis&gt;</a:t>
            </a:r>
          </a:p>
          <a:p>
            <a:pPr algn="l">
              <a:spcBef>
                <a:spcPct val="50000"/>
              </a:spcBef>
            </a:pPr>
            <a:r>
              <a:rPr lang="de-DE" b="1">
                <a:solidFill>
                  <a:srgbClr val="CC3399"/>
                </a:solidFill>
                <a:latin typeface="Times New Roman" pitchFamily="18" charset="0"/>
              </a:rPr>
              <a:t>    {for $v in doc("Uni.xml")//Vorlesung[SWS=4]</a:t>
            </a:r>
          </a:p>
          <a:p>
            <a:pPr algn="l">
              <a:spcBef>
                <a:spcPct val="50000"/>
              </a:spcBef>
            </a:pPr>
            <a:r>
              <a:rPr lang="de-DE" b="1">
                <a:solidFill>
                  <a:srgbClr val="CC3399"/>
                </a:solidFill>
                <a:latin typeface="Times New Roman" pitchFamily="18" charset="0"/>
              </a:rPr>
              <a:t>     return</a:t>
            </a:r>
          </a:p>
          <a:p>
            <a:pPr algn="l">
              <a:spcBef>
                <a:spcPct val="50000"/>
              </a:spcBef>
            </a:pPr>
            <a:r>
              <a:rPr lang="de-DE" b="1">
                <a:solidFill>
                  <a:srgbClr val="CC3399"/>
                </a:solidFill>
                <a:latin typeface="Times New Roman" pitchFamily="18" charset="0"/>
              </a:rPr>
              <a:t>          $v}</a:t>
            </a:r>
          </a:p>
          <a:p>
            <a:pPr algn="l">
              <a:spcBef>
                <a:spcPct val="50000"/>
              </a:spcBef>
            </a:pPr>
            <a:r>
              <a:rPr lang="de-DE" b="1">
                <a:solidFill>
                  <a:srgbClr val="CC3399"/>
                </a:solidFill>
                <a:latin typeface="Times New Roman" pitchFamily="18" charset="0"/>
              </a:rPr>
              <a:t>&lt;/Vorlesungsverzeichnis&gt;</a:t>
            </a:r>
          </a:p>
          <a:p>
            <a:pPr algn="l">
              <a:spcBef>
                <a:spcPct val="50000"/>
              </a:spcBef>
            </a:pPr>
            <a:r>
              <a:rPr lang="de-DE" b="1">
                <a:solidFill>
                  <a:srgbClr val="3333CC"/>
                </a:solidFill>
                <a:latin typeface="Times New Roman" pitchFamily="18" charset="0"/>
              </a:rPr>
              <a:t>&lt;Vorlesungsverzeichnis&gt;</a:t>
            </a:r>
          </a:p>
          <a:p>
            <a:pPr algn="l">
              <a:spcBef>
                <a:spcPct val="50000"/>
              </a:spcBef>
            </a:pPr>
            <a:r>
              <a:rPr lang="de-DE" b="1">
                <a:solidFill>
                  <a:srgbClr val="3333CC"/>
                </a:solidFill>
                <a:latin typeface="Times New Roman" pitchFamily="18" charset="0"/>
              </a:rPr>
              <a:t>    {for $v in doc("Uni.xml")//Vorlesung</a:t>
            </a:r>
          </a:p>
          <a:p>
            <a:pPr algn="l">
              <a:spcBef>
                <a:spcPct val="50000"/>
              </a:spcBef>
            </a:pPr>
            <a:r>
              <a:rPr lang="de-DE" b="1">
                <a:solidFill>
                  <a:srgbClr val="3333CC"/>
                </a:solidFill>
                <a:latin typeface="Times New Roman" pitchFamily="18" charset="0"/>
              </a:rPr>
              <a:t>     where $v/SWS = 4</a:t>
            </a:r>
          </a:p>
          <a:p>
            <a:pPr algn="l">
              <a:spcBef>
                <a:spcPct val="50000"/>
              </a:spcBef>
            </a:pPr>
            <a:r>
              <a:rPr lang="de-DE" b="1">
                <a:solidFill>
                  <a:srgbClr val="3333CC"/>
                </a:solidFill>
                <a:latin typeface="Times New Roman" pitchFamily="18" charset="0"/>
              </a:rPr>
              <a:t>     return</a:t>
            </a:r>
          </a:p>
          <a:p>
            <a:pPr algn="l">
              <a:spcBef>
                <a:spcPct val="50000"/>
              </a:spcBef>
            </a:pPr>
            <a:r>
              <a:rPr lang="de-DE" b="1">
                <a:solidFill>
                  <a:srgbClr val="3333CC"/>
                </a:solidFill>
                <a:latin typeface="Times New Roman" pitchFamily="18" charset="0"/>
              </a:rPr>
              <a:t>          $v}</a:t>
            </a:r>
          </a:p>
          <a:p>
            <a:pPr algn="l">
              <a:spcBef>
                <a:spcPct val="50000"/>
              </a:spcBef>
            </a:pPr>
            <a:r>
              <a:rPr lang="de-DE" b="1">
                <a:solidFill>
                  <a:srgbClr val="3333CC"/>
                </a:solidFill>
                <a:latin typeface="Times New Roman" pitchFamily="18" charset="0"/>
              </a:rPr>
              <a:t>&lt;/Vorlesungsverzeichnis&gt;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B33A-472D-4708-99F6-C179FD98D714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637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6858000" cy="571500"/>
          </a:xfrm>
        </p:spPr>
        <p:txBody>
          <a:bodyPr/>
          <a:lstStyle/>
          <a:p>
            <a:r>
              <a:rPr lang="de-DE" smtClean="0"/>
              <a:t>XML-Beispielanfrage</a:t>
            </a: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1143000" y="685800"/>
            <a:ext cx="6858000" cy="36933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de-DE" b="1">
              <a:latin typeface="Times New Roman" pitchFamily="18" charset="0"/>
            </a:endParaRP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1143000" y="628650"/>
            <a:ext cx="6858000" cy="3693319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b="1" dirty="0">
                <a:latin typeface="Times New Roman" pitchFamily="18" charset="0"/>
              </a:rPr>
              <a:t>&lt;VorlesungsVerzeichnisNachFakultät&gt;</a:t>
            </a:r>
          </a:p>
          <a:p>
            <a:pPr algn="l">
              <a:spcBef>
                <a:spcPct val="50000"/>
              </a:spcBef>
            </a:pPr>
            <a:r>
              <a:rPr lang="de-DE" b="1" dirty="0">
                <a:latin typeface="Times New Roman" pitchFamily="18" charset="0"/>
              </a:rPr>
              <a:t>    {</a:t>
            </a:r>
            <a:r>
              <a:rPr lang="de-DE" b="1" dirty="0" err="1">
                <a:latin typeface="Times New Roman" pitchFamily="18" charset="0"/>
              </a:rPr>
              <a:t>for</a:t>
            </a:r>
            <a:r>
              <a:rPr lang="de-DE" b="1" dirty="0">
                <a:latin typeface="Times New Roman" pitchFamily="18" charset="0"/>
              </a:rPr>
              <a:t> $f in </a:t>
            </a:r>
            <a:r>
              <a:rPr lang="de-DE" b="1" dirty="0" err="1">
                <a:latin typeface="Times New Roman" pitchFamily="18" charset="0"/>
              </a:rPr>
              <a:t>doc</a:t>
            </a:r>
            <a:r>
              <a:rPr lang="de-DE" b="1" dirty="0">
                <a:latin typeface="Times New Roman" pitchFamily="18" charset="0"/>
              </a:rPr>
              <a:t>("Uni.xml")/Universität/Fakultäten/Fakultät</a:t>
            </a:r>
          </a:p>
          <a:p>
            <a:pPr algn="l">
              <a:spcBef>
                <a:spcPct val="50000"/>
              </a:spcBef>
            </a:pPr>
            <a:r>
              <a:rPr lang="de-DE" b="1" dirty="0">
                <a:latin typeface="Times New Roman" pitchFamily="18" charset="0"/>
              </a:rPr>
              <a:t>    </a:t>
            </a:r>
            <a:r>
              <a:rPr lang="de-DE" b="1" dirty="0" err="1">
                <a:latin typeface="Times New Roman" pitchFamily="18" charset="0"/>
              </a:rPr>
              <a:t>return</a:t>
            </a:r>
            <a:endParaRPr lang="de-DE" b="1" dirty="0">
              <a:latin typeface="Times New Roman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de-DE" b="1" dirty="0">
                <a:latin typeface="Times New Roman" pitchFamily="18" charset="0"/>
              </a:rPr>
              <a:t>     &lt;Fakultät&gt;</a:t>
            </a:r>
          </a:p>
          <a:p>
            <a:pPr algn="l">
              <a:spcBef>
                <a:spcPct val="50000"/>
              </a:spcBef>
            </a:pPr>
            <a:r>
              <a:rPr lang="de-DE" b="1" dirty="0">
                <a:latin typeface="Times New Roman" pitchFamily="18" charset="0"/>
              </a:rPr>
              <a:t>        &lt;FakultätsName&gt;{$f/</a:t>
            </a:r>
            <a:r>
              <a:rPr lang="de-DE" b="1" dirty="0" err="1">
                <a:latin typeface="Times New Roman" pitchFamily="18" charset="0"/>
              </a:rPr>
              <a:t>FakName</a:t>
            </a:r>
            <a:r>
              <a:rPr lang="de-DE" b="1" dirty="0">
                <a:latin typeface="Times New Roman" pitchFamily="18" charset="0"/>
              </a:rPr>
              <a:t>/</a:t>
            </a:r>
            <a:r>
              <a:rPr lang="de-DE" b="1" dirty="0" err="1">
                <a:latin typeface="Times New Roman" pitchFamily="18" charset="0"/>
              </a:rPr>
              <a:t>text</a:t>
            </a:r>
            <a:r>
              <a:rPr lang="de-DE" b="1" dirty="0">
                <a:latin typeface="Times New Roman" pitchFamily="18" charset="0"/>
              </a:rPr>
              <a:t>()}&lt;/FakultätsName&gt;</a:t>
            </a:r>
          </a:p>
          <a:p>
            <a:pPr algn="l">
              <a:spcBef>
                <a:spcPct val="50000"/>
              </a:spcBef>
            </a:pPr>
            <a:r>
              <a:rPr lang="de-DE" b="1" dirty="0">
                <a:latin typeface="Times New Roman" pitchFamily="18" charset="0"/>
              </a:rPr>
              <a:t>        {</a:t>
            </a:r>
            <a:r>
              <a:rPr lang="de-DE" b="1" dirty="0" err="1">
                <a:latin typeface="Times New Roman" pitchFamily="18" charset="0"/>
              </a:rPr>
              <a:t>for</a:t>
            </a:r>
            <a:r>
              <a:rPr lang="de-DE" b="1" dirty="0">
                <a:latin typeface="Times New Roman" pitchFamily="18" charset="0"/>
              </a:rPr>
              <a:t> $v in $f/</a:t>
            </a:r>
            <a:r>
              <a:rPr lang="de-DE" b="1" dirty="0" err="1">
                <a:latin typeface="Times New Roman" pitchFamily="18" charset="0"/>
              </a:rPr>
              <a:t>ProfessorIn</a:t>
            </a:r>
            <a:r>
              <a:rPr lang="de-DE" b="1" dirty="0">
                <a:latin typeface="Times New Roman" pitchFamily="18" charset="0"/>
              </a:rPr>
              <a:t>/Vorlesungen/Vorlesung</a:t>
            </a:r>
          </a:p>
          <a:p>
            <a:pPr algn="l">
              <a:spcBef>
                <a:spcPct val="50000"/>
              </a:spcBef>
            </a:pPr>
            <a:r>
              <a:rPr lang="de-DE" b="1" dirty="0">
                <a:latin typeface="Times New Roman" pitchFamily="18" charset="0"/>
              </a:rPr>
              <a:t>         </a:t>
            </a:r>
            <a:r>
              <a:rPr lang="de-DE" b="1" dirty="0" err="1">
                <a:latin typeface="Times New Roman" pitchFamily="18" charset="0"/>
              </a:rPr>
              <a:t>return</a:t>
            </a:r>
            <a:r>
              <a:rPr lang="de-DE" b="1" dirty="0">
                <a:latin typeface="Times New Roman" pitchFamily="18" charset="0"/>
              </a:rPr>
              <a:t> $v}</a:t>
            </a:r>
          </a:p>
          <a:p>
            <a:pPr algn="l">
              <a:spcBef>
                <a:spcPct val="50000"/>
              </a:spcBef>
            </a:pPr>
            <a:r>
              <a:rPr lang="de-DE" b="1" dirty="0">
                <a:latin typeface="Times New Roman" pitchFamily="18" charset="0"/>
              </a:rPr>
              <a:t>     &lt;/Fakultät&gt;}</a:t>
            </a:r>
          </a:p>
          <a:p>
            <a:pPr algn="l">
              <a:spcBef>
                <a:spcPct val="50000"/>
              </a:spcBef>
            </a:pPr>
            <a:r>
              <a:rPr lang="de-DE" b="1" dirty="0">
                <a:latin typeface="Times New Roman" pitchFamily="18" charset="0"/>
              </a:rPr>
              <a:t>&lt;/VorlesungsVerzeichnisNachFakultät&gt;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B33A-472D-4708-99F6-C179FD98D714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115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Joins in XQuery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ebdings" pitchFamily="18" charset="2"/>
              <a:buNone/>
            </a:pPr>
            <a:r>
              <a:rPr lang="de-DE" smtClean="0"/>
              <a:t>&lt;MäeutikVoraussetzungen&gt;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    {for $m in doc("Uni.xml")//Vorlesung[Titel="Mäeutik"],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         $v in doc("Uni.xml")//Vorlesung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     where contains($m/@Voraussetzungen,$v/@VorlNr)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     return $v/Titel}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&lt;/MäeutikVoraussetzungen&gt;</a:t>
            </a:r>
          </a:p>
          <a:p>
            <a:pPr>
              <a:buFont typeface="Webdings" pitchFamily="18" charset="2"/>
              <a:buNone/>
            </a:pPr>
            <a:endParaRPr lang="de-DE" smtClean="0"/>
          </a:p>
          <a:p>
            <a:pPr>
              <a:buFont typeface="Webdings" pitchFamily="18" charset="2"/>
              <a:buNone/>
            </a:pPr>
            <a:r>
              <a:rPr lang="de-DE" smtClean="0"/>
              <a:t>&lt;MäeutikVoraussetzungen&gt;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    &lt;Titel&gt;Grundzüge&lt;/Titel&gt;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&lt;/MäeutikVoraussetzungen&gt;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066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6858000" cy="571500"/>
          </a:xfrm>
        </p:spPr>
        <p:txBody>
          <a:bodyPr/>
          <a:lstStyle/>
          <a:p>
            <a:r>
              <a:rPr lang="de-DE" smtClean="0"/>
              <a:t>XML-Beispielanfrage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1143000" y="685800"/>
            <a:ext cx="6858000" cy="36933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de-DE" b="1">
              <a:latin typeface="Times New Roman" pitchFamily="18" charset="0"/>
            </a:endParaRP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1143000" y="628650"/>
            <a:ext cx="6858000" cy="460741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&lt;ProfessorenStammbaum&gt;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    {for $p in doc("Uni.xml")//ProfessorIn,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         $k in doc("Stammbaum.xml")//Person,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         $km in doc("Stammbaum.xml")//Person,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         $kv in doc("Stammbaum.xml")//Person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     where $p/Name = $k/Name and $km/@id = $k/@Mutter and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           $kv/@id = $k/@Vater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     return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      &lt;ProfMutterVater&gt;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        &lt;ProfName&gt;{$p/Name/text()}&lt;/ProfName&gt;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        &lt;MutterName&gt;{$km/Name/text()}&lt;/MutterName&gt;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        &lt;VaterName&gt;{$kv/Name/text()}&lt;/VaterName&gt;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      &lt;/ProfMutterVater&gt;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&lt;/ProfessorenStammbaum&gt;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B33A-472D-4708-99F6-C179FD98D714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82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6858000" cy="571500"/>
          </a:xfrm>
        </p:spPr>
        <p:txBody>
          <a:bodyPr/>
          <a:lstStyle/>
          <a:p>
            <a:r>
              <a:rPr lang="de-DE" smtClean="0"/>
              <a:t>XML-Beispielanfrage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1143000" y="685800"/>
            <a:ext cx="6858000" cy="36933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de-DE" b="1">
              <a:latin typeface="Times New Roman" pitchFamily="18" charset="0"/>
            </a:endParaRP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1143000" y="628650"/>
            <a:ext cx="6858000" cy="266842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&lt;GefährdetePersonen&gt;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    {for $p in doc("Stammbaum.xml")//Person[Name = "Kain"],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         $g in doc("Stammbaum.xml")//Person[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                      @Vater = $p/@Vater and @Mutter = $p/@Mutter]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     return $g/Name }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&lt;/GefährdetePersonen&gt;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                                       </a:t>
            </a:r>
            <a:endParaRPr lang="de-DE" b="1">
              <a:solidFill>
                <a:srgbClr val="3333CC"/>
              </a:solidFill>
              <a:latin typeface="Times New Roman" pitchFamily="18" charset="0"/>
            </a:endParaRPr>
          </a:p>
        </p:txBody>
      </p:sp>
      <p:sp>
        <p:nvSpPr>
          <p:cNvPr id="83973" name="AutoShape 7"/>
          <p:cNvSpPr>
            <a:spLocks noChangeArrowheads="1"/>
          </p:cNvSpPr>
          <p:nvPr/>
        </p:nvSpPr>
        <p:spPr bwMode="auto">
          <a:xfrm rot="5400000">
            <a:off x="3783615" y="2787337"/>
            <a:ext cx="665722" cy="168519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de-DE"/>
          </a:p>
        </p:txBody>
      </p:sp>
      <p:sp>
        <p:nvSpPr>
          <p:cNvPr id="83974" name="Text Box 8"/>
          <p:cNvSpPr txBox="1">
            <a:spLocks noChangeArrowheads="1"/>
          </p:cNvSpPr>
          <p:nvPr/>
        </p:nvSpPr>
        <p:spPr bwMode="auto">
          <a:xfrm>
            <a:off x="5004197" y="3489723"/>
            <a:ext cx="3213497" cy="1200329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/>
              <a:t>&lt;GefährdetePersonen&gt;</a:t>
            </a:r>
          </a:p>
          <a:p>
            <a:r>
              <a:rPr lang="de-DE"/>
              <a:t>    &lt;Name&gt;Kain&lt;/Name&gt;</a:t>
            </a:r>
          </a:p>
          <a:p>
            <a:r>
              <a:rPr lang="de-DE"/>
              <a:t>    &lt;Name&gt;Abel&lt;/Name&gt;</a:t>
            </a:r>
          </a:p>
          <a:p>
            <a:r>
              <a:rPr lang="de-DE"/>
              <a:t>&lt;/GefährdetePersonen&gt;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B33A-472D-4708-99F6-C179FD98D714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19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Das LET-Konstrukt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for</a:t>
            </a:r>
            <a:r>
              <a:rPr lang="de-DE" dirty="0" smtClean="0"/>
              <a:t> $x in (1,2) </a:t>
            </a:r>
            <a:r>
              <a:rPr lang="de-DE" dirty="0" err="1" smtClean="0"/>
              <a:t>return</a:t>
            </a:r>
            <a:r>
              <a:rPr lang="de-DE" dirty="0" smtClean="0"/>
              <a:t> &lt;zahl&gt; {$x} &lt;/zahl&gt;</a:t>
            </a:r>
          </a:p>
          <a:p>
            <a:r>
              <a:rPr lang="de-DE" dirty="0" smtClean="0"/>
              <a:t>liefert als Ergebnis:</a:t>
            </a:r>
          </a:p>
          <a:p>
            <a:r>
              <a:rPr lang="de-DE" dirty="0" smtClean="0"/>
              <a:t>&lt;zahl&gt;1&lt;/zahl&gt; &lt;zahl&gt;2&lt;/zahl&gt;</a:t>
            </a:r>
          </a:p>
          <a:p>
            <a:r>
              <a:rPr lang="de-DE" dirty="0" smtClean="0"/>
              <a:t>Andererseits liefert</a:t>
            </a:r>
          </a:p>
          <a:p>
            <a:r>
              <a:rPr lang="de-DE" dirty="0" err="1" smtClean="0"/>
              <a:t>let</a:t>
            </a:r>
            <a:r>
              <a:rPr lang="de-DE" dirty="0" smtClean="0"/>
              <a:t> $x := (1,2) </a:t>
            </a:r>
            <a:r>
              <a:rPr lang="de-DE" dirty="0" err="1" smtClean="0"/>
              <a:t>return</a:t>
            </a:r>
            <a:r>
              <a:rPr lang="de-DE" dirty="0" smtClean="0"/>
              <a:t> &lt;zahl&gt; {$x} &lt;/zahl&gt;</a:t>
            </a:r>
          </a:p>
          <a:p>
            <a:r>
              <a:rPr lang="de-DE" dirty="0" smtClean="0"/>
              <a:t>das Ergebnis</a:t>
            </a:r>
          </a:p>
          <a:p>
            <a:endParaRPr lang="de-DE" dirty="0" smtClean="0"/>
          </a:p>
          <a:p>
            <a:r>
              <a:rPr lang="de-DE" dirty="0" smtClean="0"/>
              <a:t>&lt;zahl&gt;12&lt;/zahl&gt;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474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Unsere Beispiel-Daten in XML ...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143000" y="1028700"/>
            <a:ext cx="6858000" cy="3693319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&lt;Professoren&gt; </a:t>
            </a:r>
          </a:p>
          <a:p>
            <a:pPr algn="l"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              &lt;ProfessorIn&gt;Curie&lt;/ProfessorIn&gt;</a:t>
            </a:r>
          </a:p>
          <a:p>
            <a:pPr algn="l"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              &lt;ProfessorIn&gt;Sokrates&lt;/ProfessorIn&gt;</a:t>
            </a:r>
          </a:p>
          <a:p>
            <a:pPr algn="l"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&lt;/Professoren&gt;</a:t>
            </a:r>
          </a:p>
          <a:p>
            <a:pPr algn="l">
              <a:spcBef>
                <a:spcPct val="50000"/>
              </a:spcBef>
            </a:pPr>
            <a:endParaRPr lang="de-DE" b="1">
              <a:latin typeface="Times New Roman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&lt;Vorlesungen&gt; </a:t>
            </a:r>
          </a:p>
          <a:p>
            <a:pPr algn="l"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             &lt;Vorlesung&gt;Mäeutik&lt;/Vorlesung&gt;</a:t>
            </a:r>
          </a:p>
          <a:p>
            <a:pPr algn="l"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              &lt;Vorlesung&gt;Bioethik&lt;/Vorlesung&gt;</a:t>
            </a:r>
          </a:p>
          <a:p>
            <a:pPr algn="l"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&lt;/Vorlesungen&gt; </a:t>
            </a:r>
          </a:p>
        </p:txBody>
      </p:sp>
      <p:sp>
        <p:nvSpPr>
          <p:cNvPr id="47108" name="AutoShape 4"/>
          <p:cNvSpPr>
            <a:spLocks noChangeArrowheads="1"/>
          </p:cNvSpPr>
          <p:nvPr/>
        </p:nvSpPr>
        <p:spPr bwMode="auto">
          <a:xfrm>
            <a:off x="4114800" y="2228850"/>
            <a:ext cx="3600450" cy="1085850"/>
          </a:xfrm>
          <a:prstGeom prst="wedgeRoundRectCallout">
            <a:avLst>
              <a:gd name="adj1" fmla="val -34921"/>
              <a:gd name="adj2" fmla="val 70616"/>
              <a:gd name="adj3" fmla="val 16667"/>
            </a:avLst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 b="1" dirty="0">
                <a:latin typeface="Times New Roman" pitchFamily="18" charset="0"/>
              </a:rPr>
              <a:t>Semantische Tags (Marken):</a:t>
            </a:r>
          </a:p>
          <a:p>
            <a:r>
              <a:rPr lang="de-DE" b="1" dirty="0">
                <a:latin typeface="Times New Roman" pitchFamily="18" charset="0"/>
              </a:rPr>
              <a:t>Geben die Bedeutung der Elemente an, immer paarweise </a:t>
            </a:r>
            <a:r>
              <a:rPr lang="de-DE" b="1" dirty="0">
                <a:solidFill>
                  <a:srgbClr val="3333CC"/>
                </a:solidFill>
                <a:latin typeface="Times New Roman" pitchFamily="18" charset="0"/>
              </a:rPr>
              <a:t>&lt;...&gt; Element &lt;/...&gt;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B33A-472D-4708-99F6-C179FD98D71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937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animBg="1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Welche Fakultäten bieten so viele Vorlesungen an wie die Theologie</a:t>
            </a:r>
          </a:p>
        </p:txBody>
      </p:sp>
      <p:sp>
        <p:nvSpPr>
          <p:cNvPr id="86019" name="Rectangle 4"/>
          <p:cNvSpPr>
            <a:spLocks noChangeArrowheads="1"/>
          </p:cNvSpPr>
          <p:nvPr/>
        </p:nvSpPr>
        <p:spPr bwMode="auto">
          <a:xfrm>
            <a:off x="1143001" y="1329929"/>
            <a:ext cx="10337006" cy="20313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 dirty="0" err="1">
                <a:latin typeface="Times New Roman" pitchFamily="18" charset="0"/>
              </a:rPr>
              <a:t>let</a:t>
            </a:r>
            <a:r>
              <a:rPr lang="de-DE" b="1" dirty="0">
                <a:latin typeface="Times New Roman" pitchFamily="18" charset="0"/>
              </a:rPr>
              <a:t> $</a:t>
            </a:r>
            <a:r>
              <a:rPr lang="de-DE" b="1" dirty="0" err="1">
                <a:latin typeface="Times New Roman" pitchFamily="18" charset="0"/>
              </a:rPr>
              <a:t>TheolVorls</a:t>
            </a:r>
            <a:r>
              <a:rPr lang="de-DE" b="1" dirty="0">
                <a:latin typeface="Times New Roman" pitchFamily="18" charset="0"/>
              </a:rPr>
              <a:t> := </a:t>
            </a:r>
            <a:r>
              <a:rPr lang="de-DE" b="1" dirty="0" err="1">
                <a:latin typeface="Times New Roman" pitchFamily="18" charset="0"/>
              </a:rPr>
              <a:t>doc</a:t>
            </a:r>
            <a:r>
              <a:rPr lang="de-DE" b="1" dirty="0">
                <a:latin typeface="Times New Roman" pitchFamily="18" charset="0"/>
              </a:rPr>
              <a:t>("</a:t>
            </a:r>
            <a:r>
              <a:rPr lang="de-DE" b="1" dirty="0" err="1">
                <a:latin typeface="Times New Roman" pitchFamily="18" charset="0"/>
              </a:rPr>
              <a:t>Uni.xml</a:t>
            </a:r>
            <a:r>
              <a:rPr lang="de-DE" b="1" dirty="0">
                <a:latin typeface="Times New Roman" pitchFamily="18" charset="0"/>
              </a:rPr>
              <a:t>")//Fakultät</a:t>
            </a:r>
          </a:p>
          <a:p>
            <a:r>
              <a:rPr lang="de-DE" b="1" dirty="0">
                <a:latin typeface="Times New Roman" pitchFamily="18" charset="0"/>
              </a:rPr>
              <a:t>                                       [</a:t>
            </a:r>
            <a:r>
              <a:rPr lang="de-DE" b="1" dirty="0" err="1">
                <a:latin typeface="Times New Roman" pitchFamily="18" charset="0"/>
              </a:rPr>
              <a:t>FakName</a:t>
            </a:r>
            <a:r>
              <a:rPr lang="de-DE" b="1" dirty="0">
                <a:latin typeface="Times New Roman" pitchFamily="18" charset="0"/>
              </a:rPr>
              <a:t> ="Theologie"]//Vorlesung</a:t>
            </a:r>
          </a:p>
          <a:p>
            <a:r>
              <a:rPr lang="de-DE" b="1" dirty="0" err="1">
                <a:latin typeface="Times New Roman" pitchFamily="18" charset="0"/>
              </a:rPr>
              <a:t>for</a:t>
            </a:r>
            <a:r>
              <a:rPr lang="de-DE" b="1" dirty="0">
                <a:latin typeface="Times New Roman" pitchFamily="18" charset="0"/>
              </a:rPr>
              <a:t> $f in </a:t>
            </a:r>
            <a:r>
              <a:rPr lang="de-DE" b="1" dirty="0" err="1">
                <a:latin typeface="Times New Roman" pitchFamily="18" charset="0"/>
              </a:rPr>
              <a:t>doc</a:t>
            </a:r>
            <a:r>
              <a:rPr lang="de-DE" b="1" dirty="0">
                <a:latin typeface="Times New Roman" pitchFamily="18" charset="0"/>
              </a:rPr>
              <a:t>("</a:t>
            </a:r>
            <a:r>
              <a:rPr lang="de-DE" b="1" dirty="0" err="1">
                <a:latin typeface="Times New Roman" pitchFamily="18" charset="0"/>
              </a:rPr>
              <a:t>Uni.xml</a:t>
            </a:r>
            <a:r>
              <a:rPr lang="de-DE" b="1" dirty="0">
                <a:latin typeface="Times New Roman" pitchFamily="18" charset="0"/>
              </a:rPr>
              <a:t>")//Fakultät</a:t>
            </a:r>
          </a:p>
          <a:p>
            <a:r>
              <a:rPr lang="de-DE" b="1" dirty="0" err="1">
                <a:latin typeface="Times New Roman" pitchFamily="18" charset="0"/>
              </a:rPr>
              <a:t>let</a:t>
            </a:r>
            <a:r>
              <a:rPr lang="de-DE" b="1" dirty="0">
                <a:latin typeface="Times New Roman" pitchFamily="18" charset="0"/>
              </a:rPr>
              <a:t> $</a:t>
            </a:r>
            <a:r>
              <a:rPr lang="de-DE" b="1" dirty="0" err="1">
                <a:latin typeface="Times New Roman" pitchFamily="18" charset="0"/>
              </a:rPr>
              <a:t>fVorls</a:t>
            </a:r>
            <a:r>
              <a:rPr lang="de-DE" b="1" dirty="0">
                <a:latin typeface="Times New Roman" pitchFamily="18" charset="0"/>
              </a:rPr>
              <a:t> := $f//Vorlesung</a:t>
            </a:r>
          </a:p>
          <a:p>
            <a:r>
              <a:rPr lang="de-DE" b="1" dirty="0" err="1">
                <a:latin typeface="Times New Roman" pitchFamily="18" charset="0"/>
              </a:rPr>
              <a:t>where</a:t>
            </a:r>
            <a:r>
              <a:rPr lang="de-DE" b="1" dirty="0">
                <a:latin typeface="Times New Roman" pitchFamily="18" charset="0"/>
              </a:rPr>
              <a:t> </a:t>
            </a:r>
            <a:r>
              <a:rPr lang="de-DE" b="1" dirty="0" err="1">
                <a:latin typeface="Times New Roman" pitchFamily="18" charset="0"/>
              </a:rPr>
              <a:t>count</a:t>
            </a:r>
            <a:r>
              <a:rPr lang="de-DE" b="1" dirty="0">
                <a:latin typeface="Times New Roman" pitchFamily="18" charset="0"/>
              </a:rPr>
              <a:t>($</a:t>
            </a:r>
            <a:r>
              <a:rPr lang="de-DE" b="1" dirty="0" err="1">
                <a:latin typeface="Times New Roman" pitchFamily="18" charset="0"/>
              </a:rPr>
              <a:t>fVorls</a:t>
            </a:r>
            <a:r>
              <a:rPr lang="de-DE" b="1" dirty="0">
                <a:latin typeface="Times New Roman" pitchFamily="18" charset="0"/>
              </a:rPr>
              <a:t>) &gt;= </a:t>
            </a:r>
            <a:r>
              <a:rPr lang="de-DE" b="1" dirty="0" err="1">
                <a:latin typeface="Times New Roman" pitchFamily="18" charset="0"/>
              </a:rPr>
              <a:t>count</a:t>
            </a:r>
            <a:r>
              <a:rPr lang="de-DE" b="1" dirty="0">
                <a:latin typeface="Times New Roman" pitchFamily="18" charset="0"/>
              </a:rPr>
              <a:t>($</a:t>
            </a:r>
            <a:r>
              <a:rPr lang="de-DE" b="1" dirty="0" err="1">
                <a:latin typeface="Times New Roman" pitchFamily="18" charset="0"/>
              </a:rPr>
              <a:t>TheolVorls</a:t>
            </a:r>
            <a:r>
              <a:rPr lang="de-DE" b="1" dirty="0">
                <a:latin typeface="Times New Roman" pitchFamily="18" charset="0"/>
              </a:rPr>
              <a:t>)</a:t>
            </a:r>
          </a:p>
          <a:p>
            <a:r>
              <a:rPr lang="de-DE" b="1" dirty="0" err="1">
                <a:latin typeface="Times New Roman" pitchFamily="18" charset="0"/>
              </a:rPr>
              <a:t>return</a:t>
            </a:r>
            <a:r>
              <a:rPr lang="de-DE" b="1" dirty="0">
                <a:latin typeface="Times New Roman" pitchFamily="18" charset="0"/>
              </a:rPr>
              <a:t> $f/</a:t>
            </a:r>
            <a:r>
              <a:rPr lang="de-DE" b="1" dirty="0" err="1">
                <a:latin typeface="Times New Roman" pitchFamily="18" charset="0"/>
              </a:rPr>
              <a:t>FakName</a:t>
            </a:r>
            <a:endParaRPr lang="de-DE" b="1" dirty="0">
              <a:latin typeface="Times New Roman" pitchFamily="18" charset="0"/>
            </a:endParaRPr>
          </a:p>
          <a:p>
            <a:pPr algn="l"/>
            <a:endParaRPr lang="de-DE" b="1" dirty="0">
              <a:latin typeface="Times New Roman" pitchFamily="18" charset="0"/>
            </a:endParaRPr>
          </a:p>
        </p:txBody>
      </p:sp>
      <p:sp>
        <p:nvSpPr>
          <p:cNvPr id="86020" name="Rectangle 5"/>
          <p:cNvSpPr>
            <a:spLocks noChangeArrowheads="1"/>
          </p:cNvSpPr>
          <p:nvPr/>
        </p:nvSpPr>
        <p:spPr bwMode="auto">
          <a:xfrm>
            <a:off x="1143000" y="4137423"/>
            <a:ext cx="3653564" cy="92333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>
                <a:latin typeface="Times New Roman" pitchFamily="18" charset="0"/>
              </a:rPr>
              <a:t>&lt;</a:t>
            </a:r>
            <a:r>
              <a:rPr lang="de-DE" dirty="0" err="1">
                <a:latin typeface="Times New Roman" pitchFamily="18" charset="0"/>
              </a:rPr>
              <a:t>FakName</a:t>
            </a:r>
            <a:r>
              <a:rPr lang="de-DE" dirty="0">
                <a:latin typeface="Times New Roman" pitchFamily="18" charset="0"/>
              </a:rPr>
              <a:t>&gt;Theologie&lt;/</a:t>
            </a:r>
            <a:r>
              <a:rPr lang="de-DE" dirty="0" err="1">
                <a:latin typeface="Times New Roman" pitchFamily="18" charset="0"/>
              </a:rPr>
              <a:t>FakName</a:t>
            </a:r>
            <a:r>
              <a:rPr lang="de-DE" dirty="0">
                <a:latin typeface="Times New Roman" pitchFamily="18" charset="0"/>
              </a:rPr>
              <a:t>&gt; </a:t>
            </a:r>
          </a:p>
          <a:p>
            <a:r>
              <a:rPr lang="de-DE" dirty="0">
                <a:latin typeface="Times New Roman" pitchFamily="18" charset="0"/>
              </a:rPr>
              <a:t>&lt;</a:t>
            </a:r>
            <a:r>
              <a:rPr lang="de-DE" dirty="0" err="1">
                <a:latin typeface="Times New Roman" pitchFamily="18" charset="0"/>
              </a:rPr>
              <a:t>FakName</a:t>
            </a:r>
            <a:r>
              <a:rPr lang="de-DE" dirty="0">
                <a:latin typeface="Times New Roman" pitchFamily="18" charset="0"/>
              </a:rPr>
              <a:t>&gt;Philosophie&lt;/</a:t>
            </a:r>
            <a:r>
              <a:rPr lang="de-DE" dirty="0" err="1">
                <a:latin typeface="Times New Roman" pitchFamily="18" charset="0"/>
              </a:rPr>
              <a:t>FakName</a:t>
            </a:r>
            <a:r>
              <a:rPr lang="de-DE" dirty="0">
                <a:latin typeface="Times New Roman" pitchFamily="18" charset="0"/>
              </a:rPr>
              <a:t>&gt;</a:t>
            </a:r>
          </a:p>
          <a:p>
            <a:endParaRPr lang="de-DE" dirty="0">
              <a:latin typeface="Times New Roman" pitchFamily="18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B33A-472D-4708-99F6-C179FD98D714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3" name="Pfeil nach unten 2"/>
          <p:cNvSpPr/>
          <p:nvPr/>
        </p:nvSpPr>
        <p:spPr>
          <a:xfrm>
            <a:off x="2971800" y="3200400"/>
            <a:ext cx="465364" cy="865414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030955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6858000" cy="571500"/>
          </a:xfrm>
        </p:spPr>
        <p:txBody>
          <a:bodyPr/>
          <a:lstStyle/>
          <a:p>
            <a:r>
              <a:rPr lang="de-DE" smtClean="0"/>
              <a:t>XML-Beispielanfrage</a:t>
            </a: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143000" y="685800"/>
            <a:ext cx="6858000" cy="36933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de-DE" b="1">
              <a:latin typeface="Times New Roman" pitchFamily="18" charset="0"/>
            </a:endParaRPr>
          </a:p>
        </p:txBody>
      </p:sp>
      <p:sp>
        <p:nvSpPr>
          <p:cNvPr id="87044" name="Text Box 6"/>
          <p:cNvSpPr txBox="1">
            <a:spLocks noChangeArrowheads="1"/>
          </p:cNvSpPr>
          <p:nvPr/>
        </p:nvSpPr>
        <p:spPr bwMode="auto">
          <a:xfrm>
            <a:off x="1143000" y="685801"/>
            <a:ext cx="6858000" cy="4275016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&lt;Professoren&gt;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   {for $p in doc("Uni.xml")//ProfessorIn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    let $v := $p/Vorlesungen/Vorlesung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    where count($v) &gt; 1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    order by sum($v/SWS)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    return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     &lt;ProfessorIn&gt;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        {$p/Name}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        &lt;Lehrbelastung&gt;{sum($v/SWS)}&lt;/Lehrbelastung&gt;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     &lt;/ProfessorIn&gt;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    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&lt;/Professoren&gt;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B33A-472D-4708-99F6-C179FD98D714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511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6858000" cy="571500"/>
          </a:xfrm>
        </p:spPr>
        <p:txBody>
          <a:bodyPr/>
          <a:lstStyle/>
          <a:p>
            <a:r>
              <a:rPr lang="de-DE" dirty="0" smtClean="0"/>
              <a:t>Ergebnis der XML-Beispielanfrage</a:t>
            </a:r>
            <a:endParaRPr lang="de-DE" dirty="0" smtClean="0"/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1143000" y="685800"/>
            <a:ext cx="6858000" cy="36933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de-DE" b="1">
              <a:latin typeface="Times New Roman" pitchFamily="18" charset="0"/>
            </a:endParaRP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1143000" y="685800"/>
            <a:ext cx="6858000" cy="421961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&lt;Professoren&gt;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    &lt;ProfessorIn&gt;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        &lt;Name&gt;Russel&lt;/Name&gt;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        &lt;Lehrbelastung&gt;8.0&lt;/Lehrbelastung&gt;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    &lt;/ProfessorIn&gt;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    &lt;ProfessorIn&gt;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        &lt;Name&gt;Kant&lt;/Name&gt;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        &lt;Lehrbelastung&gt;8.0&lt;/Lehrbelastung&gt;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    &lt;/ProfessorIn&gt;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    &lt;ProfessorIn&gt;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        &lt;Name&gt;Sokrates&lt;/Name&gt;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        &lt;Lehrbelastung&gt;10.0&lt;/Lehrbelastung&gt;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    &lt;/ProfessorIn&gt;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&lt;/Professoren&gt;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B33A-472D-4708-99F6-C179FD98D714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653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519113"/>
            <a:ext cx="6858000" cy="571500"/>
          </a:xfrm>
        </p:spPr>
        <p:txBody>
          <a:bodyPr/>
          <a:lstStyle/>
          <a:p>
            <a:r>
              <a:rPr lang="de-DE" sz="2400" dirty="0" err="1"/>
              <a:t>Dereferenzierung</a:t>
            </a:r>
            <a:r>
              <a:rPr lang="de-DE" sz="2400" dirty="0"/>
              <a:t> durch wert-basierten </a:t>
            </a:r>
            <a:r>
              <a:rPr lang="de-DE" sz="2400" dirty="0" err="1"/>
              <a:t>Join</a:t>
            </a:r>
            <a:endParaRPr lang="de-DE" sz="2400" dirty="0"/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1143000" y="685800"/>
            <a:ext cx="6858000" cy="36933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de-DE" b="1">
              <a:latin typeface="Times New Roman" pitchFamily="18" charset="0"/>
            </a:endParaRP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1143000" y="1329929"/>
            <a:ext cx="6858000" cy="34440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de-DE" b="1" dirty="0">
                <a:latin typeface="Times New Roman" pitchFamily="18" charset="0"/>
              </a:rPr>
              <a:t>&lt;VorlesungsBaum&gt;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de-DE" b="1" dirty="0">
                <a:latin typeface="Times New Roman" pitchFamily="18" charset="0"/>
              </a:rPr>
              <a:t>{</a:t>
            </a:r>
            <a:r>
              <a:rPr lang="de-DE" b="1" dirty="0" err="1">
                <a:latin typeface="Times New Roman" pitchFamily="18" charset="0"/>
              </a:rPr>
              <a:t>for</a:t>
            </a:r>
            <a:r>
              <a:rPr lang="de-DE" b="1" dirty="0">
                <a:latin typeface="Times New Roman" pitchFamily="18" charset="0"/>
              </a:rPr>
              <a:t> </a:t>
            </a:r>
            <a:r>
              <a:rPr lang="de-DE" b="1" dirty="0">
                <a:solidFill>
                  <a:srgbClr val="C00000"/>
                </a:solidFill>
                <a:latin typeface="Times New Roman" pitchFamily="18" charset="0"/>
              </a:rPr>
              <a:t>$p </a:t>
            </a:r>
            <a:r>
              <a:rPr lang="de-DE" b="1" dirty="0">
                <a:latin typeface="Times New Roman" pitchFamily="18" charset="0"/>
              </a:rPr>
              <a:t>in </a:t>
            </a:r>
            <a:r>
              <a:rPr lang="de-DE" b="1" dirty="0" err="1">
                <a:latin typeface="Times New Roman" pitchFamily="18" charset="0"/>
              </a:rPr>
              <a:t>doc</a:t>
            </a:r>
            <a:r>
              <a:rPr lang="de-DE" b="1" dirty="0">
                <a:latin typeface="Times New Roman" pitchFamily="18" charset="0"/>
              </a:rPr>
              <a:t>("Uni.xml")//Vorlesung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de-DE" b="1" dirty="0" err="1">
                <a:latin typeface="Times New Roman" pitchFamily="18" charset="0"/>
              </a:rPr>
              <a:t>return</a:t>
            </a:r>
            <a:endParaRPr lang="de-DE" b="1" dirty="0">
              <a:latin typeface="Times New Roman" pitchFamily="18" charset="0"/>
            </a:endParaRP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de-DE" b="1" dirty="0">
                <a:latin typeface="Times New Roman" pitchFamily="18" charset="0"/>
              </a:rPr>
              <a:t>    &lt;Vorlesung Titel="{ $p/Titel/</a:t>
            </a:r>
            <a:r>
              <a:rPr lang="de-DE" b="1" dirty="0" err="1">
                <a:latin typeface="Times New Roman" pitchFamily="18" charset="0"/>
              </a:rPr>
              <a:t>text</a:t>
            </a:r>
            <a:r>
              <a:rPr lang="de-DE" b="1" dirty="0">
                <a:latin typeface="Times New Roman" pitchFamily="18" charset="0"/>
              </a:rPr>
              <a:t>() }"&gt;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de-DE" b="1" dirty="0">
                <a:latin typeface="Times New Roman" pitchFamily="18" charset="0"/>
              </a:rPr>
              <a:t>        {</a:t>
            </a:r>
            <a:r>
              <a:rPr lang="de-DE" b="1" dirty="0" err="1">
                <a:latin typeface="Times New Roman" pitchFamily="18" charset="0"/>
              </a:rPr>
              <a:t>for</a:t>
            </a:r>
            <a:r>
              <a:rPr lang="de-DE" b="1" dirty="0">
                <a:latin typeface="Times New Roman" pitchFamily="18" charset="0"/>
              </a:rPr>
              <a:t> </a:t>
            </a:r>
            <a:r>
              <a:rPr lang="de-DE" b="1" dirty="0">
                <a:solidFill>
                  <a:srgbClr val="C00000"/>
                </a:solidFill>
                <a:latin typeface="Times New Roman" pitchFamily="18" charset="0"/>
              </a:rPr>
              <a:t>$s </a:t>
            </a:r>
            <a:r>
              <a:rPr lang="de-DE" b="1" dirty="0">
                <a:latin typeface="Times New Roman" pitchFamily="18" charset="0"/>
              </a:rPr>
              <a:t>in </a:t>
            </a:r>
            <a:r>
              <a:rPr lang="de-DE" b="1" dirty="0" err="1">
                <a:latin typeface="Times New Roman" pitchFamily="18" charset="0"/>
              </a:rPr>
              <a:t>doc</a:t>
            </a:r>
            <a:r>
              <a:rPr lang="de-DE" b="1" dirty="0">
                <a:latin typeface="Times New Roman" pitchFamily="18" charset="0"/>
              </a:rPr>
              <a:t>("Uni.xml")//Vorlesung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de-DE" b="1" dirty="0">
                <a:latin typeface="Times New Roman" pitchFamily="18" charset="0"/>
              </a:rPr>
              <a:t>           </a:t>
            </a:r>
            <a:r>
              <a:rPr lang="de-DE" b="1" dirty="0" err="1">
                <a:latin typeface="Times New Roman" pitchFamily="18" charset="0"/>
              </a:rPr>
              <a:t>where</a:t>
            </a:r>
            <a:r>
              <a:rPr lang="de-DE" b="1" dirty="0">
                <a:latin typeface="Times New Roman" pitchFamily="18" charset="0"/>
              </a:rPr>
              <a:t> </a:t>
            </a:r>
            <a:r>
              <a:rPr lang="de-DE" b="1" dirty="0" err="1">
                <a:latin typeface="Times New Roman" pitchFamily="18" charset="0"/>
              </a:rPr>
              <a:t>contains</a:t>
            </a:r>
            <a:r>
              <a:rPr lang="de-DE" b="1" dirty="0">
                <a:latin typeface="Times New Roman" pitchFamily="18" charset="0"/>
              </a:rPr>
              <a:t>(</a:t>
            </a:r>
            <a:r>
              <a:rPr lang="de-DE" b="1" dirty="0">
                <a:solidFill>
                  <a:srgbClr val="C00000"/>
                </a:solidFill>
                <a:latin typeface="Times New Roman" pitchFamily="18" charset="0"/>
              </a:rPr>
              <a:t>$p</a:t>
            </a:r>
            <a:r>
              <a:rPr lang="de-DE" b="1" dirty="0">
                <a:latin typeface="Times New Roman" pitchFamily="18" charset="0"/>
              </a:rPr>
              <a:t>/@</a:t>
            </a:r>
            <a:r>
              <a:rPr lang="de-DE" b="1" dirty="0" err="1">
                <a:latin typeface="Times New Roman" pitchFamily="18" charset="0"/>
              </a:rPr>
              <a:t>Voraussetzungen,</a:t>
            </a:r>
            <a:r>
              <a:rPr lang="de-DE" b="1" dirty="0" err="1">
                <a:solidFill>
                  <a:srgbClr val="C00000"/>
                </a:solidFill>
                <a:latin typeface="Times New Roman" pitchFamily="18" charset="0"/>
              </a:rPr>
              <a:t>$s</a:t>
            </a:r>
            <a:r>
              <a:rPr lang="de-DE" b="1" dirty="0">
                <a:latin typeface="Times New Roman" pitchFamily="18" charset="0"/>
              </a:rPr>
              <a:t>/@</a:t>
            </a:r>
            <a:r>
              <a:rPr lang="de-DE" b="1" dirty="0" err="1">
                <a:latin typeface="Times New Roman" pitchFamily="18" charset="0"/>
              </a:rPr>
              <a:t>VorlNr</a:t>
            </a:r>
            <a:r>
              <a:rPr lang="de-DE" b="1" dirty="0">
                <a:latin typeface="Times New Roman" pitchFamily="18" charset="0"/>
              </a:rPr>
              <a:t>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de-DE" b="1" dirty="0">
                <a:latin typeface="Times New Roman" pitchFamily="18" charset="0"/>
              </a:rPr>
              <a:t>           </a:t>
            </a:r>
            <a:r>
              <a:rPr lang="de-DE" b="1" dirty="0" err="1">
                <a:latin typeface="Times New Roman" pitchFamily="18" charset="0"/>
              </a:rPr>
              <a:t>return</a:t>
            </a:r>
            <a:r>
              <a:rPr lang="de-DE" b="1" dirty="0">
                <a:latin typeface="Times New Roman" pitchFamily="18" charset="0"/>
              </a:rPr>
              <a:t> &lt;Vorlesung Titel="{ $s/Titel/</a:t>
            </a:r>
            <a:r>
              <a:rPr lang="de-DE" b="1" dirty="0" err="1">
                <a:latin typeface="Times New Roman" pitchFamily="18" charset="0"/>
              </a:rPr>
              <a:t>text</a:t>
            </a:r>
            <a:r>
              <a:rPr lang="de-DE" b="1" dirty="0">
                <a:latin typeface="Times New Roman" pitchFamily="18" charset="0"/>
              </a:rPr>
              <a:t>() }"&gt; &lt;/Vorlesung&gt; }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de-DE" b="1" dirty="0">
                <a:latin typeface="Times New Roman" pitchFamily="18" charset="0"/>
              </a:rPr>
              <a:t>    &lt;/Vorlesung&gt; }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de-DE" b="1" dirty="0">
                <a:latin typeface="Times New Roman" pitchFamily="18" charset="0"/>
              </a:rPr>
              <a:t>&lt;/VorlesungsBaum&gt;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B33A-472D-4708-99F6-C179FD98D714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28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519113"/>
            <a:ext cx="6858000" cy="571500"/>
          </a:xfrm>
        </p:spPr>
        <p:txBody>
          <a:bodyPr/>
          <a:lstStyle/>
          <a:p>
            <a:r>
              <a:rPr lang="de-DE" sz="2400"/>
              <a:t>Dereferenzierung durch id()-Funktion</a:t>
            </a: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1143000" y="685800"/>
            <a:ext cx="6858000" cy="36933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de-DE" b="1">
              <a:latin typeface="Times New Roman" pitchFamily="18" charset="0"/>
            </a:endParaRP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1143000" y="1329929"/>
            <a:ext cx="6858000" cy="3056221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de-DE" b="1" dirty="0">
                <a:latin typeface="Times New Roman" pitchFamily="18" charset="0"/>
              </a:rPr>
              <a:t>&lt;</a:t>
            </a:r>
            <a:r>
              <a:rPr lang="de-DE" b="1" dirty="0" err="1">
                <a:latin typeface="Times New Roman" pitchFamily="18" charset="0"/>
              </a:rPr>
              <a:t>VorlesungsBaum</a:t>
            </a:r>
            <a:r>
              <a:rPr lang="de-DE" b="1" dirty="0">
                <a:latin typeface="Times New Roman" pitchFamily="18" charset="0"/>
              </a:rPr>
              <a:t>&gt;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de-DE" b="1" dirty="0">
                <a:latin typeface="Times New Roman" pitchFamily="18" charset="0"/>
              </a:rPr>
              <a:t>{</a:t>
            </a:r>
            <a:r>
              <a:rPr lang="de-DE" b="1" dirty="0" err="1">
                <a:latin typeface="Times New Roman" pitchFamily="18" charset="0"/>
              </a:rPr>
              <a:t>for</a:t>
            </a:r>
            <a:r>
              <a:rPr lang="de-DE" b="1" dirty="0">
                <a:latin typeface="Times New Roman" pitchFamily="18" charset="0"/>
              </a:rPr>
              <a:t> $p in </a:t>
            </a:r>
            <a:r>
              <a:rPr lang="de-DE" b="1" dirty="0" err="1">
                <a:latin typeface="Times New Roman" pitchFamily="18" charset="0"/>
              </a:rPr>
              <a:t>doc</a:t>
            </a:r>
            <a:r>
              <a:rPr lang="de-DE" b="1" dirty="0">
                <a:latin typeface="Times New Roman" pitchFamily="18" charset="0"/>
              </a:rPr>
              <a:t>("</a:t>
            </a:r>
            <a:r>
              <a:rPr lang="de-DE" b="1" dirty="0" err="1">
                <a:latin typeface="Times New Roman" pitchFamily="18" charset="0"/>
              </a:rPr>
              <a:t>Uni.xml</a:t>
            </a:r>
            <a:r>
              <a:rPr lang="de-DE" b="1" dirty="0">
                <a:latin typeface="Times New Roman" pitchFamily="18" charset="0"/>
              </a:rPr>
              <a:t>")//Vorlesung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de-DE" b="1" dirty="0" err="1">
                <a:latin typeface="Times New Roman" pitchFamily="18" charset="0"/>
              </a:rPr>
              <a:t>return</a:t>
            </a:r>
            <a:r>
              <a:rPr lang="de-DE" b="1" dirty="0">
                <a:latin typeface="Times New Roman" pitchFamily="18" charset="0"/>
              </a:rPr>
              <a:t> 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de-DE" b="1" dirty="0">
                <a:latin typeface="Times New Roman" pitchFamily="18" charset="0"/>
              </a:rPr>
              <a:t>    &lt;Vorlesung Titel="{ $p/Titel/</a:t>
            </a:r>
            <a:r>
              <a:rPr lang="de-DE" b="1" dirty="0" err="1">
                <a:latin typeface="Times New Roman" pitchFamily="18" charset="0"/>
              </a:rPr>
              <a:t>text</a:t>
            </a:r>
            <a:r>
              <a:rPr lang="de-DE" b="1" dirty="0">
                <a:latin typeface="Times New Roman" pitchFamily="18" charset="0"/>
              </a:rPr>
              <a:t>() }"&gt;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de-DE" b="1" dirty="0">
                <a:latin typeface="Times New Roman" pitchFamily="18" charset="0"/>
              </a:rPr>
              <a:t>        {</a:t>
            </a:r>
            <a:r>
              <a:rPr lang="de-DE" b="1" dirty="0" err="1">
                <a:latin typeface="Times New Roman" pitchFamily="18" charset="0"/>
              </a:rPr>
              <a:t>for</a:t>
            </a:r>
            <a:r>
              <a:rPr lang="de-DE" b="1" dirty="0">
                <a:latin typeface="Times New Roman" pitchFamily="18" charset="0"/>
              </a:rPr>
              <a:t> $s in </a:t>
            </a:r>
            <a:r>
              <a:rPr lang="de-DE" b="1" dirty="0" err="1">
                <a:solidFill>
                  <a:srgbClr val="C00000"/>
                </a:solidFill>
                <a:latin typeface="Times New Roman" pitchFamily="18" charset="0"/>
              </a:rPr>
              <a:t>id</a:t>
            </a:r>
            <a:r>
              <a:rPr lang="de-DE" b="1" dirty="0">
                <a:solidFill>
                  <a:srgbClr val="C00000"/>
                </a:solidFill>
                <a:latin typeface="Times New Roman" pitchFamily="18" charset="0"/>
              </a:rPr>
              <a:t>($p/@Voraussetzungen</a:t>
            </a:r>
            <a:r>
              <a:rPr lang="de-DE" b="1" dirty="0">
                <a:solidFill>
                  <a:schemeClr val="accent1"/>
                </a:solidFill>
                <a:latin typeface="Times New Roman" pitchFamily="18" charset="0"/>
              </a:rPr>
              <a:t>)</a:t>
            </a:r>
            <a:r>
              <a:rPr lang="de-DE" b="1" dirty="0">
                <a:latin typeface="Times New Roman" pitchFamily="18" charset="0"/>
              </a:rPr>
              <a:t> 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de-DE" b="1" dirty="0">
                <a:latin typeface="Times New Roman" pitchFamily="18" charset="0"/>
              </a:rPr>
              <a:t>         </a:t>
            </a:r>
            <a:r>
              <a:rPr lang="de-DE" b="1" dirty="0" err="1">
                <a:latin typeface="Times New Roman" pitchFamily="18" charset="0"/>
              </a:rPr>
              <a:t>return</a:t>
            </a:r>
            <a:r>
              <a:rPr lang="de-DE" b="1" dirty="0">
                <a:latin typeface="Times New Roman" pitchFamily="18" charset="0"/>
              </a:rPr>
              <a:t> &lt;Vorlesung Titel="{ $s/Titel/</a:t>
            </a:r>
            <a:r>
              <a:rPr lang="de-DE" b="1" dirty="0" err="1">
                <a:latin typeface="Times New Roman" pitchFamily="18" charset="0"/>
              </a:rPr>
              <a:t>text</a:t>
            </a:r>
            <a:r>
              <a:rPr lang="de-DE" b="1" dirty="0">
                <a:latin typeface="Times New Roman" pitchFamily="18" charset="0"/>
              </a:rPr>
              <a:t>() }"&gt; &lt;/Vorlesung&gt; }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de-DE" b="1" dirty="0">
                <a:latin typeface="Times New Roman" pitchFamily="18" charset="0"/>
              </a:rPr>
              <a:t>    &lt;/Vorlesung&gt; }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de-DE" b="1" dirty="0">
                <a:latin typeface="Times New Roman" pitchFamily="18" charset="0"/>
              </a:rPr>
              <a:t>&lt;/</a:t>
            </a:r>
            <a:r>
              <a:rPr lang="de-DE" b="1" dirty="0" err="1">
                <a:latin typeface="Times New Roman" pitchFamily="18" charset="0"/>
              </a:rPr>
              <a:t>VorlesungsBaum</a:t>
            </a:r>
            <a:r>
              <a:rPr lang="de-DE" b="1" dirty="0">
                <a:latin typeface="Times New Roman" pitchFamily="18" charset="0"/>
              </a:rPr>
              <a:t>&gt;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B33A-472D-4708-99F6-C179FD98D714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51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Ergebnis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500"/>
              <a:t>&lt;VorlesungsBaum&gt;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500"/>
              <a:t>    &lt;Vorlesung Titel="Glaube und Wissen"/&gt;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500"/>
              <a:t>    &lt;Vorlesung Titel="Ethik"&gt;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500"/>
              <a:t>        &lt;Vorlesung Titel="Grundzüge"/&gt;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500"/>
              <a:t>    &lt;/Vorlesung&gt;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500"/>
              <a:t>    &lt;Vorlesung Titel="Mäeutik"&gt;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500"/>
              <a:t>        &lt;Vorlesung Titel="Grundzüge"/&gt;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500"/>
              <a:t>    &lt;/Vorlesung&gt;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500"/>
              <a:t>    &lt;Vorlesung Titel="Logik"/&gt;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500"/>
              <a:t>    &lt;Vorlesung Titel="Erkenntnistheorie"&gt;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500"/>
              <a:t>        &lt;Vorlesung Titel="Grundzüge"/&gt;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500"/>
              <a:t>    &lt;/Vorlesung&gt;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500"/>
              <a:t>    &lt;Vorlesung Titel="Wissenschaftstheorie"&gt;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500"/>
              <a:t>        &lt;Vorlesung Titel="Ethik"/&gt;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500"/>
              <a:t>        &lt;Vorlesung Titel="Erkenntnistheorie"/&gt;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500"/>
              <a:t>    &lt;/Vorlesung&gt;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500"/>
              <a:t>    &lt;Vorlesung Titel="Bioethik"&gt;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500"/>
              <a:t>        &lt;Vorlesung Titel="Ethik"/&gt;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500"/>
              <a:t>    &lt;/Vorlesung&gt;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500"/>
              <a:t>    &lt;Vorlesung Titel="Der Wiener Kreis"&gt;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500"/>
              <a:t>        &lt;Vorlesung Titel="Wissenschaftstheorie"/&gt;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500"/>
              <a:t>    &lt;/Vorlesung&gt;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500"/>
              <a:t>    &lt;Vorlesung Titel="Grundzüge"/&gt;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500"/>
              <a:t>    &lt;Vorlesung Titel="Die 3 Kritiken"/&gt;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500"/>
              <a:t>&lt;/VorlesungsBaum&gt;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54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Rekursion  … einfach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ebdings" pitchFamily="18" charset="2"/>
              <a:buNone/>
            </a:pPr>
            <a:r>
              <a:rPr lang="de-DE" smtClean="0"/>
              <a:t>for $m in doc("Bauteile.xml")/Bauteil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                    [Beschreibung="Maybach 620 Limousine"]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let $teile := $m//Bauteil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return 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  &lt;Kosten&gt;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   &lt;Verkaufspreis&gt; {$m/@Preis} &lt;/Verkaufspreis&gt;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   &lt;PreisDerEinzelteile&gt; {sum($teile/@Preis)} &lt;/PreisDerEinzelteile&gt;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  &lt;/Kosten&gt;</a:t>
            </a:r>
          </a:p>
          <a:p>
            <a:pPr>
              <a:buFont typeface="Webdings" pitchFamily="18" charset="2"/>
              <a:buNone/>
            </a:pPr>
            <a:endParaRPr lang="de-DE" smtClean="0"/>
          </a:p>
          <a:p>
            <a:pPr>
              <a:buFont typeface="Webdings" pitchFamily="18" charset="2"/>
              <a:buNone/>
            </a:pPr>
            <a:r>
              <a:rPr lang="de-DE" smtClean="0">
                <a:solidFill>
                  <a:srgbClr val="CC3399"/>
                </a:solidFill>
              </a:rPr>
              <a:t>&lt;Kosten&gt;</a:t>
            </a:r>
          </a:p>
          <a:p>
            <a:pPr>
              <a:buFont typeface="Webdings" pitchFamily="18" charset="2"/>
              <a:buNone/>
            </a:pPr>
            <a:r>
              <a:rPr lang="de-DE" smtClean="0">
                <a:solidFill>
                  <a:srgbClr val="CC3399"/>
                </a:solidFill>
              </a:rPr>
              <a:t>    &lt;Verkaufspreis Preis="350000"/&gt;</a:t>
            </a:r>
          </a:p>
          <a:p>
            <a:pPr>
              <a:buFont typeface="Webdings" pitchFamily="18" charset="2"/>
              <a:buNone/>
            </a:pPr>
            <a:r>
              <a:rPr lang="de-DE" smtClean="0">
                <a:solidFill>
                  <a:srgbClr val="CC3399"/>
                </a:solidFill>
              </a:rPr>
              <a:t>    &lt;PreisDerEinzelteile&gt;59000.0&lt;/PreisDerEinzelteile&gt;</a:t>
            </a:r>
          </a:p>
          <a:p>
            <a:pPr>
              <a:buFont typeface="Webdings" pitchFamily="18" charset="2"/>
              <a:buNone/>
            </a:pPr>
            <a:r>
              <a:rPr lang="de-DE" smtClean="0">
                <a:solidFill>
                  <a:srgbClr val="CC3399"/>
                </a:solidFill>
              </a:rPr>
              <a:t>&lt;/Kosten&gt;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33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Rekursive Strukturen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350"/>
              <a:t>&lt;?xml version="1.0" encoding='ISO-8859-1'?&gt;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endParaRPr lang="de-DE" sz="1350"/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350"/>
              <a:t>&lt;!-- Schema als DTD --&gt;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350"/>
              <a:t>&lt;!DOCTYPE Bauteil[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350"/>
              <a:t>    &lt;!ELEMENT Bauteil (Beschreibung, Bauteil*)&gt;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350"/>
              <a:t>    &lt;!ATTLIST Bauteil Preis CDATA #REQUIRED&gt;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350"/>
              <a:t>    &lt;!ELEMENT Beschreibung (#PCDATA)&gt;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350"/>
              <a:t>]&gt;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endParaRPr lang="de-DE" sz="1350"/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350"/>
              <a:t>&lt;!-- Wurzelelement--&gt;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350"/>
              <a:t>&lt;Bauteil Preis="350000"&gt;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350"/>
              <a:t>    &lt;Beschreibung&gt;Maybach 620 Limousine&lt;/Beschreibung&gt;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350"/>
              <a:t>    &lt;Bauteil Preis="50000"&gt;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350"/>
              <a:t>         &lt;Beschreibung&gt;V12-Biturbo Motor mit 620 PS&lt;/Beschreibung&gt;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350"/>
              <a:t>         &lt;Bauteil Preis="2000"&gt;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350"/>
              <a:t>              &lt;Beschreibung&gt;Nockenwelle&lt;/Beschreibung&gt;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350"/>
              <a:t>         &lt;/Bauteil&gt;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350"/>
              <a:t>     &lt;/Bauteil&gt;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350"/>
              <a:t>     &lt;Bauteil Preis="7000"&gt;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350"/>
              <a:t>         &lt;Beschreibung&gt;Kühlschrank für Champagner&lt;/Beschreibung&gt;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350"/>
              <a:t>     &lt;/Bauteil&gt;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350"/>
              <a:t>&lt;/Bauteil&gt;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35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Rekursion … schwieriger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ebdings" pitchFamily="18" charset="2"/>
              <a:buNone/>
            </a:pPr>
            <a:r>
              <a:rPr lang="de-DE" smtClean="0"/>
              <a:t>&lt;!DOCTYPE VorlesungsBaum [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    &lt;!ELEMENT VorlesungsBaum (Vorlesung *)&gt;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    &lt;!ELEMENT Vorlesung (Vorlesung *)&gt;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    &lt;!ATTLIST Vorlesung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          Titel  CDATA  #REQUIRED&gt;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]&gt;</a:t>
            </a:r>
          </a:p>
          <a:p>
            <a:pPr>
              <a:buFont typeface="Webdings" pitchFamily="18" charset="2"/>
              <a:buNone/>
            </a:pPr>
            <a:endParaRPr lang="de-DE" smtClean="0"/>
          </a:p>
          <a:p>
            <a:pPr>
              <a:buFont typeface="Webdings" pitchFamily="18" charset="2"/>
              <a:buNone/>
            </a:pPr>
            <a:endParaRPr lang="de-DE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75779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Rekursion … schwieriger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de-DE" sz="1500"/>
              <a:t>declare function local:eineEbene($p as element()) as element()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de-DE" sz="1500"/>
              <a:t>{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de-DE" sz="1500"/>
              <a:t>    &lt;Vorlesung Titel="{ $p/Titel/text() }"&gt;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de-DE" sz="1500"/>
              <a:t>         {   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de-DE" sz="1500"/>
              <a:t>         for $s in doc("Uni.xml")//Vorlesung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de-DE" sz="1500"/>
              <a:t>         where contains($p/@Voraussetzungen,$s/@VorlNr)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de-DE" sz="1500"/>
              <a:t>         return local:eineEbene($s)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de-DE" sz="1500"/>
              <a:t>         }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de-DE" sz="1500"/>
              <a:t>    &lt;/Vorlesung&gt;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de-DE" sz="1500"/>
              <a:t>};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endParaRPr lang="de-DE" sz="1500"/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de-DE" sz="1500"/>
              <a:t>&lt;VorlesungsBaum&gt;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de-DE" sz="1500"/>
              <a:t>  {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de-DE" sz="1500"/>
              <a:t>    for $p in doc("Uni.xml")//Vorlesung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de-DE" sz="1500"/>
              <a:t>    return local:eineEbene($p)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de-DE" sz="1500"/>
              <a:t>  }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de-DE" sz="1500"/>
              <a:t>&lt;/VorlesungsBaum&gt;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5697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XML-Daten mit Schema (DTD)</a:t>
            </a:r>
            <a:br>
              <a:rPr lang="de-DE" smtClean="0"/>
            </a:br>
            <a:endParaRPr lang="de-DE" smtClean="0"/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143000" y="457200"/>
            <a:ext cx="6858000" cy="4801314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500" b="1">
                <a:latin typeface="Times New Roman" pitchFamily="18" charset="0"/>
              </a:rPr>
              <a:t>&lt;?xml version="1.0" encoding='ISO-8859-1'?&gt;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500" b="1">
                <a:latin typeface="Times New Roman" pitchFamily="18" charset="0"/>
              </a:rPr>
              <a:t>&lt;!-- obige Zeile ist der Prolog, diese Zeile ist ein Kommentar --&gt;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endParaRPr lang="de-DE" sz="1500" b="1">
              <a:latin typeface="Times New Roman" pitchFamily="18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500" b="1">
                <a:latin typeface="Times New Roman" pitchFamily="18" charset="0"/>
              </a:rPr>
              <a:t>&lt;!-- Schema als DTD --&gt;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500" b="1">
                <a:latin typeface="Times New Roman" pitchFamily="18" charset="0"/>
              </a:rPr>
              <a:t>&lt;!DOCTYPE Buch[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500" b="1">
                <a:latin typeface="Times New Roman" pitchFamily="18" charset="0"/>
              </a:rPr>
              <a:t>    &lt;!ELEMENT Buch (Titel, Autor*, Verlag)&gt;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500" b="1">
                <a:latin typeface="Times New Roman" pitchFamily="18" charset="0"/>
              </a:rPr>
              <a:t>    &lt;!ATTLIST Buch Jahr CDATA #REQUIRED&gt;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500" b="1">
                <a:latin typeface="Times New Roman" pitchFamily="18" charset="0"/>
              </a:rPr>
              <a:t>    &lt;!ELEMENT Titel (#PCDATA)&gt;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500" b="1">
                <a:latin typeface="Times New Roman" pitchFamily="18" charset="0"/>
              </a:rPr>
              <a:t>    &lt;!ELEMENT Autor (#PCDATA)&gt;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500" b="1">
                <a:latin typeface="Times New Roman" pitchFamily="18" charset="0"/>
              </a:rPr>
              <a:t>    &lt;!ELEMENT Verlag (#PCDATA)&gt;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500" b="1">
                <a:latin typeface="Times New Roman" pitchFamily="18" charset="0"/>
              </a:rPr>
              <a:t>]&gt;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endParaRPr lang="de-DE" sz="1500" b="1">
              <a:latin typeface="Times New Roman" pitchFamily="18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500" b="1">
                <a:latin typeface="Times New Roman" pitchFamily="18" charset="0"/>
              </a:rPr>
              <a:t>&lt;!-- Wurzelelement--&gt;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500" b="1">
                <a:latin typeface="Times New Roman" pitchFamily="18" charset="0"/>
              </a:rPr>
              <a:t>&lt;Buch Jahr="2001"&gt;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500" b="1">
                <a:latin typeface="Times New Roman" pitchFamily="18" charset="0"/>
              </a:rPr>
              <a:t>    &lt;Titel&gt;Datenbanksysteme: Eine Einführung&lt;/Titel&gt;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500" b="1">
                <a:latin typeface="Times New Roman" pitchFamily="18" charset="0"/>
              </a:rPr>
              <a:t>    &lt;Autor&gt;Alfons Kemper&lt;/Autor&gt;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500" b="1">
                <a:latin typeface="Times New Roman" pitchFamily="18" charset="0"/>
              </a:rPr>
              <a:t>    &lt;Autor&gt;Andre Eickler&lt;/Autor&gt;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500" b="1">
                <a:latin typeface="Times New Roman" pitchFamily="18" charset="0"/>
              </a:rPr>
              <a:t>    &lt;Verlag&gt;Oldenbourg Verlag&lt;/Verlag&gt;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500" b="1">
                <a:latin typeface="Times New Roman" pitchFamily="18" charset="0"/>
              </a:rPr>
              <a:t>&lt;/Buch&gt;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B33A-472D-4708-99F6-C179FD98D71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034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Ergebnis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286" y="542925"/>
            <a:ext cx="3992336" cy="4229100"/>
          </a:xfrm>
        </p:spPr>
        <p:txBody>
          <a:bodyPr/>
          <a:lstStyle/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350" dirty="0"/>
              <a:t>&lt;</a:t>
            </a:r>
            <a:r>
              <a:rPr lang="de-DE" sz="1350" dirty="0" err="1"/>
              <a:t>VorlesungsBaum</a:t>
            </a:r>
            <a:r>
              <a:rPr lang="de-DE" sz="1350" dirty="0"/>
              <a:t>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350" dirty="0"/>
              <a:t>    &lt;Vorlesung Titel="Glaube und Wissen"/&gt;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350" dirty="0"/>
              <a:t>    &lt;Vorlesung Titel="Ethik"&gt;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350" dirty="0"/>
              <a:t>        &lt;Vorlesung Titel="Grundzüge"/&gt;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350" dirty="0"/>
              <a:t>    &lt;/Vorlesung&gt;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350" dirty="0"/>
              <a:t>    &lt;Vorlesung Titel="Mäeutik"&gt;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350" dirty="0"/>
              <a:t>        &lt;Vorlesung Titel="Grundzüge"/&gt;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350" dirty="0"/>
              <a:t>    &lt;/Vorlesung&gt;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350" dirty="0"/>
              <a:t>    &lt;Vorlesung Titel="Logik"/&gt;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350" dirty="0"/>
              <a:t>    &lt;Vorlesung Titel="Erkenntnistheorie"&gt;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350" dirty="0"/>
              <a:t>        &lt;Vorlesung Titel="Grundzüge"/&gt;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350" dirty="0"/>
              <a:t>    &lt;/Vorlesung&gt;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350" dirty="0"/>
              <a:t>    &lt;Vorlesung Titel="Wissenschaftstheorie"&gt;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350" dirty="0"/>
              <a:t>        &lt;Vorlesung Titel="Ethik"&gt;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350" dirty="0"/>
              <a:t>            &lt;Vorlesung Titel="Grundzüge"/&gt;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350" dirty="0"/>
              <a:t>        &lt;/Vorlesung&gt;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350" dirty="0"/>
              <a:t>        &lt;Vorlesung Titel="Erkenntnistheorie"&gt;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350" dirty="0"/>
              <a:t>            &lt;Vorlesung Titel="Grundzüge"/&gt;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350" dirty="0"/>
              <a:t>        &lt;/Vorlesung&gt;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350" dirty="0"/>
              <a:t>    &lt;/Vorlesung&gt;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350" dirty="0"/>
              <a:t>    &lt;Vorlesung Titel="Der Wiener Kreis"&gt;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350" dirty="0"/>
              <a:t>        &lt;Vorlesung Titel="Wissenschaftstheorie"&gt;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350" dirty="0"/>
              <a:t>            &lt;Vorlesung Titel="Ethik"&gt;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350" dirty="0"/>
              <a:t>                &lt;Vorlesung Titel="Grundzüge"/&gt;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350" dirty="0"/>
              <a:t>            &lt;/Vorlesung&gt;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350" dirty="0"/>
              <a:t>            &lt;Vorlesung Titel="Erkenntnistheorie"&gt;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350" dirty="0"/>
              <a:t>                &lt;Vorlesung Titel="Grundzüge"/&gt;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350" dirty="0"/>
              <a:t>            &lt;/Vorlesung&gt;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350" dirty="0"/>
              <a:t>        &lt;/Vorlesung&gt;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350" dirty="0"/>
              <a:t>    &lt;/Vorlesung&gt;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350" dirty="0"/>
              <a:t>    &lt;Vorlesung Titel="Grundzüge"/&gt;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350" dirty="0"/>
              <a:t>   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653643" y="428625"/>
            <a:ext cx="3992336" cy="42291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213" indent="-176213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rtl="0"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7800" algn="l" rtl="0"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6213" algn="l" rtl="0"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buFont typeface="Webdings" pitchFamily="18" charset="2"/>
              <a:buNone/>
            </a:pPr>
            <a:endParaRPr lang="de-DE" sz="1350" dirty="0" smtClean="0"/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350" dirty="0" smtClean="0"/>
              <a:t>    &lt;Vorlesung Titel="Bioethik"&gt;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350" dirty="0" smtClean="0"/>
              <a:t>        &lt;Vorlesung Titel="Ethik"&gt;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350" dirty="0" smtClean="0"/>
              <a:t>            &lt;Vorlesung Titel="Grundzüge"/&gt;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350" dirty="0" smtClean="0"/>
              <a:t>        &lt;/Vorlesung&gt;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350" dirty="0" smtClean="0"/>
              <a:t>    &lt;/Vorlesung&gt;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350" dirty="0" smtClean="0"/>
              <a:t>    &lt;Vorlesung Titel="Die 3 Kritiken"/&gt;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350" dirty="0" smtClean="0"/>
              <a:t>&lt;/</a:t>
            </a:r>
            <a:r>
              <a:rPr lang="de-DE" sz="1350" dirty="0" err="1" smtClean="0"/>
              <a:t>VorlesungsBaum</a:t>
            </a:r>
            <a:r>
              <a:rPr lang="de-DE" sz="1350" dirty="0" smtClean="0"/>
              <a:t>&gt;</a:t>
            </a:r>
            <a:endParaRPr lang="de-DE" sz="1350" dirty="0"/>
          </a:p>
        </p:txBody>
      </p:sp>
    </p:spTree>
    <p:extLst>
      <p:ext uri="{BB962C8B-B14F-4D97-AF65-F5344CB8AC3E}">
        <p14:creationId xmlns:p14="http://schemas.microsoft.com/office/powerpoint/2010/main" val="792605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Bücher als XML-Dokument</a:t>
            </a:r>
          </a:p>
        </p:txBody>
      </p:sp>
      <p:graphicFrame>
        <p:nvGraphicFramePr>
          <p:cNvPr id="819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143000" y="1354932"/>
          <a:ext cx="6858000" cy="3346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Visio" r:id="rId4" imgW="6046816" imgH="2951340" progId="Visio.Drawing.11">
                  <p:embed/>
                </p:oleObj>
              </mc:Choice>
              <mc:Fallback>
                <p:oleObj name="Visio" r:id="rId4" imgW="6046816" imgH="295134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354932"/>
                        <a:ext cx="6858000" cy="33468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97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1143000" y="908447"/>
          <a:ext cx="6858000" cy="3327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Visio" r:id="rId4" imgW="6046816" imgH="2934347" progId="Visio.Drawing.11">
                  <p:embed/>
                </p:oleObj>
              </mc:Choice>
              <mc:Fallback>
                <p:oleObj name="Visio" r:id="rId4" imgW="6046816" imgH="293434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908447"/>
                        <a:ext cx="6858000" cy="33277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Weiteres Buch …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B33A-472D-4708-99F6-C179FD98D714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3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/>
              <a:t>Speicherung von XML Dokumenten in Relationen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Einfach als BLOB (</a:t>
            </a:r>
            <a:r>
              <a:rPr lang="de-DE" dirty="0" err="1" smtClean="0"/>
              <a:t>binary</a:t>
            </a:r>
            <a:r>
              <a:rPr lang="de-DE" dirty="0" smtClean="0"/>
              <a:t> large </a:t>
            </a:r>
            <a:r>
              <a:rPr lang="de-DE" dirty="0" err="1" smtClean="0"/>
              <a:t>object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Keine Anfragemöglichkeit</a:t>
            </a:r>
          </a:p>
          <a:p>
            <a:pPr lvl="1"/>
            <a:r>
              <a:rPr lang="de-DE" dirty="0" smtClean="0"/>
              <a:t>Keine Strukturierung</a:t>
            </a:r>
          </a:p>
          <a:p>
            <a:pPr lvl="1"/>
            <a:r>
              <a:rPr lang="de-DE" dirty="0" smtClean="0"/>
              <a:t>Nur </a:t>
            </a:r>
            <a:r>
              <a:rPr lang="de-DE" dirty="0" smtClean="0"/>
              <a:t>Archivierung</a:t>
            </a:r>
          </a:p>
          <a:p>
            <a:pPr lvl="1"/>
            <a:endParaRPr lang="de-DE" dirty="0" smtClean="0"/>
          </a:p>
          <a:p>
            <a:r>
              <a:rPr lang="de-DE" dirty="0" smtClean="0"/>
              <a:t>Shreddern ~ Zerlegen des XML Dokuments </a:t>
            </a:r>
          </a:p>
          <a:p>
            <a:pPr lvl="1"/>
            <a:r>
              <a:rPr lang="de-DE" dirty="0" smtClean="0"/>
              <a:t>Speicherung aller Kanten des XML-Baums</a:t>
            </a:r>
          </a:p>
          <a:p>
            <a:pPr lvl="1"/>
            <a:r>
              <a:rPr lang="de-DE" dirty="0" smtClean="0"/>
              <a:t>[von, nach, Tag/Marke, …]</a:t>
            </a:r>
          </a:p>
          <a:p>
            <a:pPr lvl="1"/>
            <a:r>
              <a:rPr lang="de-DE" dirty="0" smtClean="0"/>
              <a:t>Einfache Relationale Darstellung</a:t>
            </a:r>
          </a:p>
          <a:p>
            <a:pPr lvl="2"/>
            <a:r>
              <a:rPr lang="de-DE" dirty="0" smtClean="0"/>
              <a:t>Eine Relation für ALLE </a:t>
            </a:r>
            <a:r>
              <a:rPr lang="de-DE" dirty="0" smtClean="0"/>
              <a:t>Dokumente</a:t>
            </a:r>
          </a:p>
          <a:p>
            <a:pPr lvl="2"/>
            <a:endParaRPr lang="de-DE" dirty="0" smtClean="0"/>
          </a:p>
          <a:p>
            <a:r>
              <a:rPr lang="de-DE" dirty="0" smtClean="0"/>
              <a:t>Objektrelationale Speichermodelle</a:t>
            </a:r>
          </a:p>
          <a:p>
            <a:pPr lvl="1"/>
            <a:r>
              <a:rPr lang="de-DE" dirty="0" smtClean="0"/>
              <a:t>Ausnutzung von Schemainformation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35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l="26598" t="15715" r="20297" b="15714"/>
          <a:stretch/>
        </p:blipFill>
        <p:spPr bwMode="auto">
          <a:xfrm>
            <a:off x="1832713" y="0"/>
            <a:ext cx="6373415" cy="51435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EFE4E-294E-4B19-AB32-018BC17EF5BC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  <p:sp>
        <p:nvSpPr>
          <p:cNvPr id="3" name="Textfeld 2"/>
          <p:cNvSpPr txBox="1"/>
          <p:nvPr/>
        </p:nvSpPr>
        <p:spPr>
          <a:xfrm>
            <a:off x="97971" y="212271"/>
            <a:ext cx="1894115" cy="2572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1600" dirty="0" err="1">
                <a:latin typeface="+mn-lt"/>
              </a:rPr>
              <a:t>g</a:t>
            </a:r>
            <a:r>
              <a:rPr lang="de-DE" sz="1600" dirty="0" err="1" smtClean="0">
                <a:latin typeface="+mn-lt"/>
              </a:rPr>
              <a:t>e-shredder‘ed</a:t>
            </a:r>
            <a:endParaRPr lang="de-DE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97877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EFE4E-294E-4B19-AB32-018BC17EF5BC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38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5"/>
          <p:cNvSpPr>
            <a:spLocks noChangeArrowheads="1"/>
          </p:cNvSpPr>
          <p:nvPr/>
        </p:nvSpPr>
        <p:spPr bwMode="auto">
          <a:xfrm>
            <a:off x="1143000" y="1113235"/>
            <a:ext cx="6506766" cy="3000821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de-DE" sz="2100"/>
              <a:t>/Buch/Autoren/Autor/Nachname</a:t>
            </a:r>
          </a:p>
          <a:p>
            <a:pPr algn="l"/>
            <a:endParaRPr lang="de-DE" sz="2100"/>
          </a:p>
          <a:p>
            <a:pPr algn="l"/>
            <a:r>
              <a:rPr lang="de-DE" sz="2100"/>
              <a:t>In der relationalen InfoTab-Darstellung kann man diese Information mit folgender SQL-Anfrage aus der Relation </a:t>
            </a:r>
            <a:r>
              <a:rPr lang="de-DE" sz="2100" i="1"/>
              <a:t>InfoTab </a:t>
            </a:r>
            <a:r>
              <a:rPr lang="de-DE" sz="2100"/>
              <a:t>extrahieren:</a:t>
            </a:r>
          </a:p>
          <a:p>
            <a:pPr algn="l"/>
            <a:endParaRPr lang="de-DE" sz="2100"/>
          </a:p>
          <a:p>
            <a:pPr algn="l"/>
            <a:r>
              <a:rPr lang="de-DE" sz="2100"/>
              <a:t>select n.Wert</a:t>
            </a:r>
          </a:p>
          <a:p>
            <a:pPr algn="l"/>
            <a:r>
              <a:rPr lang="de-DE" sz="2100"/>
              <a:t>from InfoTab n</a:t>
            </a:r>
          </a:p>
          <a:p>
            <a:pPr algn="l"/>
            <a:r>
              <a:rPr lang="de-DE" sz="2100"/>
              <a:t>where n.Pfad = '#Buch#Autoren#Autor#Nachname'</a:t>
            </a:r>
          </a:p>
        </p:txBody>
      </p:sp>
      <p:sp>
        <p:nvSpPr>
          <p:cNvPr id="9933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Auswertung von Pfadausdrücken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B33A-472D-4708-99F6-C179FD98D714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93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/>
              <a:t>Ohne </a:t>
            </a:r>
            <a:r>
              <a:rPr lang="de-DE" sz="2400" dirty="0"/>
              <a:t>Nutzung des Pfad-Attributs – </a:t>
            </a:r>
            <a:br>
              <a:rPr lang="de-DE" sz="2400" dirty="0"/>
            </a:br>
            <a:r>
              <a:rPr lang="de-DE" sz="2400" dirty="0"/>
              <a:t>oh je </a:t>
            </a:r>
            <a:r>
              <a:rPr lang="de-DE" sz="2400" dirty="0">
                <a:sym typeface="Wingdings" pitchFamily="2" charset="2"/>
              </a:rPr>
              <a:t> </a:t>
            </a:r>
            <a:r>
              <a:rPr lang="de-DE" sz="2400" dirty="0" err="1" smtClean="0">
                <a:sym typeface="Wingdings" pitchFamily="2" charset="2"/>
              </a:rPr>
              <a:t>Self-Joins</a:t>
            </a:r>
            <a:r>
              <a:rPr lang="de-DE" sz="2400" dirty="0" smtClean="0">
                <a:sym typeface="Wingdings" pitchFamily="2" charset="2"/>
              </a:rPr>
              <a:t> „ohne Ende“</a:t>
            </a:r>
            <a:endParaRPr lang="de-DE" sz="2400" dirty="0"/>
          </a:p>
        </p:txBody>
      </p:sp>
      <p:sp>
        <p:nvSpPr>
          <p:cNvPr id="100355" name="Rectangle 5"/>
          <p:cNvSpPr>
            <a:spLocks noChangeArrowheads="1"/>
          </p:cNvSpPr>
          <p:nvPr/>
        </p:nvSpPr>
        <p:spPr bwMode="auto">
          <a:xfrm>
            <a:off x="1143000" y="1221581"/>
            <a:ext cx="7609114" cy="3139321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de-DE" dirty="0" err="1"/>
              <a:t>select</a:t>
            </a:r>
            <a:r>
              <a:rPr lang="de-DE" dirty="0"/>
              <a:t> </a:t>
            </a:r>
            <a:r>
              <a:rPr lang="de-DE" dirty="0" err="1"/>
              <a:t>n.Wert</a:t>
            </a:r>
            <a:endParaRPr lang="de-DE" dirty="0"/>
          </a:p>
          <a:p>
            <a:pPr algn="l"/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InfoTab</a:t>
            </a:r>
            <a:r>
              <a:rPr lang="de-DE" dirty="0"/>
              <a:t> b, </a:t>
            </a:r>
            <a:r>
              <a:rPr lang="de-DE" dirty="0" err="1"/>
              <a:t>InfoTab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, </a:t>
            </a:r>
            <a:r>
              <a:rPr lang="de-DE" dirty="0" err="1"/>
              <a:t>InfoTab</a:t>
            </a:r>
            <a:r>
              <a:rPr lang="de-DE" dirty="0"/>
              <a:t> a, </a:t>
            </a:r>
            <a:r>
              <a:rPr lang="de-DE" dirty="0" err="1"/>
              <a:t>InfoTab</a:t>
            </a:r>
            <a:r>
              <a:rPr lang="de-DE" dirty="0"/>
              <a:t> </a:t>
            </a:r>
            <a:r>
              <a:rPr lang="de-DE" dirty="0" err="1"/>
              <a:t>n</a:t>
            </a:r>
            <a:endParaRPr lang="de-DE" dirty="0"/>
          </a:p>
          <a:p>
            <a:pPr algn="l"/>
            <a:r>
              <a:rPr lang="de-DE" dirty="0" err="1"/>
              <a:t>where</a:t>
            </a:r>
            <a:r>
              <a:rPr lang="de-DE" dirty="0"/>
              <a:t> </a:t>
            </a:r>
            <a:r>
              <a:rPr lang="de-DE" dirty="0" err="1"/>
              <a:t>b.Tag</a:t>
            </a:r>
            <a:r>
              <a:rPr lang="de-DE" dirty="0"/>
              <a:t> = 'Buch'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as.Tag</a:t>
            </a:r>
            <a:r>
              <a:rPr lang="de-DE" dirty="0"/>
              <a:t> = 'Autoren' </a:t>
            </a:r>
            <a:r>
              <a:rPr lang="de-DE" dirty="0" err="1"/>
              <a:t>and</a:t>
            </a:r>
            <a:r>
              <a:rPr lang="de-DE" dirty="0"/>
              <a:t> </a:t>
            </a:r>
          </a:p>
          <a:p>
            <a:pPr algn="l"/>
            <a:r>
              <a:rPr lang="de-DE" dirty="0"/>
              <a:t>      </a:t>
            </a:r>
            <a:r>
              <a:rPr lang="de-DE" dirty="0" err="1"/>
              <a:t>a.Tag</a:t>
            </a:r>
            <a:r>
              <a:rPr lang="de-DE" dirty="0"/>
              <a:t> = 'Autor'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n.Tag</a:t>
            </a:r>
            <a:r>
              <a:rPr lang="de-DE" dirty="0"/>
              <a:t> = Nachname </a:t>
            </a:r>
            <a:r>
              <a:rPr lang="de-DE" dirty="0" err="1"/>
              <a:t>and</a:t>
            </a:r>
            <a:r>
              <a:rPr lang="de-DE" dirty="0"/>
              <a:t> </a:t>
            </a:r>
          </a:p>
          <a:p>
            <a:pPr algn="l"/>
            <a:r>
              <a:rPr lang="de-DE" dirty="0"/>
              <a:t>      </a:t>
            </a:r>
            <a:r>
              <a:rPr lang="de-DE" dirty="0" err="1"/>
              <a:t>b.KnotenTyp</a:t>
            </a:r>
            <a:r>
              <a:rPr lang="de-DE" dirty="0"/>
              <a:t> = 'Element' </a:t>
            </a:r>
            <a:r>
              <a:rPr lang="de-DE" dirty="0" err="1"/>
              <a:t>and</a:t>
            </a:r>
            <a:endParaRPr lang="de-DE" dirty="0"/>
          </a:p>
          <a:p>
            <a:pPr algn="l"/>
            <a:r>
              <a:rPr lang="de-DE" dirty="0"/>
              <a:t>      </a:t>
            </a:r>
            <a:r>
              <a:rPr lang="de-DE" dirty="0" err="1"/>
              <a:t>as.KnotenTyp</a:t>
            </a:r>
            <a:r>
              <a:rPr lang="de-DE" dirty="0"/>
              <a:t> = 'Element'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a.KnotenTyp</a:t>
            </a:r>
            <a:r>
              <a:rPr lang="de-DE" dirty="0"/>
              <a:t> = 'Element' </a:t>
            </a:r>
          </a:p>
          <a:p>
            <a:pPr algn="l"/>
            <a:r>
              <a:rPr lang="de-DE" dirty="0"/>
              <a:t>     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n.KnotenTyp</a:t>
            </a:r>
            <a:r>
              <a:rPr lang="de-DE" dirty="0"/>
              <a:t> = 'Element' </a:t>
            </a:r>
            <a:r>
              <a:rPr lang="de-DE" dirty="0" err="1"/>
              <a:t>and</a:t>
            </a:r>
            <a:endParaRPr lang="de-DE" dirty="0"/>
          </a:p>
          <a:p>
            <a:pPr algn="l"/>
            <a:r>
              <a:rPr lang="de-DE" dirty="0"/>
              <a:t>      PARENT(</a:t>
            </a:r>
            <a:r>
              <a:rPr lang="de-DE" dirty="0" err="1"/>
              <a:t>as.ORDpfad</a:t>
            </a:r>
            <a:r>
              <a:rPr lang="de-DE" dirty="0"/>
              <a:t>) = </a:t>
            </a:r>
            <a:r>
              <a:rPr lang="de-DE" dirty="0" err="1"/>
              <a:t>b.ORDpfad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as.DOCid</a:t>
            </a:r>
            <a:r>
              <a:rPr lang="de-DE" dirty="0"/>
              <a:t> =</a:t>
            </a:r>
            <a:r>
              <a:rPr lang="de-DE" dirty="0" err="1"/>
              <a:t>b.DOCid</a:t>
            </a:r>
            <a:r>
              <a:rPr lang="de-DE" dirty="0"/>
              <a:t> </a:t>
            </a:r>
          </a:p>
          <a:p>
            <a:pPr algn="l"/>
            <a:r>
              <a:rPr lang="de-DE" dirty="0"/>
              <a:t>      </a:t>
            </a:r>
            <a:r>
              <a:rPr lang="de-DE" dirty="0" err="1"/>
              <a:t>and</a:t>
            </a:r>
            <a:r>
              <a:rPr lang="de-DE" dirty="0"/>
              <a:t> PARENT(</a:t>
            </a:r>
            <a:r>
              <a:rPr lang="de-DE" dirty="0" err="1"/>
              <a:t>a.ORDpfad</a:t>
            </a:r>
            <a:r>
              <a:rPr lang="de-DE" dirty="0"/>
              <a:t>) = </a:t>
            </a:r>
            <a:r>
              <a:rPr lang="de-DE" dirty="0" err="1"/>
              <a:t>as.ORDpfad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</a:p>
          <a:p>
            <a:pPr algn="l"/>
            <a:r>
              <a:rPr lang="de-DE" dirty="0"/>
              <a:t>      </a:t>
            </a:r>
            <a:r>
              <a:rPr lang="de-DE" dirty="0" err="1"/>
              <a:t>a.DOCid</a:t>
            </a:r>
            <a:r>
              <a:rPr lang="de-DE" dirty="0"/>
              <a:t> = </a:t>
            </a:r>
            <a:r>
              <a:rPr lang="de-DE" dirty="0" err="1"/>
              <a:t>as.DOCid</a:t>
            </a:r>
            <a:r>
              <a:rPr lang="de-DE" dirty="0"/>
              <a:t> </a:t>
            </a:r>
            <a:r>
              <a:rPr lang="de-DE" dirty="0" err="1"/>
              <a:t>and</a:t>
            </a:r>
            <a:endParaRPr lang="de-DE" dirty="0"/>
          </a:p>
          <a:p>
            <a:pPr algn="l"/>
            <a:r>
              <a:rPr lang="de-DE" dirty="0"/>
              <a:t>      PARENT(</a:t>
            </a:r>
            <a:r>
              <a:rPr lang="de-DE" dirty="0" err="1"/>
              <a:t>n.ORDpfad</a:t>
            </a:r>
            <a:r>
              <a:rPr lang="de-DE" dirty="0"/>
              <a:t>) = </a:t>
            </a:r>
            <a:r>
              <a:rPr lang="de-DE" dirty="0" err="1"/>
              <a:t>a.ORDpfad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n.DOCid</a:t>
            </a:r>
            <a:r>
              <a:rPr lang="de-DE" dirty="0"/>
              <a:t> = </a:t>
            </a:r>
            <a:r>
              <a:rPr lang="de-DE" dirty="0" err="1"/>
              <a:t>a.DOCid</a:t>
            </a:r>
            <a:r>
              <a:rPr lang="de-DE" dirty="0"/>
              <a:t>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6799427" y="4869656"/>
            <a:ext cx="2052000" cy="273844"/>
          </a:xfrm>
        </p:spPr>
        <p:txBody>
          <a:bodyPr/>
          <a:lstStyle/>
          <a:p>
            <a:pPr>
              <a:defRPr/>
            </a:pPr>
            <a:fld id="{922DB33A-472D-4708-99F6-C179FD98D714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539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5"/>
          <p:cNvSpPr>
            <a:spLocks noChangeArrowheads="1"/>
          </p:cNvSpPr>
          <p:nvPr/>
        </p:nvSpPr>
        <p:spPr bwMode="auto">
          <a:xfrm>
            <a:off x="1143000" y="692944"/>
            <a:ext cx="6858000" cy="424731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de-DE"/>
          </a:p>
          <a:p>
            <a:pPr algn="l"/>
            <a:r>
              <a:rPr lang="de-DE"/>
              <a:t>/Buch[Titel='Datenbanksystme']/Autoren/Autor/Nachname</a:t>
            </a:r>
          </a:p>
          <a:p>
            <a:pPr algn="l"/>
            <a:endParaRPr lang="de-DE"/>
          </a:p>
          <a:p>
            <a:pPr algn="l"/>
            <a:r>
              <a:rPr lang="de-DE"/>
              <a:t>Die korrespondierende SQL-Anfrage ist jetzt deutlich komplexer, da sie mehrere Self-Joins enthält. </a:t>
            </a:r>
          </a:p>
          <a:p>
            <a:pPr algn="l"/>
            <a:endParaRPr lang="de-DE"/>
          </a:p>
          <a:p>
            <a:pPr algn="l"/>
            <a:r>
              <a:rPr lang="de-DE"/>
              <a:t>select n.Wert</a:t>
            </a:r>
          </a:p>
          <a:p>
            <a:pPr algn="l"/>
            <a:r>
              <a:rPr lang="de-DE"/>
              <a:t>from InfoTab b, InfoTab t, InfoTab n</a:t>
            </a:r>
          </a:p>
          <a:p>
            <a:pPr algn="l"/>
            <a:r>
              <a:rPr lang="de-DE"/>
              <a:t>where b.Pfad = '#Buch' and</a:t>
            </a:r>
          </a:p>
          <a:p>
            <a:pPr algn="l"/>
            <a:r>
              <a:rPr lang="de-DE"/>
              <a:t>      t.Pfad = '#Buch#Titel'</a:t>
            </a:r>
          </a:p>
          <a:p>
            <a:pPr algn="l"/>
            <a:r>
              <a:rPr lang="de-DE"/>
              <a:t>      n.Pfad = '#Buch#Autoren#Autor#Nachname' and</a:t>
            </a:r>
          </a:p>
          <a:p>
            <a:pPr algn="l"/>
            <a:r>
              <a:rPr lang="de-DE"/>
              <a:t>      t.Wert = 'Datenbanksysteme' and</a:t>
            </a:r>
          </a:p>
          <a:p>
            <a:pPr algn="l"/>
            <a:r>
              <a:rPr lang="de-DE"/>
              <a:t>      PARENT(t.ORDpfad) = b.ORDpfad and </a:t>
            </a:r>
          </a:p>
          <a:p>
            <a:pPr algn="l"/>
            <a:r>
              <a:rPr lang="de-DE"/>
              <a:t>      t.DOCid = b.DOCid  and</a:t>
            </a:r>
          </a:p>
          <a:p>
            <a:pPr algn="l"/>
            <a:r>
              <a:rPr lang="de-DE"/>
              <a:t>      PREFIX(b.ORDpfad,n.ORDpfad) and b.DOCid = n.DOCid</a:t>
            </a:r>
          </a:p>
        </p:txBody>
      </p:sp>
      <p:sp>
        <p:nvSpPr>
          <p:cNvPr id="10137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>
                <a:solidFill>
                  <a:schemeClr val="tx1"/>
                </a:solidFill>
              </a:rPr>
              <a:t>Pfade mit Prädikat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B33A-472D-4708-99F6-C179FD98D714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167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Pfade mit descendant-or-self-Achse</a:t>
            </a:r>
          </a:p>
        </p:txBody>
      </p:sp>
      <p:sp>
        <p:nvSpPr>
          <p:cNvPr id="102403" name="Rectangle 5"/>
          <p:cNvSpPr>
            <a:spLocks noChangeArrowheads="1"/>
          </p:cNvSpPr>
          <p:nvPr/>
        </p:nvSpPr>
        <p:spPr bwMode="auto">
          <a:xfrm>
            <a:off x="1143000" y="1304925"/>
            <a:ext cx="6858000" cy="2769989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de-DE" sz="2400"/>
              <a:t>//Autor/Nachname</a:t>
            </a:r>
          </a:p>
          <a:p>
            <a:pPr algn="l"/>
            <a:endParaRPr lang="de-DE" sz="2400"/>
          </a:p>
          <a:p>
            <a:pPr algn="l"/>
            <a:endParaRPr lang="de-DE" sz="2400"/>
          </a:p>
          <a:p>
            <a:pPr algn="l"/>
            <a:endParaRPr lang="de-DE" sz="3000"/>
          </a:p>
          <a:p>
            <a:pPr algn="l"/>
            <a:r>
              <a:rPr lang="de-DE" sz="2400"/>
              <a:t>select n.Wert</a:t>
            </a:r>
          </a:p>
          <a:p>
            <a:pPr algn="l"/>
            <a:r>
              <a:rPr lang="de-DE" sz="2400"/>
              <a:t>from InfoTab n</a:t>
            </a:r>
          </a:p>
          <a:p>
            <a:pPr algn="l"/>
            <a:r>
              <a:rPr lang="de-DE" sz="2400"/>
              <a:t>where n.Pfad like '%#Autor#Nachname'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B33A-472D-4708-99F6-C179FD98D714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29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Die hierarchische Struktur im Bild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953691" y="1657350"/>
          <a:ext cx="7047310" cy="1454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VISIO" r:id="rId4" imgW="8162640" imgH="1485720" progId="Visio.Drawing.6">
                  <p:embed/>
                </p:oleObj>
              </mc:Choice>
              <mc:Fallback>
                <p:oleObj name="VISIO" r:id="rId4" imgW="8162640" imgH="14857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3691" y="1657350"/>
                        <a:ext cx="7047310" cy="14549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762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B33A-472D-4708-99F6-C179FD98D71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76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Rekursion im Prädikat</a:t>
            </a:r>
          </a:p>
        </p:txBody>
      </p:sp>
      <p:sp>
        <p:nvSpPr>
          <p:cNvPr id="103427" name="Rectangle 5"/>
          <p:cNvSpPr>
            <a:spLocks noChangeArrowheads="1"/>
          </p:cNvSpPr>
          <p:nvPr/>
        </p:nvSpPr>
        <p:spPr bwMode="auto">
          <a:xfrm>
            <a:off x="1143000" y="1240631"/>
            <a:ext cx="6858000" cy="3139321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de-DE"/>
              <a:t>/Buch[.//Nachname = 'Kemper']/Titel</a:t>
            </a:r>
          </a:p>
          <a:p>
            <a:pPr algn="l"/>
            <a:endParaRPr lang="de-DE"/>
          </a:p>
          <a:p>
            <a:pPr algn="l"/>
            <a:r>
              <a:rPr lang="de-DE"/>
              <a:t>select t.Wert</a:t>
            </a:r>
          </a:p>
          <a:p>
            <a:pPr algn="l"/>
            <a:r>
              <a:rPr lang="de-DE"/>
              <a:t>from InfoTab b, InfoTab n, InfoTab t</a:t>
            </a:r>
          </a:p>
          <a:p>
            <a:pPr algn="l"/>
            <a:r>
              <a:rPr lang="de-DE"/>
              <a:t>where b.Pfad = '#Buch' and</a:t>
            </a:r>
          </a:p>
          <a:p>
            <a:pPr algn="l"/>
            <a:r>
              <a:rPr lang="de-DE"/>
              <a:t>      t.Pfad = '#Buch#Titel'</a:t>
            </a:r>
          </a:p>
          <a:p>
            <a:pPr algn="l"/>
            <a:r>
              <a:rPr lang="de-DE"/>
              <a:t>      n.Pfad like '%#Nachname' and</a:t>
            </a:r>
          </a:p>
          <a:p>
            <a:pPr algn="l"/>
            <a:r>
              <a:rPr lang="de-DE"/>
              <a:t>      t.Wert = 'Datenbanksysteme' and</a:t>
            </a:r>
          </a:p>
          <a:p>
            <a:pPr algn="l"/>
            <a:r>
              <a:rPr lang="de-DE"/>
              <a:t>      PARENT(t.ORDpfad) = b.ORDpfad and </a:t>
            </a:r>
          </a:p>
          <a:p>
            <a:pPr algn="l"/>
            <a:r>
              <a:rPr lang="de-DE"/>
              <a:t>      t.DOCid = b.DOCid and</a:t>
            </a:r>
          </a:p>
          <a:p>
            <a:pPr algn="l"/>
            <a:r>
              <a:rPr lang="de-DE"/>
              <a:t>      PREFIX(b.ORDpfad,n.ORDpfad) and b.DOCid = n.DOCid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B33A-472D-4708-99F6-C179FD98D714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271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0"/>
            <a:ext cx="6858000" cy="857250"/>
          </a:xfrm>
          <a:prstGeom prst="rect">
            <a:avLst/>
          </a:prstGeom>
        </p:spPr>
        <p:txBody>
          <a:bodyPr/>
          <a:lstStyle/>
          <a:p>
            <a:r>
              <a:rPr lang="de-DE" sz="2400"/>
              <a:t>Indexierungsschema von Grust</a:t>
            </a:r>
          </a:p>
        </p:txBody>
      </p:sp>
      <p:graphicFrame>
        <p:nvGraphicFramePr>
          <p:cNvPr id="10242" name="Object 10"/>
          <p:cNvGraphicFramePr>
            <a:graphicFrameLocks noGrp="1" noChangeAspect="1"/>
          </p:cNvGraphicFramePr>
          <p:nvPr>
            <p:ph/>
          </p:nvPr>
        </p:nvGraphicFramePr>
        <p:xfrm>
          <a:off x="1656160" y="897732"/>
          <a:ext cx="5083969" cy="4313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Visio" r:id="rId4" imgW="5580334" imgH="4734087" progId="Visio.Drawing.11">
                  <p:embed/>
                </p:oleObj>
              </mc:Choice>
              <mc:Fallback>
                <p:oleObj name="Visio" r:id="rId4" imgW="5580334" imgH="473408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6160" y="897732"/>
                        <a:ext cx="5083969" cy="43136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FAA26D3D-D897-4be2-8F04-BA451C77F1D7}">
                          <ma14:placeholderFlag xmlns:ma14="http://schemas.microsoft.com/office/mac/drawingml/2011/main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E79BD-1BBA-4103-8914-C6A66A6ACF47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01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Grp="1" noChangeAspect="1"/>
          </p:cNvGraphicFramePr>
          <p:nvPr>
            <p:ph/>
          </p:nvPr>
        </p:nvGraphicFramePr>
        <p:xfrm>
          <a:off x="1925241" y="928687"/>
          <a:ext cx="4968478" cy="421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Visio" r:id="rId4" imgW="5580334" imgH="4734087" progId="Visio.Drawing.11">
                  <p:embed/>
                </p:oleObj>
              </mc:Choice>
              <mc:Fallback>
                <p:oleObj name="Visio" r:id="rId4" imgW="5580334" imgH="473408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5241" y="928687"/>
                        <a:ext cx="4968478" cy="421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0"/>
            <a:ext cx="6858000" cy="857250"/>
          </a:xfrm>
          <a:prstGeom prst="rect">
            <a:avLst/>
          </a:prstGeom>
        </p:spPr>
        <p:txBody>
          <a:bodyPr/>
          <a:lstStyle/>
          <a:p>
            <a:r>
              <a:rPr lang="de-DE" sz="2400"/>
              <a:t>Indexierungsschema von Grust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E79BD-1BBA-4103-8914-C6A66A6ACF47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653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EFE4E-294E-4B19-AB32-018BC17EF5BC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10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5"/>
          <p:cNvSpPr>
            <a:spLocks noChangeArrowheads="1"/>
          </p:cNvSpPr>
          <p:nvPr/>
        </p:nvSpPr>
        <p:spPr bwMode="auto">
          <a:xfrm>
            <a:off x="1143000" y="419100"/>
            <a:ext cx="6858000" cy="4801314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de-DE"/>
              <a:t>create table Bücher (ISBN varchar(20), Beschreibung </a:t>
            </a:r>
            <a:r>
              <a:rPr lang="de-DE">
                <a:solidFill>
                  <a:schemeClr val="accent1"/>
                </a:solidFill>
              </a:rPr>
              <a:t>xml</a:t>
            </a:r>
            <a:r>
              <a:rPr lang="de-DE"/>
              <a:t>)</a:t>
            </a:r>
          </a:p>
          <a:p>
            <a:pPr algn="l"/>
            <a:endParaRPr lang="de-DE"/>
          </a:p>
          <a:p>
            <a:pPr algn="l"/>
            <a:r>
              <a:rPr lang="de-DE"/>
              <a:t>insert into Bücher values('3486273922',</a:t>
            </a:r>
          </a:p>
          <a:p>
            <a:pPr algn="l"/>
            <a:r>
              <a:rPr lang="de-DE"/>
              <a:t>'&lt;Buch Jahr="2004"&gt;</a:t>
            </a:r>
          </a:p>
          <a:p>
            <a:pPr algn="l"/>
            <a:r>
              <a:rPr lang="de-DE"/>
              <a:t>        &lt;Titel&gt; Datenbanksysteme &lt;/Titel&gt;</a:t>
            </a:r>
          </a:p>
          <a:p>
            <a:pPr algn="l"/>
            <a:r>
              <a:rPr lang="de-DE"/>
              <a:t>        &lt;Autoren&gt;</a:t>
            </a:r>
          </a:p>
          <a:p>
            <a:pPr algn="l"/>
            <a:r>
              <a:rPr lang="de-DE"/>
              <a:t>                &lt;Autor&gt; </a:t>
            </a:r>
          </a:p>
          <a:p>
            <a:pPr algn="l"/>
            <a:r>
              <a:rPr lang="de-DE"/>
              <a:t>                        &lt;Vorname&gt; Alfons &lt;/Vorname&gt;</a:t>
            </a:r>
          </a:p>
          <a:p>
            <a:pPr algn="l"/>
            <a:r>
              <a:rPr lang="de-DE"/>
              <a:t>                        &lt;Nachname&gt; Kemper &lt;/Nachname&gt;</a:t>
            </a:r>
          </a:p>
          <a:p>
            <a:pPr algn="l"/>
            <a:r>
              <a:rPr lang="de-DE"/>
              <a:t>                &lt;/Autor&gt;</a:t>
            </a:r>
          </a:p>
          <a:p>
            <a:pPr algn="l"/>
            <a:r>
              <a:rPr lang="de-DE"/>
              <a:t>                &lt;Autor&gt; </a:t>
            </a:r>
          </a:p>
          <a:p>
            <a:pPr algn="l"/>
            <a:r>
              <a:rPr lang="de-DE"/>
              <a:t>                        &lt;Vorname&gt; Andre &lt;/Vorname&gt;</a:t>
            </a:r>
          </a:p>
          <a:p>
            <a:pPr algn="l"/>
            <a:r>
              <a:rPr lang="de-DE"/>
              <a:t>                        &lt;Nachname&gt; Eickler &lt;/Nachname&gt;</a:t>
            </a:r>
          </a:p>
          <a:p>
            <a:pPr algn="l"/>
            <a:r>
              <a:rPr lang="de-DE"/>
              <a:t>                &lt;/Autor&gt;</a:t>
            </a:r>
          </a:p>
          <a:p>
            <a:pPr algn="l"/>
            <a:r>
              <a:rPr lang="de-DE"/>
              <a:t>        &lt;/Autoren&gt;</a:t>
            </a:r>
          </a:p>
          <a:p>
            <a:pPr algn="l"/>
            <a:r>
              <a:rPr lang="de-DE"/>
              <a:t>        &lt;Verlag&gt; Oldenbourg &lt;/Verlag&gt;</a:t>
            </a:r>
          </a:p>
          <a:p>
            <a:pPr algn="l"/>
            <a:r>
              <a:rPr lang="de-DE"/>
              <a:t>&lt;/Buch&gt; ' )</a:t>
            </a:r>
          </a:p>
        </p:txBody>
      </p:sp>
      <p:sp>
        <p:nvSpPr>
          <p:cNvPr id="104451" name="Rectangle 6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6858000" cy="465535"/>
          </a:xfrm>
        </p:spPr>
        <p:txBody>
          <a:bodyPr/>
          <a:lstStyle/>
          <a:p>
            <a:r>
              <a:rPr lang="de-DE" sz="2400"/>
              <a:t>Neuer Datentyp in rel DB: xml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B33A-472D-4708-99F6-C179FD98D714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68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4"/>
          <p:cNvSpPr>
            <a:spLocks noChangeArrowheads="1"/>
          </p:cNvSpPr>
          <p:nvPr/>
        </p:nvSpPr>
        <p:spPr bwMode="auto">
          <a:xfrm>
            <a:off x="1143000" y="966787"/>
            <a:ext cx="6858000" cy="424731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de-DE"/>
              <a:t>insert into Bücher values('0136292399',</a:t>
            </a:r>
          </a:p>
          <a:p>
            <a:pPr algn="l"/>
            <a:r>
              <a:rPr lang="de-DE"/>
              <a:t>'&lt;Buch Jahr="1994"&gt;</a:t>
            </a:r>
          </a:p>
          <a:p>
            <a:pPr algn="l"/>
            <a:r>
              <a:rPr lang="de-DE"/>
              <a:t>  &lt;Titel&gt; Object-oriented Data Management &lt;/Titel&gt;</a:t>
            </a:r>
          </a:p>
          <a:p>
            <a:pPr algn="l"/>
            <a:r>
              <a:rPr lang="de-DE"/>
              <a:t>  &lt;Autoren&gt;</a:t>
            </a:r>
          </a:p>
          <a:p>
            <a:pPr algn="l"/>
            <a:r>
              <a:rPr lang="de-DE"/>
              <a:t>    &lt;Autor&gt;</a:t>
            </a:r>
          </a:p>
          <a:p>
            <a:pPr algn="l"/>
            <a:r>
              <a:rPr lang="de-DE"/>
              <a:t>      &lt;Vorname&gt; Alfons &lt;/Vorname&gt;</a:t>
            </a:r>
          </a:p>
          <a:p>
            <a:pPr algn="l"/>
            <a:r>
              <a:rPr lang="de-DE"/>
              <a:t>      &lt;Nachname&gt; Kemper &lt;/Nachname&gt;</a:t>
            </a:r>
          </a:p>
          <a:p>
            <a:pPr algn="l"/>
            <a:r>
              <a:rPr lang="de-DE"/>
              <a:t>    &lt;/Autor&gt;</a:t>
            </a:r>
          </a:p>
          <a:p>
            <a:pPr algn="l"/>
            <a:r>
              <a:rPr lang="de-DE"/>
              <a:t>    &lt;Autor&gt;</a:t>
            </a:r>
          </a:p>
          <a:p>
            <a:pPr algn="l"/>
            <a:r>
              <a:rPr lang="de-DE"/>
              <a:t>      &lt;Vorname&gt; Alfons &lt;/Vorname&gt;</a:t>
            </a:r>
          </a:p>
          <a:p>
            <a:pPr algn="l"/>
            <a:r>
              <a:rPr lang="de-DE"/>
              <a:t>      &lt;Nachname&gt; Moerkotte &lt;/Nachname&gt;</a:t>
            </a:r>
          </a:p>
          <a:p>
            <a:pPr algn="l"/>
            <a:r>
              <a:rPr lang="de-DE"/>
              <a:t>    &lt;/Autor&gt;</a:t>
            </a:r>
          </a:p>
          <a:p>
            <a:pPr algn="l"/>
            <a:r>
              <a:rPr lang="de-DE"/>
              <a:t>  &lt;/Autoren&gt;</a:t>
            </a:r>
          </a:p>
          <a:p>
            <a:pPr algn="l"/>
            <a:r>
              <a:rPr lang="de-DE"/>
              <a:t>  &lt;Verlag&gt; Prentice Hall &lt;/Verlag&gt;</a:t>
            </a:r>
          </a:p>
          <a:p>
            <a:pPr algn="l"/>
            <a:r>
              <a:rPr lang="de-DE"/>
              <a:t>&lt;/Buch&gt;' )</a:t>
            </a:r>
          </a:p>
        </p:txBody>
      </p:sp>
      <p:sp>
        <p:nvSpPr>
          <p:cNvPr id="10547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Noch ein Buch speichern …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B33A-472D-4708-99F6-C179FD98D714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513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SQL mit XQuery-Anteilen</a:t>
            </a:r>
          </a:p>
        </p:txBody>
      </p:sp>
      <p:sp>
        <p:nvSpPr>
          <p:cNvPr id="106499" name="Rectangle 5"/>
          <p:cNvSpPr>
            <a:spLocks noChangeArrowheads="1"/>
          </p:cNvSpPr>
          <p:nvPr/>
        </p:nvSpPr>
        <p:spPr bwMode="auto">
          <a:xfrm>
            <a:off x="1143000" y="1240632"/>
            <a:ext cx="6858000" cy="387798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de-DE" sz="2100"/>
              <a:t>select Beschreibung.query('for $b in Buch[@Jahr=2004]</a:t>
            </a:r>
          </a:p>
          <a:p>
            <a:pPr algn="l"/>
            <a:r>
              <a:rPr lang="de-DE" sz="2100"/>
              <a:t>                                             return $b/Autoren')</a:t>
            </a:r>
          </a:p>
          <a:p>
            <a:pPr algn="l"/>
            <a:r>
              <a:rPr lang="de-DE" sz="2100"/>
              <a:t>from Bücher</a:t>
            </a:r>
          </a:p>
          <a:p>
            <a:pPr algn="l"/>
            <a:endParaRPr lang="de-DE" sz="2100"/>
          </a:p>
          <a:p>
            <a:pPr algn="l">
              <a:lnSpc>
                <a:spcPct val="90000"/>
              </a:lnSpc>
            </a:pPr>
            <a:r>
              <a:rPr lang="de-DE"/>
              <a:t>&lt;Autoren&gt;</a:t>
            </a:r>
          </a:p>
          <a:p>
            <a:pPr algn="l">
              <a:lnSpc>
                <a:spcPct val="90000"/>
              </a:lnSpc>
            </a:pPr>
            <a:r>
              <a:rPr lang="de-DE"/>
              <a:t>  &lt;Autor&gt;</a:t>
            </a:r>
          </a:p>
          <a:p>
            <a:pPr algn="l">
              <a:lnSpc>
                <a:spcPct val="90000"/>
              </a:lnSpc>
            </a:pPr>
            <a:r>
              <a:rPr lang="de-DE"/>
              <a:t>    &lt;Vorname&gt; Alfons &lt;/Vorname&gt;</a:t>
            </a:r>
          </a:p>
          <a:p>
            <a:pPr algn="l">
              <a:lnSpc>
                <a:spcPct val="90000"/>
              </a:lnSpc>
            </a:pPr>
            <a:r>
              <a:rPr lang="de-DE"/>
              <a:t>    &lt;Nachname&gt; Kemper &lt;/Nachname&gt;</a:t>
            </a:r>
          </a:p>
          <a:p>
            <a:pPr algn="l">
              <a:lnSpc>
                <a:spcPct val="90000"/>
              </a:lnSpc>
            </a:pPr>
            <a:r>
              <a:rPr lang="de-DE"/>
              <a:t>  &lt;/Autor&gt;</a:t>
            </a:r>
          </a:p>
          <a:p>
            <a:pPr algn="l">
              <a:lnSpc>
                <a:spcPct val="90000"/>
              </a:lnSpc>
            </a:pPr>
            <a:r>
              <a:rPr lang="de-DE"/>
              <a:t>  &lt;Autor&gt;</a:t>
            </a:r>
          </a:p>
          <a:p>
            <a:pPr algn="l">
              <a:lnSpc>
                <a:spcPct val="90000"/>
              </a:lnSpc>
            </a:pPr>
            <a:r>
              <a:rPr lang="de-DE"/>
              <a:t>    &lt;Vorname&gt; Andre &lt;/Vorname&gt;</a:t>
            </a:r>
          </a:p>
          <a:p>
            <a:pPr algn="l">
              <a:lnSpc>
                <a:spcPct val="90000"/>
              </a:lnSpc>
            </a:pPr>
            <a:r>
              <a:rPr lang="de-DE"/>
              <a:t>    &lt;Nachname&gt; Eickler &lt;/Nachname&gt;</a:t>
            </a:r>
          </a:p>
          <a:p>
            <a:pPr algn="l">
              <a:lnSpc>
                <a:spcPct val="90000"/>
              </a:lnSpc>
            </a:pPr>
            <a:r>
              <a:rPr lang="de-DE"/>
              <a:t>  &lt;/Autor&gt;</a:t>
            </a:r>
          </a:p>
          <a:p>
            <a:pPr algn="l">
              <a:lnSpc>
                <a:spcPct val="90000"/>
              </a:lnSpc>
            </a:pPr>
            <a:r>
              <a:rPr lang="de-DE"/>
              <a:t>&lt;/Autoren&gt;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B33A-472D-4708-99F6-C179FD98D714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53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4"/>
          <p:cNvSpPr>
            <a:spLocks noChangeArrowheads="1"/>
          </p:cNvSpPr>
          <p:nvPr/>
        </p:nvSpPr>
        <p:spPr bwMode="auto">
          <a:xfrm>
            <a:off x="1143000" y="711517"/>
            <a:ext cx="6858000" cy="443198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de-DE" sz="1600" dirty="0"/>
              <a:t>CREATE TABLE [</a:t>
            </a:r>
            <a:r>
              <a:rPr lang="de-DE" sz="1600" dirty="0" err="1"/>
              <a:t>dbo</a:t>
            </a:r>
            <a:r>
              <a:rPr lang="de-DE" sz="1600" dirty="0"/>
              <a:t>].[Unis](</a:t>
            </a:r>
          </a:p>
          <a:p>
            <a:pPr algn="l"/>
            <a:r>
              <a:rPr lang="de-DE" sz="1600" dirty="0"/>
              <a:t>        [Name] [</a:t>
            </a:r>
            <a:r>
              <a:rPr lang="de-DE" sz="1600" dirty="0" err="1"/>
              <a:t>varchar</a:t>
            </a:r>
            <a:r>
              <a:rPr lang="de-DE" sz="1600" dirty="0"/>
              <a:t>](30),</a:t>
            </a:r>
          </a:p>
          <a:p>
            <a:pPr algn="l"/>
            <a:r>
              <a:rPr lang="de-DE" sz="1600" dirty="0"/>
              <a:t>        [Beschreibung] [</a:t>
            </a:r>
            <a:r>
              <a:rPr lang="de-DE" sz="1600" dirty="0" err="1"/>
              <a:t>xml</a:t>
            </a:r>
            <a:r>
              <a:rPr lang="de-DE" sz="1600" dirty="0"/>
              <a:t>]</a:t>
            </a:r>
          </a:p>
          <a:p>
            <a:pPr algn="l"/>
            <a:r>
              <a:rPr lang="de-DE" sz="1600" dirty="0"/>
              <a:t>)</a:t>
            </a:r>
          </a:p>
          <a:p>
            <a:pPr algn="l"/>
            <a:endParaRPr lang="de-DE" sz="1600" dirty="0"/>
          </a:p>
          <a:p>
            <a:pPr algn="l"/>
            <a:r>
              <a:rPr lang="de-DE" sz="1600" dirty="0" err="1"/>
              <a:t>select</a:t>
            </a:r>
            <a:r>
              <a:rPr lang="de-DE" sz="1600" dirty="0"/>
              <a:t> Name, </a:t>
            </a:r>
            <a:r>
              <a:rPr lang="de-DE" sz="1600" dirty="0" err="1"/>
              <a:t>Beschreibung.query</a:t>
            </a:r>
            <a:r>
              <a:rPr lang="de-DE" sz="1600" dirty="0"/>
              <a:t>('</a:t>
            </a:r>
            <a:r>
              <a:rPr lang="de-DE" sz="1600" dirty="0" err="1"/>
              <a:t>for</a:t>
            </a:r>
            <a:r>
              <a:rPr lang="de-DE" sz="1600" dirty="0"/>
              <a:t> $d in //</a:t>
            </a:r>
            <a:r>
              <a:rPr lang="de-DE" sz="1600" dirty="0" err="1"/>
              <a:t>ProfessorIn</a:t>
            </a:r>
            <a:r>
              <a:rPr lang="de-DE" sz="1600" dirty="0"/>
              <a:t>                                                                                                                       </a:t>
            </a:r>
          </a:p>
          <a:p>
            <a:pPr algn="l"/>
            <a:r>
              <a:rPr lang="de-DE" sz="1600" dirty="0"/>
              <a:t>            </a:t>
            </a:r>
            <a:r>
              <a:rPr lang="de-DE" sz="1600" dirty="0" err="1"/>
              <a:t>where</a:t>
            </a:r>
            <a:r>
              <a:rPr lang="de-DE" sz="1600" dirty="0"/>
              <a:t> $d/Vorlesungen/Vorlesung                                                                                                                        </a:t>
            </a:r>
          </a:p>
          <a:p>
            <a:pPr algn="l"/>
            <a:r>
              <a:rPr lang="de-DE" sz="1600" dirty="0"/>
              <a:t>            </a:t>
            </a:r>
            <a:r>
              <a:rPr lang="de-DE" sz="1600" dirty="0" err="1"/>
              <a:t>return</a:t>
            </a:r>
            <a:r>
              <a:rPr lang="de-DE" sz="1600" dirty="0"/>
              <a:t> $d/Name') </a:t>
            </a:r>
            <a:r>
              <a:rPr lang="de-DE" sz="1600" dirty="0" err="1"/>
              <a:t>as</a:t>
            </a:r>
            <a:r>
              <a:rPr lang="de-DE" sz="1600" dirty="0"/>
              <a:t> </a:t>
            </a:r>
            <a:r>
              <a:rPr lang="de-DE" sz="1600" dirty="0" err="1"/>
              <a:t>xml</a:t>
            </a:r>
            <a:endParaRPr lang="de-DE" sz="1600" dirty="0"/>
          </a:p>
          <a:p>
            <a:pPr algn="l"/>
            <a:r>
              <a:rPr lang="de-DE" sz="1600" dirty="0" err="1"/>
              <a:t>from</a:t>
            </a:r>
            <a:r>
              <a:rPr lang="de-DE" sz="1600" dirty="0"/>
              <a:t> Unis</a:t>
            </a:r>
          </a:p>
          <a:p>
            <a:pPr algn="l"/>
            <a:endParaRPr lang="de-DE" sz="1600" dirty="0"/>
          </a:p>
          <a:p>
            <a:pPr algn="l"/>
            <a:r>
              <a:rPr lang="de-DE" sz="1600" dirty="0"/>
              <a:t>Name           |  </a:t>
            </a:r>
            <a:r>
              <a:rPr lang="de-DE" sz="1600" dirty="0" err="1"/>
              <a:t>xml</a:t>
            </a:r>
            <a:endParaRPr lang="de-DE" sz="1600" dirty="0"/>
          </a:p>
          <a:p>
            <a:pPr algn="l"/>
            <a:r>
              <a:rPr lang="de-DE" sz="1600" dirty="0"/>
              <a:t>============================================</a:t>
            </a:r>
          </a:p>
          <a:p>
            <a:pPr algn="l"/>
            <a:r>
              <a:rPr lang="de-DE" sz="1600" dirty="0"/>
              <a:t>Virtuelle Uni  |  &lt;Name&gt;Augustinus&lt;/Name&gt;</a:t>
            </a:r>
          </a:p>
          <a:p>
            <a:pPr algn="l"/>
            <a:r>
              <a:rPr lang="de-DE" sz="1600" dirty="0"/>
              <a:t>                  &lt;Name&gt;Sokrates&lt;/Name&gt;</a:t>
            </a:r>
          </a:p>
          <a:p>
            <a:pPr algn="l"/>
            <a:r>
              <a:rPr lang="de-DE" sz="1600" dirty="0"/>
              <a:t>                  &lt;Name&gt;Russel&lt;/Name&gt;</a:t>
            </a:r>
          </a:p>
          <a:p>
            <a:pPr algn="l"/>
            <a:r>
              <a:rPr lang="de-DE" sz="1600" dirty="0"/>
              <a:t>                  &lt;Name&gt;Popper&lt;/Name&gt;</a:t>
            </a:r>
          </a:p>
          <a:p>
            <a:pPr algn="l"/>
            <a:r>
              <a:rPr lang="de-DE" sz="1600" dirty="0"/>
              <a:t>                  &lt;Name&gt;Kant&lt;/Name&gt;</a:t>
            </a:r>
          </a:p>
        </p:txBody>
      </p:sp>
      <p:sp>
        <p:nvSpPr>
          <p:cNvPr id="107523" name="Rectangle 5"/>
          <p:cNvSpPr>
            <a:spLocks noGrp="1" noChangeArrowheads="1"/>
          </p:cNvSpPr>
          <p:nvPr>
            <p:ph type="title"/>
          </p:nvPr>
        </p:nvSpPr>
        <p:spPr>
          <a:xfrm>
            <a:off x="1143000" y="1"/>
            <a:ext cx="6858000" cy="411956"/>
          </a:xfrm>
        </p:spPr>
        <p:txBody>
          <a:bodyPr/>
          <a:lstStyle/>
          <a:p>
            <a:r>
              <a:rPr lang="de-DE" sz="2400"/>
              <a:t>Speicherung der Uni-Beschreibung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B33A-472D-4708-99F6-C179FD98D714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456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4"/>
          <p:cNvSpPr>
            <a:spLocks noChangeArrowheads="1"/>
          </p:cNvSpPr>
          <p:nvPr/>
        </p:nvSpPr>
        <p:spPr bwMode="auto">
          <a:xfrm>
            <a:off x="1143001" y="2062163"/>
            <a:ext cx="6412706" cy="258532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de-DE"/>
              <a:t>select Name, Beschreibung.query('for $d in //ProfessorIn                                                                                                                         </a:t>
            </a:r>
          </a:p>
          <a:p>
            <a:pPr algn="l"/>
            <a:r>
              <a:rPr lang="de-DE"/>
              <a:t>                  where $d/Vorlesungen/Vorlesung[SWS=4]                                                                                                                        </a:t>
            </a:r>
          </a:p>
          <a:p>
            <a:pPr algn="l"/>
            <a:r>
              <a:rPr lang="de-DE"/>
              <a:t>                  return $d/Name') as xml</a:t>
            </a:r>
          </a:p>
          <a:p>
            <a:pPr algn="l"/>
            <a:r>
              <a:rPr lang="de-DE"/>
              <a:t>from Uni</a:t>
            </a:r>
          </a:p>
          <a:p>
            <a:pPr algn="l"/>
            <a:endParaRPr lang="de-DE"/>
          </a:p>
          <a:p>
            <a:pPr algn="l"/>
            <a:r>
              <a:rPr lang="de-DE"/>
              <a:t>==========</a:t>
            </a:r>
          </a:p>
          <a:p>
            <a:pPr algn="l"/>
            <a:endParaRPr lang="de-DE"/>
          </a:p>
          <a:p>
            <a:pPr algn="l"/>
            <a:r>
              <a:rPr lang="de-DE"/>
              <a:t>Virtuelle Uni  |  &lt;Name&gt;Sokrates&lt;/Name&gt;        </a:t>
            </a:r>
          </a:p>
          <a:p>
            <a:pPr algn="l"/>
            <a:r>
              <a:rPr lang="de-DE"/>
              <a:t>                        &lt;Name&gt;Kant&lt;/Name&gt;</a:t>
            </a:r>
          </a:p>
        </p:txBody>
      </p:sp>
      <p:sp>
        <p:nvSpPr>
          <p:cNvPr id="10854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/>
              <a:t>Anfrage auf der Uni-Relation</a:t>
            </a:r>
            <a:br>
              <a:rPr lang="de-DE" sz="2400"/>
            </a:br>
            <a:r>
              <a:rPr lang="de-DE" sz="2100"/>
              <a:t>Uni: {[Name varchar, Beschreibung xml]}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B33A-472D-4708-99F6-C179FD98D714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52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/>
              <a:t>Zusammenspiel: relationale DB und XML</a:t>
            </a:r>
          </a:p>
        </p:txBody>
      </p:sp>
      <p:graphicFrame>
        <p:nvGraphicFramePr>
          <p:cNvPr id="12290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1143000" y="1207294"/>
          <a:ext cx="6858000" cy="3642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Visio" r:id="rId4" imgW="7025848" imgH="3731534" progId="Visio.Drawing.11">
                  <p:embed/>
                </p:oleObj>
              </mc:Choice>
              <mc:Fallback>
                <p:oleObj name="Visio" r:id="rId4" imgW="7025848" imgH="373153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207294"/>
                        <a:ext cx="6858000" cy="36421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553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Rekursive Strukturen</a:t>
            </a:r>
          </a:p>
        </p:txBody>
      </p:sp>
      <p:sp>
        <p:nvSpPr>
          <p:cNvPr id="39939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350"/>
              <a:t>&lt;?xml version="1.0" encoding='ISO-8859-1'?&gt;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endParaRPr lang="de-DE" sz="1350"/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350"/>
              <a:t>&lt;!-- Schema als DTD --&gt;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350"/>
              <a:t>&lt;!DOCTYPE Bauteil[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350"/>
              <a:t>    &lt;!ELEMENT Bauteil (Beschreibung, Bauteil*)&gt;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350"/>
              <a:t>    &lt;!ATTLIST Bauteil Preis CDATA #REQUIRED&gt;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350"/>
              <a:t>    &lt;!ELEMENT Beschreibung (#PCDATA)&gt;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350"/>
              <a:t>]&gt;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endParaRPr lang="de-DE" sz="1350"/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350"/>
              <a:t>&lt;!-- Wurzelelement--&gt;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350"/>
              <a:t>&lt;Bauteil Preis="350000"&gt;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350"/>
              <a:t>    &lt;Beschreibung&gt;Maybach 620 Limousine&lt;/Beschreibung&gt;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350"/>
              <a:t>    &lt;Bauteil Preis="50000"&gt;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350"/>
              <a:t>         &lt;Beschreibung&gt;V12-Biturbo Motor mit 620 PS&lt;/Beschreibung&gt;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350"/>
              <a:t>         &lt;Bauteil Preis="2000"&gt;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350"/>
              <a:t>              &lt;Beschreibung&gt;Nockenwelle&lt;/Beschreibung&gt;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350"/>
              <a:t>         &lt;/Bauteil&gt;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350"/>
              <a:t>     &lt;/Bauteil&gt;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350"/>
              <a:t>     &lt;Bauteil Preis="7000"&gt;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350"/>
              <a:t>         &lt;Beschreibung&gt;Kühlschrank für Champagner&lt;/Beschreibung&gt;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350"/>
              <a:t>     &lt;/Bauteil&gt;</a:t>
            </a:r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 sz="1350"/>
              <a:t>&lt;/Bauteil&gt;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802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4"/>
          <p:cNvSpPr>
            <a:spLocks noChangeArrowheads="1"/>
          </p:cNvSpPr>
          <p:nvPr/>
        </p:nvSpPr>
        <p:spPr bwMode="auto">
          <a:xfrm>
            <a:off x="1143000" y="573881"/>
            <a:ext cx="6858000" cy="2816156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de-DE"/>
              <a:t>select *</a:t>
            </a:r>
          </a:p>
          <a:p>
            <a:pPr algn="l"/>
            <a:r>
              <a:rPr lang="de-DE"/>
              <a:t>from Professoren</a:t>
            </a:r>
          </a:p>
          <a:p>
            <a:pPr algn="l"/>
            <a:r>
              <a:rPr lang="de-DE"/>
              <a:t>for xml auto</a:t>
            </a:r>
          </a:p>
          <a:p>
            <a:pPr algn="l"/>
            <a:endParaRPr lang="de-DE"/>
          </a:p>
          <a:p>
            <a:pPr algn="l"/>
            <a:r>
              <a:rPr lang="de-DE" sz="1500"/>
              <a:t>&lt;Professoren PersNr="2125" Name="Sokrates" Rang="C4" Raum="226" /&gt;</a:t>
            </a:r>
          </a:p>
          <a:p>
            <a:pPr algn="l"/>
            <a:r>
              <a:rPr lang="de-DE" sz="1500"/>
              <a:t>&lt;Professoren PersNr="2126" Name="Russel" Rang="C4" Raum="232" /&gt;</a:t>
            </a:r>
          </a:p>
          <a:p>
            <a:pPr algn="l"/>
            <a:r>
              <a:rPr lang="de-DE" sz="1500"/>
              <a:t>&lt;Professoren PersNr="2127" Name="Kopernikus" Rang="C3" Raum="310" /&gt;</a:t>
            </a:r>
          </a:p>
          <a:p>
            <a:pPr algn="l"/>
            <a:r>
              <a:rPr lang="de-DE" sz="1500"/>
              <a:t>&lt;Professoren PersNr="2133" Name="Popper" Rang="C3" Raum="52" /&gt;</a:t>
            </a:r>
          </a:p>
          <a:p>
            <a:pPr algn="l"/>
            <a:r>
              <a:rPr lang="de-DE" sz="1500"/>
              <a:t>&lt;Professoren PersNr="2134" Name="Augustinus" Rang="C3" Raum="309" /&gt;</a:t>
            </a:r>
          </a:p>
          <a:p>
            <a:pPr algn="l"/>
            <a:r>
              <a:rPr lang="de-DE" sz="1500"/>
              <a:t>&lt;Professoren PersNr="2136" Name="Curie" Rang="C4" Raum="36" /&gt;</a:t>
            </a:r>
          </a:p>
          <a:p>
            <a:pPr algn="l"/>
            <a:r>
              <a:rPr lang="de-DE" sz="1500"/>
              <a:t>&lt;Professoren PersNr="2137" Name="Kant" Rang="C4" Raum="7" /&gt;</a:t>
            </a:r>
          </a:p>
        </p:txBody>
      </p:sp>
      <p:sp>
        <p:nvSpPr>
          <p:cNvPr id="109571" name="Rectangle 5"/>
          <p:cNvSpPr>
            <a:spLocks noGrp="1" noChangeArrowheads="1"/>
          </p:cNvSpPr>
          <p:nvPr>
            <p:ph type="title"/>
          </p:nvPr>
        </p:nvSpPr>
        <p:spPr>
          <a:xfrm>
            <a:off x="1143000" y="1"/>
            <a:ext cx="6858000" cy="411956"/>
          </a:xfrm>
        </p:spPr>
        <p:txBody>
          <a:bodyPr/>
          <a:lstStyle/>
          <a:p>
            <a:r>
              <a:rPr lang="de-DE" sz="2400"/>
              <a:t>Publizieren: Relationen </a:t>
            </a:r>
            <a:r>
              <a:rPr lang="de-DE" sz="2400">
                <a:sym typeface="Wingdings" pitchFamily="2" charset="2"/>
              </a:rPr>
              <a:t> XML</a:t>
            </a:r>
            <a:endParaRPr lang="de-DE" sz="240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B33A-472D-4708-99F6-C179FD98D714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695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4"/>
          <p:cNvSpPr>
            <a:spLocks noChangeArrowheads="1"/>
          </p:cNvSpPr>
          <p:nvPr/>
        </p:nvSpPr>
        <p:spPr bwMode="auto">
          <a:xfrm>
            <a:off x="1143000" y="966788"/>
            <a:ext cx="6629400" cy="2816156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de-DE" dirty="0" err="1"/>
              <a:t>select</a:t>
            </a:r>
            <a:r>
              <a:rPr lang="de-DE" dirty="0"/>
              <a:t> *</a:t>
            </a:r>
          </a:p>
          <a:p>
            <a:pPr algn="l"/>
            <a:r>
              <a:rPr lang="de-DE" dirty="0" err="1"/>
              <a:t>from</a:t>
            </a:r>
            <a:r>
              <a:rPr lang="de-DE" dirty="0"/>
              <a:t> Professoren</a:t>
            </a:r>
          </a:p>
          <a:p>
            <a:pPr algn="l"/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xml</a:t>
            </a:r>
            <a:r>
              <a:rPr lang="de-DE" dirty="0"/>
              <a:t> </a:t>
            </a:r>
            <a:r>
              <a:rPr lang="de-DE" dirty="0" err="1"/>
              <a:t>raw</a:t>
            </a:r>
            <a:endParaRPr lang="de-DE" dirty="0"/>
          </a:p>
          <a:p>
            <a:pPr algn="l"/>
            <a:endParaRPr lang="de-DE" dirty="0"/>
          </a:p>
          <a:p>
            <a:pPr algn="l"/>
            <a:r>
              <a:rPr lang="de-DE" sz="1500" dirty="0"/>
              <a:t>&lt;</a:t>
            </a:r>
            <a:r>
              <a:rPr lang="de-DE" sz="1500" dirty="0" err="1"/>
              <a:t>row</a:t>
            </a:r>
            <a:r>
              <a:rPr lang="de-DE" sz="1500" dirty="0"/>
              <a:t> </a:t>
            </a:r>
            <a:r>
              <a:rPr lang="de-DE" sz="1500" dirty="0" err="1"/>
              <a:t>PersNr</a:t>
            </a:r>
            <a:r>
              <a:rPr lang="de-DE" sz="1500" dirty="0"/>
              <a:t>="2125" Name="Sokrates" Rang="C4" Raum="226" /&gt;</a:t>
            </a:r>
          </a:p>
          <a:p>
            <a:pPr algn="l"/>
            <a:r>
              <a:rPr lang="de-DE" sz="1500" dirty="0"/>
              <a:t>&lt;</a:t>
            </a:r>
            <a:r>
              <a:rPr lang="de-DE" sz="1500" dirty="0" err="1"/>
              <a:t>row</a:t>
            </a:r>
            <a:r>
              <a:rPr lang="de-DE" sz="1500" dirty="0"/>
              <a:t> </a:t>
            </a:r>
            <a:r>
              <a:rPr lang="de-DE" sz="1500" dirty="0" err="1"/>
              <a:t>PersNr</a:t>
            </a:r>
            <a:r>
              <a:rPr lang="de-DE" sz="1500" dirty="0"/>
              <a:t>="2126" Name="Russel" Rang="C4" Raum="232" /&gt;</a:t>
            </a:r>
          </a:p>
          <a:p>
            <a:pPr algn="l"/>
            <a:r>
              <a:rPr lang="de-DE" sz="1500" dirty="0"/>
              <a:t>&lt;</a:t>
            </a:r>
            <a:r>
              <a:rPr lang="de-DE" sz="1500" dirty="0" err="1"/>
              <a:t>row</a:t>
            </a:r>
            <a:r>
              <a:rPr lang="de-DE" sz="1500" dirty="0"/>
              <a:t> </a:t>
            </a:r>
            <a:r>
              <a:rPr lang="de-DE" sz="1500" dirty="0" err="1"/>
              <a:t>PersNr</a:t>
            </a:r>
            <a:r>
              <a:rPr lang="de-DE" sz="1500" dirty="0"/>
              <a:t>="2127" Name="Kopernikus" Rang="C3" Raum="310" /&gt;</a:t>
            </a:r>
          </a:p>
          <a:p>
            <a:pPr algn="l"/>
            <a:r>
              <a:rPr lang="de-DE" sz="1500" dirty="0"/>
              <a:t>&lt;</a:t>
            </a:r>
            <a:r>
              <a:rPr lang="de-DE" sz="1500" dirty="0" err="1"/>
              <a:t>row</a:t>
            </a:r>
            <a:r>
              <a:rPr lang="de-DE" sz="1500" dirty="0"/>
              <a:t> </a:t>
            </a:r>
            <a:r>
              <a:rPr lang="de-DE" sz="1500" dirty="0" err="1"/>
              <a:t>PersNr</a:t>
            </a:r>
            <a:r>
              <a:rPr lang="de-DE" sz="1500" dirty="0"/>
              <a:t>="2133" Name="Popper" Rang="C3" Raum="52" /&gt;</a:t>
            </a:r>
          </a:p>
          <a:p>
            <a:pPr algn="l"/>
            <a:r>
              <a:rPr lang="de-DE" sz="1500" dirty="0"/>
              <a:t>&lt;</a:t>
            </a:r>
            <a:r>
              <a:rPr lang="de-DE" sz="1500" dirty="0" err="1"/>
              <a:t>row</a:t>
            </a:r>
            <a:r>
              <a:rPr lang="de-DE" sz="1500" dirty="0"/>
              <a:t> </a:t>
            </a:r>
            <a:r>
              <a:rPr lang="de-DE" sz="1500" dirty="0" err="1"/>
              <a:t>PersNr</a:t>
            </a:r>
            <a:r>
              <a:rPr lang="de-DE" sz="1500" dirty="0"/>
              <a:t>="2134" Name="Augustinus" Rang="C3" Raum="309" /&gt;</a:t>
            </a:r>
          </a:p>
          <a:p>
            <a:pPr algn="l"/>
            <a:r>
              <a:rPr lang="de-DE" sz="1500" dirty="0"/>
              <a:t>&lt;</a:t>
            </a:r>
            <a:r>
              <a:rPr lang="de-DE" sz="1500" dirty="0" err="1"/>
              <a:t>row</a:t>
            </a:r>
            <a:r>
              <a:rPr lang="de-DE" sz="1500" dirty="0"/>
              <a:t> </a:t>
            </a:r>
            <a:r>
              <a:rPr lang="de-DE" sz="1500" dirty="0" err="1"/>
              <a:t>PersNr</a:t>
            </a:r>
            <a:r>
              <a:rPr lang="de-DE" sz="1500" dirty="0"/>
              <a:t>="2136" Name="Curie" Rang="C4" Raum="36" /&gt;</a:t>
            </a:r>
          </a:p>
          <a:p>
            <a:pPr algn="l"/>
            <a:r>
              <a:rPr lang="de-DE" sz="1500" dirty="0"/>
              <a:t>&lt;</a:t>
            </a:r>
            <a:r>
              <a:rPr lang="de-DE" sz="1500" dirty="0" err="1"/>
              <a:t>row</a:t>
            </a:r>
            <a:r>
              <a:rPr lang="de-DE" sz="1500" dirty="0"/>
              <a:t> </a:t>
            </a:r>
            <a:r>
              <a:rPr lang="de-DE" sz="1500" dirty="0" err="1"/>
              <a:t>PersNr</a:t>
            </a:r>
            <a:r>
              <a:rPr lang="de-DE" sz="1500" dirty="0"/>
              <a:t>="2137" Name="Kant" Rang="C4" Raum="7" /&gt;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EFE4E-294E-4B19-AB32-018BC17EF5BC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1143000" y="1"/>
            <a:ext cx="6858000" cy="41195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2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sz="2400" dirty="0" smtClean="0"/>
              <a:t>Publizieren: </a:t>
            </a:r>
            <a:r>
              <a:rPr lang="de-DE" sz="2400" dirty="0" err="1" smtClean="0"/>
              <a:t>raw</a:t>
            </a:r>
            <a:r>
              <a:rPr lang="de-DE" sz="2400" dirty="0" smtClean="0"/>
              <a:t> Format </a:t>
            </a:r>
            <a:r>
              <a:rPr lang="de-DE" sz="2400" dirty="0" smtClean="0">
                <a:sym typeface="Wingdings"/>
              </a:rPr>
              <a:t>Tupel-weise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422318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4"/>
          <p:cNvSpPr>
            <a:spLocks noChangeArrowheads="1"/>
          </p:cNvSpPr>
          <p:nvPr/>
        </p:nvSpPr>
        <p:spPr bwMode="auto">
          <a:xfrm>
            <a:off x="1204912" y="727624"/>
            <a:ext cx="7939088" cy="440120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de-DE" sz="1600" dirty="0"/>
              <a:t>SELECT Name, Rang,</a:t>
            </a:r>
          </a:p>
          <a:p>
            <a:pPr algn="l"/>
            <a:r>
              <a:rPr lang="de-DE" sz="1600" dirty="0"/>
              <a:t>       ( SELECT Titel, SWS</a:t>
            </a:r>
          </a:p>
          <a:p>
            <a:pPr algn="l"/>
            <a:r>
              <a:rPr lang="de-DE" sz="1600" dirty="0"/>
              <a:t>         FROM  Vorlesungen </a:t>
            </a:r>
          </a:p>
          <a:p>
            <a:pPr algn="l"/>
            <a:r>
              <a:rPr lang="de-DE" sz="1600" dirty="0"/>
              <a:t>         WHERE </a:t>
            </a:r>
            <a:r>
              <a:rPr lang="de-DE" sz="1600" dirty="0" err="1"/>
              <a:t>gelesenVon</a:t>
            </a:r>
            <a:r>
              <a:rPr lang="de-DE" sz="1600" dirty="0"/>
              <a:t> = </a:t>
            </a:r>
            <a:r>
              <a:rPr lang="de-DE" sz="1600" dirty="0" err="1"/>
              <a:t>PersNr</a:t>
            </a:r>
            <a:endParaRPr lang="de-DE" sz="1600" dirty="0"/>
          </a:p>
          <a:p>
            <a:pPr algn="l"/>
            <a:r>
              <a:rPr lang="de-DE" sz="1600" dirty="0"/>
              <a:t>         FOR XML AUTO, type)</a:t>
            </a:r>
          </a:p>
          <a:p>
            <a:pPr algn="l"/>
            <a:r>
              <a:rPr lang="de-DE" sz="1600" dirty="0"/>
              <a:t>FROM Professoren </a:t>
            </a:r>
          </a:p>
          <a:p>
            <a:pPr algn="l"/>
            <a:r>
              <a:rPr lang="de-DE" sz="1600" dirty="0"/>
              <a:t>FOR XML AUTO, type</a:t>
            </a:r>
          </a:p>
          <a:p>
            <a:pPr algn="l"/>
            <a:endParaRPr lang="de-DE" dirty="0"/>
          </a:p>
          <a:p>
            <a:pPr algn="l"/>
            <a:r>
              <a:rPr lang="de-DE" sz="1500" dirty="0"/>
              <a:t>&lt;Professoren Name="Sokrates" Rang="C4"&gt;</a:t>
            </a:r>
          </a:p>
          <a:p>
            <a:pPr algn="l"/>
            <a:r>
              <a:rPr lang="de-DE" sz="1500" dirty="0"/>
              <a:t>  &lt;Vorlesungen Titel="Logik" SWS="4" /&gt;</a:t>
            </a:r>
          </a:p>
          <a:p>
            <a:pPr algn="l"/>
            <a:r>
              <a:rPr lang="de-DE" sz="1500" dirty="0"/>
              <a:t>  &lt;Vorlesungen Titel="Ethik" SWS="4" /&gt;</a:t>
            </a:r>
          </a:p>
          <a:p>
            <a:pPr algn="l"/>
            <a:r>
              <a:rPr lang="de-DE" sz="1500" dirty="0"/>
              <a:t>  &lt;Vorlesungen Titel="</a:t>
            </a:r>
            <a:r>
              <a:rPr lang="de-DE" sz="1500" dirty="0" err="1"/>
              <a:t>Maeeutik</a:t>
            </a:r>
            <a:r>
              <a:rPr lang="de-DE" sz="1500" dirty="0"/>
              <a:t>" SWS="2" /&gt;</a:t>
            </a:r>
          </a:p>
          <a:p>
            <a:pPr algn="l"/>
            <a:r>
              <a:rPr lang="de-DE" sz="1500" dirty="0"/>
              <a:t>&lt;/Professoren&gt;</a:t>
            </a:r>
          </a:p>
          <a:p>
            <a:pPr algn="l"/>
            <a:r>
              <a:rPr lang="de-DE" sz="1500" dirty="0"/>
              <a:t>&lt;Professoren Name="Russel" Rang="C4"&gt;</a:t>
            </a:r>
          </a:p>
          <a:p>
            <a:pPr algn="l"/>
            <a:r>
              <a:rPr lang="de-DE" sz="1500" dirty="0"/>
              <a:t>  &lt;Vorlesungen Titel="Erkenntnistheorie" SWS="3" /&gt;</a:t>
            </a:r>
          </a:p>
          <a:p>
            <a:pPr algn="l"/>
            <a:r>
              <a:rPr lang="de-DE" sz="1500" dirty="0"/>
              <a:t>  &lt;Vorlesungen Titel="Wissenschaftstheorie" SWS="3" /&gt;</a:t>
            </a:r>
          </a:p>
          <a:p>
            <a:pPr algn="l"/>
            <a:r>
              <a:rPr lang="de-DE" sz="1500" dirty="0"/>
              <a:t>  &lt;Vorlesungen Titel="Bioethik" SWS="2" /&gt;</a:t>
            </a:r>
          </a:p>
          <a:p>
            <a:pPr algn="l"/>
            <a:r>
              <a:rPr lang="de-DE" sz="1500" dirty="0"/>
              <a:t>&lt;/Professoren&gt;  ….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EFE4E-294E-4B19-AB32-018BC17EF5BC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1143000" y="1"/>
            <a:ext cx="6858000" cy="41195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2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sz="2400" dirty="0" smtClean="0"/>
              <a:t>Publizieren: explizite XML-Restrukturierung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5317376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4"/>
          <p:cNvSpPr>
            <a:spLocks noChangeArrowheads="1"/>
          </p:cNvSpPr>
          <p:nvPr/>
        </p:nvSpPr>
        <p:spPr bwMode="auto">
          <a:xfrm>
            <a:off x="1183821" y="742295"/>
            <a:ext cx="6858000" cy="440120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de-DE" sz="1600" dirty="0"/>
              <a:t>SELECT Name, Rang,</a:t>
            </a:r>
          </a:p>
          <a:p>
            <a:pPr algn="l"/>
            <a:r>
              <a:rPr lang="de-DE" sz="1600" dirty="0"/>
              <a:t>       ( SELECT </a:t>
            </a:r>
            <a:r>
              <a:rPr lang="de-DE" sz="1600" dirty="0" err="1"/>
              <a:t>sum</a:t>
            </a:r>
            <a:r>
              <a:rPr lang="de-DE" sz="1600" dirty="0"/>
              <a:t>(SWS) </a:t>
            </a:r>
            <a:r>
              <a:rPr lang="de-DE" sz="1600" dirty="0" err="1"/>
              <a:t>as</a:t>
            </a:r>
            <a:r>
              <a:rPr lang="de-DE" sz="1600" dirty="0"/>
              <a:t> Gesamt</a:t>
            </a:r>
          </a:p>
          <a:p>
            <a:pPr algn="l"/>
            <a:r>
              <a:rPr lang="de-DE" sz="1600" dirty="0"/>
              <a:t>         FROM  Vorlesungen </a:t>
            </a:r>
            <a:r>
              <a:rPr lang="de-DE" sz="1600" dirty="0" err="1"/>
              <a:t>as</a:t>
            </a:r>
            <a:r>
              <a:rPr lang="de-DE" sz="1600" dirty="0"/>
              <a:t> Lehrleistung</a:t>
            </a:r>
          </a:p>
          <a:p>
            <a:pPr algn="l"/>
            <a:r>
              <a:rPr lang="de-DE" sz="1600" dirty="0"/>
              <a:t>         WHERE </a:t>
            </a:r>
            <a:r>
              <a:rPr lang="de-DE" sz="1600" dirty="0" err="1"/>
              <a:t>gelesenVon</a:t>
            </a:r>
            <a:r>
              <a:rPr lang="de-DE" sz="1600" dirty="0"/>
              <a:t> = </a:t>
            </a:r>
            <a:r>
              <a:rPr lang="de-DE" sz="1600" dirty="0" err="1"/>
              <a:t>PersNr</a:t>
            </a:r>
            <a:endParaRPr lang="de-DE" sz="1600" dirty="0"/>
          </a:p>
          <a:p>
            <a:pPr algn="l"/>
            <a:r>
              <a:rPr lang="de-DE" sz="1600" dirty="0"/>
              <a:t>         FOR XML AUTO, type)</a:t>
            </a:r>
          </a:p>
          <a:p>
            <a:pPr algn="l"/>
            <a:r>
              <a:rPr lang="de-DE" sz="1600" dirty="0"/>
              <a:t>FROM Professoren </a:t>
            </a:r>
          </a:p>
          <a:p>
            <a:pPr algn="l"/>
            <a:r>
              <a:rPr lang="de-DE" sz="1600" dirty="0"/>
              <a:t>FOR XML AUTO, type</a:t>
            </a:r>
          </a:p>
          <a:p>
            <a:pPr algn="l"/>
            <a:endParaRPr lang="de-DE" dirty="0"/>
          </a:p>
          <a:p>
            <a:pPr algn="l"/>
            <a:r>
              <a:rPr lang="de-DE" sz="1600" dirty="0"/>
              <a:t>&lt;Professoren Name="Sokrates" Rang="C4"&gt;</a:t>
            </a:r>
          </a:p>
          <a:p>
            <a:pPr algn="l"/>
            <a:r>
              <a:rPr lang="de-DE" sz="1600" dirty="0"/>
              <a:t>  &lt;Lehrleistung Gesamt="10" /&gt;</a:t>
            </a:r>
          </a:p>
          <a:p>
            <a:pPr algn="l"/>
            <a:r>
              <a:rPr lang="de-DE" sz="1600" dirty="0"/>
              <a:t>&lt;/Professoren&gt;</a:t>
            </a:r>
          </a:p>
          <a:p>
            <a:pPr algn="l"/>
            <a:r>
              <a:rPr lang="de-DE" sz="1600" dirty="0"/>
              <a:t>&lt;Professoren Name="Russel" Rang="C4"&gt;</a:t>
            </a:r>
          </a:p>
          <a:p>
            <a:pPr algn="l"/>
            <a:r>
              <a:rPr lang="de-DE" sz="1600" dirty="0"/>
              <a:t>  &lt;Lehrleistung Gesamt="8" /&gt;</a:t>
            </a:r>
          </a:p>
          <a:p>
            <a:pPr algn="l"/>
            <a:r>
              <a:rPr lang="de-DE" sz="1600" dirty="0"/>
              <a:t>&lt;/Professoren&gt;</a:t>
            </a:r>
          </a:p>
          <a:p>
            <a:pPr algn="l"/>
            <a:r>
              <a:rPr lang="de-DE" sz="1600" dirty="0"/>
              <a:t>&lt;Professoren Name="Kopernikus" Rang="C3"&gt;</a:t>
            </a:r>
          </a:p>
          <a:p>
            <a:pPr algn="l"/>
            <a:r>
              <a:rPr lang="de-DE" sz="1600" dirty="0"/>
              <a:t>  &lt;Lehrleistung /&gt;</a:t>
            </a:r>
          </a:p>
          <a:p>
            <a:pPr algn="l"/>
            <a:r>
              <a:rPr lang="de-DE" sz="1600" dirty="0"/>
              <a:t>&lt;/Professoren&gt; …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EFE4E-294E-4B19-AB32-018BC17EF5BC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1143000" y="1"/>
            <a:ext cx="6858000" cy="41195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2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sz="2400" dirty="0" smtClean="0"/>
              <a:t>Publizieren: Restrukturierung mit Aggregation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18703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4"/>
          <p:cNvSpPr>
            <a:spLocks noChangeArrowheads="1"/>
          </p:cNvSpPr>
          <p:nvPr/>
        </p:nvSpPr>
        <p:spPr bwMode="auto">
          <a:xfrm>
            <a:off x="1143000" y="784112"/>
            <a:ext cx="6858000" cy="443198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de-DE" sz="1600" dirty="0"/>
              <a:t>SELECT XMLELEMENT (</a:t>
            </a:r>
          </a:p>
          <a:p>
            <a:pPr algn="l"/>
            <a:r>
              <a:rPr lang="de-DE" sz="1600" dirty="0"/>
              <a:t>          Name "Professoren", </a:t>
            </a:r>
          </a:p>
          <a:p>
            <a:pPr algn="l"/>
            <a:r>
              <a:rPr lang="de-DE" sz="1600" dirty="0"/>
              <a:t>          XMLATTRIBUTES (</a:t>
            </a:r>
            <a:r>
              <a:rPr lang="de-DE" sz="1600" dirty="0" err="1"/>
              <a:t>p.Name,p.Rang</a:t>
            </a:r>
            <a:r>
              <a:rPr lang="de-DE" sz="1600" dirty="0"/>
              <a:t>),</a:t>
            </a:r>
          </a:p>
          <a:p>
            <a:pPr algn="l"/>
            <a:r>
              <a:rPr lang="de-DE" sz="1600" dirty="0"/>
              <a:t>          XMLELEMENT (</a:t>
            </a:r>
          </a:p>
          <a:p>
            <a:pPr algn="l"/>
            <a:r>
              <a:rPr lang="de-DE" sz="1600" dirty="0"/>
              <a:t>             Name "Lehrleistung",</a:t>
            </a:r>
          </a:p>
          <a:p>
            <a:pPr algn="l"/>
            <a:r>
              <a:rPr lang="de-DE" sz="1600" dirty="0"/>
              <a:t>             (SELECT </a:t>
            </a:r>
            <a:r>
              <a:rPr lang="de-DE" sz="1600" dirty="0" err="1"/>
              <a:t>sum</a:t>
            </a:r>
            <a:r>
              <a:rPr lang="de-DE" sz="1600" dirty="0"/>
              <a:t>(</a:t>
            </a:r>
            <a:r>
              <a:rPr lang="de-DE" sz="1600" dirty="0" err="1"/>
              <a:t>v.SWS</a:t>
            </a:r>
            <a:r>
              <a:rPr lang="de-DE" sz="1600" dirty="0"/>
              <a:t>)</a:t>
            </a:r>
          </a:p>
          <a:p>
            <a:pPr algn="l"/>
            <a:r>
              <a:rPr lang="de-DE" sz="1600" dirty="0"/>
              <a:t>              FROM Vorlesungen v</a:t>
            </a:r>
          </a:p>
          <a:p>
            <a:pPr algn="l"/>
            <a:r>
              <a:rPr lang="de-DE" sz="1600" dirty="0"/>
              <a:t>              WHERE </a:t>
            </a:r>
            <a:r>
              <a:rPr lang="de-DE" sz="1600" dirty="0" err="1"/>
              <a:t>v.gelesenVon</a:t>
            </a:r>
            <a:r>
              <a:rPr lang="de-DE" sz="1600" dirty="0"/>
              <a:t> = </a:t>
            </a:r>
            <a:r>
              <a:rPr lang="de-DE" sz="1600" dirty="0" err="1"/>
              <a:t>p.PersNr</a:t>
            </a:r>
            <a:r>
              <a:rPr lang="de-DE" sz="1600" dirty="0"/>
              <a:t> )</a:t>
            </a:r>
          </a:p>
          <a:p>
            <a:pPr algn="l"/>
            <a:r>
              <a:rPr lang="de-DE" sz="1600" dirty="0"/>
              <a:t>          )</a:t>
            </a:r>
          </a:p>
          <a:p>
            <a:pPr algn="l"/>
            <a:r>
              <a:rPr lang="de-DE" sz="1600" dirty="0"/>
              <a:t>       )</a:t>
            </a:r>
          </a:p>
          <a:p>
            <a:pPr algn="l"/>
            <a:r>
              <a:rPr lang="de-DE" sz="1600" dirty="0"/>
              <a:t>FROM Professoren p</a:t>
            </a:r>
          </a:p>
          <a:p>
            <a:pPr algn="l"/>
            <a:endParaRPr lang="de-DE" sz="1600" dirty="0"/>
          </a:p>
          <a:p>
            <a:pPr algn="l"/>
            <a:r>
              <a:rPr lang="de-DE" sz="1500" dirty="0"/>
              <a:t>&lt;Professoren NAME="Sokrates" RANG="C4"&gt;&lt;Lehrleistung&gt;10&lt;/Lehrleistung&gt;&lt;/Professoren&gt;  </a:t>
            </a:r>
          </a:p>
          <a:p>
            <a:pPr algn="l"/>
            <a:r>
              <a:rPr lang="de-DE" sz="1500" dirty="0"/>
              <a:t>&lt;Professoren NAME="Russel" RANG="C4"&gt;&lt;Lehrleistung&gt;8&lt;/Lehrleistung&gt;&lt;/Professoren&gt; </a:t>
            </a:r>
          </a:p>
          <a:p>
            <a:pPr algn="l"/>
            <a:r>
              <a:rPr lang="de-DE" sz="1500" dirty="0"/>
              <a:t>&lt;Professoren NAME="Kopernikus" RANG="C3"&gt;&lt;Lehrleistung&gt;&lt;/Lehrleistung&gt;&lt;/Professoren&gt;  </a:t>
            </a:r>
          </a:p>
        </p:txBody>
      </p:sp>
      <p:sp>
        <p:nvSpPr>
          <p:cNvPr id="113667" name="Rectangle 5"/>
          <p:cNvSpPr>
            <a:spLocks noGrp="1" noChangeArrowheads="1"/>
          </p:cNvSpPr>
          <p:nvPr>
            <p:ph type="title"/>
          </p:nvPr>
        </p:nvSpPr>
        <p:spPr>
          <a:xfrm>
            <a:off x="1143000" y="1"/>
            <a:ext cx="6858000" cy="411956"/>
          </a:xfrm>
        </p:spPr>
        <p:txBody>
          <a:bodyPr/>
          <a:lstStyle/>
          <a:p>
            <a:r>
              <a:rPr lang="de-DE" sz="2400" dirty="0"/>
              <a:t>Standardisierte Syntax: XMLELEMENT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B33A-472D-4708-99F6-C179FD98D714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05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4"/>
          <p:cNvSpPr>
            <a:spLocks noChangeArrowheads="1"/>
          </p:cNvSpPr>
          <p:nvPr/>
        </p:nvSpPr>
        <p:spPr bwMode="auto">
          <a:xfrm>
            <a:off x="1143000" y="1054894"/>
            <a:ext cx="6858000" cy="4154984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de-DE"/>
              <a:t>select xmlelement( Name "ProfessorIn", </a:t>
            </a:r>
          </a:p>
          <a:p>
            <a:pPr algn="l"/>
            <a:r>
              <a:rPr lang="de-DE"/>
              <a:t>                            xmlattributes(p.Name),</a:t>
            </a:r>
          </a:p>
          <a:p>
            <a:pPr algn="l"/>
            <a:r>
              <a:rPr lang="de-DE"/>
              <a:t>                            xmlagg( xmlelement( Name "Titel", v.Titel)))</a:t>
            </a:r>
          </a:p>
          <a:p>
            <a:pPr algn="l"/>
            <a:r>
              <a:rPr lang="de-DE"/>
              <a:t>from Professoren p, Vorlesungen v</a:t>
            </a:r>
          </a:p>
          <a:p>
            <a:pPr algn="l"/>
            <a:r>
              <a:rPr lang="de-DE"/>
              <a:t>where p.PersNr = v.gelesenVon</a:t>
            </a:r>
          </a:p>
          <a:p>
            <a:pPr algn="l"/>
            <a:r>
              <a:rPr lang="de-DE"/>
              <a:t>group by p.PersNr,p.Name;</a:t>
            </a:r>
          </a:p>
          <a:p>
            <a:pPr algn="l"/>
            <a:endParaRPr lang="de-DE"/>
          </a:p>
          <a:p>
            <a:pPr algn="l"/>
            <a:r>
              <a:rPr lang="de-DE" sz="1500"/>
              <a:t>&lt;ProfessorIn NAME="Sokrates"&gt;&lt;Titel&gt;Ethik&lt;/Titel&gt;&lt;Titel&gt;Maeeutik&lt;/Titel&gt;&lt;Titel&gt;L...  </a:t>
            </a:r>
          </a:p>
          <a:p>
            <a:pPr algn="l"/>
            <a:r>
              <a:rPr lang="de-DE" sz="1500"/>
              <a:t>&lt;ProfessorIn NAME="Russel"&gt;&lt;Titel&gt;Erkenntnistheorie&lt;/Titel&gt;&lt;Titel&gt;Bioethik&lt;/Tite...  </a:t>
            </a:r>
          </a:p>
          <a:p>
            <a:pPr algn="l"/>
            <a:r>
              <a:rPr lang="de-DE" sz="1500"/>
              <a:t>&lt;ProfessorIn NAME="Popper"&gt;&lt;Titel&gt;Der Wiener Kreis&lt;/Titel&gt;&lt;/ProfessorIn&gt;  </a:t>
            </a:r>
          </a:p>
          <a:p>
            <a:pPr algn="l"/>
            <a:r>
              <a:rPr lang="de-DE" sz="1500"/>
              <a:t>&lt;ProfessorIn NAME="Augustinus"&gt;&lt;Titel&gt;Glaube und Wissen&lt;/Titel&gt;&lt;/ProfessorIn&gt;  </a:t>
            </a:r>
          </a:p>
          <a:p>
            <a:pPr algn="l"/>
            <a:r>
              <a:rPr lang="de-DE" sz="1500"/>
              <a:t>&lt;ProfessorIn NAME="Kant"&gt;&lt;Titel&gt;Grundzuege&lt;/Titel&gt;&lt;Titel&gt;Die 3 Kritiken&lt;/Titel&gt;&lt;...</a:t>
            </a:r>
            <a:r>
              <a:rPr lang="de-DE"/>
              <a:t> </a:t>
            </a:r>
          </a:p>
        </p:txBody>
      </p:sp>
      <p:sp>
        <p:nvSpPr>
          <p:cNvPr id="11469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Aggregation/Schachtelung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B33A-472D-4708-99F6-C179FD98D714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67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5"/>
          <p:cNvSpPr>
            <a:spLocks noChangeArrowheads="1"/>
          </p:cNvSpPr>
          <p:nvPr/>
        </p:nvSpPr>
        <p:spPr bwMode="auto">
          <a:xfrm>
            <a:off x="1143000" y="1491854"/>
            <a:ext cx="6858000" cy="258532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de-DE"/>
              <a:t>select isbn,</a:t>
            </a:r>
          </a:p>
          <a:p>
            <a:pPr algn="l"/>
            <a:r>
              <a:rPr lang="de-DE"/>
              <a:t>      Beschreibung.value('(/Buch/@Jahr)[1]','varchar(20)') as Jahr,      </a:t>
            </a:r>
          </a:p>
          <a:p>
            <a:pPr algn="l"/>
            <a:r>
              <a:rPr lang="de-DE"/>
              <a:t>      Beschreibung.value('(/Buch/Autoren/Autor/Nachname)[1]',</a:t>
            </a:r>
          </a:p>
          <a:p>
            <a:pPr algn="l"/>
            <a:r>
              <a:rPr lang="de-DE"/>
              <a:t>                                                             'varchar(20)') as Erstautor</a:t>
            </a:r>
          </a:p>
          <a:p>
            <a:pPr algn="l"/>
            <a:r>
              <a:rPr lang="de-DE"/>
              <a:t>from Bücher</a:t>
            </a:r>
          </a:p>
          <a:p>
            <a:pPr algn="l"/>
            <a:endParaRPr lang="de-DE"/>
          </a:p>
          <a:p>
            <a:pPr algn="l"/>
            <a:endParaRPr lang="de-DE"/>
          </a:p>
          <a:p>
            <a:pPr algn="l"/>
            <a:r>
              <a:rPr lang="de-DE"/>
              <a:t>3486273922      2004     Kemper </a:t>
            </a:r>
          </a:p>
          <a:p>
            <a:pPr algn="l"/>
            <a:r>
              <a:rPr lang="de-DE"/>
              <a:t>0136292399      1994     Kemper </a:t>
            </a:r>
          </a:p>
        </p:txBody>
      </p:sp>
      <p:sp>
        <p:nvSpPr>
          <p:cNvPr id="11571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XML-Elemente </a:t>
            </a:r>
            <a:r>
              <a:rPr lang="de-DE" smtClean="0">
                <a:sym typeface="Wingdings" pitchFamily="2" charset="2"/>
              </a:rPr>
              <a:t> Attribut-Werte</a:t>
            </a:r>
            <a:endParaRPr lang="de-DE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B33A-472D-4708-99F6-C179FD98D714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89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4"/>
          <p:cNvSpPr>
            <a:spLocks noChangeArrowheads="1"/>
          </p:cNvSpPr>
          <p:nvPr/>
        </p:nvSpPr>
        <p:spPr bwMode="auto">
          <a:xfrm>
            <a:off x="1143000" y="0"/>
            <a:ext cx="6858000" cy="51129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de-DE"/>
              <a:t>update Bücher</a:t>
            </a:r>
          </a:p>
          <a:p>
            <a:pPr algn="l"/>
            <a:r>
              <a:rPr lang="de-DE"/>
              <a:t>set Beschreibung.modify('insert &lt;Vorname&gt; Heinrich &lt;/Vorname&gt;</a:t>
            </a:r>
          </a:p>
          <a:p>
            <a:pPr algn="l"/>
            <a:r>
              <a:rPr lang="de-DE"/>
              <a:t>                   as first into (/Buch/Autoren/Autor)[1]')</a:t>
            </a:r>
          </a:p>
          <a:p>
            <a:pPr algn="l"/>
            <a:r>
              <a:rPr lang="de-DE"/>
              <a:t>where isbn = '3486273922'</a:t>
            </a:r>
          </a:p>
          <a:p>
            <a:pPr algn="l"/>
            <a:endParaRPr lang="de-DE"/>
          </a:p>
          <a:p>
            <a:pPr algn="l"/>
            <a:r>
              <a:rPr lang="de-DE"/>
              <a:t>select isbn, Beschreibung from Bücher</a:t>
            </a:r>
          </a:p>
          <a:p>
            <a:pPr algn="l"/>
            <a:r>
              <a:rPr lang="de-DE"/>
              <a:t>where isbn = '3486273922'</a:t>
            </a:r>
          </a:p>
          <a:p>
            <a:pPr algn="l"/>
            <a:endParaRPr lang="de-DE"/>
          </a:p>
          <a:p>
            <a:pPr algn="l">
              <a:lnSpc>
                <a:spcPct val="90000"/>
              </a:lnSpc>
            </a:pPr>
            <a:r>
              <a:rPr lang="de-DE" sz="1350"/>
              <a:t>&lt;Buch Jahr="2004"&gt;</a:t>
            </a:r>
          </a:p>
          <a:p>
            <a:pPr algn="l">
              <a:lnSpc>
                <a:spcPct val="90000"/>
              </a:lnSpc>
            </a:pPr>
            <a:r>
              <a:rPr lang="de-DE" sz="1350"/>
              <a:t>  &lt;Titel&gt; Datenbanksysteme &lt;/Titel&gt;</a:t>
            </a:r>
          </a:p>
          <a:p>
            <a:pPr algn="l">
              <a:lnSpc>
                <a:spcPct val="90000"/>
              </a:lnSpc>
            </a:pPr>
            <a:r>
              <a:rPr lang="de-DE" sz="1350"/>
              <a:t>  &lt;Autoren&gt;</a:t>
            </a:r>
          </a:p>
          <a:p>
            <a:pPr algn="l">
              <a:lnSpc>
                <a:spcPct val="90000"/>
              </a:lnSpc>
            </a:pPr>
            <a:r>
              <a:rPr lang="de-DE" sz="1350"/>
              <a:t>    &lt;Autor&gt;</a:t>
            </a:r>
          </a:p>
          <a:p>
            <a:pPr algn="l">
              <a:lnSpc>
                <a:spcPct val="90000"/>
              </a:lnSpc>
            </a:pPr>
            <a:r>
              <a:rPr lang="de-DE" sz="1350"/>
              <a:t>      &lt;Vorname&gt; Heinrich &lt;/Vorname&gt;</a:t>
            </a:r>
          </a:p>
          <a:p>
            <a:pPr algn="l">
              <a:lnSpc>
                <a:spcPct val="90000"/>
              </a:lnSpc>
            </a:pPr>
            <a:r>
              <a:rPr lang="de-DE" sz="1350"/>
              <a:t>      &lt;Vorname&gt; Alfons &lt;/Vorname&gt;</a:t>
            </a:r>
          </a:p>
          <a:p>
            <a:pPr algn="l">
              <a:lnSpc>
                <a:spcPct val="90000"/>
              </a:lnSpc>
            </a:pPr>
            <a:r>
              <a:rPr lang="de-DE" sz="1350"/>
              <a:t>      &lt;Nachname&gt; Kemper &lt;/Nachname&gt;</a:t>
            </a:r>
          </a:p>
          <a:p>
            <a:pPr algn="l">
              <a:lnSpc>
                <a:spcPct val="90000"/>
              </a:lnSpc>
            </a:pPr>
            <a:r>
              <a:rPr lang="de-DE" sz="1350"/>
              <a:t>    &lt;/Autor&gt;</a:t>
            </a:r>
          </a:p>
          <a:p>
            <a:pPr algn="l">
              <a:lnSpc>
                <a:spcPct val="90000"/>
              </a:lnSpc>
            </a:pPr>
            <a:r>
              <a:rPr lang="de-DE" sz="1350"/>
              <a:t>    &lt;Autor&gt;</a:t>
            </a:r>
          </a:p>
          <a:p>
            <a:pPr algn="l">
              <a:lnSpc>
                <a:spcPct val="90000"/>
              </a:lnSpc>
            </a:pPr>
            <a:r>
              <a:rPr lang="de-DE" sz="1350"/>
              <a:t>      &lt;Vorname&gt; Andre &lt;/Vorname&gt;</a:t>
            </a:r>
          </a:p>
          <a:p>
            <a:pPr algn="l">
              <a:lnSpc>
                <a:spcPct val="90000"/>
              </a:lnSpc>
            </a:pPr>
            <a:r>
              <a:rPr lang="de-DE" sz="1350"/>
              <a:t>      &lt;Nachname&gt; Eickler &lt;/Nachname&gt;</a:t>
            </a:r>
          </a:p>
          <a:p>
            <a:pPr algn="l">
              <a:lnSpc>
                <a:spcPct val="90000"/>
              </a:lnSpc>
            </a:pPr>
            <a:r>
              <a:rPr lang="de-DE" sz="1350"/>
              <a:t>    &lt;/Autor&gt;</a:t>
            </a:r>
          </a:p>
          <a:p>
            <a:pPr algn="l">
              <a:lnSpc>
                <a:spcPct val="90000"/>
              </a:lnSpc>
            </a:pPr>
            <a:r>
              <a:rPr lang="de-DE" sz="1350"/>
              <a:t>  &lt;/Autoren&gt;</a:t>
            </a:r>
          </a:p>
          <a:p>
            <a:pPr algn="l">
              <a:lnSpc>
                <a:spcPct val="90000"/>
              </a:lnSpc>
            </a:pPr>
            <a:r>
              <a:rPr lang="de-DE" sz="1350"/>
              <a:t>  &lt;Verlag&gt; Oldenbourg &lt;/Verlag&gt;</a:t>
            </a:r>
          </a:p>
          <a:p>
            <a:pPr algn="l">
              <a:lnSpc>
                <a:spcPct val="90000"/>
              </a:lnSpc>
            </a:pPr>
            <a:r>
              <a:rPr lang="de-DE" sz="1350"/>
              <a:t>&lt;/Buch&gt;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EFE4E-294E-4B19-AB32-018BC17EF5BC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3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4"/>
          <p:cNvSpPr>
            <a:spLocks noChangeArrowheads="1"/>
          </p:cNvSpPr>
          <p:nvPr/>
        </p:nvSpPr>
        <p:spPr bwMode="auto">
          <a:xfrm>
            <a:off x="1143000" y="0"/>
            <a:ext cx="6858000" cy="50783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de-DE"/>
              <a:t>UPDATE Bücher</a:t>
            </a:r>
          </a:p>
          <a:p>
            <a:pPr algn="l"/>
            <a:r>
              <a:rPr lang="de-DE"/>
              <a:t>SET Beschreibung.modify('delete </a:t>
            </a:r>
          </a:p>
          <a:p>
            <a:pPr algn="l"/>
            <a:r>
              <a:rPr lang="de-DE"/>
              <a:t>                   /Buch/Autoren/Autor/Vorname[1]')</a:t>
            </a:r>
          </a:p>
          <a:p>
            <a:pPr algn="l"/>
            <a:r>
              <a:rPr lang="de-DE"/>
              <a:t>where isbn = '3486273922'</a:t>
            </a:r>
          </a:p>
          <a:p>
            <a:pPr algn="l"/>
            <a:endParaRPr lang="de-DE"/>
          </a:p>
          <a:p>
            <a:pPr algn="l"/>
            <a:r>
              <a:rPr lang="de-DE"/>
              <a:t>&lt;Buch Jahr="2004"&gt;</a:t>
            </a:r>
          </a:p>
          <a:p>
            <a:pPr algn="l"/>
            <a:r>
              <a:rPr lang="de-DE"/>
              <a:t>  &lt;Titel&gt; Datenbanksysteme &lt;/Titel&gt;</a:t>
            </a:r>
          </a:p>
          <a:p>
            <a:pPr algn="l"/>
            <a:r>
              <a:rPr lang="de-DE"/>
              <a:t>  &lt;Autoren&gt;</a:t>
            </a:r>
          </a:p>
          <a:p>
            <a:pPr algn="l"/>
            <a:r>
              <a:rPr lang="de-DE"/>
              <a:t>    &lt;Autor&gt;</a:t>
            </a:r>
          </a:p>
          <a:p>
            <a:pPr algn="l"/>
            <a:r>
              <a:rPr lang="de-DE"/>
              <a:t>      &lt;Vorname&gt; Alfons &lt;/Vorname&gt;</a:t>
            </a:r>
          </a:p>
          <a:p>
            <a:pPr algn="l"/>
            <a:r>
              <a:rPr lang="de-DE"/>
              <a:t>      &lt;Nachname&gt; Kemper &lt;/Nachname&gt;</a:t>
            </a:r>
          </a:p>
          <a:p>
            <a:pPr algn="l"/>
            <a:r>
              <a:rPr lang="de-DE"/>
              <a:t>    &lt;/Autor&gt;</a:t>
            </a:r>
          </a:p>
          <a:p>
            <a:pPr algn="l"/>
            <a:r>
              <a:rPr lang="de-DE"/>
              <a:t>    &lt;Autor&gt;</a:t>
            </a:r>
          </a:p>
          <a:p>
            <a:pPr algn="l"/>
            <a:r>
              <a:rPr lang="de-DE"/>
              <a:t>      &lt;Nachname&gt; Eickler &lt;/Nachname&gt;</a:t>
            </a:r>
          </a:p>
          <a:p>
            <a:pPr algn="l"/>
            <a:r>
              <a:rPr lang="de-DE"/>
              <a:t>    &lt;/Autor&gt;</a:t>
            </a:r>
          </a:p>
          <a:p>
            <a:pPr algn="l"/>
            <a:r>
              <a:rPr lang="de-DE"/>
              <a:t>  &lt;/Autoren&gt;</a:t>
            </a:r>
          </a:p>
          <a:p>
            <a:pPr algn="l"/>
            <a:r>
              <a:rPr lang="de-DE"/>
              <a:t>  &lt;Verlag&gt; Oldenbourg &lt;/Verlag&gt;</a:t>
            </a:r>
          </a:p>
          <a:p>
            <a:pPr algn="l"/>
            <a:r>
              <a:rPr lang="de-DE"/>
              <a:t>&lt;/Buch&gt;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EFE4E-294E-4B19-AB32-018BC17EF5BC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731104"/>
      </p:ext>
    </p:extLst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Web-Services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XML wird die lingua franca des Internets</a:t>
            </a:r>
          </a:p>
          <a:p>
            <a:r>
              <a:rPr lang="de-DE" smtClean="0"/>
              <a:t>Wird jetzt auch für die Kommunikation zwischen Programmen benutzt</a:t>
            </a:r>
          </a:p>
          <a:p>
            <a:r>
              <a:rPr lang="de-DE" smtClean="0"/>
              <a:t>SOAP: Simple Object Access Protocol</a:t>
            </a:r>
          </a:p>
          <a:p>
            <a:pPr lvl="1"/>
            <a:r>
              <a:rPr lang="de-DE" smtClean="0"/>
              <a:t>Basiert auf XML</a:t>
            </a:r>
          </a:p>
          <a:p>
            <a:pPr lvl="1"/>
            <a:r>
              <a:rPr lang="de-DE" smtClean="0"/>
              <a:t>Ermöglicht i.w. entfernte Prozeduraufrufe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24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el 1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2" id="{F266FCC4-7D6D-1F4C-B467-8A21D017BCEF}" vid="{F39E7027-915F-7341-A9EA-C8CBFD2E8FA2}"/>
    </a:ext>
  </a:extLst>
</a:theme>
</file>

<file path=ppt/theme/theme2.xml><?xml version="1.0" encoding="utf-8"?>
<a:theme xmlns:a="http://schemas.openxmlformats.org/drawingml/2006/main" name="Titel 2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2" id="{F266FCC4-7D6D-1F4C-B467-8A21D017BCEF}" vid="{BD7862EB-E8D6-994B-BBF4-6CC3FFF92DD2}"/>
    </a:ext>
  </a:extLst>
</a:theme>
</file>

<file path=ppt/theme/theme3.xml><?xml version="1.0" encoding="utf-8"?>
<a:theme xmlns:a="http://schemas.openxmlformats.org/drawingml/2006/main" name="Titel 3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2" id="{F266FCC4-7D6D-1F4C-B467-8A21D017BCEF}" vid="{16AD8073-F55B-9144-802C-46456E9E217B}"/>
    </a:ext>
  </a:extLst>
</a:theme>
</file>

<file path=ppt/theme/theme4.xml><?xml version="1.0" encoding="utf-8"?>
<a:theme xmlns:a="http://schemas.openxmlformats.org/drawingml/2006/main" name="Inhalt">
  <a:themeElements>
    <a:clrScheme name="TUM">
      <a:dk1>
        <a:sysClr val="windowText" lastClr="000000"/>
      </a:dk1>
      <a:lt1>
        <a:sysClr val="window" lastClr="FFFFFF"/>
      </a:lt1>
      <a:dk2>
        <a:srgbClr val="003359"/>
      </a:dk2>
      <a:lt2>
        <a:srgbClr val="0065BD"/>
      </a:lt2>
      <a:accent1>
        <a:srgbClr val="005293"/>
      </a:accent1>
      <a:accent2>
        <a:srgbClr val="64A0C8"/>
      </a:accent2>
      <a:accent3>
        <a:srgbClr val="98C6EA"/>
      </a:accent3>
      <a:accent4>
        <a:srgbClr val="A2AD00"/>
      </a:accent4>
      <a:accent5>
        <a:srgbClr val="E37222"/>
      </a:accent5>
      <a:accent6>
        <a:srgbClr val="DAD7CB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2" id="{F266FCC4-7D6D-1F4C-B467-8A21D017BCEF}" vid="{741D405E-8307-9B40-9F97-3F5DAC837EF3}"/>
    </a:ext>
  </a:extLst>
</a:theme>
</file>

<file path=ppt/theme/theme5.xml><?xml version="1.0" encoding="utf-8"?>
<a:theme xmlns:a="http://schemas.openxmlformats.org/drawingml/2006/main" name="Kapiteltrenner blau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2" id="{F266FCC4-7D6D-1F4C-B467-8A21D017BCEF}" vid="{4BFAB656-7532-6C41-9541-858AFF7D6765}"/>
    </a:ext>
  </a:extLst>
</a:theme>
</file>

<file path=ppt/theme/theme6.xml><?xml version="1.0" encoding="utf-8"?>
<a:theme xmlns:a="http://schemas.openxmlformats.org/drawingml/2006/main" name="Kapiteltrenner schwarz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2" id="{F266FCC4-7D6D-1F4C-B467-8A21D017BCEF}" vid="{A724F04A-1212-AA4C-B6F1-157BE88DDFD7}"/>
    </a:ext>
  </a:extLst>
</a:theme>
</file>

<file path=ppt/theme/theme7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TUM_Praesentation_p_v1_16-9</Template>
  <TotalTime>0</TotalTime>
  <Words>7278</Words>
  <Application>Microsoft Macintosh PowerPoint</Application>
  <PresentationFormat>Bildschirmpräsentation (16:9)</PresentationFormat>
  <Paragraphs>1664</Paragraphs>
  <Slides>117</Slides>
  <Notes>117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6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117</vt:i4>
      </vt:variant>
    </vt:vector>
  </HeadingPairs>
  <TitlesOfParts>
    <vt:vector size="134" baseType="lpstr">
      <vt:lpstr>Arial Black</vt:lpstr>
      <vt:lpstr>Calibri</vt:lpstr>
      <vt:lpstr>Courier New</vt:lpstr>
      <vt:lpstr>Symbol</vt:lpstr>
      <vt:lpstr>Tahoma</vt:lpstr>
      <vt:lpstr>Times New Roman</vt:lpstr>
      <vt:lpstr>Webdings</vt:lpstr>
      <vt:lpstr>Wingdings</vt:lpstr>
      <vt:lpstr>Arial</vt:lpstr>
      <vt:lpstr>Titel 1</vt:lpstr>
      <vt:lpstr>Titel 2</vt:lpstr>
      <vt:lpstr>Titel 3</vt:lpstr>
      <vt:lpstr>Inhalt</vt:lpstr>
      <vt:lpstr>Kapiteltrenner blau</vt:lpstr>
      <vt:lpstr>Kapiteltrenner schwarz</vt:lpstr>
      <vt:lpstr>VISIO</vt:lpstr>
      <vt:lpstr>Visio</vt:lpstr>
      <vt:lpstr>XML-Datenmodellierung und Web-Services</vt:lpstr>
      <vt:lpstr>XML: Extensible Markup Language</vt:lpstr>
      <vt:lpstr>HTML-Datenmodell </vt:lpstr>
      <vt:lpstr>Relationales  Datenmodell</vt:lpstr>
      <vt:lpstr>XML-Datenmodell</vt:lpstr>
      <vt:lpstr>Unsere Beispiel-Daten in XML ...</vt:lpstr>
      <vt:lpstr>XML-Daten mit Schema (DTD) </vt:lpstr>
      <vt:lpstr>Die hierarchische Struktur im Bild</vt:lpstr>
      <vt:lpstr>Rekursive Strukturen</vt:lpstr>
      <vt:lpstr>PowerPoint-Präsentation</vt:lpstr>
      <vt:lpstr>XML- Dokument  der Universität</vt:lpstr>
      <vt:lpstr>PowerPoint-Präsentation</vt:lpstr>
      <vt:lpstr>XML Namensräume</vt:lpstr>
      <vt:lpstr>XML Namensräume</vt:lpstr>
      <vt:lpstr>XML-Schema: mächtiger als DTDs</vt:lpstr>
      <vt:lpstr>XML-Schema: mächtiger als DTDs</vt:lpstr>
      <vt:lpstr>PowerPoint-Präsentation</vt:lpstr>
      <vt:lpstr>PowerPoint-Präsentation</vt:lpstr>
      <vt:lpstr>Verweise in XML-Dokumenten </vt:lpstr>
      <vt:lpstr>PowerPoint-Präsentation</vt:lpstr>
      <vt:lpstr>Modellierung des Stammbaums </vt:lpstr>
      <vt:lpstr>Graphische Darstellung des XML-Dokuments</vt:lpstr>
      <vt:lpstr>Familie.xml</vt:lpstr>
      <vt:lpstr>XML-Anfragesprache XQuery</vt:lpstr>
      <vt:lpstr>XPath-Achsen</vt:lpstr>
      <vt:lpstr>Achsen … cont‘d</vt:lpstr>
      <vt:lpstr>PowerPoint-Präsentation</vt:lpstr>
      <vt:lpstr>PowerPoint-Präsentation</vt:lpstr>
      <vt:lpstr>XPath-Ausdrücke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Verkürzte Syntax</vt:lpstr>
      <vt:lpstr>PowerPoint-Präsentation</vt:lpstr>
      <vt:lpstr>Beispiel-Pfadausdrücke </vt:lpstr>
      <vt:lpstr>PowerPoint-Präsentation</vt:lpstr>
      <vt:lpstr>XQuery-Anfragsyntax</vt:lpstr>
      <vt:lpstr>XML-Beispielanfrage</vt:lpstr>
      <vt:lpstr>Xquery in DB2</vt:lpstr>
      <vt:lpstr>XML/Relationen-Koexistenz in DB2</vt:lpstr>
      <vt:lpstr>Natives XQUERY</vt:lpstr>
      <vt:lpstr>Relationale Sicht aus XML</vt:lpstr>
      <vt:lpstr>Sicht: Alle Vorlesungen</vt:lpstr>
      <vt:lpstr>Join zwischen Relationen und XML</vt:lpstr>
      <vt:lpstr>In welcher Uni arbeitet Sokrates: xmlexists()</vt:lpstr>
      <vt:lpstr>Index auf XML-Elemente</vt:lpstr>
      <vt:lpstr>Nutzung des Index‘</vt:lpstr>
      <vt:lpstr>if … then … else</vt:lpstr>
      <vt:lpstr>Ergebnis</vt:lpstr>
      <vt:lpstr>PowerPoint-Präsentation</vt:lpstr>
      <vt:lpstr>XML-Beispielanfrage</vt:lpstr>
      <vt:lpstr>XML-Beispielanfrage</vt:lpstr>
      <vt:lpstr>Joins in XQuery</vt:lpstr>
      <vt:lpstr>XML-Beispielanfrage</vt:lpstr>
      <vt:lpstr>XML-Beispielanfrage</vt:lpstr>
      <vt:lpstr>Das LET-Konstrukt</vt:lpstr>
      <vt:lpstr>Welche Fakultäten bieten so viele Vorlesungen an wie die Theologie</vt:lpstr>
      <vt:lpstr>XML-Beispielanfrage</vt:lpstr>
      <vt:lpstr>Ergebnis der XML-Beispielanfrage</vt:lpstr>
      <vt:lpstr>Dereferenzierung durch wert-basierten Join</vt:lpstr>
      <vt:lpstr>Dereferenzierung durch id()-Funktion</vt:lpstr>
      <vt:lpstr>Ergebnis</vt:lpstr>
      <vt:lpstr>Rekursion  … einfach</vt:lpstr>
      <vt:lpstr>Rekursive Strukturen</vt:lpstr>
      <vt:lpstr>Rekursion … schwieriger</vt:lpstr>
      <vt:lpstr>Rekursion … schwieriger</vt:lpstr>
      <vt:lpstr>Ergebnis</vt:lpstr>
      <vt:lpstr>Bücher als XML-Dokument</vt:lpstr>
      <vt:lpstr>Weiteres Buch …</vt:lpstr>
      <vt:lpstr>Speicherung von XML Dokumenten in Relationen</vt:lpstr>
      <vt:lpstr>PowerPoint-Präsentation</vt:lpstr>
      <vt:lpstr>PowerPoint-Präsentation</vt:lpstr>
      <vt:lpstr>Auswertung von Pfadausdrücken</vt:lpstr>
      <vt:lpstr>Ohne Nutzung des Pfad-Attributs –  oh je  Self-Joins „ohne Ende“</vt:lpstr>
      <vt:lpstr>Pfade mit Prädikat</vt:lpstr>
      <vt:lpstr>Pfade mit descendant-or-self-Achse</vt:lpstr>
      <vt:lpstr>Rekursion im Prädikat</vt:lpstr>
      <vt:lpstr>Indexierungsschema von Grust</vt:lpstr>
      <vt:lpstr>Indexierungsschema von Grust</vt:lpstr>
      <vt:lpstr>PowerPoint-Präsentation</vt:lpstr>
      <vt:lpstr>Neuer Datentyp in rel DB: xml</vt:lpstr>
      <vt:lpstr>Noch ein Buch speichern …</vt:lpstr>
      <vt:lpstr>SQL mit XQuery-Anteilen</vt:lpstr>
      <vt:lpstr>Speicherung der Uni-Beschreibung </vt:lpstr>
      <vt:lpstr>Anfrage auf der Uni-Relation Uni: {[Name varchar, Beschreibung xml]}</vt:lpstr>
      <vt:lpstr>Zusammenspiel: relationale DB und XML</vt:lpstr>
      <vt:lpstr>Publizieren: Relationen  XML</vt:lpstr>
      <vt:lpstr>PowerPoint-Präsentation</vt:lpstr>
      <vt:lpstr>PowerPoint-Präsentation</vt:lpstr>
      <vt:lpstr>PowerPoint-Präsentation</vt:lpstr>
      <vt:lpstr>Standardisierte Syntax: XMLELEMENT</vt:lpstr>
      <vt:lpstr>Aggregation/Schachtelung</vt:lpstr>
      <vt:lpstr>XML-Elemente  Attribut-Werte</vt:lpstr>
      <vt:lpstr>PowerPoint-Präsentation</vt:lpstr>
      <vt:lpstr>PowerPoint-Präsentation</vt:lpstr>
      <vt:lpstr>Web-Services</vt:lpstr>
      <vt:lpstr>Standards: die Wichtigsten</vt:lpstr>
      <vt:lpstr>Übersicht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SOAP-Kommunikation</vt:lpstr>
      <vt:lpstr>WSDL: Web-Service Description Language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Implementierung des Web-Services</vt:lpstr>
      <vt:lpstr>Aufruf des Web-Services (Klient)</vt:lpstr>
      <vt:lpstr>Handgestrickter Klient</vt:lpstr>
      <vt:lpstr>Handgestrickter Klient … cont‘d</vt:lpstr>
    </vt:vector>
  </TitlesOfParts>
  <Company/>
  <LinksUpToDate>false</LinksUpToDate>
  <SharedDoc>false</SharedDoc>
  <HyperlinkBase/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Mehrbenutzersynchronisation </dc:title>
  <dc:creator>Alfons Kemper</dc:creator>
  <cp:lastModifiedBy>Alfons Kemper</cp:lastModifiedBy>
  <cp:revision>26</cp:revision>
  <cp:lastPrinted>2015-07-30T14:04:45Z</cp:lastPrinted>
  <dcterms:created xsi:type="dcterms:W3CDTF">2020-02-03T13:45:03Z</dcterms:created>
  <dcterms:modified xsi:type="dcterms:W3CDTF">2021-03-11T14:44:39Z</dcterms:modified>
</cp:coreProperties>
</file>