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105"/>
  </p:notesMasterIdLst>
  <p:handoutMasterIdLst>
    <p:handoutMasterId r:id="rId106"/>
  </p:handoutMasterIdLst>
  <p:sldIdLst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27" r:id="rId21"/>
    <p:sldId id="628" r:id="rId22"/>
    <p:sldId id="629" r:id="rId23"/>
    <p:sldId id="630" r:id="rId24"/>
    <p:sldId id="631" r:id="rId25"/>
    <p:sldId id="632" r:id="rId26"/>
    <p:sldId id="633" r:id="rId27"/>
    <p:sldId id="634" r:id="rId28"/>
    <p:sldId id="635" r:id="rId29"/>
    <p:sldId id="636" r:id="rId30"/>
    <p:sldId id="637" r:id="rId31"/>
    <p:sldId id="638" r:id="rId32"/>
    <p:sldId id="639" r:id="rId33"/>
    <p:sldId id="640" r:id="rId34"/>
    <p:sldId id="641" r:id="rId35"/>
    <p:sldId id="642" r:id="rId36"/>
    <p:sldId id="643" r:id="rId37"/>
    <p:sldId id="644" r:id="rId38"/>
    <p:sldId id="645" r:id="rId39"/>
    <p:sldId id="646" r:id="rId40"/>
    <p:sldId id="647" r:id="rId41"/>
    <p:sldId id="648" r:id="rId42"/>
    <p:sldId id="649" r:id="rId43"/>
    <p:sldId id="650" r:id="rId44"/>
    <p:sldId id="651" r:id="rId45"/>
    <p:sldId id="652" r:id="rId46"/>
    <p:sldId id="653" r:id="rId47"/>
    <p:sldId id="654" r:id="rId48"/>
    <p:sldId id="655" r:id="rId49"/>
    <p:sldId id="656" r:id="rId50"/>
    <p:sldId id="657" r:id="rId51"/>
    <p:sldId id="658" r:id="rId52"/>
    <p:sldId id="659" r:id="rId53"/>
    <p:sldId id="660" r:id="rId54"/>
    <p:sldId id="661" r:id="rId55"/>
    <p:sldId id="662" r:id="rId56"/>
    <p:sldId id="663" r:id="rId57"/>
    <p:sldId id="664" r:id="rId58"/>
    <p:sldId id="665" r:id="rId59"/>
    <p:sldId id="666" r:id="rId60"/>
    <p:sldId id="667" r:id="rId61"/>
    <p:sldId id="668" r:id="rId62"/>
    <p:sldId id="669" r:id="rId63"/>
    <p:sldId id="670" r:id="rId64"/>
    <p:sldId id="671" r:id="rId65"/>
    <p:sldId id="672" r:id="rId66"/>
    <p:sldId id="673" r:id="rId67"/>
    <p:sldId id="674" r:id="rId68"/>
    <p:sldId id="675" r:id="rId69"/>
    <p:sldId id="676" r:id="rId70"/>
    <p:sldId id="677" r:id="rId71"/>
    <p:sldId id="678" r:id="rId72"/>
    <p:sldId id="679" r:id="rId73"/>
    <p:sldId id="680" r:id="rId74"/>
    <p:sldId id="681" r:id="rId75"/>
    <p:sldId id="682" r:id="rId76"/>
    <p:sldId id="683" r:id="rId77"/>
    <p:sldId id="684" r:id="rId78"/>
    <p:sldId id="685" r:id="rId79"/>
    <p:sldId id="686" r:id="rId80"/>
    <p:sldId id="687" r:id="rId81"/>
    <p:sldId id="688" r:id="rId82"/>
    <p:sldId id="689" r:id="rId83"/>
    <p:sldId id="690" r:id="rId84"/>
    <p:sldId id="691" r:id="rId85"/>
    <p:sldId id="692" r:id="rId86"/>
    <p:sldId id="693" r:id="rId87"/>
    <p:sldId id="694" r:id="rId88"/>
    <p:sldId id="695" r:id="rId89"/>
    <p:sldId id="696" r:id="rId90"/>
    <p:sldId id="697" r:id="rId91"/>
    <p:sldId id="698" r:id="rId92"/>
    <p:sldId id="699" r:id="rId93"/>
    <p:sldId id="700" r:id="rId94"/>
    <p:sldId id="701" r:id="rId95"/>
    <p:sldId id="702" r:id="rId96"/>
    <p:sldId id="703" r:id="rId97"/>
    <p:sldId id="704" r:id="rId98"/>
    <p:sldId id="705" r:id="rId99"/>
    <p:sldId id="706" r:id="rId100"/>
    <p:sldId id="707" r:id="rId101"/>
    <p:sldId id="708" r:id="rId102"/>
    <p:sldId id="709" r:id="rId103"/>
    <p:sldId id="710" r:id="rId104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777E-48D3-F44F-B71A-355743D7B3F8}" v="41" dt="2021-05-07T13:55:02.023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0" autoAdjust="0"/>
    <p:restoredTop sz="88272" autoAdjust="0"/>
  </p:normalViewPr>
  <p:slideViewPr>
    <p:cSldViewPr snapToGrid="0">
      <p:cViewPr varScale="1">
        <p:scale>
          <a:sx n="160" d="100"/>
          <a:sy n="160" d="100"/>
        </p:scale>
        <p:origin x="176" y="62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810" y="-96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8" Type="http://schemas.openxmlformats.org/officeDocument/2006/relationships/viewProps" Target="viewProps.xml"/><Relationship Id="rId109" Type="http://schemas.openxmlformats.org/officeDocument/2006/relationships/theme" Target="theme/theme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110" Type="http://schemas.openxmlformats.org/officeDocument/2006/relationships/tableStyles" Target="tableStyles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12" Type="http://schemas.microsoft.com/office/2015/10/relationships/revisionInfo" Target="revisionInfo.xml"/><Relationship Id="rId111" Type="http://schemas.microsoft.com/office/2016/11/relationships/changesInfo" Target="changesInfos/changesInfo1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100" Type="http://schemas.openxmlformats.org/officeDocument/2006/relationships/slide" Target="slides/slide94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ons Kemper" userId="e1967c697ddb6f08" providerId="LiveId" clId="{348E777E-48D3-F44F-B71A-355743D7B3F8}"/>
    <pc:docChg chg="custSel modSld">
      <pc:chgData name="Alfons Kemper" userId="e1967c697ddb6f08" providerId="LiveId" clId="{348E777E-48D3-F44F-B71A-355743D7B3F8}" dt="2021-05-07T14:04:01.462" v="132" actId="14100"/>
      <pc:docMkLst>
        <pc:docMk/>
      </pc:docMkLst>
      <pc:sldChg chg="modSp mod modAnim">
        <pc:chgData name="Alfons Kemper" userId="e1967c697ddb6f08" providerId="LiveId" clId="{348E777E-48D3-F44F-B71A-355743D7B3F8}" dt="2021-05-07T13:40:01.867" v="40" actId="12"/>
        <pc:sldMkLst>
          <pc:docMk/>
          <pc:sldMk cId="2095077699" sldId="613"/>
        </pc:sldMkLst>
        <pc:spChg chg="mod">
          <ac:chgData name="Alfons Kemper" userId="e1967c697ddb6f08" providerId="LiveId" clId="{348E777E-48D3-F44F-B71A-355743D7B3F8}" dt="2021-05-07T13:40:01.867" v="40" actId="12"/>
          <ac:spMkLst>
            <pc:docMk/>
            <pc:sldMk cId="2095077699" sldId="613"/>
            <ac:spMk id="67588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0:22.673" v="41" actId="14100"/>
        <pc:sldMkLst>
          <pc:docMk/>
          <pc:sldMk cId="1104953809" sldId="614"/>
        </pc:sldMkLst>
        <pc:spChg chg="mod">
          <ac:chgData name="Alfons Kemper" userId="e1967c697ddb6f08" providerId="LiveId" clId="{348E777E-48D3-F44F-B71A-355743D7B3F8}" dt="2021-05-07T13:40:22.673" v="41" actId="14100"/>
          <ac:spMkLst>
            <pc:docMk/>
            <pc:sldMk cId="1104953809" sldId="614"/>
            <ac:spMk id="5124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0:41.849" v="42" actId="20577"/>
        <pc:sldMkLst>
          <pc:docMk/>
          <pc:sldMk cId="1320827256" sldId="619"/>
        </pc:sldMkLst>
        <pc:spChg chg="mod">
          <ac:chgData name="Alfons Kemper" userId="e1967c697ddb6f08" providerId="LiveId" clId="{348E777E-48D3-F44F-B71A-355743D7B3F8}" dt="2021-05-07T13:40:41.849" v="42" actId="20577"/>
          <ac:spMkLst>
            <pc:docMk/>
            <pc:sldMk cId="1320827256" sldId="619"/>
            <ac:spMk id="10244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1:16.396" v="46" actId="113"/>
        <pc:sldMkLst>
          <pc:docMk/>
          <pc:sldMk cId="456313483" sldId="621"/>
        </pc:sldMkLst>
        <pc:spChg chg="mod">
          <ac:chgData name="Alfons Kemper" userId="e1967c697ddb6f08" providerId="LiveId" clId="{348E777E-48D3-F44F-B71A-355743D7B3F8}" dt="2021-05-07T13:41:16.396" v="46" actId="113"/>
          <ac:spMkLst>
            <pc:docMk/>
            <pc:sldMk cId="456313483" sldId="621"/>
            <ac:spMk id="12292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1:33.137" v="48" actId="20577"/>
        <pc:sldMkLst>
          <pc:docMk/>
          <pc:sldMk cId="2036280260" sldId="624"/>
        </pc:sldMkLst>
        <pc:spChg chg="mod">
          <ac:chgData name="Alfons Kemper" userId="e1967c697ddb6f08" providerId="LiveId" clId="{348E777E-48D3-F44F-B71A-355743D7B3F8}" dt="2021-05-07T13:41:33.137" v="48" actId="20577"/>
          <ac:spMkLst>
            <pc:docMk/>
            <pc:sldMk cId="2036280260" sldId="624"/>
            <ac:spMk id="15386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2:29.917" v="51" actId="20577"/>
        <pc:sldMkLst>
          <pc:docMk/>
          <pc:sldMk cId="349591565" sldId="630"/>
        </pc:sldMkLst>
        <pc:spChg chg="mod">
          <ac:chgData name="Alfons Kemper" userId="e1967c697ddb6f08" providerId="LiveId" clId="{348E777E-48D3-F44F-B71A-355743D7B3F8}" dt="2021-05-07T13:42:22.746" v="49" actId="20577"/>
          <ac:spMkLst>
            <pc:docMk/>
            <pc:sldMk cId="349591565" sldId="630"/>
            <ac:spMk id="21524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2:26.644" v="50" actId="20577"/>
          <ac:spMkLst>
            <pc:docMk/>
            <pc:sldMk cId="349591565" sldId="630"/>
            <ac:spMk id="21525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2:29.917" v="51" actId="20577"/>
          <ac:spMkLst>
            <pc:docMk/>
            <pc:sldMk cId="349591565" sldId="630"/>
            <ac:spMk id="21526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3:04.558" v="54" actId="12"/>
        <pc:sldMkLst>
          <pc:docMk/>
          <pc:sldMk cId="873113371" sldId="632"/>
        </pc:sldMkLst>
        <pc:spChg chg="mod">
          <ac:chgData name="Alfons Kemper" userId="e1967c697ddb6f08" providerId="LiveId" clId="{348E777E-48D3-F44F-B71A-355743D7B3F8}" dt="2021-05-07T13:43:04.558" v="54" actId="12"/>
          <ac:spMkLst>
            <pc:docMk/>
            <pc:sldMk cId="873113371" sldId="632"/>
            <ac:spMk id="278531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2:49.670" v="52" actId="20577"/>
          <ac:spMkLst>
            <pc:docMk/>
            <pc:sldMk cId="873113371" sldId="632"/>
            <ac:spMk id="278532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3:44.559" v="56" actId="20577"/>
        <pc:sldMkLst>
          <pc:docMk/>
          <pc:sldMk cId="1330502932" sldId="633"/>
        </pc:sldMkLst>
        <pc:spChg chg="mod">
          <ac:chgData name="Alfons Kemper" userId="e1967c697ddb6f08" providerId="LiveId" clId="{348E777E-48D3-F44F-B71A-355743D7B3F8}" dt="2021-05-07T13:43:44.559" v="56" actId="20577"/>
          <ac:spMkLst>
            <pc:docMk/>
            <pc:sldMk cId="1330502932" sldId="633"/>
            <ac:spMk id="24580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4:59.832" v="64" actId="20577"/>
        <pc:sldMkLst>
          <pc:docMk/>
          <pc:sldMk cId="614902041" sldId="635"/>
        </pc:sldMkLst>
        <pc:spChg chg="mod">
          <ac:chgData name="Alfons Kemper" userId="e1967c697ddb6f08" providerId="LiveId" clId="{348E777E-48D3-F44F-B71A-355743D7B3F8}" dt="2021-05-07T13:44:59.832" v="64" actId="20577"/>
          <ac:spMkLst>
            <pc:docMk/>
            <pc:sldMk cId="614902041" sldId="635"/>
            <ac:spMk id="281603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5:25.411" v="66" actId="1076"/>
        <pc:sldMkLst>
          <pc:docMk/>
          <pc:sldMk cId="482428384" sldId="637"/>
        </pc:sldMkLst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77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78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79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80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81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25.411" v="66" actId="1076"/>
          <ac:spMkLst>
            <pc:docMk/>
            <pc:sldMk cId="482428384" sldId="637"/>
            <ac:spMk id="28682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45:11.951" v="65" actId="20577"/>
          <ac:spMkLst>
            <pc:docMk/>
            <pc:sldMk cId="482428384" sldId="637"/>
            <ac:spMk id="283651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5:35.455" v="67" actId="20577"/>
        <pc:sldMkLst>
          <pc:docMk/>
          <pc:sldMk cId="1221579002" sldId="638"/>
        </pc:sldMkLst>
        <pc:spChg chg="mod">
          <ac:chgData name="Alfons Kemper" userId="e1967c697ddb6f08" providerId="LiveId" clId="{348E777E-48D3-F44F-B71A-355743D7B3F8}" dt="2021-05-07T13:45:35.455" v="67" actId="20577"/>
          <ac:spMkLst>
            <pc:docMk/>
            <pc:sldMk cId="1221579002" sldId="638"/>
            <ac:spMk id="29700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6:17.808" v="70" actId="12"/>
        <pc:sldMkLst>
          <pc:docMk/>
          <pc:sldMk cId="906700926" sldId="640"/>
        </pc:sldMkLst>
        <pc:spChg chg="mod">
          <ac:chgData name="Alfons Kemper" userId="e1967c697ddb6f08" providerId="LiveId" clId="{348E777E-48D3-F44F-B71A-355743D7B3F8}" dt="2021-05-07T13:46:17.808" v="70" actId="12"/>
          <ac:spMkLst>
            <pc:docMk/>
            <pc:sldMk cId="906700926" sldId="640"/>
            <ac:spMk id="31748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7:50.179" v="71" actId="20577"/>
        <pc:sldMkLst>
          <pc:docMk/>
          <pc:sldMk cId="1716635993" sldId="648"/>
        </pc:sldMkLst>
        <pc:spChg chg="mod">
          <ac:chgData name="Alfons Kemper" userId="e1967c697ddb6f08" providerId="LiveId" clId="{348E777E-48D3-F44F-B71A-355743D7B3F8}" dt="2021-05-07T13:47:50.179" v="71" actId="20577"/>
          <ac:spMkLst>
            <pc:docMk/>
            <pc:sldMk cId="1716635993" sldId="648"/>
            <ac:spMk id="294915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8:07.620" v="72" actId="14100"/>
        <pc:sldMkLst>
          <pc:docMk/>
          <pc:sldMk cId="1215836110" sldId="649"/>
        </pc:sldMkLst>
        <pc:spChg chg="mod">
          <ac:chgData name="Alfons Kemper" userId="e1967c697ddb6f08" providerId="LiveId" clId="{348E777E-48D3-F44F-B71A-355743D7B3F8}" dt="2021-05-07T13:48:07.620" v="72" actId="14100"/>
          <ac:spMkLst>
            <pc:docMk/>
            <pc:sldMk cId="1215836110" sldId="649"/>
            <ac:spMk id="40964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8:26.119" v="74" actId="20577"/>
        <pc:sldMkLst>
          <pc:docMk/>
          <pc:sldMk cId="1404435766" sldId="650"/>
        </pc:sldMkLst>
        <pc:spChg chg="mod">
          <ac:chgData name="Alfons Kemper" userId="e1967c697ddb6f08" providerId="LiveId" clId="{348E777E-48D3-F44F-B71A-355743D7B3F8}" dt="2021-05-07T13:48:26.119" v="74" actId="20577"/>
          <ac:spMkLst>
            <pc:docMk/>
            <pc:sldMk cId="1404435766" sldId="650"/>
            <ac:spMk id="41988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49:15.529" v="75" actId="20577"/>
        <pc:sldMkLst>
          <pc:docMk/>
          <pc:sldMk cId="1668631586" sldId="658"/>
        </pc:sldMkLst>
        <pc:spChg chg="mod">
          <ac:chgData name="Alfons Kemper" userId="e1967c697ddb6f08" providerId="LiveId" clId="{348E777E-48D3-F44F-B71A-355743D7B3F8}" dt="2021-05-07T13:49:15.529" v="75" actId="20577"/>
          <ac:spMkLst>
            <pc:docMk/>
            <pc:sldMk cId="1668631586" sldId="658"/>
            <ac:spMk id="304131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0:08.314" v="81" actId="20577"/>
        <pc:sldMkLst>
          <pc:docMk/>
          <pc:sldMk cId="402489985" sldId="662"/>
        </pc:sldMkLst>
        <pc:spChg chg="mod">
          <ac:chgData name="Alfons Kemper" userId="e1967c697ddb6f08" providerId="LiveId" clId="{348E777E-48D3-F44F-B71A-355743D7B3F8}" dt="2021-05-07T13:50:08.314" v="81" actId="20577"/>
          <ac:spMkLst>
            <pc:docMk/>
            <pc:sldMk cId="402489985" sldId="662"/>
            <ac:spMk id="306179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0:52.012" v="82" actId="20577"/>
        <pc:sldMkLst>
          <pc:docMk/>
          <pc:sldMk cId="1542144782" sldId="664"/>
        </pc:sldMkLst>
        <pc:spChg chg="mod">
          <ac:chgData name="Alfons Kemper" userId="e1967c697ddb6f08" providerId="LiveId" clId="{348E777E-48D3-F44F-B71A-355743D7B3F8}" dt="2021-05-07T13:50:52.012" v="82" actId="20577"/>
          <ac:spMkLst>
            <pc:docMk/>
            <pc:sldMk cId="1542144782" sldId="664"/>
            <ac:spMk id="56326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1:17.857" v="85" actId="1076"/>
        <pc:sldMkLst>
          <pc:docMk/>
          <pc:sldMk cId="1333169207" sldId="665"/>
        </pc:sldMkLst>
        <pc:spChg chg="mod">
          <ac:chgData name="Alfons Kemper" userId="e1967c697ddb6f08" providerId="LiveId" clId="{348E777E-48D3-F44F-B71A-355743D7B3F8}" dt="2021-05-07T13:51:17.857" v="85" actId="1076"/>
          <ac:spMkLst>
            <pc:docMk/>
            <pc:sldMk cId="1333169207" sldId="665"/>
            <ac:spMk id="57359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51:11.596" v="84" actId="14100"/>
          <ac:spMkLst>
            <pc:docMk/>
            <pc:sldMk cId="1333169207" sldId="665"/>
            <ac:spMk id="57363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51:03.874" v="83" actId="1076"/>
          <ac:spMkLst>
            <pc:docMk/>
            <pc:sldMk cId="1333169207" sldId="665"/>
            <ac:spMk id="57369" creationId="{00000000-0000-0000-0000-000000000000}"/>
          </ac:spMkLst>
        </pc:spChg>
      </pc:sldChg>
      <pc:sldChg chg="addSp modSp mod">
        <pc:chgData name="Alfons Kemper" userId="e1967c697ddb6f08" providerId="LiveId" clId="{348E777E-48D3-F44F-B71A-355743D7B3F8}" dt="2021-05-07T13:52:31.193" v="88" actId="14100"/>
        <pc:sldMkLst>
          <pc:docMk/>
          <pc:sldMk cId="1523336727" sldId="666"/>
        </pc:sldMkLst>
        <pc:spChg chg="add mod">
          <ac:chgData name="Alfons Kemper" userId="e1967c697ddb6f08" providerId="LiveId" clId="{348E777E-48D3-F44F-B71A-355743D7B3F8}" dt="2021-05-07T13:52:31.193" v="88" actId="14100"/>
          <ac:spMkLst>
            <pc:docMk/>
            <pc:sldMk cId="1523336727" sldId="666"/>
            <ac:spMk id="24" creationId="{9FC48295-873B-9C46-A120-3192F6D56B10}"/>
          </ac:spMkLst>
        </pc:spChg>
      </pc:sldChg>
      <pc:sldChg chg="modSp mod">
        <pc:chgData name="Alfons Kemper" userId="e1967c697ddb6f08" providerId="LiveId" clId="{348E777E-48D3-F44F-B71A-355743D7B3F8}" dt="2021-05-07T13:55:05.848" v="91" actId="1076"/>
        <pc:sldMkLst>
          <pc:docMk/>
          <pc:sldMk cId="1432007102" sldId="667"/>
        </pc:sldMkLst>
        <pc:spChg chg="mod">
          <ac:chgData name="Alfons Kemper" userId="e1967c697ddb6f08" providerId="LiveId" clId="{348E777E-48D3-F44F-B71A-355743D7B3F8}" dt="2021-05-07T13:55:05.848" v="91" actId="1076"/>
          <ac:spMkLst>
            <pc:docMk/>
            <pc:sldMk cId="1432007102" sldId="667"/>
            <ac:spMk id="447527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6:10.605" v="93" actId="20577"/>
        <pc:sldMkLst>
          <pc:docMk/>
          <pc:sldMk cId="1868239221" sldId="670"/>
        </pc:sldMkLst>
        <pc:spChg chg="mod">
          <ac:chgData name="Alfons Kemper" userId="e1967c697ddb6f08" providerId="LiveId" clId="{348E777E-48D3-F44F-B71A-355743D7B3F8}" dt="2021-05-07T13:56:10.605" v="93" actId="20577"/>
          <ac:spMkLst>
            <pc:docMk/>
            <pc:sldMk cId="1868239221" sldId="670"/>
            <ac:spMk id="62470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6:46.697" v="94" actId="14100"/>
        <pc:sldMkLst>
          <pc:docMk/>
          <pc:sldMk cId="378412663" sldId="672"/>
        </pc:sldMkLst>
        <pc:spChg chg="mod">
          <ac:chgData name="Alfons Kemper" userId="e1967c697ddb6f08" providerId="LiveId" clId="{348E777E-48D3-F44F-B71A-355743D7B3F8}" dt="2021-05-07T13:56:46.697" v="94" actId="14100"/>
          <ac:spMkLst>
            <pc:docMk/>
            <pc:sldMk cId="378412663" sldId="672"/>
            <ac:spMk id="64517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7:07.820" v="95" actId="20577"/>
        <pc:sldMkLst>
          <pc:docMk/>
          <pc:sldMk cId="1495476179" sldId="673"/>
        </pc:sldMkLst>
        <pc:spChg chg="mod">
          <ac:chgData name="Alfons Kemper" userId="e1967c697ddb6f08" providerId="LiveId" clId="{348E777E-48D3-F44F-B71A-355743D7B3F8}" dt="2021-05-07T13:57:07.820" v="95" actId="20577"/>
          <ac:spMkLst>
            <pc:docMk/>
            <pc:sldMk cId="1495476179" sldId="673"/>
            <ac:spMk id="313347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8:19.777" v="97" actId="1076"/>
        <pc:sldMkLst>
          <pc:docMk/>
          <pc:sldMk cId="310161450" sldId="681"/>
        </pc:sldMkLst>
        <pc:spChg chg="mod">
          <ac:chgData name="Alfons Kemper" userId="e1967c697ddb6f08" providerId="LiveId" clId="{348E777E-48D3-F44F-B71A-355743D7B3F8}" dt="2021-05-07T13:58:14.318" v="96" actId="20577"/>
          <ac:spMkLst>
            <pc:docMk/>
            <pc:sldMk cId="310161450" sldId="681"/>
            <ac:spMk id="321539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3:58:19.777" v="97" actId="1076"/>
          <ac:spMkLst>
            <pc:docMk/>
            <pc:sldMk cId="310161450" sldId="681"/>
            <ac:spMk id="321540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3:59:25.913" v="102" actId="20577"/>
        <pc:sldMkLst>
          <pc:docMk/>
          <pc:sldMk cId="2061731017" sldId="683"/>
        </pc:sldMkLst>
        <pc:spChg chg="mod">
          <ac:chgData name="Alfons Kemper" userId="e1967c697ddb6f08" providerId="LiveId" clId="{348E777E-48D3-F44F-B71A-355743D7B3F8}" dt="2021-05-07T13:59:25.913" v="102" actId="20577"/>
          <ac:spMkLst>
            <pc:docMk/>
            <pc:sldMk cId="2061731017" sldId="683"/>
            <ac:spMk id="323587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4:02:26.191" v="104" actId="1076"/>
        <pc:sldMkLst>
          <pc:docMk/>
          <pc:sldMk cId="725202446" sldId="693"/>
        </pc:sldMkLst>
        <pc:spChg chg="mod">
          <ac:chgData name="Alfons Kemper" userId="e1967c697ddb6f08" providerId="LiveId" clId="{348E777E-48D3-F44F-B71A-355743D7B3F8}" dt="2021-05-07T14:02:26.191" v="104" actId="1076"/>
          <ac:spMkLst>
            <pc:docMk/>
            <pc:sldMk cId="725202446" sldId="693"/>
            <ac:spMk id="86030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4:03:05.876" v="127" actId="20577"/>
        <pc:sldMkLst>
          <pc:docMk/>
          <pc:sldMk cId="1136251009" sldId="695"/>
        </pc:sldMkLst>
        <pc:spChg chg="mod">
          <ac:chgData name="Alfons Kemper" userId="e1967c697ddb6f08" providerId="LiveId" clId="{348E777E-48D3-F44F-B71A-355743D7B3F8}" dt="2021-05-07T14:03:05.876" v="127" actId="20577"/>
          <ac:spMkLst>
            <pc:docMk/>
            <pc:sldMk cId="1136251009" sldId="695"/>
            <ac:spMk id="88067" creationId="{00000000-0000-0000-0000-000000000000}"/>
          </ac:spMkLst>
        </pc:spChg>
      </pc:sldChg>
      <pc:sldChg chg="modSp mod">
        <pc:chgData name="Alfons Kemper" userId="e1967c697ddb6f08" providerId="LiveId" clId="{348E777E-48D3-F44F-B71A-355743D7B3F8}" dt="2021-05-07T14:04:01.462" v="132" actId="14100"/>
        <pc:sldMkLst>
          <pc:docMk/>
          <pc:sldMk cId="848495836" sldId="698"/>
        </pc:sldMkLst>
        <pc:spChg chg="mod">
          <ac:chgData name="Alfons Kemper" userId="e1967c697ddb6f08" providerId="LiveId" clId="{348E777E-48D3-F44F-B71A-355743D7B3F8}" dt="2021-05-07T14:04:01.462" v="132" actId="14100"/>
          <ac:spMkLst>
            <pc:docMk/>
            <pc:sldMk cId="848495836" sldId="698"/>
            <ac:spMk id="91141" creationId="{00000000-0000-0000-0000-000000000000}"/>
          </ac:spMkLst>
        </pc:spChg>
        <pc:spChg chg="mod">
          <ac:chgData name="Alfons Kemper" userId="e1967c697ddb6f08" providerId="LiveId" clId="{348E777E-48D3-F44F-B71A-355743D7B3F8}" dt="2021-05-07T14:03:49.283" v="131" actId="20577"/>
          <ac:spMkLst>
            <pc:docMk/>
            <pc:sldMk cId="848495836" sldId="698"/>
            <ac:spMk id="33997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17/05/2021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17/05/2021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704D9-A6BF-472A-B02F-CDF066EAC7F2}" type="slidenum">
              <a:rPr lang="de-DE">
                <a:latin typeface="Arial" pitchFamily="34" charset="0"/>
              </a:rPr>
              <a:pPr/>
              <a:t>1</a:t>
            </a:fld>
            <a:endParaRPr lang="de-DE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10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CC9F5-67B0-426B-9362-BAD9B91FDAFD}" type="slidenum">
              <a:rPr lang="de-DE">
                <a:latin typeface="Arial" pitchFamily="34" charset="0"/>
              </a:rPr>
              <a:pPr/>
              <a:t>10</a:t>
            </a:fld>
            <a:endParaRPr lang="de-DE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62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7E8D3-CBCE-4B25-A05D-5F4186A817E2}" type="slidenum">
              <a:rPr lang="de-DE">
                <a:latin typeface="Arial" pitchFamily="34" charset="0"/>
              </a:rPr>
              <a:pPr/>
              <a:t>11</a:t>
            </a:fld>
            <a:endParaRPr lang="de-DE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03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8247D-F064-4B3C-9CA0-C3DF2D8B384B}" type="slidenum">
              <a:rPr lang="de-DE">
                <a:latin typeface="Arial" pitchFamily="34" charset="0"/>
              </a:rPr>
              <a:pPr/>
              <a:t>12</a:t>
            </a:fld>
            <a:endParaRPr lang="de-DE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31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45B0A-3B92-4918-8AB6-EAFC541618B6}" type="slidenum">
              <a:rPr lang="de-DE">
                <a:latin typeface="Arial" pitchFamily="34" charset="0"/>
              </a:rPr>
              <a:pPr/>
              <a:t>13</a:t>
            </a:fld>
            <a:endParaRPr lang="de-DE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17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DC4EA-F7C0-4335-B61D-CCBC37A206E0}" type="slidenum">
              <a:rPr lang="de-DE">
                <a:latin typeface="Arial" pitchFamily="34" charset="0"/>
              </a:rPr>
              <a:pPr/>
              <a:t>14</a:t>
            </a:fld>
            <a:endParaRPr lang="de-DE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32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629EF-9CC4-498A-85A9-F88A8EA2114E}" type="slidenum">
              <a:rPr lang="de-DE">
                <a:latin typeface="Arial" pitchFamily="34" charset="0"/>
              </a:rPr>
              <a:pPr/>
              <a:t>15</a:t>
            </a:fld>
            <a:endParaRPr lang="de-DE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45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850CA-9C0E-40AF-ADD6-577431AB27C8}" type="slidenum">
              <a:rPr lang="de-DE">
                <a:latin typeface="Arial" pitchFamily="34" charset="0"/>
              </a:rPr>
              <a:pPr/>
              <a:t>16</a:t>
            </a:fld>
            <a:endParaRPr lang="de-DE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5337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40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D75F6-9CB9-495C-B13D-56D7F4FFF6F2}" type="slidenum">
              <a:rPr lang="de-DE">
                <a:latin typeface="Arial" pitchFamily="34" charset="0"/>
              </a:rPr>
              <a:pPr/>
              <a:t>17</a:t>
            </a:fld>
            <a:endParaRPr lang="de-DE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5337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6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BD8A2-4A7C-4387-BF20-3AA37446F311}" type="slidenum">
              <a:rPr lang="de-DE">
                <a:latin typeface="Arial" pitchFamily="34" charset="0"/>
              </a:rPr>
              <a:pPr/>
              <a:t>18</a:t>
            </a:fld>
            <a:endParaRPr lang="de-DE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C4CFA-E71F-4448-9238-405BCF720161}" type="slidenum">
              <a:rPr lang="de-DE">
                <a:latin typeface="Arial" pitchFamily="34" charset="0"/>
              </a:rPr>
              <a:pPr/>
              <a:t>19</a:t>
            </a:fld>
            <a:endParaRPr lang="de-DE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CC32B-5F9E-4583-8535-6522E049E59F}" type="slidenum">
              <a:rPr lang="de-DE">
                <a:latin typeface="Arial" pitchFamily="34" charset="0"/>
              </a:rPr>
              <a:pPr/>
              <a:t>2</a:t>
            </a:fld>
            <a:endParaRPr lang="de-DE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72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06B09-5D59-4077-A655-F86DE2516DF1}" type="slidenum">
              <a:rPr lang="de-DE">
                <a:latin typeface="Arial" pitchFamily="34" charset="0"/>
              </a:rPr>
              <a:pPr/>
              <a:t>20</a:t>
            </a:fld>
            <a:endParaRPr lang="de-DE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66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0786-0E10-4EE7-A13E-58AB292543D3}" type="slidenum">
              <a:rPr lang="de-DE">
                <a:latin typeface="Arial" pitchFamily="34" charset="0"/>
              </a:rPr>
              <a:pPr/>
              <a:t>21</a:t>
            </a:fld>
            <a:endParaRPr lang="de-DE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D3787-75B6-4D54-B239-D1EF4B42616D}" type="slidenum">
              <a:rPr lang="de-DE">
                <a:latin typeface="Arial" pitchFamily="34" charset="0"/>
              </a:rPr>
              <a:pPr/>
              <a:t>22</a:t>
            </a:fld>
            <a:endParaRPr lang="de-DE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389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31389-072F-42C7-84F2-C7863007B555}" type="slidenum">
              <a:rPr lang="de-DE">
                <a:latin typeface="Arial" pitchFamily="34" charset="0"/>
              </a:rPr>
              <a:pPr/>
              <a:t>23</a:t>
            </a:fld>
            <a:endParaRPr lang="de-DE">
              <a:latin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937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F63C3-8772-438D-84D9-C9CC3461190B}" type="slidenum">
              <a:rPr lang="de-DE">
                <a:latin typeface="Arial" pitchFamily="34" charset="0"/>
              </a:rPr>
              <a:pPr/>
              <a:t>24</a:t>
            </a:fld>
            <a:endParaRPr lang="de-DE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716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0CAFC-E7B9-4518-B67A-27DEC66F5EA5}" type="slidenum">
              <a:rPr lang="de-DE">
                <a:latin typeface="Arial" pitchFamily="34" charset="0"/>
              </a:rPr>
              <a:pPr/>
              <a:t>25</a:t>
            </a:fld>
            <a:endParaRPr lang="de-DE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82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3ADEF-1C87-42C0-88D6-4AC170CCC1E8}" type="slidenum">
              <a:rPr lang="de-DE">
                <a:latin typeface="Arial" pitchFamily="34" charset="0"/>
              </a:rPr>
              <a:pPr/>
              <a:t>26</a:t>
            </a:fld>
            <a:endParaRPr lang="de-DE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212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08EFF-B49E-47BB-AF58-E7141605764E}" type="slidenum">
              <a:rPr lang="de-DE">
                <a:latin typeface="Arial" pitchFamily="34" charset="0"/>
              </a:rPr>
              <a:pPr/>
              <a:t>27</a:t>
            </a:fld>
            <a:endParaRPr lang="de-DE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401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F222B-0B97-4DBF-9CF3-1A132B6702AF}" type="slidenum">
              <a:rPr lang="de-DE">
                <a:latin typeface="Arial" pitchFamily="34" charset="0"/>
              </a:rPr>
              <a:pPr/>
              <a:t>28</a:t>
            </a:fld>
            <a:endParaRPr lang="de-DE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41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F148C-BDBD-4E31-9EF7-54EC1AD84767}" type="slidenum">
              <a:rPr lang="de-DE">
                <a:latin typeface="Arial" pitchFamily="34" charset="0"/>
              </a:rPr>
              <a:pPr/>
              <a:t>29</a:t>
            </a:fld>
            <a:endParaRPr lang="de-DE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2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9B7A7-2AAC-445A-B288-D6A1B870AFB1}" type="slidenum">
              <a:rPr lang="de-DE">
                <a:latin typeface="Arial" pitchFamily="34" charset="0"/>
              </a:rPr>
              <a:pPr/>
              <a:t>3</a:t>
            </a:fld>
            <a:endParaRPr lang="de-DE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95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AD9CE-ABC1-4975-83A4-592BE27182C0}" type="slidenum">
              <a:rPr lang="de-DE">
                <a:latin typeface="Arial" pitchFamily="34" charset="0"/>
              </a:rPr>
              <a:pPr/>
              <a:t>30</a:t>
            </a:fld>
            <a:endParaRPr lang="de-DE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94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1F79E-9DB2-4E11-869B-DF3635005469}" type="slidenum">
              <a:rPr lang="de-DE">
                <a:latin typeface="Arial" pitchFamily="34" charset="0"/>
              </a:rPr>
              <a:pPr/>
              <a:t>31</a:t>
            </a:fld>
            <a:endParaRPr lang="de-DE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28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FFC1F-3681-4E6C-BBE9-BAF923823F8C}" type="slidenum">
              <a:rPr lang="de-DE">
                <a:latin typeface="Arial" pitchFamily="34" charset="0"/>
              </a:rPr>
              <a:pPr/>
              <a:t>32</a:t>
            </a:fld>
            <a:endParaRPr lang="de-DE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30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718C7-B928-4B61-AED3-BE9E2917C780}" type="slidenum">
              <a:rPr lang="de-DE">
                <a:latin typeface="Arial" pitchFamily="34" charset="0"/>
              </a:rPr>
              <a:pPr/>
              <a:t>33</a:t>
            </a:fld>
            <a:endParaRPr lang="de-DE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353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6A71D-2442-4E2B-B675-D51CF63E616F}" type="slidenum">
              <a:rPr lang="de-DE">
                <a:latin typeface="Arial" pitchFamily="34" charset="0"/>
              </a:rPr>
              <a:pPr/>
              <a:t>34</a:t>
            </a:fld>
            <a:endParaRPr lang="de-DE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855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5B5C0-C577-486B-93FF-5606D79936B1}" type="slidenum">
              <a:rPr lang="de-DE">
                <a:latin typeface="Arial" pitchFamily="34" charset="0"/>
              </a:rPr>
              <a:pPr/>
              <a:t>35</a:t>
            </a:fld>
            <a:endParaRPr lang="de-DE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2FA66-FAE0-4C03-B57C-292815799AAC}" type="slidenum">
              <a:rPr lang="de-DE">
                <a:latin typeface="Arial" pitchFamily="34" charset="0"/>
              </a:rPr>
              <a:pPr/>
              <a:t>36</a:t>
            </a:fld>
            <a:endParaRPr lang="de-DE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69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3041-3F63-4253-AF3C-3CAB5B220DCF}" type="slidenum">
              <a:rPr lang="de-DE">
                <a:latin typeface="Arial" pitchFamily="34" charset="0"/>
              </a:rPr>
              <a:pPr/>
              <a:t>37</a:t>
            </a:fld>
            <a:endParaRPr lang="de-DE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995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F6B84-3FCE-44C6-99D7-B5C6499D32AE}" type="slidenum">
              <a:rPr lang="de-DE">
                <a:latin typeface="Arial" pitchFamily="34" charset="0"/>
              </a:rPr>
              <a:pPr/>
              <a:t>38</a:t>
            </a:fld>
            <a:endParaRPr lang="de-DE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549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C5725-F7D5-4BAB-81CA-D0A86DD3E3F6}" type="slidenum">
              <a:rPr lang="de-DE">
                <a:latin typeface="Arial" pitchFamily="34" charset="0"/>
              </a:rPr>
              <a:pPr/>
              <a:t>39</a:t>
            </a:fld>
            <a:endParaRPr lang="de-DE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3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9FA5-41AB-44C4-833F-4B7FFEA6CBF9}" type="slidenum">
              <a:rPr lang="de-DE">
                <a:latin typeface="Arial" pitchFamily="34" charset="0"/>
              </a:rPr>
              <a:pPr/>
              <a:t>4</a:t>
            </a:fld>
            <a:endParaRPr lang="de-DE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877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FAC42-39B8-4223-A5D4-A481AE6767B7}" type="slidenum">
              <a:rPr lang="de-DE">
                <a:latin typeface="Arial" pitchFamily="34" charset="0"/>
              </a:rPr>
              <a:pPr/>
              <a:t>40</a:t>
            </a:fld>
            <a:endParaRPr lang="de-DE">
              <a:latin typeface="Arial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75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E54BF-2228-46BA-815A-C04ADB2E502E}" type="slidenum">
              <a:rPr lang="de-DE">
                <a:latin typeface="Arial" pitchFamily="34" charset="0"/>
              </a:rPr>
              <a:pPr/>
              <a:t>41</a:t>
            </a:fld>
            <a:endParaRPr lang="de-DE">
              <a:latin typeface="Arial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074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C9C40-D83C-4B84-A9CF-179BA4110A82}" type="slidenum">
              <a:rPr lang="de-DE">
                <a:latin typeface="Arial" pitchFamily="34" charset="0"/>
              </a:rPr>
              <a:pPr/>
              <a:t>42</a:t>
            </a:fld>
            <a:endParaRPr lang="de-DE">
              <a:latin typeface="Arial" pitchFamily="34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5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7919B-743A-47F6-9F4F-9F8C3B451760}" type="slidenum">
              <a:rPr lang="de-DE">
                <a:latin typeface="Arial" pitchFamily="34" charset="0"/>
              </a:rPr>
              <a:pPr/>
              <a:t>43</a:t>
            </a:fld>
            <a:endParaRPr lang="de-DE">
              <a:latin typeface="Arial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1268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29495-0EBC-4D8B-83C2-A735DC942893}" type="slidenum">
              <a:rPr lang="de-DE">
                <a:latin typeface="Arial" pitchFamily="34" charset="0"/>
              </a:rPr>
              <a:pPr/>
              <a:t>44</a:t>
            </a:fld>
            <a:endParaRPr lang="de-DE">
              <a:latin typeface="Arial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934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867A6-B4CB-44B3-A19A-CE63CF917F7C}" type="slidenum">
              <a:rPr lang="de-DE">
                <a:latin typeface="Arial" pitchFamily="34" charset="0"/>
              </a:rPr>
              <a:pPr/>
              <a:t>45</a:t>
            </a:fld>
            <a:endParaRPr lang="de-DE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265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630FF-D557-4A6B-94A0-DE15768BD97E}" type="slidenum">
              <a:rPr lang="de-DE">
                <a:latin typeface="Arial" pitchFamily="34" charset="0"/>
              </a:rPr>
              <a:pPr/>
              <a:t>46</a:t>
            </a:fld>
            <a:endParaRPr lang="de-DE">
              <a:latin typeface="Arial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197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7F90C-9D83-47AC-9F25-F6F16824DCB5}" type="slidenum">
              <a:rPr lang="de-DE">
                <a:latin typeface="Arial" pitchFamily="34" charset="0"/>
              </a:rPr>
              <a:pPr/>
              <a:t>47</a:t>
            </a:fld>
            <a:endParaRPr lang="de-DE">
              <a:latin typeface="Arial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59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A59D3-3B8D-4177-9763-8873EAD54AF6}" type="slidenum">
              <a:rPr lang="de-DE">
                <a:latin typeface="Arial" pitchFamily="34" charset="0"/>
              </a:rPr>
              <a:pPr/>
              <a:t>48</a:t>
            </a:fld>
            <a:endParaRPr lang="de-DE">
              <a:latin typeface="Arial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637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68FF1-DC89-4406-A3F1-6789B69CEE97}" type="slidenum">
              <a:rPr lang="de-DE">
                <a:latin typeface="Arial" pitchFamily="34" charset="0"/>
              </a:rPr>
              <a:pPr/>
              <a:t>49</a:t>
            </a:fld>
            <a:endParaRPr lang="de-DE">
              <a:latin typeface="Arial" pitchFamily="3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63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26F66-89EA-4AC2-912D-5ED4DA078491}" type="slidenum">
              <a:rPr lang="de-DE">
                <a:latin typeface="Arial" pitchFamily="34" charset="0"/>
              </a:rPr>
              <a:pPr/>
              <a:t>5</a:t>
            </a:fld>
            <a:endParaRPr lang="de-DE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379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AB0C5-7643-4736-9E05-BDD91DE480EC}" type="slidenum">
              <a:rPr lang="de-DE">
                <a:latin typeface="Arial" pitchFamily="34" charset="0"/>
              </a:rPr>
              <a:pPr/>
              <a:t>50</a:t>
            </a:fld>
            <a:endParaRPr lang="de-DE">
              <a:latin typeface="Arial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98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3C9CC-B349-4581-B55B-71D51ACAFA0C}" type="slidenum">
              <a:rPr lang="de-DE">
                <a:latin typeface="Arial" pitchFamily="34" charset="0"/>
              </a:rPr>
              <a:pPr/>
              <a:t>51</a:t>
            </a:fld>
            <a:endParaRPr lang="de-DE">
              <a:latin typeface="Arial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452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60458-8114-449A-AC75-7EB0FE29FCCC}" type="slidenum">
              <a:rPr lang="de-DE">
                <a:latin typeface="Arial" pitchFamily="34" charset="0"/>
              </a:rPr>
              <a:pPr/>
              <a:t>52</a:t>
            </a:fld>
            <a:endParaRPr lang="de-DE">
              <a:latin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154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62A6D-606E-4C3F-8582-5076756463F9}" type="slidenum">
              <a:rPr lang="de-DE">
                <a:latin typeface="Arial" pitchFamily="34" charset="0"/>
              </a:rPr>
              <a:pPr/>
              <a:t>53</a:t>
            </a:fld>
            <a:endParaRPr lang="de-DE">
              <a:latin typeface="Arial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7289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94D1E-826A-4961-81AF-02FF468FEAA1}" type="slidenum">
              <a:rPr lang="de-DE">
                <a:latin typeface="Arial" pitchFamily="34" charset="0"/>
              </a:rPr>
              <a:pPr/>
              <a:t>54</a:t>
            </a:fld>
            <a:endParaRPr lang="de-DE">
              <a:latin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11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9A062-1298-4527-BAC8-478E2950F4A2}" type="slidenum">
              <a:rPr lang="de-DE">
                <a:latin typeface="Arial" pitchFamily="34" charset="0"/>
              </a:rPr>
              <a:pPr/>
              <a:t>55</a:t>
            </a:fld>
            <a:endParaRPr lang="de-DE">
              <a:latin typeface="Arial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3138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01B48-B0C7-49C5-8ED8-2F81F5995DE1}" type="slidenum">
              <a:rPr lang="de-DE">
                <a:latin typeface="Arial" pitchFamily="34" charset="0"/>
              </a:rPr>
              <a:pPr/>
              <a:t>56</a:t>
            </a:fld>
            <a:endParaRPr lang="de-DE">
              <a:latin typeface="Arial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7245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D022-BA1F-472D-A55E-DFB13BB39E2E}" type="slidenum">
              <a:rPr lang="de-DE">
                <a:latin typeface="Arial" pitchFamily="34" charset="0"/>
              </a:rPr>
              <a:pPr/>
              <a:t>57</a:t>
            </a:fld>
            <a:endParaRPr lang="de-DE">
              <a:latin typeface="Arial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3571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7C52F-8218-4CAE-AC97-41B8FED9906F}" type="slidenum">
              <a:rPr lang="de-DE">
                <a:latin typeface="Arial" pitchFamily="34" charset="0"/>
              </a:rPr>
              <a:pPr/>
              <a:t>58</a:t>
            </a:fld>
            <a:endParaRPr lang="de-DE">
              <a:latin typeface="Arial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8456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5F8E5-633D-4513-B57A-B25917099190}" type="slidenum">
              <a:rPr lang="de-DE">
                <a:latin typeface="Arial" pitchFamily="34" charset="0"/>
              </a:rPr>
              <a:pPr/>
              <a:t>59</a:t>
            </a:fld>
            <a:endParaRPr lang="de-DE">
              <a:latin typeface="Arial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59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8AB21-951D-472F-90A4-D9D23A3292C3}" type="slidenum">
              <a:rPr lang="de-DE">
                <a:latin typeface="Arial" pitchFamily="34" charset="0"/>
              </a:rPr>
              <a:pPr/>
              <a:t>6</a:t>
            </a:fld>
            <a:endParaRPr lang="de-DE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101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EDE9-BE7F-4CD1-9CD7-1E314231ADAE}" type="slidenum">
              <a:rPr lang="de-DE">
                <a:latin typeface="Arial" pitchFamily="34" charset="0"/>
              </a:rPr>
              <a:pPr/>
              <a:t>60</a:t>
            </a:fld>
            <a:endParaRPr lang="de-DE">
              <a:latin typeface="Arial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4827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431ED-5A7B-4655-A856-818D3D2E42E6}" type="slidenum">
              <a:rPr lang="de-DE">
                <a:latin typeface="Arial" pitchFamily="34" charset="0"/>
              </a:rPr>
              <a:pPr/>
              <a:t>61</a:t>
            </a:fld>
            <a:endParaRPr lang="de-DE">
              <a:latin typeface="Arial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596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3260C-BACC-4889-9FD7-53CFF4A4307B}" type="slidenum">
              <a:rPr lang="de-DE">
                <a:latin typeface="Arial" pitchFamily="34" charset="0"/>
              </a:rPr>
              <a:pPr/>
              <a:t>62</a:t>
            </a:fld>
            <a:endParaRPr lang="de-DE">
              <a:latin typeface="Arial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634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04D8-186F-4A41-A364-82F1E692A265}" type="slidenum">
              <a:rPr lang="de-DE">
                <a:latin typeface="Arial" pitchFamily="34" charset="0"/>
              </a:rPr>
              <a:pPr/>
              <a:t>63</a:t>
            </a:fld>
            <a:endParaRPr lang="de-DE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180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71F38-9CAF-4E88-B53A-EBF13843C855}" type="slidenum">
              <a:rPr lang="de-DE">
                <a:latin typeface="Arial" pitchFamily="34" charset="0"/>
              </a:rPr>
              <a:pPr/>
              <a:t>64</a:t>
            </a:fld>
            <a:endParaRPr lang="de-DE">
              <a:latin typeface="Arial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0438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192F5-9A66-4FEA-A12B-8D89F9BA9EB7}" type="slidenum">
              <a:rPr lang="de-DE">
                <a:latin typeface="Arial" pitchFamily="34" charset="0"/>
              </a:rPr>
              <a:pPr/>
              <a:t>65</a:t>
            </a:fld>
            <a:endParaRPr lang="de-DE">
              <a:latin typeface="Arial" pitchFamily="3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5654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28817-BB8E-4791-B4DC-A88B33FAAA02}" type="slidenum">
              <a:rPr lang="de-DE">
                <a:latin typeface="Arial" pitchFamily="34" charset="0"/>
              </a:rPr>
              <a:pPr/>
              <a:t>66</a:t>
            </a:fld>
            <a:endParaRPr lang="de-DE">
              <a:latin typeface="Arial" pitchFamily="34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4277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A29B1-5EF7-4C6C-864D-588CB2AAF501}" type="slidenum">
              <a:rPr lang="de-DE">
                <a:latin typeface="Arial" pitchFamily="34" charset="0"/>
              </a:rPr>
              <a:pPr/>
              <a:t>67</a:t>
            </a:fld>
            <a:endParaRPr lang="de-DE">
              <a:latin typeface="Arial" pitchFamily="34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7070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5727C-548B-491B-A6B9-3275765A8C1B}" type="slidenum">
              <a:rPr lang="de-DE">
                <a:latin typeface="Arial" pitchFamily="34" charset="0"/>
              </a:rPr>
              <a:pPr/>
              <a:t>68</a:t>
            </a:fld>
            <a:endParaRPr lang="de-DE">
              <a:latin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1982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CAB5F-489F-469F-9567-F6B9797B7C83}" type="slidenum">
              <a:rPr lang="de-DE">
                <a:latin typeface="Arial" pitchFamily="34" charset="0"/>
              </a:rPr>
              <a:pPr/>
              <a:t>69</a:t>
            </a:fld>
            <a:endParaRPr lang="de-DE">
              <a:latin typeface="Arial" pitchFamily="3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78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F5A84-E183-440F-A6E1-9FE6B9434963}" type="slidenum">
              <a:rPr lang="de-DE">
                <a:latin typeface="Arial" pitchFamily="34" charset="0"/>
              </a:rPr>
              <a:pPr/>
              <a:t>7</a:t>
            </a:fld>
            <a:endParaRPr lang="de-DE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3255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D2958-92CA-44A6-AF52-C33B0C77873C}" type="slidenum">
              <a:rPr lang="de-DE">
                <a:latin typeface="Arial" pitchFamily="34" charset="0"/>
              </a:rPr>
              <a:pPr/>
              <a:t>70</a:t>
            </a:fld>
            <a:endParaRPr lang="de-DE">
              <a:latin typeface="Arial" pitchFamily="34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1147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A5830-8635-4A2A-9697-3BC10520F4C1}" type="slidenum">
              <a:rPr lang="de-DE">
                <a:latin typeface="Arial" pitchFamily="34" charset="0"/>
              </a:rPr>
              <a:pPr/>
              <a:t>71</a:t>
            </a:fld>
            <a:endParaRPr lang="de-DE">
              <a:latin typeface="Arial" pitchFamily="34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5837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3B580-0C45-4FFD-9290-CC9FEC1C33D0}" type="slidenum">
              <a:rPr lang="de-DE">
                <a:latin typeface="Arial" pitchFamily="34" charset="0"/>
              </a:rPr>
              <a:pPr/>
              <a:t>72</a:t>
            </a:fld>
            <a:endParaRPr lang="de-DE">
              <a:latin typeface="Arial" pitchFamily="34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6817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E0E94-7BA3-4946-8B6C-FCBC2A41D94B}" type="slidenum">
              <a:rPr lang="de-DE">
                <a:latin typeface="Arial" pitchFamily="34" charset="0"/>
              </a:rPr>
              <a:pPr/>
              <a:t>73</a:t>
            </a:fld>
            <a:endParaRPr lang="de-DE">
              <a:latin typeface="Arial" pitchFamily="34" charset="0"/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1632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78289-DEEC-4BA1-82DE-4760D516911C}" type="slidenum">
              <a:rPr lang="de-DE">
                <a:latin typeface="Arial" pitchFamily="34" charset="0"/>
              </a:rPr>
              <a:pPr/>
              <a:t>74</a:t>
            </a:fld>
            <a:endParaRPr lang="de-DE">
              <a:latin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8668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53141-8511-49DD-92C2-FCEFCCE13430}" type="slidenum">
              <a:rPr lang="de-DE">
                <a:latin typeface="Arial" pitchFamily="34" charset="0"/>
              </a:rPr>
              <a:pPr/>
              <a:t>75</a:t>
            </a:fld>
            <a:endParaRPr lang="de-DE">
              <a:latin typeface="Arial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852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D5BBA-C83D-49E4-8C88-60FF97B9E875}" type="slidenum">
              <a:rPr lang="de-DE">
                <a:latin typeface="Arial" pitchFamily="34" charset="0"/>
              </a:rPr>
              <a:pPr/>
              <a:t>76</a:t>
            </a:fld>
            <a:endParaRPr lang="de-DE">
              <a:latin typeface="Arial" pitchFamily="34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6266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B4251-024E-4574-AD06-302159C7BAF3}" type="slidenum">
              <a:rPr lang="de-DE">
                <a:latin typeface="Arial" pitchFamily="34" charset="0"/>
              </a:rPr>
              <a:pPr/>
              <a:t>77</a:t>
            </a:fld>
            <a:endParaRPr lang="de-DE">
              <a:latin typeface="Arial" pitchFamily="3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724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8638-09FA-42F6-98D8-BD99D4F53CE3}" type="slidenum">
              <a:rPr lang="de-DE">
                <a:latin typeface="Arial" pitchFamily="34" charset="0"/>
              </a:rPr>
              <a:pPr/>
              <a:t>78</a:t>
            </a:fld>
            <a:endParaRPr lang="de-DE">
              <a:latin typeface="Arial" pitchFamily="34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816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A19AA-0DD1-4C28-88CC-6879155B76E9}" type="slidenum">
              <a:rPr lang="de-DE">
                <a:latin typeface="Arial" pitchFamily="34" charset="0"/>
              </a:rPr>
              <a:pPr/>
              <a:t>79</a:t>
            </a:fld>
            <a:endParaRPr lang="de-DE">
              <a:latin typeface="Arial" pitchFamily="34" charset="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C2532-D992-4E0A-BF16-A45E2F756BF9}" type="slidenum">
              <a:rPr lang="de-DE">
                <a:latin typeface="Arial" pitchFamily="34" charset="0"/>
              </a:rPr>
              <a:pPr/>
              <a:t>8</a:t>
            </a:fld>
            <a:endParaRPr lang="de-DE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6240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3EC82-9A04-44F0-A841-6D7D1E01EDDA}" type="slidenum">
              <a:rPr lang="de-DE">
                <a:latin typeface="Arial" pitchFamily="34" charset="0"/>
              </a:rPr>
              <a:pPr/>
              <a:t>80</a:t>
            </a:fld>
            <a:endParaRPr lang="de-DE">
              <a:latin typeface="Arial" pitchFamily="34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8274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16755-DCC6-47CB-A5B7-A4B421D3F705}" type="slidenum">
              <a:rPr lang="de-DE">
                <a:latin typeface="Arial" pitchFamily="34" charset="0"/>
              </a:rPr>
              <a:pPr/>
              <a:t>81</a:t>
            </a:fld>
            <a:endParaRPr lang="de-DE">
              <a:latin typeface="Arial" pitchFamily="34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1319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48726-7097-4C6F-9F05-2DA51B61086E}" type="slidenum">
              <a:rPr lang="de-DE">
                <a:latin typeface="Arial" pitchFamily="34" charset="0"/>
              </a:rPr>
              <a:pPr/>
              <a:t>82</a:t>
            </a:fld>
            <a:endParaRPr lang="de-DE">
              <a:latin typeface="Arial" pitchFamily="34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0048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26B30-453C-4E4B-AF48-EBB8DC128285}" type="slidenum">
              <a:rPr lang="de-DE">
                <a:latin typeface="Arial" pitchFamily="34" charset="0"/>
              </a:rPr>
              <a:pPr/>
              <a:t>83</a:t>
            </a:fld>
            <a:endParaRPr lang="de-DE">
              <a:latin typeface="Arial" pitchFamily="34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1913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3512E-C849-4B27-B2CC-EBF5C3CD14FC}" type="slidenum">
              <a:rPr lang="de-DE">
                <a:latin typeface="Arial" pitchFamily="34" charset="0"/>
              </a:rPr>
              <a:pPr/>
              <a:t>84</a:t>
            </a:fld>
            <a:endParaRPr lang="de-DE">
              <a:latin typeface="Arial" pitchFamily="34" charset="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4773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7DB96-0EA2-4C0A-9A35-5A8653C7549F}" type="slidenum">
              <a:rPr lang="de-DE">
                <a:latin typeface="Arial" pitchFamily="34" charset="0"/>
              </a:rPr>
              <a:pPr/>
              <a:t>85</a:t>
            </a:fld>
            <a:endParaRPr lang="de-DE">
              <a:latin typeface="Arial" pitchFamily="34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715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143BC-2B75-4882-9E6A-3B87789C0D19}" type="slidenum">
              <a:rPr lang="de-DE">
                <a:latin typeface="Arial" pitchFamily="34" charset="0"/>
              </a:rPr>
              <a:pPr/>
              <a:t>86</a:t>
            </a:fld>
            <a:endParaRPr lang="de-DE">
              <a:latin typeface="Arial" pitchFamily="34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9957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AB7EB-40BE-45BD-BA83-81C12FB94F69}" type="slidenum">
              <a:rPr lang="de-DE">
                <a:latin typeface="Arial" pitchFamily="34" charset="0"/>
              </a:rPr>
              <a:pPr/>
              <a:t>87</a:t>
            </a:fld>
            <a:endParaRPr lang="de-DE">
              <a:latin typeface="Arial" pitchFamily="34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7308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87AC0-750A-4ECD-9D0A-B3E22744390C}" type="slidenum">
              <a:rPr lang="de-DE">
                <a:latin typeface="Arial" pitchFamily="34" charset="0"/>
              </a:rPr>
              <a:pPr/>
              <a:t>88</a:t>
            </a:fld>
            <a:endParaRPr lang="de-DE">
              <a:latin typeface="Arial" pitchFamily="34" charset="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5352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0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81B1F-5343-4DFA-91D0-E0E6B367D0A6}" type="slidenum">
              <a:rPr lang="de-DE">
                <a:latin typeface="Arial" pitchFamily="34" charset="0"/>
              </a:rPr>
              <a:pPr/>
              <a:t>89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2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5511E-614F-457F-A84E-9E3E88171575}" type="slidenum">
              <a:rPr lang="de-DE">
                <a:latin typeface="Arial" pitchFamily="34" charset="0"/>
              </a:rPr>
              <a:pPr/>
              <a:t>9</a:t>
            </a:fld>
            <a:endParaRPr lang="de-DE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05344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14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3AE5B-6BE4-46C9-9086-CFC146B07695}" type="slidenum">
              <a:rPr lang="de-DE">
                <a:latin typeface="Arial" pitchFamily="34" charset="0"/>
              </a:rPr>
              <a:pPr/>
              <a:t>90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6499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25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5D648-C354-4E81-A9DD-731516E58BD9}" type="slidenum">
              <a:rPr lang="de-DE">
                <a:latin typeface="Arial" pitchFamily="34" charset="0"/>
              </a:rPr>
              <a:pPr/>
              <a:t>91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8183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35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25445-6FC9-48EF-9490-DA2E0609DB14}" type="slidenum">
              <a:rPr lang="de-DE">
                <a:latin typeface="Arial" pitchFamily="34" charset="0"/>
              </a:rPr>
              <a:pPr/>
              <a:t>92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5820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4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6C016-B649-42CD-880D-7FEA64082251}" type="slidenum">
              <a:rPr lang="de-DE">
                <a:latin typeface="Arial" pitchFamily="34" charset="0"/>
              </a:rPr>
              <a:pPr/>
              <a:t>93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0295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  <p:sp>
        <p:nvSpPr>
          <p:cNvPr id="1955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CE248-0617-4113-9FC3-58117F1758C1}" type="slidenum">
              <a:rPr lang="de-DE">
                <a:latin typeface="Arial" pitchFamily="34" charset="0"/>
              </a:rPr>
              <a:pPr/>
              <a:t>94</a:t>
            </a:fld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1469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2203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77613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92020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2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2143125"/>
            <a:ext cx="8508999" cy="254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9091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7179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48752"/>
            <a:ext cx="4188333" cy="2547074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8840"/>
            <a:ext cx="4180392" cy="254691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152650"/>
            <a:ext cx="9144000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>
              <a:latin typeface="Arial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52650"/>
            <a:ext cx="4197858" cy="25527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3125"/>
            <a:ext cx="4180392" cy="2543176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133600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00200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B33A-472D-4708-99F6-C179FD98D7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13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229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5EC0B-2767-478F-8038-52D33C6752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FE4E-294E-4B19-AB32-018BC17EF5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371600"/>
            <a:ext cx="82296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4350"/>
            <a:ext cx="7721600" cy="85725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914650"/>
            <a:ext cx="6400800" cy="1328738"/>
          </a:xfrm>
          <a:prstGeom prst="rect">
            <a:avLst/>
          </a:prstGeo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4672012"/>
            <a:ext cx="1828800" cy="385763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51D4A8B-201E-4F38-8B91-AFA4A72380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201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1600200"/>
            <a:ext cx="8508999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Relationship Id="rId3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4.xml"/><Relationship Id="rId10" Type="http://schemas.openxmlformats.org/officeDocument/2006/relationships/image" Target="../media/image1.wmf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5.xml"/><Relationship Id="rId3" Type="http://schemas.openxmlformats.org/officeDocument/2006/relationships/image" Target="../media/image4.emf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6.xml"/><Relationship Id="rId3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7829538" cy="28851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61787" y="74618"/>
            <a:ext cx="604774" cy="3185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2" r:id="rId2"/>
    <p:sldLayoutId id="2147483713" r:id="rId3"/>
    <p:sldLayoutId id="2147483714" r:id="rId4"/>
    <p:sldLayoutId id="2147483715" r:id="rId5"/>
  </p:sldLayoutIdLst>
  <p:hf hdr="0" ft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Lehrstuhl für Mustertechnik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Fakultät für Musterverfahren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Technische Universität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München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5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5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0.xml"/><Relationship Id="rId3" Type="http://schemas.openxmlformats.org/officeDocument/2006/relationships/image" Target="../media/image7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1.xml"/><Relationship Id="rId3" Type="http://schemas.openxmlformats.org/officeDocument/2006/relationships/image" Target="../media/image8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3.xml"/><Relationship Id="rId3" Type="http://schemas.openxmlformats.org/officeDocument/2006/relationships/image" Target="../media/image9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4.xml"/><Relationship Id="rId3" Type="http://schemas.openxmlformats.org/officeDocument/2006/relationships/image" Target="../media/image10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700" dirty="0"/>
              <a:t>Verteilte Datenbanken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69900" y="2038350"/>
            <a:ext cx="8350250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kumimoji="1" lang="de-DE" dirty="0">
                <a:latin typeface="Arial Black" pitchFamily="34" charset="0"/>
              </a:rPr>
              <a:t> Motivation: </a:t>
            </a:r>
          </a:p>
          <a:p>
            <a:pPr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kumimoji="1" lang="de-DE" dirty="0">
                <a:latin typeface="Arial Black" pitchFamily="34" charset="0"/>
              </a:rPr>
              <a:t>geographisch verteilte Organisationsform 	einer 	Bank mit ihren Filialen	</a:t>
            </a:r>
          </a:p>
          <a:p>
            <a:pPr marL="285750" indent="-285750"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kumimoji="1" lang="de-DE" dirty="0">
                <a:latin typeface="Arial Black" pitchFamily="34" charset="0"/>
              </a:rPr>
              <a:t>Filialen sollen Daten lokaler Kunden bearbeiten können  	</a:t>
            </a:r>
          </a:p>
          <a:p>
            <a:pPr marL="285750" indent="-285750"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kumimoji="1" lang="de-DE" dirty="0">
                <a:latin typeface="Arial Black" pitchFamily="34" charset="0"/>
              </a:rPr>
              <a:t>Zentrale soll Zugriff auf alle Daten 	haben (z.B. für Kontogutschreibungen)</a:t>
            </a:r>
          </a:p>
        </p:txBody>
      </p:sp>
    </p:spTree>
    <p:extLst>
      <p:ext uri="{BB962C8B-B14F-4D97-AF65-F5344CB8AC3E}">
        <p14:creationId xmlns:p14="http://schemas.microsoft.com/office/powerpoint/2010/main" val="2095077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0908E-D8BA-47FA-A4F1-EE1707B8A8CA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Korrektheits-Anforderungen</a:t>
            </a:r>
            <a:endParaRPr lang="de-DE" sz="330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1700" y="1885950"/>
            <a:ext cx="5829300" cy="30861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Rekonstruierbarkeit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Vollständigkeit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Disjunktheit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54486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F3F84C-6336-4C7C-84F6-A467DDFD97F9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Beispielrelation Professoren</a:t>
            </a:r>
            <a:endParaRPr lang="de-DE" sz="3300"/>
          </a:p>
        </p:txBody>
      </p:sp>
      <p:graphicFrame>
        <p:nvGraphicFramePr>
          <p:cNvPr id="272495" name="Group 111"/>
          <p:cNvGraphicFramePr>
            <a:graphicFrameLocks noGrp="1"/>
          </p:cNvGraphicFramePr>
          <p:nvPr/>
        </p:nvGraphicFramePr>
        <p:xfrm>
          <a:off x="1335881" y="1675210"/>
          <a:ext cx="6515100" cy="466344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3172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Fakultät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Gehalt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Steuerklasse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72434" name="Group 50"/>
          <p:cNvGraphicFramePr>
            <a:graphicFrameLocks noGrp="1"/>
          </p:cNvGraphicFramePr>
          <p:nvPr/>
        </p:nvGraphicFramePr>
        <p:xfrm>
          <a:off x="1335881" y="2252663"/>
          <a:ext cx="6515100" cy="1854997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5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Russel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Kopernikus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Physik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Popper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Theologie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Physik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AF309-330A-485F-B29A-534C93C420E1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885950" y="4683919"/>
            <a:ext cx="5657850" cy="416719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364331"/>
            <a:ext cx="6858000" cy="857250"/>
          </a:xfrm>
        </p:spPr>
        <p:txBody>
          <a:bodyPr/>
          <a:lstStyle/>
          <a:p>
            <a:pPr algn="ctr"/>
            <a:r>
              <a:rPr lang="de-DE"/>
              <a:t>Horizontale Fragmentierung</a:t>
            </a:r>
            <a:endParaRPr lang="de-DE" sz="330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143000" y="771525"/>
            <a:ext cx="243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abstrakte Darstellung: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143000" y="2857500"/>
            <a:ext cx="5775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Für 2 Prädikate p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 und p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 ergeben sich 4 Zerlegungen: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1885951" y="4697016"/>
            <a:ext cx="56830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n Zerlegungsprädikate p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,...,p</a:t>
            </a:r>
            <a:r>
              <a:rPr lang="de-DE" b="1" baseline="-25000">
                <a:latin typeface="Tahoma" pitchFamily="34" charset="0"/>
              </a:rPr>
              <a:t>n</a:t>
            </a:r>
            <a:r>
              <a:rPr lang="de-DE">
                <a:latin typeface="Tahoma" pitchFamily="34" charset="0"/>
              </a:rPr>
              <a:t> ergeben 2</a:t>
            </a:r>
            <a:r>
              <a:rPr lang="de-DE" b="1" baseline="30000">
                <a:latin typeface="Tahoma" pitchFamily="34" charset="0"/>
              </a:rPr>
              <a:t>n</a:t>
            </a:r>
            <a:r>
              <a:rPr lang="de-DE">
                <a:latin typeface="Tahoma" pitchFamily="34" charset="0"/>
              </a:rPr>
              <a:t> Fragmente</a:t>
            </a:r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1257300" y="4775597"/>
            <a:ext cx="514350" cy="2286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2308622" y="1356122"/>
            <a:ext cx="4899422" cy="13370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70" name="Group 9"/>
          <p:cNvGrpSpPr>
            <a:grpSpLocks/>
          </p:cNvGrpSpPr>
          <p:nvPr/>
        </p:nvGrpSpPr>
        <p:grpSpPr bwMode="auto">
          <a:xfrm>
            <a:off x="2308623" y="1790701"/>
            <a:ext cx="2145506" cy="451247"/>
            <a:chOff x="786" y="2121"/>
            <a:chExt cx="1802" cy="379"/>
          </a:xfrm>
        </p:grpSpPr>
        <p:sp>
          <p:nvSpPr>
            <p:cNvPr id="15421" name="Rectangle 10"/>
            <p:cNvSpPr>
              <a:spLocks noChangeArrowheads="1"/>
            </p:cNvSpPr>
            <p:nvPr/>
          </p:nvSpPr>
          <p:spPr bwMode="auto">
            <a:xfrm>
              <a:off x="786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2" name="Rectangle 11"/>
            <p:cNvSpPr>
              <a:spLocks noChangeArrowheads="1"/>
            </p:cNvSpPr>
            <p:nvPr/>
          </p:nvSpPr>
          <p:spPr bwMode="auto">
            <a:xfrm>
              <a:off x="1046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3" name="Rectangle 12"/>
            <p:cNvSpPr>
              <a:spLocks noChangeArrowheads="1"/>
            </p:cNvSpPr>
            <p:nvPr/>
          </p:nvSpPr>
          <p:spPr bwMode="auto">
            <a:xfrm>
              <a:off x="1819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4" name="Rectangle 13"/>
            <p:cNvSpPr>
              <a:spLocks noChangeArrowheads="1"/>
            </p:cNvSpPr>
            <p:nvPr/>
          </p:nvSpPr>
          <p:spPr bwMode="auto">
            <a:xfrm>
              <a:off x="1302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5" name="Rectangle 14"/>
            <p:cNvSpPr>
              <a:spLocks noChangeArrowheads="1"/>
            </p:cNvSpPr>
            <p:nvPr/>
          </p:nvSpPr>
          <p:spPr bwMode="auto">
            <a:xfrm>
              <a:off x="1563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6" name="Rectangle 15"/>
            <p:cNvSpPr>
              <a:spLocks noChangeArrowheads="1"/>
            </p:cNvSpPr>
            <p:nvPr/>
          </p:nvSpPr>
          <p:spPr bwMode="auto">
            <a:xfrm>
              <a:off x="2071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7" name="Rectangle 16"/>
            <p:cNvSpPr>
              <a:spLocks noChangeArrowheads="1"/>
            </p:cNvSpPr>
            <p:nvPr/>
          </p:nvSpPr>
          <p:spPr bwMode="auto">
            <a:xfrm>
              <a:off x="2331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4457700" y="1795463"/>
            <a:ext cx="305991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4767263" y="1789510"/>
            <a:ext cx="305991" cy="4464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5687617" y="1795463"/>
            <a:ext cx="305990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4" name="Rectangle 20"/>
          <p:cNvSpPr>
            <a:spLocks noChangeArrowheads="1"/>
          </p:cNvSpPr>
          <p:nvPr/>
        </p:nvSpPr>
        <p:spPr bwMode="auto">
          <a:xfrm>
            <a:off x="5072063" y="1789510"/>
            <a:ext cx="305991" cy="4464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5" name="Rectangle 21"/>
          <p:cNvSpPr>
            <a:spLocks noChangeArrowheads="1"/>
          </p:cNvSpPr>
          <p:nvPr/>
        </p:nvSpPr>
        <p:spPr bwMode="auto">
          <a:xfrm>
            <a:off x="5382817" y="1795463"/>
            <a:ext cx="305990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6" name="Rectangle 22"/>
          <p:cNvSpPr>
            <a:spLocks noChangeArrowheads="1"/>
          </p:cNvSpPr>
          <p:nvPr/>
        </p:nvSpPr>
        <p:spPr bwMode="auto">
          <a:xfrm>
            <a:off x="5987654" y="1789510"/>
            <a:ext cx="305990" cy="4464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7" name="Rectangle 23"/>
          <p:cNvSpPr>
            <a:spLocks noChangeArrowheads="1"/>
          </p:cNvSpPr>
          <p:nvPr/>
        </p:nvSpPr>
        <p:spPr bwMode="auto">
          <a:xfrm>
            <a:off x="6297217" y="1795463"/>
            <a:ext cx="305990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8" name="Rectangle 24"/>
          <p:cNvSpPr>
            <a:spLocks noChangeArrowheads="1"/>
          </p:cNvSpPr>
          <p:nvPr/>
        </p:nvSpPr>
        <p:spPr bwMode="auto">
          <a:xfrm>
            <a:off x="6597254" y="1790700"/>
            <a:ext cx="305990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9" name="Rectangle 25"/>
          <p:cNvSpPr>
            <a:spLocks noChangeArrowheads="1"/>
          </p:cNvSpPr>
          <p:nvPr/>
        </p:nvSpPr>
        <p:spPr bwMode="auto">
          <a:xfrm>
            <a:off x="6906816" y="1795463"/>
            <a:ext cx="295275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80" name="Group 65"/>
          <p:cNvGrpSpPr>
            <a:grpSpLocks/>
          </p:cNvGrpSpPr>
          <p:nvPr/>
        </p:nvGrpSpPr>
        <p:grpSpPr bwMode="auto">
          <a:xfrm>
            <a:off x="2297906" y="1351360"/>
            <a:ext cx="4925616" cy="439340"/>
            <a:chOff x="970" y="1052"/>
            <a:chExt cx="4137" cy="497"/>
          </a:xfrm>
        </p:grpSpPr>
        <p:sp>
          <p:nvSpPr>
            <p:cNvPr id="15404" name="Line 26"/>
            <p:cNvSpPr>
              <a:spLocks noChangeShapeType="1"/>
            </p:cNvSpPr>
            <p:nvPr/>
          </p:nvSpPr>
          <p:spPr bwMode="auto">
            <a:xfrm flipV="1">
              <a:off x="970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5" name="Line 27"/>
            <p:cNvSpPr>
              <a:spLocks noChangeShapeType="1"/>
            </p:cNvSpPr>
            <p:nvPr/>
          </p:nvSpPr>
          <p:spPr bwMode="auto">
            <a:xfrm flipV="1">
              <a:off x="1231" y="1069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6" name="Line 28"/>
            <p:cNvSpPr>
              <a:spLocks noChangeShapeType="1"/>
            </p:cNvSpPr>
            <p:nvPr/>
          </p:nvSpPr>
          <p:spPr bwMode="auto">
            <a:xfrm flipV="1">
              <a:off x="1491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7" name="Line 29"/>
            <p:cNvSpPr>
              <a:spLocks noChangeShapeType="1"/>
            </p:cNvSpPr>
            <p:nvPr/>
          </p:nvSpPr>
          <p:spPr bwMode="auto">
            <a:xfrm flipV="1">
              <a:off x="1751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8" name="Line 30"/>
            <p:cNvSpPr>
              <a:spLocks noChangeShapeType="1"/>
            </p:cNvSpPr>
            <p:nvPr/>
          </p:nvSpPr>
          <p:spPr bwMode="auto">
            <a:xfrm flipV="1">
              <a:off x="2013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 flipV="1">
              <a:off x="2272" y="1069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0" name="Line 32"/>
            <p:cNvSpPr>
              <a:spLocks noChangeShapeType="1"/>
            </p:cNvSpPr>
            <p:nvPr/>
          </p:nvSpPr>
          <p:spPr bwMode="auto">
            <a:xfrm flipV="1">
              <a:off x="2525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1" name="Line 33"/>
            <p:cNvSpPr>
              <a:spLocks noChangeShapeType="1"/>
            </p:cNvSpPr>
            <p:nvPr/>
          </p:nvSpPr>
          <p:spPr bwMode="auto">
            <a:xfrm flipV="1">
              <a:off x="2776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2" name="Line 34"/>
            <p:cNvSpPr>
              <a:spLocks noChangeShapeType="1"/>
            </p:cNvSpPr>
            <p:nvPr/>
          </p:nvSpPr>
          <p:spPr bwMode="auto">
            <a:xfrm flipV="1">
              <a:off x="3045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3" name="Line 35"/>
            <p:cNvSpPr>
              <a:spLocks noChangeShapeType="1"/>
            </p:cNvSpPr>
            <p:nvPr/>
          </p:nvSpPr>
          <p:spPr bwMode="auto">
            <a:xfrm flipV="1">
              <a:off x="3306" y="1060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4" name="Line 36"/>
            <p:cNvSpPr>
              <a:spLocks noChangeShapeType="1"/>
            </p:cNvSpPr>
            <p:nvPr/>
          </p:nvSpPr>
          <p:spPr bwMode="auto">
            <a:xfrm flipV="1">
              <a:off x="3558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5" name="Line 37"/>
            <p:cNvSpPr>
              <a:spLocks noChangeShapeType="1"/>
            </p:cNvSpPr>
            <p:nvPr/>
          </p:nvSpPr>
          <p:spPr bwMode="auto">
            <a:xfrm flipV="1">
              <a:off x="3818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6" name="Line 38"/>
            <p:cNvSpPr>
              <a:spLocks noChangeShapeType="1"/>
            </p:cNvSpPr>
            <p:nvPr/>
          </p:nvSpPr>
          <p:spPr bwMode="auto">
            <a:xfrm flipV="1">
              <a:off x="4069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7" name="Line 39"/>
            <p:cNvSpPr>
              <a:spLocks noChangeShapeType="1"/>
            </p:cNvSpPr>
            <p:nvPr/>
          </p:nvSpPr>
          <p:spPr bwMode="auto">
            <a:xfrm flipV="1">
              <a:off x="4339" y="105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8" name="Line 40"/>
            <p:cNvSpPr>
              <a:spLocks noChangeShapeType="1"/>
            </p:cNvSpPr>
            <p:nvPr/>
          </p:nvSpPr>
          <p:spPr bwMode="auto">
            <a:xfrm flipV="1">
              <a:off x="4581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9" name="Line 41"/>
            <p:cNvSpPr>
              <a:spLocks noChangeShapeType="1"/>
            </p:cNvSpPr>
            <p:nvPr/>
          </p:nvSpPr>
          <p:spPr bwMode="auto">
            <a:xfrm flipV="1">
              <a:off x="4842" y="105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0" name="Line 58"/>
            <p:cNvSpPr>
              <a:spLocks noChangeShapeType="1"/>
            </p:cNvSpPr>
            <p:nvPr/>
          </p:nvSpPr>
          <p:spPr bwMode="auto">
            <a:xfrm>
              <a:off x="979" y="1540"/>
              <a:ext cx="4105" cy="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5381" name="Group 66"/>
          <p:cNvGrpSpPr>
            <a:grpSpLocks/>
          </p:cNvGrpSpPr>
          <p:nvPr/>
        </p:nvGrpSpPr>
        <p:grpSpPr bwMode="auto">
          <a:xfrm>
            <a:off x="2308623" y="2233613"/>
            <a:ext cx="4898231" cy="458391"/>
            <a:chOff x="979" y="1921"/>
            <a:chExt cx="4114" cy="485"/>
          </a:xfrm>
        </p:grpSpPr>
        <p:sp>
          <p:nvSpPr>
            <p:cNvPr id="15387" name="Line 42"/>
            <p:cNvSpPr>
              <a:spLocks noChangeShapeType="1"/>
            </p:cNvSpPr>
            <p:nvPr/>
          </p:nvSpPr>
          <p:spPr bwMode="auto">
            <a:xfrm>
              <a:off x="984" y="192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8" name="Line 43"/>
            <p:cNvSpPr>
              <a:spLocks noChangeShapeType="1"/>
            </p:cNvSpPr>
            <p:nvPr/>
          </p:nvSpPr>
          <p:spPr bwMode="auto">
            <a:xfrm>
              <a:off x="1245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9" name="Line 44"/>
            <p:cNvSpPr>
              <a:spLocks noChangeShapeType="1"/>
            </p:cNvSpPr>
            <p:nvPr/>
          </p:nvSpPr>
          <p:spPr bwMode="auto">
            <a:xfrm>
              <a:off x="1496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0" name="Line 45"/>
            <p:cNvSpPr>
              <a:spLocks noChangeShapeType="1"/>
            </p:cNvSpPr>
            <p:nvPr/>
          </p:nvSpPr>
          <p:spPr bwMode="auto">
            <a:xfrm>
              <a:off x="1747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1" name="Line 46"/>
            <p:cNvSpPr>
              <a:spLocks noChangeShapeType="1"/>
            </p:cNvSpPr>
            <p:nvPr/>
          </p:nvSpPr>
          <p:spPr bwMode="auto">
            <a:xfrm>
              <a:off x="2018" y="192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2" name="Line 47"/>
            <p:cNvSpPr>
              <a:spLocks noChangeShapeType="1"/>
            </p:cNvSpPr>
            <p:nvPr/>
          </p:nvSpPr>
          <p:spPr bwMode="auto">
            <a:xfrm>
              <a:off x="2268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3" name="Line 48"/>
            <p:cNvSpPr>
              <a:spLocks noChangeShapeType="1"/>
            </p:cNvSpPr>
            <p:nvPr/>
          </p:nvSpPr>
          <p:spPr bwMode="auto">
            <a:xfrm>
              <a:off x="2521" y="192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4" name="Line 49"/>
            <p:cNvSpPr>
              <a:spLocks noChangeShapeType="1"/>
            </p:cNvSpPr>
            <p:nvPr/>
          </p:nvSpPr>
          <p:spPr bwMode="auto">
            <a:xfrm>
              <a:off x="2781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5" name="Line 50"/>
            <p:cNvSpPr>
              <a:spLocks noChangeShapeType="1"/>
            </p:cNvSpPr>
            <p:nvPr/>
          </p:nvSpPr>
          <p:spPr bwMode="auto">
            <a:xfrm>
              <a:off x="3050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6" name="Line 51"/>
            <p:cNvSpPr>
              <a:spLocks noChangeShapeType="1"/>
            </p:cNvSpPr>
            <p:nvPr/>
          </p:nvSpPr>
          <p:spPr bwMode="auto">
            <a:xfrm>
              <a:off x="3302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7" name="Line 52"/>
            <p:cNvSpPr>
              <a:spLocks noChangeShapeType="1"/>
            </p:cNvSpPr>
            <p:nvPr/>
          </p:nvSpPr>
          <p:spPr bwMode="auto">
            <a:xfrm>
              <a:off x="3563" y="192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8" name="Line 53"/>
            <p:cNvSpPr>
              <a:spLocks noChangeShapeType="1"/>
            </p:cNvSpPr>
            <p:nvPr/>
          </p:nvSpPr>
          <p:spPr bwMode="auto">
            <a:xfrm>
              <a:off x="3823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9" name="Line 54"/>
            <p:cNvSpPr>
              <a:spLocks noChangeShapeType="1"/>
            </p:cNvSpPr>
            <p:nvPr/>
          </p:nvSpPr>
          <p:spPr bwMode="auto">
            <a:xfrm>
              <a:off x="4065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0" name="Line 55"/>
            <p:cNvSpPr>
              <a:spLocks noChangeShapeType="1"/>
            </p:cNvSpPr>
            <p:nvPr/>
          </p:nvSpPr>
          <p:spPr bwMode="auto">
            <a:xfrm>
              <a:off x="4335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1" name="Line 56"/>
            <p:cNvSpPr>
              <a:spLocks noChangeShapeType="1"/>
            </p:cNvSpPr>
            <p:nvPr/>
          </p:nvSpPr>
          <p:spPr bwMode="auto">
            <a:xfrm>
              <a:off x="4595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2" name="Line 57"/>
            <p:cNvSpPr>
              <a:spLocks noChangeShapeType="1"/>
            </p:cNvSpPr>
            <p:nvPr/>
          </p:nvSpPr>
          <p:spPr bwMode="auto">
            <a:xfrm>
              <a:off x="4828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3" name="Line 59"/>
            <p:cNvSpPr>
              <a:spLocks noChangeShapeType="1"/>
            </p:cNvSpPr>
            <p:nvPr/>
          </p:nvSpPr>
          <p:spPr bwMode="auto">
            <a:xfrm>
              <a:off x="979" y="1924"/>
              <a:ext cx="410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82" name="Text Box 60"/>
          <p:cNvSpPr txBox="1">
            <a:spLocks noChangeArrowheads="1"/>
          </p:cNvSpPr>
          <p:nvPr/>
        </p:nvSpPr>
        <p:spPr bwMode="auto">
          <a:xfrm>
            <a:off x="4552950" y="794147"/>
            <a:ext cx="35137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</a:p>
        </p:txBody>
      </p:sp>
      <p:sp>
        <p:nvSpPr>
          <p:cNvPr id="15383" name="Text Box 61"/>
          <p:cNvSpPr txBox="1">
            <a:spLocks noChangeArrowheads="1"/>
          </p:cNvSpPr>
          <p:nvPr/>
        </p:nvSpPr>
        <p:spPr bwMode="auto">
          <a:xfrm>
            <a:off x="1832373" y="1306116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5384" name="Text Box 62"/>
          <p:cNvSpPr txBox="1">
            <a:spLocks noChangeArrowheads="1"/>
          </p:cNvSpPr>
          <p:nvPr/>
        </p:nvSpPr>
        <p:spPr bwMode="auto">
          <a:xfrm>
            <a:off x="1837135" y="1854994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5385" name="Text Box 63"/>
          <p:cNvSpPr txBox="1">
            <a:spLocks noChangeArrowheads="1"/>
          </p:cNvSpPr>
          <p:nvPr/>
        </p:nvSpPr>
        <p:spPr bwMode="auto">
          <a:xfrm>
            <a:off x="1832373" y="2340769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5386" name="Text Box 64"/>
          <p:cNvSpPr txBox="1">
            <a:spLocks noChangeArrowheads="1"/>
          </p:cNvSpPr>
          <p:nvPr/>
        </p:nvSpPr>
        <p:spPr bwMode="auto">
          <a:xfrm>
            <a:off x="3223023" y="3151585"/>
            <a:ext cx="2883694" cy="1477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i="1" dirty="0"/>
              <a:t>R1   :=   </a:t>
            </a:r>
            <a:r>
              <a:rPr lang="de-DE" i="1" dirty="0">
                <a:sym typeface="Symbol" pitchFamily="18" charset="2"/>
              </a:rPr>
              <a:t></a:t>
            </a:r>
            <a:r>
              <a:rPr lang="de-DE" b="1" i="1" baseline="-25000" dirty="0">
                <a:sym typeface="Symbol" pitchFamily="18" charset="2"/>
              </a:rPr>
              <a:t>p</a:t>
            </a:r>
            <a:r>
              <a:rPr lang="de-DE" b="1" i="1" baseline="-50000" dirty="0">
                <a:sym typeface="Symbol" pitchFamily="18" charset="2"/>
              </a:rPr>
              <a:t>1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2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R2   :=   </a:t>
            </a:r>
            <a:r>
              <a:rPr lang="de-DE" b="1" i="1" baseline="-25000" dirty="0">
                <a:sym typeface="Symbol" pitchFamily="18" charset="2"/>
              </a:rPr>
              <a:t>p</a:t>
            </a:r>
            <a:r>
              <a:rPr lang="de-DE" b="1" i="1" baseline="-50000" dirty="0">
                <a:sym typeface="Symbol" pitchFamily="18" charset="2"/>
              </a:rPr>
              <a:t>1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25000" dirty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2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R3   :=   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1 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50000" dirty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p</a:t>
            </a:r>
            <a:r>
              <a:rPr lang="de-DE" b="1" i="1" baseline="-50000" dirty="0">
                <a:sym typeface="Symbol" pitchFamily="18" charset="2"/>
              </a:rPr>
              <a:t>2</a:t>
            </a:r>
            <a:r>
              <a:rPr lang="de-DE" b="1" i="1" baseline="-25000" dirty="0">
                <a:sym typeface="StarMath"/>
              </a:rPr>
              <a:t> 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R4   :=   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1 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50000" dirty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p</a:t>
            </a:r>
            <a:r>
              <a:rPr lang="de-DE" b="1" i="1" baseline="-50000" dirty="0">
                <a:sym typeface="Symbol" pitchFamily="18" charset="2"/>
              </a:rPr>
              <a:t>2</a:t>
            </a:r>
            <a:r>
              <a:rPr lang="de-DE" b="1" i="1" baseline="-25000" dirty="0">
                <a:sym typeface="StarMath"/>
              </a:rPr>
              <a:t> </a:t>
            </a:r>
            <a:r>
              <a:rPr lang="de-DE" i="1" dirty="0">
                <a:sym typeface="StarMath"/>
              </a:rPr>
              <a:t>(R)</a:t>
            </a:r>
          </a:p>
        </p:txBody>
      </p:sp>
    </p:spTree>
    <p:extLst>
      <p:ext uri="{BB962C8B-B14F-4D97-AF65-F5344CB8AC3E}">
        <p14:creationId xmlns:p14="http://schemas.microsoft.com/office/powerpoint/2010/main" val="203628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9A88C-4080-4263-B059-14FD40D1BBEE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85850" y="171450"/>
            <a:ext cx="7047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sinnvolle Gruppierung der Professoren nach Fakultätszugehörigkeit: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88544" y="800100"/>
            <a:ext cx="2535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3 Zerlegungsprädikate: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2914650" y="857250"/>
            <a:ext cx="514350" cy="2286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914650" y="1428750"/>
            <a:ext cx="30807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 </a:t>
            </a:r>
            <a:r>
              <a:rPr lang="de-DE" sz="24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‚Theologie‘</a:t>
            </a:r>
          </a:p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 </a:t>
            </a:r>
            <a:r>
              <a:rPr lang="de-DE" sz="24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‚Physik‘</a:t>
            </a:r>
          </a:p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3</a:t>
            </a:r>
            <a:r>
              <a:rPr lang="de-DE">
                <a:latin typeface="Tahoma" pitchFamily="34" charset="0"/>
              </a:rPr>
              <a:t> </a:t>
            </a:r>
            <a:r>
              <a:rPr lang="de-DE" sz="24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‚Philosophie‘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1371599" y="3257550"/>
            <a:ext cx="7400741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de-DE" dirty="0" err="1">
                <a:latin typeface="Tahoma" pitchFamily="34" charset="0"/>
              </a:rPr>
              <a:t>TheolProfs</a:t>
            </a:r>
            <a:r>
              <a:rPr lang="de-DE" dirty="0">
                <a:latin typeface="Tahoma" pitchFamily="34" charset="0"/>
              </a:rPr>
              <a:t>´ 	:= σ</a:t>
            </a:r>
            <a:r>
              <a:rPr lang="de-DE" b="1" baseline="-25000" dirty="0">
                <a:latin typeface="Tahoma" pitchFamily="34" charset="0"/>
              </a:rPr>
              <a:t>p1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p2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 p3</a:t>
            </a:r>
            <a:r>
              <a:rPr lang="de-DE" dirty="0">
                <a:latin typeface="Tahoma" pitchFamily="34" charset="0"/>
              </a:rPr>
              <a:t>(Professoren) = σ</a:t>
            </a:r>
            <a:r>
              <a:rPr lang="de-DE" b="1" baseline="-25000" dirty="0">
                <a:latin typeface="Tahoma" pitchFamily="34" charset="0"/>
              </a:rPr>
              <a:t>p1</a:t>
            </a:r>
            <a:r>
              <a:rPr lang="de-DE" dirty="0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 dirty="0" err="1">
                <a:latin typeface="Tahoma" pitchFamily="34" charset="0"/>
              </a:rPr>
              <a:t>PhysikProfs</a:t>
            </a:r>
            <a:r>
              <a:rPr lang="de-DE" dirty="0">
                <a:latin typeface="Tahoma" pitchFamily="34" charset="0"/>
              </a:rPr>
              <a:t>´ 	:= σ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 dirty="0">
                <a:latin typeface="Tahoma" pitchFamily="34" charset="0"/>
              </a:rPr>
              <a:t>p1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</a:t>
            </a:r>
            <a:r>
              <a:rPr lang="de-DE" b="1" baseline="-25000" dirty="0">
                <a:latin typeface="Tahoma" pitchFamily="34" charset="0"/>
              </a:rPr>
              <a:t>p2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 p3</a:t>
            </a:r>
            <a:r>
              <a:rPr lang="de-DE" dirty="0">
                <a:latin typeface="Tahoma" pitchFamily="34" charset="0"/>
              </a:rPr>
              <a:t>(Professoren) = σ</a:t>
            </a:r>
            <a:r>
              <a:rPr lang="de-DE" b="1" baseline="-25000" dirty="0">
                <a:latin typeface="Tahoma" pitchFamily="34" charset="0"/>
              </a:rPr>
              <a:t>p2</a:t>
            </a:r>
            <a:r>
              <a:rPr lang="de-DE" dirty="0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 dirty="0" err="1">
                <a:latin typeface="Tahoma" pitchFamily="34" charset="0"/>
              </a:rPr>
              <a:t>PhiloProfs</a:t>
            </a:r>
            <a:r>
              <a:rPr lang="de-DE" dirty="0">
                <a:latin typeface="Tahoma" pitchFamily="34" charset="0"/>
              </a:rPr>
              <a:t>´ 	:= σ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 dirty="0">
                <a:latin typeface="Tahoma" pitchFamily="34" charset="0"/>
              </a:rPr>
              <a:t>p1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p2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</a:t>
            </a:r>
            <a:r>
              <a:rPr lang="de-DE" b="1" baseline="-25000" dirty="0">
                <a:latin typeface="Tahoma" pitchFamily="34" charset="0"/>
              </a:rPr>
              <a:t>p3</a:t>
            </a:r>
            <a:r>
              <a:rPr lang="de-DE" dirty="0">
                <a:latin typeface="Tahoma" pitchFamily="34" charset="0"/>
              </a:rPr>
              <a:t>(Professoren) = σ</a:t>
            </a:r>
            <a:r>
              <a:rPr lang="de-DE" b="1" baseline="-25000" dirty="0">
                <a:latin typeface="Tahoma" pitchFamily="34" charset="0"/>
              </a:rPr>
              <a:t>p3</a:t>
            </a:r>
            <a:r>
              <a:rPr lang="de-DE" dirty="0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 dirty="0" err="1">
                <a:latin typeface="Tahoma" pitchFamily="34" charset="0"/>
              </a:rPr>
              <a:t>AndereProfs</a:t>
            </a:r>
            <a:r>
              <a:rPr lang="de-DE" dirty="0">
                <a:latin typeface="Tahoma" pitchFamily="34" charset="0"/>
              </a:rPr>
              <a:t>´	:= σ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 dirty="0">
                <a:latin typeface="Tahoma" pitchFamily="34" charset="0"/>
              </a:rPr>
              <a:t>p1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p2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 dirty="0">
                <a:latin typeface="Tahoma" pitchFamily="34" charset="0"/>
              </a:rPr>
              <a:t> p3</a:t>
            </a:r>
            <a:r>
              <a:rPr lang="de-DE" dirty="0">
                <a:latin typeface="Tahoma" pitchFamily="34" charset="0"/>
              </a:rPr>
              <a:t>(Professoren)</a:t>
            </a:r>
          </a:p>
        </p:txBody>
      </p:sp>
    </p:spTree>
    <p:extLst>
      <p:ext uri="{BB962C8B-B14F-4D97-AF65-F5344CB8AC3E}">
        <p14:creationId xmlns:p14="http://schemas.microsoft.com/office/powerpoint/2010/main" val="944874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7F675-2F5F-458F-BD33-339FD756442B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57150"/>
            <a:ext cx="5829300" cy="857250"/>
          </a:xfrm>
        </p:spPr>
        <p:txBody>
          <a:bodyPr/>
          <a:lstStyle/>
          <a:p>
            <a:pPr algn="ctr"/>
            <a:r>
              <a:rPr lang="de-DE"/>
              <a:t>Abgeleitete horizontale Fragmentierung</a:t>
            </a:r>
            <a:endParaRPr lang="de-DE" sz="33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943100" y="1200150"/>
            <a:ext cx="5329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</a:t>
            </a:r>
            <a:r>
              <a:rPr lang="de-DE" i="1">
                <a:latin typeface="Tahoma" pitchFamily="34" charset="0"/>
              </a:rPr>
              <a:t>Vorlesungen</a:t>
            </a:r>
            <a:r>
              <a:rPr lang="de-DE">
                <a:latin typeface="Tahoma" pitchFamily="34" charset="0"/>
              </a:rPr>
              <a:t> aus dem Universitätsschema:</a:t>
            </a:r>
          </a:p>
          <a:p>
            <a:pPr algn="l"/>
            <a:r>
              <a:rPr lang="de-DE">
                <a:latin typeface="Tahoma" pitchFamily="34" charset="0"/>
              </a:rPr>
              <a:t>Zerlegung in Gruppen mit gleicher SWS-Zahl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571750" y="2114551"/>
            <a:ext cx="4800725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2SWSVorls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=2 </a:t>
            </a:r>
            <a:r>
              <a:rPr lang="de-DE" dirty="0">
                <a:latin typeface="Tahoma" pitchFamily="34" charset="0"/>
              </a:rPr>
              <a:t>(Vorlesungen)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3SWSVorls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=3 </a:t>
            </a:r>
            <a:r>
              <a:rPr lang="de-DE" dirty="0">
                <a:latin typeface="Tahoma" pitchFamily="34" charset="0"/>
              </a:rPr>
              <a:t>(Vorlesungen)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4SWSVorls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=4 </a:t>
            </a:r>
            <a:r>
              <a:rPr lang="de-DE" dirty="0">
                <a:latin typeface="Tahoma" pitchFamily="34" charset="0"/>
              </a:rPr>
              <a:t>(Vorlesungen)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684860" y="3714750"/>
            <a:ext cx="485894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</a:pPr>
            <a:r>
              <a:rPr lang="de-DE">
                <a:latin typeface="Tahoma" pitchFamily="34" charset="0"/>
              </a:rPr>
              <a:t>für Anfragebearbeitung schlechte Zerlegung</a:t>
            </a:r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2057400" y="3714750"/>
            <a:ext cx="514350" cy="2286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32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0CB56-EAF5-489D-866C-5AD447677C4B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43000" y="1"/>
            <a:ext cx="776406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b="1" dirty="0" err="1">
                <a:latin typeface="Tahoma" pitchFamily="34" charset="0"/>
              </a:rPr>
              <a:t>select</a:t>
            </a:r>
            <a:r>
              <a:rPr lang="de-DE" dirty="0">
                <a:latin typeface="Tahoma" pitchFamily="34" charset="0"/>
              </a:rPr>
              <a:t> Titel, Name</a:t>
            </a:r>
          </a:p>
          <a:p>
            <a:pPr algn="l"/>
            <a:r>
              <a:rPr lang="de-DE" b="1" dirty="0" err="1">
                <a:latin typeface="Tahoma" pitchFamily="34" charset="0"/>
              </a:rPr>
              <a:t>from</a:t>
            </a:r>
            <a:r>
              <a:rPr lang="de-DE" dirty="0">
                <a:latin typeface="Tahoma" pitchFamily="34" charset="0"/>
              </a:rPr>
              <a:t> Vorlesungen, Professoren</a:t>
            </a:r>
          </a:p>
          <a:p>
            <a:pPr algn="l"/>
            <a:r>
              <a:rPr lang="de-DE" b="1" dirty="0" err="1">
                <a:latin typeface="Tahoma" pitchFamily="34" charset="0"/>
              </a:rPr>
              <a:t>where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gelesenVon</a:t>
            </a:r>
            <a:r>
              <a:rPr lang="de-DE" dirty="0">
                <a:latin typeface="Tahoma" pitchFamily="34" charset="0"/>
              </a:rPr>
              <a:t> = </a:t>
            </a:r>
            <a:r>
              <a:rPr lang="de-DE" dirty="0" err="1">
                <a:latin typeface="Tahoma" pitchFamily="34" charset="0"/>
              </a:rPr>
              <a:t>PersNr</a:t>
            </a:r>
            <a:r>
              <a:rPr lang="de-DE" dirty="0">
                <a:latin typeface="Tahoma" pitchFamily="34" charset="0"/>
              </a:rPr>
              <a:t>;</a:t>
            </a:r>
          </a:p>
          <a:p>
            <a:pPr algn="l">
              <a:lnSpc>
                <a:spcPct val="75000"/>
              </a:lnSpc>
            </a:pPr>
            <a:endParaRPr lang="de-DE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resultiert in:</a:t>
            </a:r>
          </a:p>
          <a:p>
            <a:pPr algn="l">
              <a:lnSpc>
                <a:spcPct val="75000"/>
              </a:lnSpc>
            </a:pPr>
            <a:endParaRPr lang="de-DE" dirty="0">
              <a:latin typeface="Tahoma" pitchFamily="34" charset="0"/>
            </a:endParaRPr>
          </a:p>
          <a:p>
            <a:pPr algn="l">
              <a:lnSpc>
                <a:spcPct val="125000"/>
              </a:lnSpc>
            </a:pPr>
            <a:r>
              <a:rPr lang="de-DE" b="1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Titel, Name</a:t>
            </a:r>
            <a:r>
              <a:rPr lang="de-DE" dirty="0">
                <a:latin typeface="Tahoma" pitchFamily="34" charset="0"/>
                <a:sym typeface="Symbol" pitchFamily="18" charset="2"/>
              </a:rPr>
              <a:t>((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dirty="0">
                <a:latin typeface="Tahoma" pitchFamily="34" charset="0"/>
                <a:sym typeface="Symbol" pitchFamily="18" charset="2"/>
              </a:rPr>
              <a:t>2SWSVorls)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 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          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ahoma" pitchFamily="34" charset="0"/>
                <a:sym typeface="Symbol" pitchFamily="18" charset="2"/>
              </a:rPr>
              <a:t> 3SWSVorls)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                       ...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r>
              <a:rPr lang="de-DE" dirty="0">
                <a:latin typeface="Tahoma" pitchFamily="34" charset="0"/>
                <a:sym typeface="Symbol" pitchFamily="18" charset="2"/>
              </a:rPr>
              <a:t>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ahoma" pitchFamily="34" charset="0"/>
                <a:sym typeface="Symbol" pitchFamily="18" charset="2"/>
              </a:rPr>
              <a:t> 4SWSVorls) )</a:t>
            </a:r>
          </a:p>
          <a:p>
            <a:pPr algn="l">
              <a:lnSpc>
                <a:spcPct val="125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 err="1">
                <a:latin typeface="Tahoma" pitchFamily="34" charset="0"/>
                <a:sym typeface="Symbol" pitchFamily="18" charset="2"/>
              </a:rPr>
              <a:t>Join</a:t>
            </a:r>
            <a:r>
              <a:rPr lang="de-DE" dirty="0">
                <a:latin typeface="Tahoma" pitchFamily="34" charset="0"/>
                <a:sym typeface="Symbol" pitchFamily="18" charset="2"/>
              </a:rPr>
              <a:t>-Graph zu diesem Problem: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5372100" y="468630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5372100" y="417195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5372100" y="365760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2914650" y="468630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914650" y="417195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2914650" y="3657600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3086100" y="3771900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3086100" y="4286250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3086100" y="4800600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3086100" y="3771900"/>
            <a:ext cx="22860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 flipV="1">
            <a:off x="3086100" y="3771900"/>
            <a:ext cx="234315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V="1">
            <a:off x="3086100" y="4286250"/>
            <a:ext cx="23431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V="1">
            <a:off x="3086100" y="3771900"/>
            <a:ext cx="23431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3086100" y="4286250"/>
            <a:ext cx="23431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3086100" y="3771900"/>
            <a:ext cx="23431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1515666" y="3568304"/>
            <a:ext cx="1404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TheolProfs´ 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1515667" y="4025504"/>
            <a:ext cx="1480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PhysikProfs´ 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1515666" y="4514850"/>
            <a:ext cx="1327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PhiloProfs´ 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5886451" y="3568304"/>
            <a:ext cx="126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2SWSVorls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5886451" y="4057650"/>
            <a:ext cx="126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3SWSVorls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5886451" y="4572000"/>
            <a:ext cx="126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4SWSVorls</a:t>
            </a:r>
          </a:p>
        </p:txBody>
      </p:sp>
    </p:spTree>
    <p:extLst>
      <p:ext uri="{BB962C8B-B14F-4D97-AF65-F5344CB8AC3E}">
        <p14:creationId xmlns:p14="http://schemas.microsoft.com/office/powerpoint/2010/main" val="1858759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642D2-7BA3-4527-A46A-891B534EF19B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71450"/>
            <a:ext cx="6858000" cy="857250"/>
          </a:xfrm>
        </p:spPr>
        <p:txBody>
          <a:bodyPr/>
          <a:lstStyle/>
          <a:p>
            <a:pPr algn="ctr"/>
            <a:r>
              <a:rPr lang="de-DE"/>
              <a:t>Andere Join-Arten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914400" y="742950"/>
            <a:ext cx="29146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natürlicher Join</a:t>
            </a:r>
          </a:p>
        </p:txBody>
      </p:sp>
      <p:graphicFrame>
        <p:nvGraphicFramePr>
          <p:cNvPr id="425988" name="Group 4"/>
          <p:cNvGraphicFramePr>
            <a:graphicFrameLocks noGrp="1"/>
          </p:cNvGraphicFramePr>
          <p:nvPr/>
        </p:nvGraphicFramePr>
        <p:xfrm>
          <a:off x="1371600" y="1314450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26008" name="Group 24"/>
          <p:cNvGraphicFramePr>
            <a:graphicFrameLocks noGrp="1"/>
          </p:cNvGraphicFramePr>
          <p:nvPr/>
        </p:nvGraphicFramePr>
        <p:xfrm>
          <a:off x="3371850" y="1314450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501" name="Text Box 44"/>
          <p:cNvSpPr txBox="1">
            <a:spLocks noChangeArrowheads="1"/>
          </p:cNvSpPr>
          <p:nvPr/>
        </p:nvSpPr>
        <p:spPr bwMode="auto">
          <a:xfrm>
            <a:off x="2914650" y="1828800"/>
            <a:ext cx="4000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JoinFont" pitchFamily="2" charset="0"/>
              </a:rPr>
              <a:t>⋈</a:t>
            </a:r>
          </a:p>
        </p:txBody>
      </p:sp>
      <p:sp>
        <p:nvSpPr>
          <p:cNvPr id="19502" name="Text Box 45"/>
          <p:cNvSpPr txBox="1">
            <a:spLocks noChangeArrowheads="1"/>
          </p:cNvSpPr>
          <p:nvPr/>
        </p:nvSpPr>
        <p:spPr bwMode="auto">
          <a:xfrm>
            <a:off x="4800600" y="1885950"/>
            <a:ext cx="5143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graphicFrame>
        <p:nvGraphicFramePr>
          <p:cNvPr id="426030" name="Group 46"/>
          <p:cNvGraphicFramePr>
            <a:graphicFrameLocks noGrp="1"/>
          </p:cNvGraphicFramePr>
          <p:nvPr/>
        </p:nvGraphicFramePr>
        <p:xfrm>
          <a:off x="5314950" y="1514475"/>
          <a:ext cx="2514600" cy="94640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5468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44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94C99-8C83-45D1-B09F-5AD9F9D7833A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Semi-</a:t>
            </a:r>
            <a:r>
              <a:rPr lang="de-DE" dirty="0" err="1"/>
              <a:t>Joins</a:t>
            </a:r>
            <a:endParaRPr lang="de-DE" dirty="0"/>
          </a:p>
        </p:txBody>
      </p:sp>
      <p:graphicFrame>
        <p:nvGraphicFramePr>
          <p:cNvPr id="430083" name="Group 3"/>
          <p:cNvGraphicFramePr>
            <a:graphicFrameLocks noGrp="1"/>
          </p:cNvGraphicFramePr>
          <p:nvPr/>
        </p:nvGraphicFramePr>
        <p:xfrm>
          <a:off x="1600200" y="1600200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30103" name="Group 23"/>
          <p:cNvGraphicFramePr>
            <a:graphicFrameLocks noGrp="1"/>
          </p:cNvGraphicFramePr>
          <p:nvPr/>
        </p:nvGraphicFramePr>
        <p:xfrm>
          <a:off x="3600450" y="1600200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30123" name="Group 43"/>
          <p:cNvGraphicFramePr>
            <a:graphicFrameLocks noGrp="1"/>
          </p:cNvGraphicFramePr>
          <p:nvPr/>
        </p:nvGraphicFramePr>
        <p:xfrm>
          <a:off x="5543550" y="1800225"/>
          <a:ext cx="1485900" cy="94640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 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540" name="Text Box 59"/>
          <p:cNvSpPr txBox="1">
            <a:spLocks noChangeArrowheads="1"/>
          </p:cNvSpPr>
          <p:nvPr/>
        </p:nvSpPr>
        <p:spPr bwMode="auto">
          <a:xfrm>
            <a:off x="3117509" y="2114550"/>
            <a:ext cx="4000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OperatorSymbols"/>
                <a:cs typeface="OperatorSymbols"/>
              </a:rPr>
              <a:t>⋊</a:t>
            </a:r>
          </a:p>
        </p:txBody>
      </p:sp>
      <p:sp>
        <p:nvSpPr>
          <p:cNvPr id="20541" name="Text Box 60"/>
          <p:cNvSpPr txBox="1">
            <a:spLocks noChangeArrowheads="1"/>
          </p:cNvSpPr>
          <p:nvPr/>
        </p:nvSpPr>
        <p:spPr bwMode="auto">
          <a:xfrm>
            <a:off x="5029200" y="2171700"/>
            <a:ext cx="5143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20542" name="Text Box 61"/>
          <p:cNvSpPr txBox="1">
            <a:spLocks noChangeArrowheads="1"/>
          </p:cNvSpPr>
          <p:nvPr/>
        </p:nvSpPr>
        <p:spPr bwMode="auto">
          <a:xfrm>
            <a:off x="1314450" y="1085850"/>
            <a:ext cx="29146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R mit L</a:t>
            </a:r>
          </a:p>
        </p:txBody>
      </p:sp>
      <p:graphicFrame>
        <p:nvGraphicFramePr>
          <p:cNvPr id="430142" name="Group 62"/>
          <p:cNvGraphicFramePr>
            <a:graphicFrameLocks noGrp="1"/>
          </p:cNvGraphicFramePr>
          <p:nvPr/>
        </p:nvGraphicFramePr>
        <p:xfrm>
          <a:off x="1659731" y="3655219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30164" name="Group 84"/>
          <p:cNvGraphicFramePr>
            <a:graphicFrameLocks noGrp="1"/>
          </p:cNvGraphicFramePr>
          <p:nvPr/>
        </p:nvGraphicFramePr>
        <p:xfrm>
          <a:off x="3659981" y="3655219"/>
          <a:ext cx="1428750" cy="126187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583" name="Text Box 104"/>
          <p:cNvSpPr txBox="1">
            <a:spLocks noChangeArrowheads="1"/>
          </p:cNvSpPr>
          <p:nvPr/>
        </p:nvSpPr>
        <p:spPr bwMode="auto">
          <a:xfrm>
            <a:off x="3202781" y="4169569"/>
            <a:ext cx="4000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OperatorSymbols"/>
                <a:cs typeface="OperatorSymbols"/>
              </a:rPr>
              <a:t>⋉</a:t>
            </a:r>
          </a:p>
        </p:txBody>
      </p:sp>
      <p:sp>
        <p:nvSpPr>
          <p:cNvPr id="20584" name="Text Box 105"/>
          <p:cNvSpPr txBox="1">
            <a:spLocks noChangeArrowheads="1"/>
          </p:cNvSpPr>
          <p:nvPr/>
        </p:nvSpPr>
        <p:spPr bwMode="auto">
          <a:xfrm>
            <a:off x="5088731" y="4226719"/>
            <a:ext cx="5143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20585" name="Text Box 106"/>
          <p:cNvSpPr txBox="1">
            <a:spLocks noChangeArrowheads="1"/>
          </p:cNvSpPr>
          <p:nvPr/>
        </p:nvSpPr>
        <p:spPr bwMode="auto">
          <a:xfrm>
            <a:off x="1602581" y="3026569"/>
            <a:ext cx="29146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L mit R</a:t>
            </a:r>
          </a:p>
        </p:txBody>
      </p:sp>
      <p:graphicFrame>
        <p:nvGraphicFramePr>
          <p:cNvPr id="430187" name="Group 107"/>
          <p:cNvGraphicFramePr>
            <a:graphicFrameLocks noGrp="1"/>
          </p:cNvGraphicFramePr>
          <p:nvPr/>
        </p:nvGraphicFramePr>
        <p:xfrm>
          <a:off x="5603081" y="3855244"/>
          <a:ext cx="1485900" cy="94640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46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496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3FF99-562B-4E77-9E04-22489E0AB224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343150" y="0"/>
            <a:ext cx="5100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400">
                <a:latin typeface="Tahoma" pitchFamily="34" charset="0"/>
              </a:rPr>
              <a:t>Lösung: abgeleitete Fragmentierung</a:t>
            </a:r>
            <a:endParaRPr lang="de-DE">
              <a:latin typeface="Tahoma" pitchFamily="34" charset="0"/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1543050" y="114300"/>
            <a:ext cx="514350" cy="2286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5543550" y="168949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5543550" y="117514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5543550" y="66079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3086100" y="168949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3086100" y="117514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3086100" y="660797"/>
            <a:ext cx="17145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3257550" y="775097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>
            <a:off x="3257550" y="1289447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3257550" y="1803797"/>
            <a:ext cx="2343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1687116" y="571500"/>
            <a:ext cx="1404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TheolProfs´ 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1687117" y="1028700"/>
            <a:ext cx="1480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PhysikProfs´ 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1687116" y="1518047"/>
            <a:ext cx="1327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PhiloProfs´ </a:t>
            </a: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6057901" y="571500"/>
            <a:ext cx="1238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TheolVorls</a:t>
            </a:r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6057900" y="1060847"/>
            <a:ext cx="1315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PhysikVorls</a:t>
            </a: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6057901" y="1575197"/>
            <a:ext cx="1161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PhiloVorls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1371600" y="2082404"/>
            <a:ext cx="5876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TheolVorls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b="1" baseline="-25000" dirty="0" err="1">
                <a:latin typeface="Tahoma" pitchFamily="34" charset="0"/>
              </a:rPr>
              <a:t>gelesenVon</a:t>
            </a:r>
            <a:r>
              <a:rPr lang="de-DE" b="1" baseline="-25000" dirty="0">
                <a:latin typeface="Tahoma" pitchFamily="34" charset="0"/>
              </a:rPr>
              <a:t>=</a:t>
            </a:r>
            <a:r>
              <a:rPr lang="de-DE" b="1" baseline="-25000" dirty="0" err="1">
                <a:latin typeface="Tahoma" pitchFamily="34" charset="0"/>
              </a:rPr>
              <a:t>PersNr</a:t>
            </a:r>
            <a:r>
              <a:rPr lang="de-DE" baseline="-25000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1314450" y="2425304"/>
            <a:ext cx="6030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PhysikVorls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b="1" baseline="-25000" dirty="0" err="1">
                <a:latin typeface="Tahoma" pitchFamily="34" charset="0"/>
              </a:rPr>
              <a:t>gelesenVon</a:t>
            </a:r>
            <a:r>
              <a:rPr lang="de-DE" b="1" baseline="-25000" dirty="0">
                <a:latin typeface="Tahoma" pitchFamily="34" charset="0"/>
              </a:rPr>
              <a:t>=</a:t>
            </a:r>
            <a:r>
              <a:rPr lang="de-DE" b="1" baseline="-25000" dirty="0" err="1">
                <a:latin typeface="Tahoma" pitchFamily="34" charset="0"/>
              </a:rPr>
              <a:t>PersNr</a:t>
            </a:r>
            <a:r>
              <a:rPr lang="de-DE" baseline="-25000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PhysikProfs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6" name="Text Box 21"/>
          <p:cNvSpPr txBox="1">
            <a:spLocks noChangeArrowheads="1"/>
          </p:cNvSpPr>
          <p:nvPr/>
        </p:nvSpPr>
        <p:spPr bwMode="auto">
          <a:xfrm>
            <a:off x="1462087" y="2800350"/>
            <a:ext cx="5722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PhiloVorls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b="1" baseline="-25000" dirty="0" err="1">
                <a:latin typeface="Tahoma" pitchFamily="34" charset="0"/>
              </a:rPr>
              <a:t>gelesenVon</a:t>
            </a:r>
            <a:r>
              <a:rPr lang="de-DE" b="1" baseline="-25000" dirty="0">
                <a:latin typeface="Tahoma" pitchFamily="34" charset="0"/>
              </a:rPr>
              <a:t>=</a:t>
            </a:r>
            <a:r>
              <a:rPr lang="de-DE" b="1" baseline="-25000" dirty="0" err="1">
                <a:latin typeface="Tahoma" pitchFamily="34" charset="0"/>
              </a:rPr>
              <a:t>PersNr</a:t>
            </a:r>
            <a:r>
              <a:rPr lang="de-DE" baseline="-25000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1314450" y="3429000"/>
            <a:ext cx="4857750" cy="159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b="1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Titel, Name</a:t>
            </a:r>
            <a:r>
              <a:rPr lang="de-DE" dirty="0">
                <a:latin typeface="Tahoma" pitchFamily="34" charset="0"/>
                <a:sym typeface="Symbol" pitchFamily="18" charset="2"/>
              </a:rPr>
              <a:t>((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100" b="1" i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 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	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100" b="1" i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r>
              <a:rPr lang="de-DE" dirty="0">
                <a:latin typeface="Tahoma" pitchFamily="34" charset="0"/>
                <a:sym typeface="Symbol" pitchFamily="18" charset="2"/>
              </a:rPr>
              <a:t> 	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100" b="1" i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mit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 </a:t>
            </a:r>
            <a:r>
              <a:rPr lang="de-DE" sz="2400" dirty="0">
                <a:latin typeface="Tahoma" pitchFamily="34" charset="0"/>
                <a:sym typeface="Symbol" pitchFamily="18" charset="2"/>
              </a:rPr>
              <a:t></a:t>
            </a:r>
            <a:r>
              <a:rPr lang="de-DE" dirty="0">
                <a:latin typeface="Tahoma" pitchFamily="34" charset="0"/>
              </a:rPr>
              <a:t> (</a:t>
            </a:r>
            <a:r>
              <a:rPr lang="de-DE" dirty="0" err="1">
                <a:latin typeface="Tahoma" pitchFamily="34" charset="0"/>
              </a:rPr>
              <a:t>PersNr</a:t>
            </a:r>
            <a:r>
              <a:rPr lang="de-DE" dirty="0">
                <a:latin typeface="Tahoma" pitchFamily="34" charset="0"/>
              </a:rPr>
              <a:t> = </a:t>
            </a:r>
            <a:r>
              <a:rPr lang="de-DE" dirty="0" err="1">
                <a:latin typeface="Tahoma" pitchFamily="34" charset="0"/>
              </a:rPr>
              <a:t>gelesenVon</a:t>
            </a:r>
            <a:r>
              <a:rPr lang="de-DE" dirty="0">
                <a:latin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59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F52F-6FFA-4762-A08C-7C8035D79EE4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85750"/>
            <a:ext cx="5829300" cy="520304"/>
          </a:xfrm>
        </p:spPr>
        <p:txBody>
          <a:bodyPr/>
          <a:lstStyle/>
          <a:p>
            <a:pPr algn="ctr"/>
            <a:r>
              <a:rPr lang="de-DE"/>
              <a:t>Vertikale Fragmentierung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114550" y="1257300"/>
            <a:ext cx="243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abstrakte Darstellung: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114550" y="2228850"/>
            <a:ext cx="2686050" cy="2228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2114550" y="2228850"/>
            <a:ext cx="3429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2114550" y="2228850"/>
            <a:ext cx="571500" cy="800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2114550" y="2228850"/>
            <a:ext cx="85725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2114550" y="2228850"/>
            <a:ext cx="108585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2114550" y="2228850"/>
            <a:ext cx="1314450" cy="1771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V="1">
            <a:off x="2114550" y="2228850"/>
            <a:ext cx="154305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2286000" y="2228850"/>
            <a:ext cx="1657350" cy="2228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V="1">
            <a:off x="2514600" y="2228850"/>
            <a:ext cx="1714500" cy="2228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 flipV="1">
            <a:off x="2800350" y="2228850"/>
            <a:ext cx="1714500" cy="2228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3086100" y="2228850"/>
            <a:ext cx="1714500" cy="2228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V="1">
            <a:off x="3429000" y="2686050"/>
            <a:ext cx="1371600" cy="1771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 flipV="1">
            <a:off x="3657600" y="3028950"/>
            <a:ext cx="11430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V="1">
            <a:off x="3943350" y="3371850"/>
            <a:ext cx="857250" cy="1085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 flipV="1">
            <a:off x="4229100" y="3771900"/>
            <a:ext cx="5715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 flipV="1">
            <a:off x="4514850" y="4171950"/>
            <a:ext cx="28575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2549" name="Group 20"/>
          <p:cNvGrpSpPr>
            <a:grpSpLocks/>
          </p:cNvGrpSpPr>
          <p:nvPr/>
        </p:nvGrpSpPr>
        <p:grpSpPr bwMode="auto">
          <a:xfrm flipV="1">
            <a:off x="4229100" y="2228850"/>
            <a:ext cx="2686050" cy="2228850"/>
            <a:chOff x="2807" y="1632"/>
            <a:chExt cx="2256" cy="1872"/>
          </a:xfrm>
        </p:grpSpPr>
        <p:sp>
          <p:nvSpPr>
            <p:cNvPr id="22554" name="Rectangle 21"/>
            <p:cNvSpPr>
              <a:spLocks noChangeArrowheads="1"/>
            </p:cNvSpPr>
            <p:nvPr/>
          </p:nvSpPr>
          <p:spPr bwMode="auto">
            <a:xfrm rot="10800000">
              <a:off x="2807" y="1632"/>
              <a:ext cx="2256" cy="18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5" name="Line 22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6" name="Line 23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48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7" name="Line 24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72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8" name="Line 25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912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9" name="Line 26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1104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0" name="Line 27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1296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1" name="Line 28"/>
            <p:cNvSpPr>
              <a:spLocks noChangeShapeType="1"/>
            </p:cNvSpPr>
            <p:nvPr/>
          </p:nvSpPr>
          <p:spPr bwMode="auto">
            <a:xfrm rot="10800000" flipV="1">
              <a:off x="2951" y="1632"/>
              <a:ext cx="1392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2" name="Line 29"/>
            <p:cNvSpPr>
              <a:spLocks noChangeShapeType="1"/>
            </p:cNvSpPr>
            <p:nvPr/>
          </p:nvSpPr>
          <p:spPr bwMode="auto">
            <a:xfrm rot="10800000" flipV="1">
              <a:off x="314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3" name="Line 30"/>
            <p:cNvSpPr>
              <a:spLocks noChangeShapeType="1"/>
            </p:cNvSpPr>
            <p:nvPr/>
          </p:nvSpPr>
          <p:spPr bwMode="auto">
            <a:xfrm rot="10800000" flipV="1">
              <a:off x="338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4" name="Line 31"/>
            <p:cNvSpPr>
              <a:spLocks noChangeShapeType="1"/>
            </p:cNvSpPr>
            <p:nvPr/>
          </p:nvSpPr>
          <p:spPr bwMode="auto">
            <a:xfrm rot="10800000" flipV="1">
              <a:off x="362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5" name="Line 32"/>
            <p:cNvSpPr>
              <a:spLocks noChangeShapeType="1"/>
            </p:cNvSpPr>
            <p:nvPr/>
          </p:nvSpPr>
          <p:spPr bwMode="auto">
            <a:xfrm rot="10800000" flipV="1">
              <a:off x="3911" y="2016"/>
              <a:ext cx="1152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6" name="Line 33"/>
            <p:cNvSpPr>
              <a:spLocks noChangeShapeType="1"/>
            </p:cNvSpPr>
            <p:nvPr/>
          </p:nvSpPr>
          <p:spPr bwMode="auto">
            <a:xfrm rot="10800000" flipV="1">
              <a:off x="4103" y="2304"/>
              <a:ext cx="96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7" name="Line 34"/>
            <p:cNvSpPr>
              <a:spLocks noChangeShapeType="1"/>
            </p:cNvSpPr>
            <p:nvPr/>
          </p:nvSpPr>
          <p:spPr bwMode="auto">
            <a:xfrm rot="10800000" flipV="1">
              <a:off x="4343" y="2592"/>
              <a:ext cx="72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8" name="Line 35"/>
            <p:cNvSpPr>
              <a:spLocks noChangeShapeType="1"/>
            </p:cNvSpPr>
            <p:nvPr/>
          </p:nvSpPr>
          <p:spPr bwMode="auto">
            <a:xfrm rot="10800000" flipV="1">
              <a:off x="4583" y="2928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9" name="Line 36"/>
            <p:cNvSpPr>
              <a:spLocks noChangeShapeType="1"/>
            </p:cNvSpPr>
            <p:nvPr/>
          </p:nvSpPr>
          <p:spPr bwMode="auto">
            <a:xfrm rot="10800000" flipV="1">
              <a:off x="4823" y="3264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2550" name="Text Box 37"/>
          <p:cNvSpPr txBox="1">
            <a:spLocks noChangeArrowheads="1"/>
          </p:cNvSpPr>
          <p:nvPr/>
        </p:nvSpPr>
        <p:spPr bwMode="auto">
          <a:xfrm>
            <a:off x="3017044" y="4411266"/>
            <a:ext cx="45397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100" b="1" i="1">
                <a:latin typeface="Times New Roman" pitchFamily="18" charset="0"/>
              </a:rPr>
              <a:t>R</a:t>
            </a:r>
            <a:r>
              <a:rPr lang="de-DE" sz="2100" b="1" i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1" name="Text Box 38"/>
          <p:cNvSpPr txBox="1">
            <a:spLocks noChangeArrowheads="1"/>
          </p:cNvSpPr>
          <p:nvPr/>
        </p:nvSpPr>
        <p:spPr bwMode="auto">
          <a:xfrm>
            <a:off x="5651897" y="4400550"/>
            <a:ext cx="45397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100" b="1" i="1">
                <a:latin typeface="Times New Roman" pitchFamily="18" charset="0"/>
              </a:rPr>
              <a:t>R</a:t>
            </a:r>
            <a:r>
              <a:rPr lang="de-DE" sz="2100" b="1" i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2" name="Text Box 39"/>
          <p:cNvSpPr txBox="1">
            <a:spLocks noChangeArrowheads="1"/>
          </p:cNvSpPr>
          <p:nvPr/>
        </p:nvSpPr>
        <p:spPr bwMode="auto">
          <a:xfrm>
            <a:off x="4400550" y="1885950"/>
            <a:ext cx="3642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100" b="1" i="1">
                <a:latin typeface="Times New Roman" pitchFamily="18" charset="0"/>
              </a:rPr>
              <a:t>R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3" name="Text Box 40"/>
          <p:cNvSpPr txBox="1">
            <a:spLocks noChangeArrowheads="1"/>
          </p:cNvSpPr>
          <p:nvPr/>
        </p:nvSpPr>
        <p:spPr bwMode="auto">
          <a:xfrm>
            <a:off x="4379119" y="4446985"/>
            <a:ext cx="3273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100" b="1" i="1">
                <a:latin typeface="Times New Roman" pitchFamily="18" charset="0"/>
              </a:rPr>
              <a:t>κ</a:t>
            </a:r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1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A8FDF-640F-4AC5-BE58-27BD56443B72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Terminologie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3779" y="1775223"/>
            <a:ext cx="6172200" cy="2428478"/>
          </a:xfrm>
        </p:spPr>
        <p:txBody>
          <a:bodyPr/>
          <a:lstStyle/>
          <a:p>
            <a:r>
              <a:rPr lang="de-DE" dirty="0"/>
              <a:t>Sammlung von Informationseinheiten, verteilt auf mehreren Rechnern, verbunden mittels Kommunikationsnetz </a:t>
            </a:r>
            <a:r>
              <a:rPr lang="de-DE" dirty="0">
                <a:sym typeface="Symbol" pitchFamily="18" charset="2"/>
              </a:rPr>
              <a:t></a:t>
            </a:r>
            <a:r>
              <a:rPr lang="de-DE" dirty="0"/>
              <a:t> nach </a:t>
            </a:r>
            <a:r>
              <a:rPr lang="de-DE" i="1" dirty="0" err="1"/>
              <a:t>Ceri</a:t>
            </a:r>
            <a:r>
              <a:rPr lang="de-DE" i="1" dirty="0"/>
              <a:t> &amp; </a:t>
            </a:r>
            <a:r>
              <a:rPr lang="de-DE" i="1" dirty="0" err="1"/>
              <a:t>Pelagatti</a:t>
            </a:r>
            <a:r>
              <a:rPr lang="de-DE" dirty="0"/>
              <a:t> (1984)</a:t>
            </a:r>
          </a:p>
          <a:p>
            <a:endParaRPr lang="de-DE" dirty="0"/>
          </a:p>
          <a:p>
            <a:r>
              <a:rPr lang="de-DE" dirty="0"/>
              <a:t>Kooperation zwischen autonom arbeitenden Stationen, zur Durchführung einer globalen Aufgabe</a:t>
            </a:r>
          </a:p>
        </p:txBody>
      </p:sp>
    </p:spTree>
    <p:extLst>
      <p:ext uri="{BB962C8B-B14F-4D97-AF65-F5344CB8AC3E}">
        <p14:creationId xmlns:p14="http://schemas.microsoft.com/office/powerpoint/2010/main" val="110495380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647DD-4E4E-4551-B472-B065A8414D4E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71450"/>
            <a:ext cx="5829300" cy="857250"/>
          </a:xfrm>
        </p:spPr>
        <p:txBody>
          <a:bodyPr/>
          <a:lstStyle/>
          <a:p>
            <a:pPr algn="ctr"/>
            <a:r>
              <a:rPr lang="de-DE"/>
              <a:t>Vertikale Fragmentierung</a:t>
            </a:r>
            <a:endParaRPr lang="de-DE" sz="330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507456"/>
            <a:ext cx="5829300" cy="1852947"/>
          </a:xfrm>
        </p:spPr>
        <p:txBody>
          <a:bodyPr/>
          <a:lstStyle/>
          <a:p>
            <a:pPr marL="285750" indent="-285750"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de-DE" dirty="0"/>
              <a:t>jedes Fragment enthält den Primärschlüssel der Originalrelation. Aber: Verletzung der </a:t>
            </a:r>
            <a:r>
              <a:rPr lang="de-DE" i="1" dirty="0" err="1"/>
              <a:t>Disjunktheit</a:t>
            </a:r>
            <a:endParaRPr lang="de-DE" i="1" dirty="0"/>
          </a:p>
          <a:p>
            <a:pPr>
              <a:buClr>
                <a:srgbClr val="FFCC00"/>
              </a:buClr>
              <a:defRPr/>
            </a:pPr>
            <a:endParaRPr lang="de-DE" i="1" dirty="0"/>
          </a:p>
          <a:p>
            <a:pPr marL="285750" indent="-285750"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de-DE" dirty="0"/>
              <a:t>jedem Tupel der Originalrelation wird ein eindeutiges </a:t>
            </a:r>
            <a:r>
              <a:rPr lang="de-DE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Surrogat</a:t>
            </a:r>
            <a:r>
              <a:rPr lang="de-DE" dirty="0"/>
              <a:t>  (= künstlich erzeugter Objektindikator) zugeordnet, welches in jedes vertikale Fragment des Tupels mit aufgenommen wird</a:t>
            </a:r>
            <a:endParaRPr lang="de-DE" i="1" dirty="0"/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1489473" y="1364456"/>
            <a:ext cx="63400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Beliebige vertikale Fragmentierung gewährleistet </a:t>
            </a:r>
            <a:r>
              <a:rPr lang="de-DE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keine Rekonstruierbarkeit</a:t>
            </a:r>
          </a:p>
          <a:p>
            <a:pPr algn="l">
              <a:defRPr/>
            </a:pPr>
            <a:endParaRPr lang="de-DE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2 mögliche Ansätze, um Rekonstruierbarkeit zu garantieren:</a:t>
            </a:r>
          </a:p>
        </p:txBody>
      </p:sp>
    </p:spTree>
    <p:extLst>
      <p:ext uri="{BB962C8B-B14F-4D97-AF65-F5344CB8AC3E}">
        <p14:creationId xmlns:p14="http://schemas.microsoft.com/office/powerpoint/2010/main" val="873113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F96D0-0B89-403E-8A7E-310F49BB620E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71450"/>
            <a:ext cx="5829300" cy="857250"/>
          </a:xfrm>
        </p:spPr>
        <p:txBody>
          <a:bodyPr/>
          <a:lstStyle/>
          <a:p>
            <a:pPr algn="ctr"/>
            <a:r>
              <a:rPr lang="de-DE"/>
              <a:t>Vertikale Fragmentierung (Beispiel)</a:t>
            </a:r>
            <a:endParaRPr lang="de-DE" sz="330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371600" y="1371600"/>
            <a:ext cx="6400800" cy="377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für die Universitätsverwaltung sind </a:t>
            </a:r>
            <a:r>
              <a:rPr lang="de-DE" dirty="0" err="1">
                <a:latin typeface="Tahoma" pitchFamily="34" charset="0"/>
              </a:rPr>
              <a:t>PersNr</a:t>
            </a:r>
            <a:r>
              <a:rPr lang="de-DE" dirty="0">
                <a:latin typeface="Tahoma" pitchFamily="34" charset="0"/>
              </a:rPr>
              <a:t>, Name, Gehalt und Steuerklasse interessant: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</a:endParaRPr>
          </a:p>
          <a:p>
            <a:pPr algn="l"/>
            <a:r>
              <a:rPr lang="de-DE" dirty="0" err="1">
                <a:latin typeface="Tahoma" pitchFamily="34" charset="0"/>
              </a:rPr>
              <a:t>ProfVerw</a:t>
            </a:r>
            <a:r>
              <a:rPr lang="de-DE" dirty="0">
                <a:latin typeface="Tahoma" pitchFamily="34" charset="0"/>
              </a:rPr>
              <a:t> :=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 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PersNr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, Name, Gehalt, Steuerklasse</a:t>
            </a:r>
            <a:r>
              <a:rPr lang="de-DE" dirty="0">
                <a:latin typeface="Tahoma" pitchFamily="34" charset="0"/>
                <a:sym typeface="Symbol" pitchFamily="18" charset="2"/>
              </a:rPr>
              <a:t> (Professoren)</a:t>
            </a:r>
          </a:p>
          <a:p>
            <a:pPr algn="l">
              <a:lnSpc>
                <a:spcPct val="125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für Lehre und Forschung sind dagegen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PersNr</a:t>
            </a:r>
            <a:r>
              <a:rPr lang="de-DE" dirty="0">
                <a:latin typeface="Tahoma" pitchFamily="34" charset="0"/>
                <a:sym typeface="Symbol" pitchFamily="18" charset="2"/>
              </a:rPr>
              <a:t>, Name, Rang, Raum und Fakultät von Bedeutung: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Profs :=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 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PersNr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, Name, Rang, Raum, Fakultät</a:t>
            </a:r>
            <a:r>
              <a:rPr lang="de-DE" dirty="0">
                <a:latin typeface="Tahoma" pitchFamily="34" charset="0"/>
                <a:sym typeface="Symbol" pitchFamily="18" charset="2"/>
              </a:rPr>
              <a:t> (Professoren)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Rekonstruktion der Originalrelation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Professoren</a:t>
            </a:r>
            <a:r>
              <a:rPr lang="de-DE" dirty="0">
                <a:latin typeface="Tahoma" pitchFamily="34" charset="0"/>
                <a:sym typeface="Symbol" pitchFamily="18" charset="2"/>
              </a:rPr>
              <a:t>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>
              <a:lnSpc>
                <a:spcPct val="50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Professoren =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ProfVerw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JoinFont" pitchFamily="2" charset="0"/>
              </a:rPr>
              <a:t>⋈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ProfVerw.PersNr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 = 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Profs.PersNr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  </a:t>
            </a:r>
            <a:r>
              <a:rPr lang="de-DE" dirty="0">
                <a:latin typeface="Tahoma" pitchFamily="34" charset="0"/>
                <a:sym typeface="Symbol" pitchFamily="18" charset="2"/>
              </a:rPr>
              <a:t>Profs</a:t>
            </a:r>
          </a:p>
        </p:txBody>
      </p:sp>
    </p:spTree>
    <p:extLst>
      <p:ext uri="{BB962C8B-B14F-4D97-AF65-F5344CB8AC3E}">
        <p14:creationId xmlns:p14="http://schemas.microsoft.com/office/powerpoint/2010/main" val="1330502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6B7A-5D3E-4758-A034-C2490D9026C6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-57150"/>
            <a:ext cx="5829300" cy="628650"/>
          </a:xfrm>
        </p:spPr>
        <p:txBody>
          <a:bodyPr/>
          <a:lstStyle/>
          <a:p>
            <a:pPr algn="ctr"/>
            <a:r>
              <a:rPr lang="de-DE"/>
              <a:t>Kombinierte Fragmentierung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1428750" y="571500"/>
            <a:ext cx="6483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Tx/>
              <a:buChar char="a"/>
              <a:defRPr/>
            </a:pP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horizontale Fragmentierung nach vertikaler Fragmentierung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428750" y="2857500"/>
            <a:ext cx="6496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Tx/>
              <a:buChar char="b"/>
              <a:defRPr/>
            </a:pP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vertikale Fragmentierung nach horizontaler Fragmentierung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2457450" y="1143000"/>
            <a:ext cx="371475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3943350" y="1143000"/>
            <a:ext cx="1191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3943350" y="1600200"/>
            <a:ext cx="2228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3943350" y="2057400"/>
            <a:ext cx="2228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3143250" y="245745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800600" y="245745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6172200" y="120015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171950" y="857250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6172200" y="165735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6172200" y="211455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23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3143250" y="3429000"/>
            <a:ext cx="2686050" cy="14287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3143250" y="3829050"/>
            <a:ext cx="268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>
            <a:off x="3143250" y="4229100"/>
            <a:ext cx="268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>
            <a:off x="4800600" y="4229100"/>
            <a:ext cx="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4286250" y="3143250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5829300" y="34290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5829300" y="382905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5829300" y="4343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5143500" y="48006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3919537" y="48006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31</a:t>
            </a:r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50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4ADC7-5E70-4EF5-843B-FD5F22B59384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Rekonstruktion nach kombinierter Fragmentierung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2216944" y="1910954"/>
            <a:ext cx="4926806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Fall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sz="2100" b="1" i="1" dirty="0">
                <a:latin typeface="Times New Roman" pitchFamily="18" charset="0"/>
              </a:rPr>
              <a:t>R = R</a:t>
            </a:r>
            <a:r>
              <a:rPr lang="de-DE" sz="2100" b="1" i="1" baseline="-25000" dirty="0">
                <a:latin typeface="Times New Roman" pitchFamily="18" charset="0"/>
              </a:rPr>
              <a:t>1</a:t>
            </a:r>
            <a:r>
              <a:rPr lang="de-DE" sz="2100" b="1" i="1" dirty="0">
                <a:latin typeface="Times New Roman" pitchFamily="18" charset="0"/>
              </a:rPr>
              <a:t> ⋈ </a:t>
            </a:r>
            <a:r>
              <a:rPr lang="de-DE" sz="2100" b="1" i="1" baseline="-25000" dirty="0">
                <a:latin typeface="Times New Roman" pitchFamily="18" charset="0"/>
              </a:rPr>
              <a:t>p</a:t>
            </a:r>
            <a:r>
              <a:rPr lang="de-DE" sz="2100" b="1" i="1" dirty="0">
                <a:latin typeface="Times New Roman" pitchFamily="18" charset="0"/>
              </a:rPr>
              <a:t> (R</a:t>
            </a:r>
            <a:r>
              <a:rPr lang="de-DE" sz="2100" b="1" i="1" baseline="-25000" dirty="0">
                <a:latin typeface="Times New Roman" pitchFamily="18" charset="0"/>
              </a:rPr>
              <a:t>21</a:t>
            </a:r>
            <a:r>
              <a:rPr lang="de-DE" sz="2100" b="1" i="1" dirty="0">
                <a:latin typeface="Times New Roman" pitchFamily="18" charset="0"/>
              </a:rPr>
              <a:t> </a:t>
            </a:r>
            <a:r>
              <a:rPr lang="de-DE" sz="21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100" b="1" i="1" dirty="0">
                <a:latin typeface="Times New Roman" pitchFamily="18" charset="0"/>
              </a:rPr>
              <a:t> R</a:t>
            </a:r>
            <a:r>
              <a:rPr lang="de-DE" sz="2100" b="1" i="1" baseline="-25000" dirty="0">
                <a:latin typeface="Times New Roman" pitchFamily="18" charset="0"/>
              </a:rPr>
              <a:t>22</a:t>
            </a:r>
            <a:r>
              <a:rPr lang="de-DE" sz="2100" b="1" i="1" dirty="0">
                <a:latin typeface="Times New Roman" pitchFamily="18" charset="0"/>
              </a:rPr>
              <a:t> </a:t>
            </a:r>
            <a:r>
              <a:rPr lang="de-DE" sz="21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100" b="1" i="1" dirty="0">
                <a:latin typeface="Times New Roman" pitchFamily="18" charset="0"/>
              </a:rPr>
              <a:t> R</a:t>
            </a:r>
            <a:r>
              <a:rPr lang="de-DE" sz="2100" b="1" i="1" baseline="-25000" dirty="0">
                <a:latin typeface="Times New Roman" pitchFamily="18" charset="0"/>
              </a:rPr>
              <a:t>23</a:t>
            </a:r>
            <a:r>
              <a:rPr lang="de-DE" sz="2100" b="1" i="1" dirty="0">
                <a:latin typeface="Times New Roman" pitchFamily="18" charset="0"/>
              </a:rPr>
              <a:t>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Fall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sz="2100" b="1" i="1" dirty="0">
                <a:latin typeface="Times New Roman" pitchFamily="18" charset="0"/>
              </a:rPr>
              <a:t>R = R</a:t>
            </a:r>
            <a:r>
              <a:rPr lang="de-DE" sz="2100" b="1" i="1" baseline="-25000" dirty="0">
                <a:latin typeface="Times New Roman" pitchFamily="18" charset="0"/>
              </a:rPr>
              <a:t>1</a:t>
            </a:r>
            <a:r>
              <a:rPr lang="de-DE" sz="2100" b="1" i="1" dirty="0">
                <a:latin typeface="Times New Roman" pitchFamily="18" charset="0"/>
              </a:rPr>
              <a:t> </a:t>
            </a:r>
            <a:r>
              <a:rPr lang="de-DE" sz="21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100" b="1" i="1" dirty="0">
                <a:latin typeface="Times New Roman" pitchFamily="18" charset="0"/>
              </a:rPr>
              <a:t> R</a:t>
            </a:r>
            <a:r>
              <a:rPr lang="de-DE" sz="2100" b="1" i="1" baseline="-25000" dirty="0">
                <a:latin typeface="Times New Roman" pitchFamily="18" charset="0"/>
              </a:rPr>
              <a:t>2</a:t>
            </a:r>
            <a:r>
              <a:rPr lang="de-DE" sz="2100" b="1" i="1" dirty="0">
                <a:latin typeface="Times New Roman" pitchFamily="18" charset="0"/>
              </a:rPr>
              <a:t> </a:t>
            </a:r>
            <a:r>
              <a:rPr lang="de-DE" sz="21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100" b="1" i="1" dirty="0">
                <a:latin typeface="Times New Roman" pitchFamily="18" charset="0"/>
              </a:rPr>
              <a:t> (R</a:t>
            </a:r>
            <a:r>
              <a:rPr lang="de-DE" sz="2100" b="1" i="1" baseline="-25000" dirty="0">
                <a:latin typeface="Times New Roman" pitchFamily="18" charset="0"/>
              </a:rPr>
              <a:t>31 </a:t>
            </a:r>
            <a:r>
              <a:rPr lang="de-DE" sz="2800" dirty="0">
                <a:latin typeface="Times New Roman" pitchFamily="18" charset="0"/>
              </a:rPr>
              <a:t>⋈</a:t>
            </a:r>
            <a:r>
              <a:rPr lang="de-DE" sz="1500" b="1" i="1" baseline="-25000" dirty="0">
                <a:latin typeface="Times New Roman" pitchFamily="18" charset="0"/>
              </a:rPr>
              <a:t>R</a:t>
            </a:r>
            <a:r>
              <a:rPr lang="de-DE" sz="1500" b="1" i="1" baseline="-50000" dirty="0">
                <a:latin typeface="Times New Roman" pitchFamily="18" charset="0"/>
              </a:rPr>
              <a:t>31</a:t>
            </a:r>
            <a:r>
              <a:rPr lang="de-DE" sz="1500" b="1" i="1" baseline="-25000" dirty="0">
                <a:latin typeface="Times New Roman" pitchFamily="18" charset="0"/>
              </a:rPr>
              <a:t>.κ =</a:t>
            </a:r>
            <a:r>
              <a:rPr lang="de-DE" sz="1500" b="1" i="1" dirty="0">
                <a:latin typeface="Times New Roman" pitchFamily="18" charset="0"/>
              </a:rPr>
              <a:t> </a:t>
            </a:r>
            <a:r>
              <a:rPr lang="de-DE" sz="1500" b="1" i="1" baseline="-25000" dirty="0">
                <a:latin typeface="Times New Roman" pitchFamily="18" charset="0"/>
              </a:rPr>
              <a:t>R</a:t>
            </a:r>
            <a:r>
              <a:rPr lang="de-DE" sz="1500" b="1" i="1" baseline="-50000" dirty="0">
                <a:latin typeface="Times New Roman" pitchFamily="18" charset="0"/>
              </a:rPr>
              <a:t>32</a:t>
            </a:r>
            <a:r>
              <a:rPr lang="de-DE" sz="1500" b="1" i="1" baseline="-25000" dirty="0">
                <a:latin typeface="Times New Roman" pitchFamily="18" charset="0"/>
              </a:rPr>
              <a:t>.κ</a:t>
            </a:r>
            <a:r>
              <a:rPr lang="de-DE" sz="1500" b="1" i="1" dirty="0">
                <a:latin typeface="Times New Roman" pitchFamily="18" charset="0"/>
              </a:rPr>
              <a:t> </a:t>
            </a:r>
            <a:r>
              <a:rPr lang="de-DE" sz="2100" b="1" i="1" dirty="0">
                <a:latin typeface="Times New Roman" pitchFamily="18" charset="0"/>
              </a:rPr>
              <a:t>R</a:t>
            </a:r>
            <a:r>
              <a:rPr lang="de-DE" sz="2100" b="1" i="1" baseline="-25000" dirty="0">
                <a:latin typeface="Times New Roman" pitchFamily="18" charset="0"/>
              </a:rPr>
              <a:t>32</a:t>
            </a:r>
            <a:r>
              <a:rPr lang="de-DE" sz="2100" b="1" i="1" dirty="0"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4902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03C21-1DE4-4A55-98AD-0A2CD8563F4B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914400"/>
          </a:xfrm>
        </p:spPr>
        <p:txBody>
          <a:bodyPr/>
          <a:lstStyle/>
          <a:p>
            <a:pPr algn="ctr"/>
            <a:r>
              <a:rPr lang="de-DE"/>
              <a:t>Baumdarstellung der Fragmentierungen (Beispiel)</a:t>
            </a:r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3257550" y="2057400"/>
            <a:ext cx="342900" cy="342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Book Antiqua" pitchFamily="18" charset="0"/>
              </a:rPr>
              <a:t>v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6057900" y="3486150"/>
            <a:ext cx="342900" cy="342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h</a:t>
            </a: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2628900" y="3486150"/>
            <a:ext cx="342900" cy="342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h</a:t>
            </a:r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 flipV="1">
            <a:off x="3429000" y="1485900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3543300" y="2343150"/>
            <a:ext cx="51435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2800350" y="2343150"/>
            <a:ext cx="51435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2514600" y="2780110"/>
            <a:ext cx="6081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V="1">
            <a:off x="2800350" y="3143250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3633788" y="2780110"/>
            <a:ext cx="9430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ProfVerw</a:t>
            </a:r>
            <a:endParaRPr lang="de-DE">
              <a:latin typeface="Tahoma" pitchFamily="34" charset="0"/>
            </a:endParaRPr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1943100" y="3771900"/>
            <a:ext cx="7429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2914650" y="3771900"/>
            <a:ext cx="8572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V="1">
            <a:off x="2809875" y="3829050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1200150" y="4437460"/>
            <a:ext cx="11420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PhysikProfs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2289573" y="4437460"/>
            <a:ext cx="107625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TheolProfs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3437335" y="4437460"/>
            <a:ext cx="101213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PhiloProfs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5625703" y="2780110"/>
            <a:ext cx="122437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Vorlesungen</a:t>
            </a:r>
            <a:endParaRPr lang="de-DE">
              <a:latin typeface="Tahoma" pitchFamily="34" charset="0"/>
            </a:endParaRPr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 flipV="1">
            <a:off x="6229350" y="3143250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9" name="Line 20"/>
          <p:cNvSpPr>
            <a:spLocks noChangeShapeType="1"/>
          </p:cNvSpPr>
          <p:nvPr/>
        </p:nvSpPr>
        <p:spPr bwMode="auto">
          <a:xfrm flipH="1">
            <a:off x="5372100" y="3771900"/>
            <a:ext cx="7429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>
            <a:off x="6343650" y="3771900"/>
            <a:ext cx="8572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 flipV="1">
            <a:off x="6238875" y="3829050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4686300" y="4437460"/>
            <a:ext cx="112825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PhysikVorls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5775722" y="4437460"/>
            <a:ext cx="106247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TheolVorls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6874669" y="4437460"/>
            <a:ext cx="9983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PhiloVorls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2882504" y="1131094"/>
            <a:ext cx="117686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Professoren</a:t>
            </a:r>
            <a:endParaRPr lang="de-DE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94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75E52-C7A7-4291-B25C-30C0EEB9352B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85750"/>
            <a:ext cx="5829300" cy="519113"/>
          </a:xfrm>
        </p:spPr>
        <p:txBody>
          <a:bodyPr/>
          <a:lstStyle/>
          <a:p>
            <a:pPr algn="ctr"/>
            <a:r>
              <a:rPr lang="de-DE"/>
              <a:t>Allokation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14450"/>
            <a:ext cx="5829300" cy="142875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/>
              <a:t>Dasselbe Fragment kann mehreren Stationen zugeordnet werden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Allokation für unser Beispiel ohne Replikationen </a:t>
            </a:r>
            <a:r>
              <a:rPr lang="de-DE" b="1" dirty="0">
                <a:sym typeface="Symbol" pitchFamily="18" charset="2"/>
              </a:rPr>
              <a:t>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redundanzfreie</a:t>
            </a:r>
            <a:r>
              <a:rPr lang="de-DE" dirty="0">
                <a:sym typeface="Symbol" pitchFamily="18" charset="2"/>
              </a:rPr>
              <a:t> Zuordnung</a:t>
            </a:r>
            <a:endParaRPr lang="de-DE" sz="2400" dirty="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657350" y="2909887"/>
            <a:ext cx="97155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Station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1657350" y="3252787"/>
            <a:ext cx="97155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Verw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Physik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Philo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Theol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2628900" y="2909887"/>
            <a:ext cx="205740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Bemerkung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2628900" y="3252787"/>
            <a:ext cx="205740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Verwaltungsrechner</a:t>
            </a:r>
          </a:p>
          <a:p>
            <a:r>
              <a:rPr lang="de-DE">
                <a:latin typeface="Times New Roman" pitchFamily="18" charset="0"/>
              </a:rPr>
              <a:t>Dekanat Physik</a:t>
            </a:r>
          </a:p>
          <a:p>
            <a:r>
              <a:rPr lang="de-DE">
                <a:latin typeface="Times New Roman" pitchFamily="18" charset="0"/>
              </a:rPr>
              <a:t>Dekanat Philosophie</a:t>
            </a:r>
          </a:p>
          <a:p>
            <a:r>
              <a:rPr lang="de-DE">
                <a:latin typeface="Times New Roman" pitchFamily="18" charset="0"/>
              </a:rPr>
              <a:t>Dekanat Theologie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4686300" y="2909887"/>
            <a:ext cx="268605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zugeordnete Fragemente</a:t>
            </a: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686300" y="3252787"/>
            <a:ext cx="268605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>
                <a:latin typeface="Times New Roman" pitchFamily="18" charset="0"/>
              </a:rPr>
              <a:t>{ProfVerw}</a:t>
            </a:r>
          </a:p>
          <a:p>
            <a:r>
              <a:rPr lang="de-DE" i="1">
                <a:latin typeface="Times New Roman" pitchFamily="18" charset="0"/>
              </a:rPr>
              <a:t>{PhysikVorls, PhysikProfs}</a:t>
            </a:r>
          </a:p>
          <a:p>
            <a:r>
              <a:rPr lang="de-DE" i="1">
                <a:latin typeface="Times New Roman" pitchFamily="18" charset="0"/>
              </a:rPr>
              <a:t>{PhiloVorls, PhiloProfs}</a:t>
            </a:r>
          </a:p>
          <a:p>
            <a:r>
              <a:rPr lang="de-DE" i="1">
                <a:latin typeface="Times New Roman" pitchFamily="18" charset="0"/>
              </a:rPr>
              <a:t>{TheolVorls, TheolProfs}</a:t>
            </a:r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28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198F4D-D7F3-412D-A05D-606E648767FF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Transparenz in verteilten Datenbanken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5950" y="1828800"/>
            <a:ext cx="5829300" cy="30861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/>
              <a:t>Grad der Unabhängigkeit den ein VDBMS dem Benutzer beim Zugriff auf verteilte Daten vermittelt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verschiedene Stufen der Transparenz: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157412" y="2824162"/>
            <a:ext cx="32280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Fragmentierungstransparenz</a:t>
            </a:r>
          </a:p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Allokationstransparenz</a:t>
            </a:r>
          </a:p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Lokale Schema-Transparenz</a:t>
            </a:r>
          </a:p>
        </p:txBody>
      </p:sp>
    </p:spTree>
    <p:extLst>
      <p:ext uri="{BB962C8B-B14F-4D97-AF65-F5344CB8AC3E}">
        <p14:creationId xmlns:p14="http://schemas.microsoft.com/office/powerpoint/2010/main" val="1221579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67D7AB-A079-428A-9AAF-67A3A8D529C5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71451"/>
            <a:ext cx="5829300" cy="651272"/>
          </a:xfrm>
        </p:spPr>
        <p:txBody>
          <a:bodyPr/>
          <a:lstStyle/>
          <a:p>
            <a:pPr algn="ctr"/>
            <a:r>
              <a:rPr lang="de-DE"/>
              <a:t>Fragmentierungstranparenz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1371600" y="1200151"/>
            <a:ext cx="6572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Beispielanfrage, die Fragmentierungstransparenz voraussetzt: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Titel, Name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Vorlesungen,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gelesenVon = PersNr;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 für eine Änderungsoperation, die Fragmentierungs-transparenz voraussetzt: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update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>
                <a:latin typeface="Tahoma" pitchFamily="34" charset="0"/>
              </a:rPr>
              <a:t>	</a:t>
            </a:r>
            <a:r>
              <a:rPr lang="de-DE" b="1">
                <a:latin typeface="Tahoma" pitchFamily="34" charset="0"/>
              </a:rPr>
              <a:t>set</a:t>
            </a:r>
            <a:r>
              <a:rPr lang="de-DE">
                <a:latin typeface="Tahoma" pitchFamily="34" charset="0"/>
              </a:rPr>
              <a:t> Fakultät = ‚Theologie‘</a:t>
            </a:r>
          </a:p>
          <a:p>
            <a:pPr algn="l"/>
            <a:r>
              <a:rPr lang="de-DE">
                <a:latin typeface="Tahoma" pitchFamily="34" charset="0"/>
              </a:rPr>
              <a:t>	</a:t>
            </a:r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Name = ‚Sokrates‘;</a:t>
            </a:r>
          </a:p>
        </p:txBody>
      </p:sp>
    </p:spTree>
    <p:extLst>
      <p:ext uri="{BB962C8B-B14F-4D97-AF65-F5344CB8AC3E}">
        <p14:creationId xmlns:p14="http://schemas.microsoft.com/office/powerpoint/2010/main" val="2072786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FE1FD-C162-4087-9E6C-38A884E9B794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Fortsetzung Beispiel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1" y="1470422"/>
            <a:ext cx="6574631" cy="3032522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/>
              <a:t>Ändern des Attributwertes von </a:t>
            </a:r>
            <a:r>
              <a:rPr lang="de-DE" i="1" dirty="0"/>
              <a:t>Fakultät</a:t>
            </a:r>
            <a:endParaRPr lang="de-DE" dirty="0"/>
          </a:p>
          <a:p>
            <a:pPr marL="285750" indent="-28575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dirty="0"/>
              <a:t>Transferieren des Sokrates-Tupels aus Fragment </a:t>
            </a:r>
            <a:r>
              <a:rPr lang="de-DE" i="1" dirty="0" err="1"/>
              <a:t>PhiloProfs</a:t>
            </a:r>
            <a:r>
              <a:rPr lang="de-DE" dirty="0"/>
              <a:t> in das Fragment </a:t>
            </a:r>
            <a:r>
              <a:rPr lang="de-DE" i="1" dirty="0" err="1"/>
              <a:t>TheolProfs</a:t>
            </a:r>
            <a:r>
              <a:rPr lang="de-DE" dirty="0"/>
              <a:t> (= Löschen aus </a:t>
            </a:r>
            <a:r>
              <a:rPr lang="de-DE" i="1" dirty="0" err="1"/>
              <a:t>PhiloProfs</a:t>
            </a:r>
            <a:r>
              <a:rPr lang="de-DE" dirty="0"/>
              <a:t>, Einfügen in </a:t>
            </a:r>
            <a:r>
              <a:rPr lang="de-DE" i="1" dirty="0" err="1"/>
              <a:t>TheolProfs</a:t>
            </a:r>
            <a:r>
              <a:rPr lang="de-DE" dirty="0"/>
              <a:t>)</a:t>
            </a:r>
          </a:p>
          <a:p>
            <a:pPr marL="285750" indent="-285750">
              <a:buClr>
                <a:srgbClr val="FFCC00"/>
              </a:buClr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dirty="0"/>
              <a:t>Ändern der abgeleiteten Fragmentierung von </a:t>
            </a:r>
            <a:r>
              <a:rPr lang="de-DE" i="1" dirty="0"/>
              <a:t>Vorlesungen</a:t>
            </a:r>
            <a:r>
              <a:rPr lang="de-DE" dirty="0"/>
              <a:t> (= Einfügen der von Sokrates gehaltenen Vorlesungen in </a:t>
            </a:r>
            <a:r>
              <a:rPr lang="de-DE" i="1" dirty="0" err="1"/>
              <a:t>TheolVorls</a:t>
            </a:r>
            <a:r>
              <a:rPr lang="de-DE" dirty="0"/>
              <a:t>, Löschen der von ihm gehaltenen Vorlesungen aus </a:t>
            </a:r>
            <a:r>
              <a:rPr lang="de-DE" i="1" dirty="0" err="1"/>
              <a:t>PhiloVorls</a:t>
            </a:r>
            <a:r>
              <a:rPr lang="de-DE" dirty="0"/>
              <a:t>)</a:t>
            </a:r>
          </a:p>
          <a:p>
            <a:pPr>
              <a:buClr>
                <a:srgbClr val="FFCC00"/>
              </a:buClr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6700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B69C4-99E7-4EDD-9560-B125B637BBE5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Allokationstransparenz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600200" y="1740694"/>
            <a:ext cx="6629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Benutzer müssen Fragmentierung kennen, aber nicht den „Aufenthaltsort“ eines Fragments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Beispielanfrage: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Gehalt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ProfVerw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Name = ‚Sokrates‘;</a:t>
            </a:r>
          </a:p>
        </p:txBody>
      </p:sp>
    </p:spTree>
    <p:extLst>
      <p:ext uri="{BB962C8B-B14F-4D97-AF65-F5344CB8AC3E}">
        <p14:creationId xmlns:p14="http://schemas.microsoft.com/office/powerpoint/2010/main" val="67302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66837-05AC-415F-B964-9D67D549400D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Kommunikationsmedien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5716" y="1828800"/>
            <a:ext cx="6085284" cy="3314700"/>
          </a:xfrm>
        </p:spPr>
        <p:txBody>
          <a:bodyPr/>
          <a:lstStyle/>
          <a:p>
            <a:r>
              <a:rPr lang="de-DE"/>
              <a:t>LAN: local area network, z.B. Ethernet, Token-Ring oder FDDI-Netz</a:t>
            </a:r>
          </a:p>
          <a:p>
            <a:endParaRPr lang="de-DE"/>
          </a:p>
          <a:p>
            <a:r>
              <a:rPr lang="de-DE"/>
              <a:t>WAN: wide area network, z.B. das Internet</a:t>
            </a:r>
          </a:p>
          <a:p>
            <a:endParaRPr lang="de-DE"/>
          </a:p>
          <a:p>
            <a:r>
              <a:rPr lang="de-DE"/>
              <a:t>Telefonverbindungen, z.B. ISDN oder einfache Modem-Verbindungen</a:t>
            </a:r>
          </a:p>
        </p:txBody>
      </p:sp>
    </p:spTree>
    <p:extLst>
      <p:ext uri="{BB962C8B-B14F-4D97-AF65-F5344CB8AC3E}">
        <p14:creationId xmlns:p14="http://schemas.microsoft.com/office/powerpoint/2010/main" val="7779598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53AF3D-1928-41E4-A657-CA34ADD7E05E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171450"/>
            <a:ext cx="6115050" cy="857250"/>
          </a:xfrm>
        </p:spPr>
        <p:txBody>
          <a:bodyPr/>
          <a:lstStyle/>
          <a:p>
            <a:pPr algn="ctr"/>
            <a:r>
              <a:rPr lang="de-DE"/>
              <a:t>Allokationstransparenz (Forts.)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257300" y="1314450"/>
            <a:ext cx="6629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unter Umständen muss Originalrelation rekonstruiert werden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Beispiel:</a:t>
            </a:r>
          </a:p>
          <a:p>
            <a:pPr algn="l"/>
            <a:r>
              <a:rPr lang="de-DE">
                <a:latin typeface="Tahoma" pitchFamily="34" charset="0"/>
              </a:rPr>
              <a:t>Verwaltung möchte wissen, wieviel die C4-Professoren der Theologie insgesamt verdienen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da Fragmentierungstransparenz fehlt muss die Anfrage folgendermaßen formuliert werden: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</a:t>
            </a:r>
            <a:r>
              <a:rPr lang="de-DE" b="1">
                <a:latin typeface="Tahoma" pitchFamily="34" charset="0"/>
              </a:rPr>
              <a:t>sum</a:t>
            </a:r>
            <a:r>
              <a:rPr lang="de-DE">
                <a:latin typeface="Tahoma" pitchFamily="34" charset="0"/>
              </a:rPr>
              <a:t> (Gehalt)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ProfVerw, TheolProfs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ProfVerw.PersNr = TheolProfs.PersNr </a:t>
            </a:r>
            <a:r>
              <a:rPr lang="de-DE" b="1">
                <a:latin typeface="Tahoma" pitchFamily="34" charset="0"/>
              </a:rPr>
              <a:t>and</a:t>
            </a: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           Rang = ‚C4‘;</a:t>
            </a:r>
          </a:p>
        </p:txBody>
      </p:sp>
    </p:spTree>
    <p:extLst>
      <p:ext uri="{BB962C8B-B14F-4D97-AF65-F5344CB8AC3E}">
        <p14:creationId xmlns:p14="http://schemas.microsoft.com/office/powerpoint/2010/main" val="697961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811299-BCF8-4887-BAFC-B2DB9DF6EE3E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450" y="400050"/>
            <a:ext cx="6515100" cy="857250"/>
          </a:xfrm>
        </p:spPr>
        <p:txBody>
          <a:bodyPr/>
          <a:lstStyle/>
          <a:p>
            <a:pPr algn="ctr"/>
            <a:r>
              <a:rPr lang="de-DE"/>
              <a:t>Lokale Schema-Transparenz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485900" y="1828801"/>
            <a:ext cx="6172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Der Benutzer muss auch noch den Rechner kennen, auf dem ein Fragment liegt.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Beispielanfrage: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TheolProfs </a:t>
            </a:r>
            <a:r>
              <a:rPr lang="de-DE" b="1">
                <a:latin typeface="Tahoma" pitchFamily="34" charset="0"/>
              </a:rPr>
              <a:t>at</a:t>
            </a:r>
            <a:r>
              <a:rPr lang="de-DE">
                <a:latin typeface="Tahoma" pitchFamily="34" charset="0"/>
              </a:rPr>
              <a:t>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 b="1" i="1" baseline="-25000">
                <a:latin typeface="Tahoma" pitchFamily="34" charset="0"/>
              </a:rPr>
              <a:t>Theol</a:t>
            </a:r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Rang = ‚C3‘;</a:t>
            </a:r>
          </a:p>
        </p:txBody>
      </p:sp>
    </p:spTree>
    <p:extLst>
      <p:ext uri="{BB962C8B-B14F-4D97-AF65-F5344CB8AC3E}">
        <p14:creationId xmlns:p14="http://schemas.microsoft.com/office/powerpoint/2010/main" val="2147238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EB2C4-6405-4249-81D6-A688EE499801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28600"/>
            <a:ext cx="5829300" cy="857250"/>
          </a:xfrm>
        </p:spPr>
        <p:txBody>
          <a:bodyPr/>
          <a:lstStyle/>
          <a:p>
            <a:pPr algn="ctr"/>
            <a:r>
              <a:rPr lang="de-DE"/>
              <a:t>Lokale Schema-Transparenz (Forts.)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1428750" y="1428751"/>
            <a:ext cx="6286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Ist überhaupt Transparenz gegeben?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Lokale Schema-Transparenz setzt voraus, dass alle Rechner dasselbe Datenmodell und dieselbe Anfragesprache verwenden.</a:t>
            </a:r>
          </a:p>
          <a:p>
            <a:pPr algn="l">
              <a:defRPr/>
            </a:pP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</a:rPr>
              <a:t>vorherige Anfrage kann somit analog auch an Station </a:t>
            </a:r>
            <a:r>
              <a:rPr lang="de-DE" i="1" dirty="0" err="1">
                <a:latin typeface="Tahoma" pitchFamily="34" charset="0"/>
              </a:rPr>
              <a:t>S</a:t>
            </a:r>
            <a:r>
              <a:rPr lang="de-DE" b="1" i="1" baseline="-25000" dirty="0" err="1">
                <a:latin typeface="Tahoma" pitchFamily="34" charset="0"/>
              </a:rPr>
              <a:t>Philo</a:t>
            </a:r>
            <a:r>
              <a:rPr lang="de-DE" dirty="0">
                <a:latin typeface="Tahoma" pitchFamily="34" charset="0"/>
              </a:rPr>
              <a:t> ausgeführt werden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Dies ist nicht möglich bei Kopplung unterschiedlicher DBMS.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Verwendung grundsätzlich verschiedener Datenmodelle auf lokalen DBMS nennt man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„Multi-Database-Systems“</a:t>
            </a:r>
            <a:r>
              <a:rPr lang="de-DE" dirty="0">
                <a:latin typeface="Tahoma" pitchFamily="34" charset="0"/>
              </a:rPr>
              <a:t> (oft unumgänglich in „realer“ Welt).</a:t>
            </a:r>
          </a:p>
        </p:txBody>
      </p:sp>
    </p:spTree>
    <p:extLst>
      <p:ext uri="{BB962C8B-B14F-4D97-AF65-F5344CB8AC3E}">
        <p14:creationId xmlns:p14="http://schemas.microsoft.com/office/powerpoint/2010/main" val="887410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EEBA49-F69E-4A27-8976-7DD47A0486A5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85750"/>
            <a:ext cx="5829300" cy="857250"/>
          </a:xfrm>
        </p:spPr>
        <p:txBody>
          <a:bodyPr/>
          <a:lstStyle/>
          <a:p>
            <a:pPr algn="ctr"/>
            <a:r>
              <a:rPr lang="de-DE"/>
              <a:t>Anfrageübersetzung und Anfrageoptimierung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49" y="1088212"/>
            <a:ext cx="6239741" cy="3712388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/>
              <a:t>Voraussetzung: Fragmentierungstransparenz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Aufgabe des Anfrageübersetzers: Generierung eines Anfrageauswertungsplans auf den Fragmenten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Aufgabe des Anfrageoptimierers: Generierung eines möglichst effizienten Auswertungsplanes </a:t>
            </a:r>
          </a:p>
          <a:p>
            <a:pPr>
              <a:buClr>
                <a:srgbClr val="FFCC00"/>
              </a:buClr>
              <a:defRPr/>
            </a:pP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	</a:t>
            </a:r>
            <a:r>
              <a:rPr lang="de-DE" dirty="0"/>
              <a:t> abhängig von der Allokation der Fragmente auf </a:t>
            </a:r>
          </a:p>
          <a:p>
            <a:pPr>
              <a:buClr>
                <a:srgbClr val="FFCC00"/>
              </a:buClr>
              <a:defRPr/>
            </a:pPr>
            <a:r>
              <a:rPr lang="de-DE" dirty="0"/>
              <a:t>	      den verschiedenen Stationen des Rechnernetzes</a:t>
            </a:r>
          </a:p>
        </p:txBody>
      </p:sp>
    </p:spTree>
    <p:extLst>
      <p:ext uri="{BB962C8B-B14F-4D97-AF65-F5344CB8AC3E}">
        <p14:creationId xmlns:p14="http://schemas.microsoft.com/office/powerpoint/2010/main" val="590923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02CA25-F1DD-4EE7-AD35-DAD56D1D5DD1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Anfragebearbeitung bei horizontaler Fragmentierung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485900" y="1714500"/>
            <a:ext cx="5886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Übersetzung einer SQL-Anfrage auf dem globalen Schema in eine äquivalente Anfrage auf den Fragmenten benötigt 2 Schritte: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85900" y="2743201"/>
            <a:ext cx="5829300" cy="2116931"/>
          </a:xfrm>
        </p:spPr>
        <p:txBody>
          <a:bodyPr/>
          <a:lstStyle/>
          <a:p>
            <a:pPr marL="342900" indent="-342900">
              <a:buClr>
                <a:srgbClr val="FFCC00"/>
              </a:buClr>
              <a:buFont typeface="+mj-lt"/>
              <a:buAutoNum type="arabicPeriod"/>
            </a:pPr>
            <a:r>
              <a:rPr lang="de-DE" dirty="0"/>
              <a:t>Rekonstruktion aller in der Anfrage vorkommenden globalen Relationen aus den Fragmenten, in die sie während der Fragmentierungsphase zerlegt wurden. Hierfür erhält man einen algebraischen Ausdruck.</a:t>
            </a:r>
          </a:p>
          <a:p>
            <a:pPr marL="342900" indent="-342900">
              <a:buClr>
                <a:srgbClr val="FFCC00"/>
              </a:buClr>
              <a:buFont typeface="+mj-lt"/>
              <a:buAutoNum type="arabicPeriod"/>
            </a:pPr>
            <a:endParaRPr lang="de-DE" dirty="0"/>
          </a:p>
          <a:p>
            <a:pPr marL="342900" indent="-342900">
              <a:buClr>
                <a:srgbClr val="FFCC00"/>
              </a:buClr>
              <a:buFont typeface="+mj-lt"/>
              <a:buAutoNum type="arabicPeriod"/>
            </a:pPr>
            <a:r>
              <a:rPr lang="de-DE" dirty="0"/>
              <a:t>Kombination des Rekonstruktionsausdrucks mit dem algebraischen Anfrageausdruck, der sich aus der Übersetzung der SQL-Anfrage ergibt.</a:t>
            </a:r>
          </a:p>
        </p:txBody>
      </p:sp>
    </p:spTree>
    <p:extLst>
      <p:ext uri="{BB962C8B-B14F-4D97-AF65-F5344CB8AC3E}">
        <p14:creationId xmlns:p14="http://schemas.microsoft.com/office/powerpoint/2010/main" val="1145843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EEBC98-BDBB-4A87-A46C-EE6BDFB90587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0"/>
            <a:ext cx="5829300" cy="514350"/>
          </a:xfrm>
        </p:spPr>
        <p:txBody>
          <a:bodyPr/>
          <a:lstStyle/>
          <a:p>
            <a:pPr algn="ctr"/>
            <a:r>
              <a:rPr lang="de-DE"/>
              <a:t>Beispiel</a:t>
            </a:r>
            <a:r>
              <a:rPr lang="de-DE" sz="2100"/>
              <a:t> 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143000" y="514350"/>
            <a:ext cx="68580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Titel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Vorlesungen, Profs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where </a:t>
            </a:r>
            <a:r>
              <a:rPr lang="de-DE">
                <a:latin typeface="Tahoma" pitchFamily="34" charset="0"/>
              </a:rPr>
              <a:t>gelesenVon = PersNr </a:t>
            </a:r>
            <a:r>
              <a:rPr lang="de-DE" b="1">
                <a:latin typeface="Tahoma" pitchFamily="34" charset="0"/>
              </a:rPr>
              <a:t>and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            </a:t>
            </a:r>
            <a:r>
              <a:rPr lang="de-DE">
                <a:latin typeface="Tahoma" pitchFamily="34" charset="0"/>
              </a:rPr>
              <a:t>Rang = ‚C4‘;</a:t>
            </a:r>
          </a:p>
          <a:p>
            <a:pPr algn="l">
              <a:lnSpc>
                <a:spcPct val="50000"/>
              </a:lnSpc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Der entstandene algebraische Ausdruck heißt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kanonische Form</a:t>
            </a:r>
            <a:r>
              <a:rPr lang="de-DE">
                <a:latin typeface="Tahoma" pitchFamily="34" charset="0"/>
              </a:rPr>
              <a:t> der Anfrage: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436269" y="2286000"/>
            <a:ext cx="639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4461273" y="2743200"/>
            <a:ext cx="100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4427935" y="3211116"/>
            <a:ext cx="1521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2686050" y="3771900"/>
            <a:ext cx="3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6144816" y="3771900"/>
            <a:ext cx="3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1085850" y="4800600"/>
            <a:ext cx="1206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TheolVorls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2243137" y="4800600"/>
            <a:ext cx="1155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PhiloVorls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3314701" y="4800600"/>
            <a:ext cx="1296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PhysikVorls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4560094" y="4800600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TheolProfs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5717382" y="4800600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PhiloProfs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6788944" y="4800600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PhysikProfs</a:t>
            </a:r>
          </a:p>
        </p:txBody>
      </p:sp>
      <p:sp>
        <p:nvSpPr>
          <p:cNvPr id="38928" name="Line 15"/>
          <p:cNvSpPr>
            <a:spLocks noChangeShapeType="1"/>
          </p:cNvSpPr>
          <p:nvPr/>
        </p:nvSpPr>
        <p:spPr bwMode="auto">
          <a:xfrm>
            <a:off x="4575572" y="2571750"/>
            <a:ext cx="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4575572" y="3028950"/>
            <a:ext cx="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 flipH="1">
            <a:off x="2857500" y="3543300"/>
            <a:ext cx="160020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>
            <a:off x="4686300" y="3543300"/>
            <a:ext cx="160020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2825354" y="4088606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6282929" y="4088606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4" name="Line 21"/>
          <p:cNvSpPr>
            <a:spLocks noChangeShapeType="1"/>
          </p:cNvSpPr>
          <p:nvPr/>
        </p:nvSpPr>
        <p:spPr bwMode="auto">
          <a:xfrm flipH="1">
            <a:off x="1688306" y="4080272"/>
            <a:ext cx="1052513" cy="760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5" name="Line 22"/>
          <p:cNvSpPr>
            <a:spLocks noChangeShapeType="1"/>
          </p:cNvSpPr>
          <p:nvPr/>
        </p:nvSpPr>
        <p:spPr bwMode="auto">
          <a:xfrm>
            <a:off x="2897981" y="4080272"/>
            <a:ext cx="1052513" cy="760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6" name="Line 23"/>
          <p:cNvSpPr>
            <a:spLocks noChangeShapeType="1"/>
          </p:cNvSpPr>
          <p:nvPr/>
        </p:nvSpPr>
        <p:spPr bwMode="auto">
          <a:xfrm flipH="1">
            <a:off x="5142310" y="4080272"/>
            <a:ext cx="1052513" cy="760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>
            <a:off x="6361510" y="4080272"/>
            <a:ext cx="1052513" cy="760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817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1EC956-2D95-4F90-B6ED-43773DF4BA26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0"/>
            <a:ext cx="5829300" cy="617935"/>
          </a:xfrm>
        </p:spPr>
        <p:txBody>
          <a:bodyPr/>
          <a:lstStyle/>
          <a:p>
            <a:pPr algn="ctr"/>
            <a:r>
              <a:rPr lang="de-DE"/>
              <a:t>Algebraische Äquivalenzen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1553766" y="866775"/>
            <a:ext cx="625435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Für eine effizientere Abarbeitung der Anfrage benutzt der Anfrageoptimierer die folgende Eigenschaft: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       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pPr algn="l">
              <a:defRPr/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Die Verallgemeinerung auf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horizontale Fragmente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b="1" i="1" baseline="-25000" dirty="0">
                <a:latin typeface="Tahoma" pitchFamily="34" charset="0"/>
              </a:rPr>
              <a:t>1</a:t>
            </a:r>
            <a:r>
              <a:rPr lang="de-DE" i="1" dirty="0">
                <a:latin typeface="Tahoma" pitchFamily="34" charset="0"/>
              </a:rPr>
              <a:t>,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...,</a:t>
            </a:r>
            <a:r>
              <a:rPr lang="de-DE" i="1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i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von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R</a:t>
            </a:r>
            <a:r>
              <a:rPr lang="de-DE" dirty="0">
                <a:latin typeface="Tahoma" pitchFamily="34" charset="0"/>
                <a:sym typeface="Symbol" pitchFamily="18" charset="2"/>
              </a:rPr>
              <a:t> und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 Fragmente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i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,...,</a:t>
            </a:r>
            <a:r>
              <a:rPr lang="de-DE" i="1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i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 von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dirty="0">
                <a:latin typeface="Tahoma" pitchFamily="34" charset="0"/>
                <a:sym typeface="Symbol" pitchFamily="18" charset="2"/>
              </a:rPr>
              <a:t> ergibt: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</a:t>
            </a:r>
            <a:r>
              <a:rPr lang="de-DE" sz="3600" dirty="0">
                <a:latin typeface="Tahoma" pitchFamily="34" charset="0"/>
                <a:sym typeface="Symbol" pitchFamily="18" charset="2"/>
              </a:rPr>
              <a:t>  </a:t>
            </a:r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j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				 </a:t>
            </a:r>
            <a:r>
              <a:rPr lang="de-DE" b="1" baseline="50000" dirty="0">
                <a:latin typeface="Tahoma" pitchFamily="34" charset="0"/>
                <a:sym typeface="Symbol" pitchFamily="18" charset="2"/>
              </a:rPr>
              <a:t>1in   1jm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Falls gilt: 	S</a:t>
            </a:r>
            <a:r>
              <a:rPr lang="de-DE" b="1" baseline="-25000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= S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b="1" baseline="-25000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mit S = S</a:t>
            </a:r>
            <a:r>
              <a:rPr lang="de-DE" b="1" baseline="-25000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n</a:t>
            </a:r>
            <a:endParaRPr lang="de-DE" b="1" baseline="-25000" dirty="0">
              <a:solidFill>
                <a:srgbClr val="FF6699"/>
              </a:solidFill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Dann gilt immer: </a:t>
            </a:r>
          </a:p>
          <a:p>
            <a:pPr>
              <a:defRPr/>
            </a:pPr>
            <a:r>
              <a:rPr lang="de-DE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R </a:t>
            </a:r>
            <a: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inFont" pitchFamily="2" charset="0"/>
                <a:sym typeface="Symbol" pitchFamily="18" charset="2"/>
              </a:rPr>
              <a:t>⋈</a:t>
            </a:r>
            <a:r>
              <a:rPr lang="de-DE" b="1" baseline="-250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S = </a:t>
            </a:r>
            <a:r>
              <a:rPr lang="de-DE" sz="3600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</a:t>
            </a:r>
            <a:r>
              <a:rPr lang="de-DE" sz="1050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1im </a:t>
            </a:r>
            <a:r>
              <a:rPr lang="de-DE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solidFill>
                  <a:srgbClr val="00B050"/>
                </a:solidFill>
                <a:latin typeface="JoinFont" pitchFamily="2" charset="0"/>
                <a:sym typeface="Symbol" pitchFamily="18" charset="2"/>
              </a:rPr>
              <a:t>⋈</a:t>
            </a:r>
            <a:r>
              <a:rPr lang="de-DE" b="1" baseline="-25000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)</a:t>
            </a:r>
            <a:endParaRPr lang="de-DE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6635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A629F-B34B-4866-BC2F-AE2F80B102C0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1"/>
            <a:ext cx="6700838" cy="631031"/>
          </a:xfrm>
        </p:spPr>
        <p:txBody>
          <a:bodyPr/>
          <a:lstStyle/>
          <a:p>
            <a:pPr algn="ctr"/>
            <a:r>
              <a:rPr lang="de-DE"/>
              <a:t>Algebraische Äquivalenzen (Forts.)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226344" y="829866"/>
            <a:ext cx="70540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Für eine derartig abgeleitete horizontale Fragmentierung von S gilt somit:</a:t>
            </a:r>
          </a:p>
          <a:p>
            <a:pPr algn="l"/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</a:p>
          <a:p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                              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... 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5836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8303E-3E9B-4DBF-9F86-B6F79175EC92}" type="slidenum">
              <a:rPr lang="en-US">
                <a:latin typeface="Arial" pitchFamily="34" charset="0"/>
              </a:rPr>
              <a:pPr/>
              <a:t>38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1"/>
            <a:ext cx="6700838" cy="631031"/>
          </a:xfrm>
        </p:spPr>
        <p:txBody>
          <a:bodyPr/>
          <a:lstStyle/>
          <a:p>
            <a:pPr algn="ctr"/>
            <a:r>
              <a:rPr lang="de-DE"/>
              <a:t>Algebraische Äquivalenzen (Forts.)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226344" y="829867"/>
            <a:ext cx="781736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Für eine derartig abgeleitete horizontale Fragmentierung von S gilt somit: </a:t>
            </a:r>
          </a:p>
          <a:p>
            <a:pPr algn="l"/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</a:p>
          <a:p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                            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... 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Für unser Beispiel gilt nun folgendes: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... </a:t>
            </a:r>
          </a:p>
          <a:p>
            <a:pPr algn="l"/>
            <a:r>
              <a:rPr lang="de-DE" b="1" baseline="-25000" dirty="0">
                <a:latin typeface="Tahoma" pitchFamily="34" charset="0"/>
                <a:sym typeface="Symbol" pitchFamily="18" charset="2"/>
              </a:rPr>
              <a:t>		              </a:t>
            </a:r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</a:rPr>
              <a:t>Um Selektionen und Projektionen über den Vereinigungs-operator hinweg „nach unten zu drücken“ benötigt man folgende Regeln: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4435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71212-2168-40A1-B7D8-3CF6B63D7842}" type="slidenum">
              <a:rPr lang="en-US">
                <a:latin typeface="Arial" pitchFamily="34" charset="0"/>
              </a:rPr>
              <a:pPr/>
              <a:t>39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825" y="-28575"/>
            <a:ext cx="5829300" cy="536972"/>
          </a:xfrm>
        </p:spPr>
        <p:txBody>
          <a:bodyPr/>
          <a:lstStyle/>
          <a:p>
            <a:pPr algn="ctr"/>
            <a:r>
              <a:rPr lang="de-DE"/>
              <a:t>Optimale Form der Anfrage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707356" y="552450"/>
            <a:ext cx="5611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Tahoma" pitchFamily="34" charset="0"/>
              </a:rPr>
              <a:t>Die Anwendung dieser algebraischen Regeln generiert den folgenden Auswertungsplan:</a:t>
            </a:r>
            <a:endParaRPr lang="de-DE">
              <a:latin typeface="Tahoma" pitchFamily="34" charset="0"/>
              <a:sym typeface="Symbol" pitchFamily="18" charset="2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4195763" y="1200150"/>
            <a:ext cx="3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4010026" y="1657350"/>
            <a:ext cx="639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6184107" y="1657350"/>
            <a:ext cx="639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1644254" y="1658541"/>
            <a:ext cx="639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4192191" y="2185988"/>
            <a:ext cx="1578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6376988" y="2185988"/>
            <a:ext cx="1578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1832372" y="2195513"/>
            <a:ext cx="1578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4913710" y="2846785"/>
            <a:ext cx="100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7096125" y="2847975"/>
            <a:ext cx="100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2541985" y="2831306"/>
            <a:ext cx="100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1133476" y="3436144"/>
            <a:ext cx="103528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TheolVorls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76463" y="3436144"/>
            <a:ext cx="103906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TheolProfs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3381375" y="3426619"/>
            <a:ext cx="11122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PhysikVorls</a:t>
            </a:r>
          </a:p>
        </p:txBody>
      </p:sp>
      <p:sp>
        <p:nvSpPr>
          <p:cNvPr id="43026" name="Text Box 17"/>
          <p:cNvSpPr txBox="1">
            <a:spLocks noChangeArrowheads="1"/>
          </p:cNvSpPr>
          <p:nvPr/>
        </p:nvSpPr>
        <p:spPr bwMode="auto">
          <a:xfrm>
            <a:off x="4521994" y="3426619"/>
            <a:ext cx="11160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PhysikProfs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5774532" y="3426619"/>
            <a:ext cx="99360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PhiloVorls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8" name="Text Box 19"/>
          <p:cNvSpPr txBox="1">
            <a:spLocks noChangeArrowheads="1"/>
          </p:cNvSpPr>
          <p:nvPr/>
        </p:nvSpPr>
        <p:spPr bwMode="auto">
          <a:xfrm>
            <a:off x="6760369" y="3426619"/>
            <a:ext cx="99738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PhiloProfs</a:t>
            </a:r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>
            <a:off x="4341019" y="1497806"/>
            <a:ext cx="0" cy="2917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0" name="Line 21"/>
          <p:cNvSpPr>
            <a:spLocks noChangeShapeType="1"/>
          </p:cNvSpPr>
          <p:nvPr/>
        </p:nvSpPr>
        <p:spPr bwMode="auto">
          <a:xfrm>
            <a:off x="4342210" y="2006204"/>
            <a:ext cx="0" cy="2917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>
            <a:off x="6515100" y="2015729"/>
            <a:ext cx="0" cy="2917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2" name="Line 23"/>
          <p:cNvSpPr>
            <a:spLocks noChangeShapeType="1"/>
          </p:cNvSpPr>
          <p:nvPr/>
        </p:nvSpPr>
        <p:spPr bwMode="auto">
          <a:xfrm>
            <a:off x="1976438" y="2015729"/>
            <a:ext cx="9525" cy="2821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3" name="Line 24"/>
          <p:cNvSpPr>
            <a:spLocks noChangeShapeType="1"/>
          </p:cNvSpPr>
          <p:nvPr/>
        </p:nvSpPr>
        <p:spPr bwMode="auto">
          <a:xfrm>
            <a:off x="7222331" y="3173016"/>
            <a:ext cx="0" cy="2917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4" name="Line 25"/>
          <p:cNvSpPr>
            <a:spLocks noChangeShapeType="1"/>
          </p:cNvSpPr>
          <p:nvPr/>
        </p:nvSpPr>
        <p:spPr bwMode="auto">
          <a:xfrm>
            <a:off x="5033963" y="3174206"/>
            <a:ext cx="9525" cy="2821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5" name="Line 26"/>
          <p:cNvSpPr>
            <a:spLocks noChangeShapeType="1"/>
          </p:cNvSpPr>
          <p:nvPr/>
        </p:nvSpPr>
        <p:spPr bwMode="auto">
          <a:xfrm>
            <a:off x="2667000" y="3165873"/>
            <a:ext cx="0" cy="2917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6" name="Line 27"/>
          <p:cNvSpPr>
            <a:spLocks noChangeShapeType="1"/>
          </p:cNvSpPr>
          <p:nvPr/>
        </p:nvSpPr>
        <p:spPr bwMode="auto">
          <a:xfrm flipH="1">
            <a:off x="1631156" y="2484835"/>
            <a:ext cx="282179" cy="9870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2026444" y="2484835"/>
            <a:ext cx="639366" cy="4226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8" name="Line 29"/>
          <p:cNvSpPr>
            <a:spLocks noChangeShapeType="1"/>
          </p:cNvSpPr>
          <p:nvPr/>
        </p:nvSpPr>
        <p:spPr bwMode="auto">
          <a:xfrm flipH="1">
            <a:off x="3990975" y="2486025"/>
            <a:ext cx="282179" cy="9870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9" name="Line 30"/>
          <p:cNvSpPr>
            <a:spLocks noChangeShapeType="1"/>
          </p:cNvSpPr>
          <p:nvPr/>
        </p:nvSpPr>
        <p:spPr bwMode="auto">
          <a:xfrm>
            <a:off x="4386263" y="2495551"/>
            <a:ext cx="639366" cy="4226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0" name="Line 31"/>
          <p:cNvSpPr>
            <a:spLocks noChangeShapeType="1"/>
          </p:cNvSpPr>
          <p:nvPr/>
        </p:nvSpPr>
        <p:spPr bwMode="auto">
          <a:xfrm flipH="1">
            <a:off x="6181725" y="2486025"/>
            <a:ext cx="282179" cy="9870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6577013" y="2486026"/>
            <a:ext cx="639366" cy="4226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2" name="Line 33"/>
          <p:cNvSpPr>
            <a:spLocks noChangeShapeType="1"/>
          </p:cNvSpPr>
          <p:nvPr/>
        </p:nvSpPr>
        <p:spPr bwMode="auto">
          <a:xfrm flipH="1">
            <a:off x="1970485" y="1469231"/>
            <a:ext cx="2264569" cy="2726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3" name="Line 34"/>
          <p:cNvSpPr>
            <a:spLocks noChangeShapeType="1"/>
          </p:cNvSpPr>
          <p:nvPr/>
        </p:nvSpPr>
        <p:spPr bwMode="auto">
          <a:xfrm>
            <a:off x="4450556" y="1481137"/>
            <a:ext cx="2066925" cy="252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6995" name="Text Box 35"/>
          <p:cNvSpPr txBox="1">
            <a:spLocks noChangeArrowheads="1"/>
          </p:cNvSpPr>
          <p:nvPr/>
        </p:nvSpPr>
        <p:spPr bwMode="auto">
          <a:xfrm>
            <a:off x="1485900" y="4045744"/>
            <a:ext cx="6276975" cy="1061829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500">
                <a:latin typeface="Tahoma" pitchFamily="34" charset="0"/>
              </a:rPr>
              <a:t>Auswertungen können lokal auf den Stationen </a:t>
            </a:r>
            <a:r>
              <a:rPr lang="de-DE" sz="1500" i="1">
                <a:latin typeface="Tahoma" pitchFamily="34" charset="0"/>
              </a:rPr>
              <a:t>S</a:t>
            </a:r>
            <a:r>
              <a:rPr lang="de-DE" sz="1500" b="1" i="1" baseline="-25000">
                <a:latin typeface="Tahoma" pitchFamily="34" charset="0"/>
              </a:rPr>
              <a:t>Theol</a:t>
            </a:r>
            <a:r>
              <a:rPr lang="de-DE" sz="1500">
                <a:latin typeface="Tahoma" pitchFamily="34" charset="0"/>
              </a:rPr>
              <a:t>, </a:t>
            </a:r>
            <a:r>
              <a:rPr lang="de-DE" sz="1500" i="1">
                <a:latin typeface="Tahoma" pitchFamily="34" charset="0"/>
              </a:rPr>
              <a:t>S</a:t>
            </a:r>
            <a:r>
              <a:rPr lang="de-DE" sz="1500" b="1" i="1" baseline="-25000">
                <a:latin typeface="Tahoma" pitchFamily="34" charset="0"/>
              </a:rPr>
              <a:t>Physik </a:t>
            </a:r>
            <a:r>
              <a:rPr lang="de-DE" sz="1500">
                <a:latin typeface="Tahoma" pitchFamily="34" charset="0"/>
              </a:rPr>
              <a:t>und </a:t>
            </a:r>
            <a:r>
              <a:rPr lang="de-DE" sz="1500" i="1">
                <a:latin typeface="Tahoma" pitchFamily="34" charset="0"/>
              </a:rPr>
              <a:t>S</a:t>
            </a:r>
            <a:r>
              <a:rPr lang="de-DE" sz="1500" b="1" i="1" baseline="-25000">
                <a:latin typeface="Tahoma" pitchFamily="34" charset="0"/>
              </a:rPr>
              <a:t>Philo</a:t>
            </a:r>
            <a:r>
              <a:rPr lang="de-DE" sz="1500">
                <a:latin typeface="Tahoma" pitchFamily="34" charset="0"/>
              </a:rPr>
              <a:t> ausgeführt werden 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sz="15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 sz="1500">
                <a:latin typeface="Tahoma" pitchFamily="34" charset="0"/>
                <a:sym typeface="Symbol" pitchFamily="18" charset="2"/>
              </a:rPr>
              <a:t>Stationen können parallel abarbeiten und lokales Ergebnis voneinander unabhängig an die Station, die die abschliessende Vereinigung durchführt, übermitteln.</a:t>
            </a:r>
            <a:endParaRPr lang="de-DE" sz="1500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427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3AEE1C-9D0E-42EB-9A4A-F1BF745C6D99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52450"/>
          </a:xfrm>
        </p:spPr>
        <p:txBody>
          <a:bodyPr/>
          <a:lstStyle/>
          <a:p>
            <a:pPr algn="ctr"/>
            <a:r>
              <a:rPr lang="de-DE"/>
              <a:t>Verteiltes Datenbanksystem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4093369" y="806053"/>
            <a:ext cx="1154906" cy="500063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1409701" y="4489847"/>
            <a:ext cx="1154906" cy="500063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6628210" y="4463653"/>
            <a:ext cx="1154906" cy="500063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3744517" y="2927747"/>
            <a:ext cx="1916906" cy="1828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400" dirty="0"/>
              <a:t>Kommunikations-</a:t>
            </a:r>
          </a:p>
          <a:p>
            <a:r>
              <a:rPr lang="de-DE" sz="1400" dirty="0"/>
              <a:t>netz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136231" y="1719262"/>
            <a:ext cx="1110854" cy="414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1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1425178" y="3646885"/>
            <a:ext cx="1100138" cy="40243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2</a:t>
            </a: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6644878" y="3652838"/>
            <a:ext cx="1100138" cy="40243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3</a:t>
            </a: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 flipH="1">
            <a:off x="4702969" y="1318023"/>
            <a:ext cx="0" cy="392906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1970485" y="4038600"/>
            <a:ext cx="0" cy="50125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7190185" y="4055269"/>
            <a:ext cx="0" cy="50125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2514600" y="3842147"/>
            <a:ext cx="121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5649516" y="3854054"/>
            <a:ext cx="990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4701779" y="2133601"/>
            <a:ext cx="1190" cy="78343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5" name="Oval 16"/>
          <p:cNvSpPr>
            <a:spLocks noChangeArrowheads="1"/>
          </p:cNvSpPr>
          <p:nvPr/>
        </p:nvSpPr>
        <p:spPr bwMode="auto">
          <a:xfrm>
            <a:off x="3711179" y="3799285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6" name="Oval 17"/>
          <p:cNvSpPr>
            <a:spLocks noChangeArrowheads="1"/>
          </p:cNvSpPr>
          <p:nvPr/>
        </p:nvSpPr>
        <p:spPr bwMode="auto">
          <a:xfrm>
            <a:off x="5610225" y="3814763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7" name="Oval 18"/>
          <p:cNvSpPr>
            <a:spLocks noChangeArrowheads="1"/>
          </p:cNvSpPr>
          <p:nvPr/>
        </p:nvSpPr>
        <p:spPr bwMode="auto">
          <a:xfrm>
            <a:off x="4652963" y="2889647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73845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5D9B0E-B4B9-4392-9D7C-0FD15B5D411F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152400"/>
            <a:ext cx="5829300" cy="857250"/>
          </a:xfrm>
        </p:spPr>
        <p:txBody>
          <a:bodyPr/>
          <a:lstStyle/>
          <a:p>
            <a:pPr algn="ctr"/>
            <a:r>
              <a:rPr lang="de-DE"/>
              <a:t>Anfragebearbeitung bei vertikaler Fragmentierung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1454944" y="1444229"/>
            <a:ext cx="266797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Beispiel:</a:t>
            </a:r>
          </a:p>
          <a:p>
            <a:pPr algn="l">
              <a:lnSpc>
                <a:spcPct val="50000"/>
              </a:lnSpc>
            </a:pPr>
            <a:endParaRPr lang="de-DE" b="1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Name, Gehalt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Gehalt &gt; 80000;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588669" y="1444229"/>
            <a:ext cx="3291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kanonischer Auswertungsplan: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587604" y="2001441"/>
            <a:ext cx="1208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Name, Gehalt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5609035" y="2536031"/>
            <a:ext cx="1192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Gehalt&gt;80000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5588794" y="308133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4414838" y="3743325"/>
            <a:ext cx="3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2981326" y="4845844"/>
            <a:ext cx="103906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TheolProfs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4031457" y="4845844"/>
            <a:ext cx="11160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PhysikProfs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5136357" y="4845844"/>
            <a:ext cx="99738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PhiloProfs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6491287" y="3788569"/>
            <a:ext cx="92333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ProfVerw</a:t>
            </a:r>
            <a:endParaRPr lang="de-DE" sz="1350">
              <a:latin typeface="Times New Roman" pitchFamily="18" charset="0"/>
            </a:endParaRP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5736431" y="2314575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>
            <a:off x="5736431" y="2876550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5800725" y="3362325"/>
            <a:ext cx="1123950" cy="447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H="1">
            <a:off x="4562475" y="3364706"/>
            <a:ext cx="1123950" cy="447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 flipH="1">
            <a:off x="3524250" y="4021931"/>
            <a:ext cx="942975" cy="847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>
            <a:off x="4657725" y="4012406"/>
            <a:ext cx="942975" cy="847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2" name="Line 19"/>
          <p:cNvSpPr>
            <a:spLocks noChangeShapeType="1"/>
          </p:cNvSpPr>
          <p:nvPr/>
        </p:nvSpPr>
        <p:spPr bwMode="auto">
          <a:xfrm>
            <a:off x="4564856" y="4060031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017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A6ED4-8E65-4CFD-A6DC-B1BE3AA3FD92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-28575"/>
            <a:ext cx="5829300" cy="857250"/>
          </a:xfrm>
        </p:spPr>
        <p:txBody>
          <a:bodyPr/>
          <a:lstStyle/>
          <a:p>
            <a:pPr algn="ctr"/>
            <a:r>
              <a:rPr lang="de-DE"/>
              <a:t>Optimierung bei vertikaler Fragmentierung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209676" y="977504"/>
            <a:ext cx="6690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Für unser Beispiel gilt:</a:t>
            </a: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1206103" y="1381126"/>
            <a:ext cx="6718697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Alle notwendigen Informationen sind in </a:t>
            </a:r>
            <a:r>
              <a:rPr lang="de-DE" i="1">
                <a:latin typeface="Tahoma" pitchFamily="34" charset="0"/>
              </a:rPr>
              <a:t>ProfVerw</a:t>
            </a:r>
            <a:r>
              <a:rPr lang="de-DE">
                <a:latin typeface="Tahoma" pitchFamily="34" charset="0"/>
              </a:rPr>
              <a:t> enthalten </a:t>
            </a:r>
            <a:r>
              <a:rPr lang="de-DE" sz="21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>
                <a:latin typeface="Tahoma" pitchFamily="34" charset="0"/>
                <a:sym typeface="Symbol" pitchFamily="18" charset="2"/>
              </a:rPr>
              <a:t>der Teil mit Vereinigung und Join kann „abgeschnitten“ werden. 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Das ergibt den folgenden 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optimierten Auswertungsplan: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5387579" y="2096691"/>
            <a:ext cx="1208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Name, Gehalt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5409010" y="2631281"/>
            <a:ext cx="1192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Gehalt&gt;80000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5536406" y="2409825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5536406" y="2971800"/>
            <a:ext cx="0" cy="29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5072062" y="3264694"/>
            <a:ext cx="92333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ProfVerw</a:t>
            </a:r>
            <a:endParaRPr lang="de-DE" sz="1350">
              <a:latin typeface="Times New Roman" pitchFamily="18" charset="0"/>
            </a:endParaRP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1143000" y="3854053"/>
            <a:ext cx="75713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für eine schlecht zu optimierende Anfrage: 	</a:t>
            </a:r>
          </a:p>
          <a:p>
            <a:pPr algn="l"/>
            <a:r>
              <a:rPr lang="de-DE">
                <a:latin typeface="Tahoma" pitchFamily="34" charset="0"/>
              </a:rPr>
              <a:t>(Attribut </a:t>
            </a:r>
            <a:r>
              <a:rPr lang="de-DE" i="1">
                <a:latin typeface="Tahoma" pitchFamily="34" charset="0"/>
              </a:rPr>
              <a:t>Rang</a:t>
            </a:r>
            <a:r>
              <a:rPr lang="de-DE">
                <a:latin typeface="Tahoma" pitchFamily="34" charset="0"/>
              </a:rPr>
              <a:t> fehlt in </a:t>
            </a:r>
            <a:r>
              <a:rPr lang="de-DE" i="1">
                <a:latin typeface="Tahoma" pitchFamily="34" charset="0"/>
              </a:rPr>
              <a:t>ProfVerw</a:t>
            </a:r>
            <a:r>
              <a:rPr lang="de-DE">
                <a:latin typeface="Tahoma" pitchFamily="34" charset="0"/>
              </a:rPr>
              <a:t>)				</a:t>
            </a:r>
          </a:p>
          <a:p>
            <a:pPr algn="l"/>
            <a:r>
              <a:rPr lang="de-DE">
                <a:latin typeface="Tahoma" pitchFamily="34" charset="0"/>
              </a:rPr>
              <a:t>								</a:t>
            </a: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4954191" y="4224337"/>
            <a:ext cx="29899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Name, Gehalt, Rang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Gehalt &gt; 80000;</a:t>
            </a:r>
          </a:p>
        </p:txBody>
      </p:sp>
    </p:spTree>
    <p:extLst>
      <p:ext uri="{BB962C8B-B14F-4D97-AF65-F5344CB8AC3E}">
        <p14:creationId xmlns:p14="http://schemas.microsoft.com/office/powerpoint/2010/main" val="12314278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AD9CC-7834-4A86-A58C-3849940A7352}" type="slidenum">
              <a:rPr lang="en-US">
                <a:latin typeface="Arial" pitchFamily="34" charset="0"/>
              </a:rPr>
              <a:pPr/>
              <a:t>42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778374" y="123825"/>
            <a:ext cx="7496568" cy="857250"/>
          </a:xfrm>
        </p:spPr>
        <p:txBody>
          <a:bodyPr/>
          <a:lstStyle/>
          <a:p>
            <a:pPr algn="ctr"/>
            <a:r>
              <a:rPr lang="de-DE"/>
              <a:t>Der natürliche Verbund zweier Relationen R und S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1495425" y="1428750"/>
            <a:ext cx="142875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14954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197167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24479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14954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197167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24479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46091" name="Group 10"/>
          <p:cNvGrpSpPr>
            <a:grpSpLocks/>
          </p:cNvGrpSpPr>
          <p:nvPr/>
        </p:nvGrpSpPr>
        <p:grpSpPr bwMode="auto">
          <a:xfrm>
            <a:off x="3409950" y="1431132"/>
            <a:ext cx="1428750" cy="3440906"/>
            <a:chOff x="2024" y="1202"/>
            <a:chExt cx="1200" cy="2890"/>
          </a:xfrm>
        </p:grpSpPr>
        <p:sp>
          <p:nvSpPr>
            <p:cNvPr id="46106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46107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46108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46109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46110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46111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46092" name="Rectangle 17"/>
          <p:cNvSpPr>
            <a:spLocks noChangeArrowheads="1"/>
          </p:cNvSpPr>
          <p:nvPr/>
        </p:nvSpPr>
        <p:spPr bwMode="auto">
          <a:xfrm>
            <a:off x="3006328" y="296703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</a:p>
        </p:txBody>
      </p:sp>
      <p:sp>
        <p:nvSpPr>
          <p:cNvPr id="46093" name="Rectangle 18"/>
          <p:cNvSpPr>
            <a:spLocks noChangeArrowheads="1"/>
          </p:cNvSpPr>
          <p:nvPr/>
        </p:nvSpPr>
        <p:spPr bwMode="auto">
          <a:xfrm>
            <a:off x="4364831" y="2252663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94" name="Rectangle 19"/>
          <p:cNvSpPr>
            <a:spLocks noChangeArrowheads="1"/>
          </p:cNvSpPr>
          <p:nvPr/>
        </p:nvSpPr>
        <p:spPr bwMode="auto">
          <a:xfrm>
            <a:off x="5314950" y="2193131"/>
            <a:ext cx="238125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 </a:t>
            </a:r>
            <a:r>
              <a:rPr lang="en-US">
                <a:latin typeface="JoinFont" pitchFamily="2" charset="0"/>
                <a:sym typeface="MT Extra" pitchFamily="18" charset="2"/>
              </a:rPr>
              <a:t>A</a:t>
            </a:r>
            <a:r>
              <a:rPr lang="de-DE">
                <a:latin typeface="Tahoma" pitchFamily="34" charset="0"/>
              </a:rPr>
              <a:t> S</a:t>
            </a:r>
          </a:p>
        </p:txBody>
      </p:sp>
      <p:sp>
        <p:nvSpPr>
          <p:cNvPr id="46095" name="Rectangle 20"/>
          <p:cNvSpPr>
            <a:spLocks noChangeArrowheads="1"/>
          </p:cNvSpPr>
          <p:nvPr/>
        </p:nvSpPr>
        <p:spPr bwMode="auto">
          <a:xfrm>
            <a:off x="6267450" y="2574131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96" name="Rectangle 21"/>
          <p:cNvSpPr>
            <a:spLocks noChangeArrowheads="1"/>
          </p:cNvSpPr>
          <p:nvPr/>
        </p:nvSpPr>
        <p:spPr bwMode="auto">
          <a:xfrm>
            <a:off x="6743700" y="2574131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D</a:t>
            </a:r>
          </a:p>
        </p:txBody>
      </p:sp>
      <p:sp>
        <p:nvSpPr>
          <p:cNvPr id="46097" name="Rectangle 22"/>
          <p:cNvSpPr>
            <a:spLocks noChangeArrowheads="1"/>
          </p:cNvSpPr>
          <p:nvPr/>
        </p:nvSpPr>
        <p:spPr bwMode="auto">
          <a:xfrm>
            <a:off x="7219950" y="2574131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</a:p>
        </p:txBody>
      </p:sp>
      <p:sp>
        <p:nvSpPr>
          <p:cNvPr id="46098" name="Rectangle 23"/>
          <p:cNvSpPr>
            <a:spLocks noChangeArrowheads="1"/>
          </p:cNvSpPr>
          <p:nvPr/>
        </p:nvSpPr>
        <p:spPr bwMode="auto">
          <a:xfrm>
            <a:off x="5314950" y="2571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99" name="Rectangle 24"/>
          <p:cNvSpPr>
            <a:spLocks noChangeArrowheads="1"/>
          </p:cNvSpPr>
          <p:nvPr/>
        </p:nvSpPr>
        <p:spPr bwMode="auto">
          <a:xfrm>
            <a:off x="5791200" y="2571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46100" name="Rectangle 25"/>
          <p:cNvSpPr>
            <a:spLocks noChangeArrowheads="1"/>
          </p:cNvSpPr>
          <p:nvPr/>
        </p:nvSpPr>
        <p:spPr bwMode="auto">
          <a:xfrm>
            <a:off x="5314950" y="2945606"/>
            <a:ext cx="476250" cy="1076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</p:txBody>
      </p:sp>
      <p:sp>
        <p:nvSpPr>
          <p:cNvPr id="46101" name="Rectangle 26"/>
          <p:cNvSpPr>
            <a:spLocks noChangeArrowheads="1"/>
          </p:cNvSpPr>
          <p:nvPr/>
        </p:nvSpPr>
        <p:spPr bwMode="auto">
          <a:xfrm>
            <a:off x="5791200" y="2945606"/>
            <a:ext cx="476250" cy="1076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</p:txBody>
      </p:sp>
      <p:sp>
        <p:nvSpPr>
          <p:cNvPr id="46102" name="Rectangle 27"/>
          <p:cNvSpPr>
            <a:spLocks noChangeArrowheads="1"/>
          </p:cNvSpPr>
          <p:nvPr/>
        </p:nvSpPr>
        <p:spPr bwMode="auto">
          <a:xfrm>
            <a:off x="6267450" y="2945606"/>
            <a:ext cx="476250" cy="1076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</p:txBody>
      </p:sp>
      <p:sp>
        <p:nvSpPr>
          <p:cNvPr id="46103" name="Rectangle 28"/>
          <p:cNvSpPr>
            <a:spLocks noChangeArrowheads="1"/>
          </p:cNvSpPr>
          <p:nvPr/>
        </p:nvSpPr>
        <p:spPr bwMode="auto">
          <a:xfrm>
            <a:off x="6743700" y="2938463"/>
            <a:ext cx="476250" cy="1076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</p:txBody>
      </p:sp>
      <p:sp>
        <p:nvSpPr>
          <p:cNvPr id="46104" name="Rectangle 29"/>
          <p:cNvSpPr>
            <a:spLocks noChangeArrowheads="1"/>
          </p:cNvSpPr>
          <p:nvPr/>
        </p:nvSpPr>
        <p:spPr bwMode="auto">
          <a:xfrm>
            <a:off x="7222331" y="2938463"/>
            <a:ext cx="476250" cy="1076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</p:txBody>
      </p:sp>
      <p:sp>
        <p:nvSpPr>
          <p:cNvPr id="46105" name="Text Box 30"/>
          <p:cNvSpPr txBox="1">
            <a:spLocks noChangeArrowheads="1"/>
          </p:cNvSpPr>
          <p:nvPr/>
        </p:nvSpPr>
        <p:spPr bwMode="auto">
          <a:xfrm>
            <a:off x="4912519" y="2958704"/>
            <a:ext cx="352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85837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9E025-4781-4D5B-851E-39152D6F10CC}" type="slidenum">
              <a:rPr lang="en-US">
                <a:latin typeface="Arial" pitchFamily="34" charset="0"/>
              </a:rPr>
              <a:pPr/>
              <a:t>43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66700"/>
            <a:ext cx="5829300" cy="857250"/>
          </a:xfrm>
        </p:spPr>
        <p:txBody>
          <a:bodyPr/>
          <a:lstStyle/>
          <a:p>
            <a:pPr algn="ctr"/>
            <a:r>
              <a:rPr lang="de-DE"/>
              <a:t>Join-Auswertung in VDBMS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41885"/>
            <a:ext cx="6858000" cy="3020615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spielt kritischere Rolle als in zentralisierten Datenbanken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Problem: Argumente eines Joins zweier Relationen können auf unterschiedlichen Stationen des VDBMS liegen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2 Möglichkeiten: Join-Auswertung mit und ohne Filterung</a:t>
            </a:r>
          </a:p>
        </p:txBody>
      </p:sp>
    </p:spTree>
    <p:extLst>
      <p:ext uri="{BB962C8B-B14F-4D97-AF65-F5344CB8AC3E}">
        <p14:creationId xmlns:p14="http://schemas.microsoft.com/office/powerpoint/2010/main" val="6129230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78A13-E1F0-4F75-B4FB-C52C08B7DEB7}" type="slidenum">
              <a:rPr lang="en-US">
                <a:latin typeface="Arial" pitchFamily="34" charset="0"/>
              </a:rPr>
              <a:pPr/>
              <a:t>44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445419" y="1558529"/>
            <a:ext cx="403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Betrachtung des allgemeinsten Falles: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1657350" y="219075"/>
            <a:ext cx="5829300" cy="857250"/>
          </a:xfrm>
        </p:spPr>
        <p:txBody>
          <a:bodyPr/>
          <a:lstStyle/>
          <a:p>
            <a:r>
              <a:rPr lang="de-DE"/>
              <a:t>Join-Auswertung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09700" y="2295525"/>
            <a:ext cx="6286500" cy="2971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äußere Argumentrelation </a:t>
            </a:r>
            <a:r>
              <a:rPr lang="de-DE" i="1"/>
              <a:t>R</a:t>
            </a:r>
            <a:r>
              <a:rPr lang="de-DE"/>
              <a:t> ist auf Station </a:t>
            </a:r>
            <a:r>
              <a:rPr lang="de-DE" i="1"/>
              <a:t>St</a:t>
            </a:r>
            <a:r>
              <a:rPr lang="de-DE" b="1" i="1" baseline="-25000"/>
              <a:t>R</a:t>
            </a:r>
            <a:r>
              <a:rPr lang="de-DE"/>
              <a:t> gespeichert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innere Argumentrelation </a:t>
            </a:r>
            <a:r>
              <a:rPr lang="de-DE" i="1"/>
              <a:t>S</a:t>
            </a:r>
            <a:r>
              <a:rPr lang="de-DE"/>
              <a:t> ist dem Knoten </a:t>
            </a:r>
            <a:r>
              <a:rPr lang="de-DE" i="1"/>
              <a:t>St</a:t>
            </a:r>
            <a:r>
              <a:rPr lang="de-DE" b="1" i="1" baseline="-25000"/>
              <a:t>S </a:t>
            </a:r>
            <a:r>
              <a:rPr lang="de-DE"/>
              <a:t>zugeordnet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Ergebnis der Joinberechnung wird auf einem dritten Knoten </a:t>
            </a:r>
            <a:r>
              <a:rPr lang="de-DE" i="1"/>
              <a:t>St</a:t>
            </a:r>
            <a:r>
              <a:rPr lang="de-DE" b="1" i="1" baseline="-25000"/>
              <a:t>Result </a:t>
            </a:r>
            <a:r>
              <a:rPr lang="de-DE"/>
              <a:t>benötigt</a:t>
            </a:r>
            <a:endParaRPr lang="de-DE" b="1" i="1" baseline="-25000"/>
          </a:p>
        </p:txBody>
      </p:sp>
    </p:spTree>
    <p:extLst>
      <p:ext uri="{BB962C8B-B14F-4D97-AF65-F5344CB8AC3E}">
        <p14:creationId xmlns:p14="http://schemas.microsoft.com/office/powerpoint/2010/main" val="8121756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042BB-7D39-4E47-B3F7-C78311C99981}" type="slidenum">
              <a:rPr lang="en-US">
                <a:latin typeface="Arial" pitchFamily="34" charset="0"/>
              </a:rPr>
              <a:pPr/>
              <a:t>45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209550"/>
            <a:ext cx="6334125" cy="857250"/>
          </a:xfrm>
        </p:spPr>
        <p:txBody>
          <a:bodyPr/>
          <a:lstStyle/>
          <a:p>
            <a:pPr algn="ctr"/>
            <a:r>
              <a:rPr lang="de-DE"/>
              <a:t>Join-Auswertung ohne Filterung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7148" y="1772841"/>
            <a:ext cx="5736431" cy="2640461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 err="1"/>
              <a:t>Nested</a:t>
            </a:r>
            <a:r>
              <a:rPr lang="de-DE" dirty="0"/>
              <a:t>-Loops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Transfer einer Argumentrelation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Transfer beider Argumentrelationen</a:t>
            </a:r>
          </a:p>
        </p:txBody>
      </p:sp>
    </p:spTree>
    <p:extLst>
      <p:ext uri="{BB962C8B-B14F-4D97-AF65-F5344CB8AC3E}">
        <p14:creationId xmlns:p14="http://schemas.microsoft.com/office/powerpoint/2010/main" val="11400388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139B36-CB8D-48D2-9360-FDB854AAA54F}" type="slidenum">
              <a:rPr lang="en-US">
                <a:latin typeface="Arial" pitchFamily="34" charset="0"/>
              </a:rPr>
              <a:pPr/>
              <a:t>46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Nested-Loops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1350169" y="1720454"/>
            <a:ext cx="6517481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Iteration durch die äußere Relation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mittels Laufvariable </a:t>
            </a:r>
            <a:r>
              <a:rPr lang="de-DE" i="1" dirty="0" err="1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und Anforderung des/der zu jedem Tupel </a:t>
            </a:r>
            <a:r>
              <a:rPr lang="de-DE" i="1" dirty="0" err="1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 passenden Tupel </a:t>
            </a:r>
            <a:r>
              <a:rPr lang="de-DE" i="1" dirty="0">
                <a:latin typeface="Tahoma" pitchFamily="34" charset="0"/>
              </a:rPr>
              <a:t>s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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i="1" dirty="0">
                <a:latin typeface="Tahoma" pitchFamily="34" charset="0"/>
              </a:rPr>
              <a:t>S</a:t>
            </a:r>
            <a:r>
              <a:rPr lang="de-DE" dirty="0">
                <a:latin typeface="Tahoma" pitchFamily="34" charset="0"/>
              </a:rPr>
              <a:t> mit </a:t>
            </a:r>
            <a:r>
              <a:rPr lang="de-DE" i="1" dirty="0" err="1">
                <a:latin typeface="Tahoma" pitchFamily="34" charset="0"/>
              </a:rPr>
              <a:t>r.C</a:t>
            </a:r>
            <a:r>
              <a:rPr lang="de-DE" dirty="0">
                <a:latin typeface="Tahoma" pitchFamily="34" charset="0"/>
              </a:rPr>
              <a:t> = </a:t>
            </a:r>
            <a:r>
              <a:rPr lang="de-DE" i="1" dirty="0" err="1">
                <a:latin typeface="Tahoma" pitchFamily="34" charset="0"/>
              </a:rPr>
              <a:t>s.C</a:t>
            </a:r>
            <a:r>
              <a:rPr lang="de-DE" dirty="0">
                <a:latin typeface="Tahoma" pitchFamily="34" charset="0"/>
              </a:rPr>
              <a:t> (über Kommunikationsnetz bei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S</a:t>
            </a:r>
            <a:r>
              <a:rPr lang="de-DE" dirty="0">
                <a:latin typeface="Tahoma" pitchFamily="34" charset="0"/>
              </a:rPr>
              <a:t>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Diese Vorgehensweise benötigt pro Tupel aus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eine Anforderung und eine passende </a:t>
            </a:r>
            <a:r>
              <a:rPr lang="de-DE" dirty="0" err="1">
                <a:latin typeface="Tahoma" pitchFamily="34" charset="0"/>
              </a:rPr>
              <a:t>Tupelmenge</a:t>
            </a:r>
            <a:r>
              <a:rPr lang="de-DE" dirty="0">
                <a:latin typeface="Tahoma" pitchFamily="34" charset="0"/>
              </a:rPr>
              <a:t> aus </a:t>
            </a:r>
            <a:r>
              <a:rPr lang="de-DE" i="1" dirty="0">
                <a:latin typeface="Tahoma" pitchFamily="34" charset="0"/>
              </a:rPr>
              <a:t>S</a:t>
            </a:r>
            <a:r>
              <a:rPr lang="de-DE" dirty="0">
                <a:latin typeface="Tahoma" pitchFamily="34" charset="0"/>
              </a:rPr>
              <a:t> (welche bei vielen Anforderungen leer sein könnte)</a:t>
            </a:r>
          </a:p>
          <a:p>
            <a:pPr algn="l">
              <a:defRPr/>
            </a:pP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dirty="0">
                <a:latin typeface="Tahoma" pitchFamily="34" charset="0"/>
              </a:rPr>
              <a:t> es werden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 </a:t>
            </a:r>
            <a:r>
              <a:rPr kumimoji="1"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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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</a:t>
            </a:r>
            <a:r>
              <a:rPr lang="de-DE" dirty="0">
                <a:latin typeface="Tahoma" pitchFamily="34" charset="0"/>
              </a:rPr>
              <a:t> Nachrichten benötigt</a:t>
            </a:r>
          </a:p>
        </p:txBody>
      </p:sp>
    </p:spTree>
    <p:extLst>
      <p:ext uri="{BB962C8B-B14F-4D97-AF65-F5344CB8AC3E}">
        <p14:creationId xmlns:p14="http://schemas.microsoft.com/office/powerpoint/2010/main" val="16686315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DE0C63-47A4-4A08-8016-5843BA84B3DB}" type="slidenum">
              <a:rPr lang="en-US">
                <a:latin typeface="Arial" pitchFamily="34" charset="0"/>
              </a:rPr>
              <a:pPr/>
              <a:t>47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748145" y="123825"/>
            <a:ext cx="6700405" cy="857250"/>
          </a:xfrm>
        </p:spPr>
        <p:txBody>
          <a:bodyPr/>
          <a:lstStyle/>
          <a:p>
            <a:pPr algn="ctr"/>
            <a:r>
              <a:rPr lang="de-DE"/>
              <a:t>Der natürliche Verbund zweier Relationen R und S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1495425" y="1428750"/>
            <a:ext cx="142875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14954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197167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24479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14954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197167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24479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1211" name="Group 10"/>
          <p:cNvGrpSpPr>
            <a:grpSpLocks/>
          </p:cNvGrpSpPr>
          <p:nvPr/>
        </p:nvGrpSpPr>
        <p:grpSpPr bwMode="auto">
          <a:xfrm>
            <a:off x="6455569" y="1476376"/>
            <a:ext cx="1428750" cy="3440906"/>
            <a:chOff x="2024" y="1202"/>
            <a:chExt cx="1200" cy="2890"/>
          </a:xfrm>
        </p:grpSpPr>
        <p:sp>
          <p:nvSpPr>
            <p:cNvPr id="51213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51214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1215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51216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51217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1218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1212" name="Rectangle 18"/>
          <p:cNvSpPr>
            <a:spLocks noChangeArrowheads="1"/>
          </p:cNvSpPr>
          <p:nvPr/>
        </p:nvSpPr>
        <p:spPr bwMode="auto">
          <a:xfrm>
            <a:off x="7410450" y="2297906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5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C5FF1-DB2E-47DA-AFA1-4475B83DCF6E}" type="slidenum">
              <a:rPr lang="en-US">
                <a:latin typeface="Arial" pitchFamily="34" charset="0"/>
              </a:rPr>
              <a:pPr/>
              <a:t>48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419100"/>
            <a:ext cx="6215063" cy="857250"/>
          </a:xfrm>
        </p:spPr>
        <p:txBody>
          <a:bodyPr/>
          <a:lstStyle/>
          <a:p>
            <a:r>
              <a:rPr lang="de-DE"/>
              <a:t>Transfer einer Argumentrelation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2026444" y="1955006"/>
            <a:ext cx="55506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vollständiger Transfer einer Argumentrelation (z.B. R) zum Knoten der anderen Argumentrelation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Ausnutzung eines möglicherweise auf </a:t>
            </a:r>
            <a:r>
              <a:rPr lang="de-DE" i="1">
                <a:latin typeface="Tahoma" pitchFamily="34" charset="0"/>
              </a:rPr>
              <a:t>S.C</a:t>
            </a:r>
            <a:r>
              <a:rPr lang="de-DE">
                <a:latin typeface="Tahoma" pitchFamily="34" charset="0"/>
              </a:rPr>
              <a:t> existierenden Indexes</a:t>
            </a: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1531144" y="1958579"/>
            <a:ext cx="4042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</a:t>
            </a: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  <a:endParaRPr lang="de-DE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1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57F51-63D4-4CD9-B992-97E99FE68952}" type="slidenum">
              <a:rPr lang="en-US">
                <a:latin typeface="Arial" pitchFamily="34" charset="0"/>
              </a:rPr>
              <a:pPr/>
              <a:t>49</a:t>
            </a:fld>
            <a:endParaRPr lang="en-US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801045" y="123825"/>
            <a:ext cx="7083274" cy="857250"/>
          </a:xfrm>
        </p:spPr>
        <p:txBody>
          <a:bodyPr/>
          <a:lstStyle/>
          <a:p>
            <a:pPr algn="ctr"/>
            <a:r>
              <a:rPr lang="de-DE"/>
              <a:t>Der natürliche Verbund zweier Relationen R und S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495425" y="1428750"/>
            <a:ext cx="142875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4954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197167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2447925" y="1809750"/>
            <a:ext cx="476250" cy="371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14954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197167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2447925" y="2250281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3259" name="Group 10"/>
          <p:cNvGrpSpPr>
            <a:grpSpLocks/>
          </p:cNvGrpSpPr>
          <p:nvPr/>
        </p:nvGrpSpPr>
        <p:grpSpPr bwMode="auto">
          <a:xfrm>
            <a:off x="6455569" y="1476376"/>
            <a:ext cx="1428750" cy="3440906"/>
            <a:chOff x="2024" y="1202"/>
            <a:chExt cx="1200" cy="2890"/>
          </a:xfrm>
        </p:grpSpPr>
        <p:sp>
          <p:nvSpPr>
            <p:cNvPr id="53261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53262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3263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53264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53265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3266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3260" name="Rectangle 17"/>
          <p:cNvSpPr>
            <a:spLocks noChangeArrowheads="1"/>
          </p:cNvSpPr>
          <p:nvPr/>
        </p:nvSpPr>
        <p:spPr bwMode="auto">
          <a:xfrm>
            <a:off x="7410450" y="2297906"/>
            <a:ext cx="476250" cy="2619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2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1E05D-E47F-4002-BA94-C9C0E03BECAD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"/>
            <a:ext cx="6858000" cy="802481"/>
          </a:xfrm>
        </p:spPr>
        <p:txBody>
          <a:bodyPr/>
          <a:lstStyle/>
          <a:p>
            <a:pPr algn="ctr"/>
            <a:r>
              <a:rPr lang="de-DE" dirty="0"/>
              <a:t>Client-Server-Architektur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6628210" y="4071937"/>
            <a:ext cx="1154906" cy="500063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3744517" y="2536031"/>
            <a:ext cx="1916906" cy="1828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 dirty="0"/>
              <a:t>Kommunikations-</a:t>
            </a:r>
          </a:p>
          <a:p>
            <a:r>
              <a:rPr lang="de-DE" sz="1200" dirty="0"/>
              <a:t>netz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4136231" y="1327547"/>
            <a:ext cx="1110854" cy="414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Client C</a:t>
            </a:r>
            <a:r>
              <a:rPr lang="de-DE" b="1" baseline="-25000"/>
              <a:t>1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425178" y="3255169"/>
            <a:ext cx="1100138" cy="40243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Client C</a:t>
            </a:r>
            <a:r>
              <a:rPr lang="de-DE" b="1" baseline="-25000"/>
              <a:t>2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6644878" y="3261123"/>
            <a:ext cx="1100138" cy="40243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Server</a:t>
            </a:r>
            <a:endParaRPr lang="de-DE" b="1" baseline="-25000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>
            <a:off x="7190185" y="3663554"/>
            <a:ext cx="0" cy="50125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2514600" y="3450431"/>
            <a:ext cx="1219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H="1">
            <a:off x="5649516" y="3462338"/>
            <a:ext cx="990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>
            <a:off x="4701779" y="1741885"/>
            <a:ext cx="1190" cy="78343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5" name="Oval 16"/>
          <p:cNvSpPr>
            <a:spLocks noChangeArrowheads="1"/>
          </p:cNvSpPr>
          <p:nvPr/>
        </p:nvSpPr>
        <p:spPr bwMode="auto">
          <a:xfrm>
            <a:off x="3711179" y="3407569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6" name="Oval 17"/>
          <p:cNvSpPr>
            <a:spLocks noChangeArrowheads="1"/>
          </p:cNvSpPr>
          <p:nvPr/>
        </p:nvSpPr>
        <p:spPr bwMode="auto">
          <a:xfrm>
            <a:off x="5610225" y="3423047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7" name="Oval 18"/>
          <p:cNvSpPr>
            <a:spLocks noChangeArrowheads="1"/>
          </p:cNvSpPr>
          <p:nvPr/>
        </p:nvSpPr>
        <p:spPr bwMode="auto">
          <a:xfrm>
            <a:off x="4652963" y="2497931"/>
            <a:ext cx="66675" cy="66675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455506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39614-0F16-4AE0-A7CD-E44597F13AD5}" type="slidenum">
              <a:rPr lang="en-US">
                <a:latin typeface="Arial" pitchFamily="34" charset="0"/>
              </a:rPr>
              <a:pPr/>
              <a:t>50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054" y="247650"/>
            <a:ext cx="5920978" cy="857250"/>
          </a:xfrm>
        </p:spPr>
        <p:txBody>
          <a:bodyPr/>
          <a:lstStyle/>
          <a:p>
            <a:pPr algn="ctr"/>
            <a:r>
              <a:rPr lang="de-DE" dirty="0"/>
              <a:t>Transfer beider Argumentrelationen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692150" y="1522810"/>
            <a:ext cx="8134784" cy="25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  <a:defRPr/>
            </a:pPr>
            <a:r>
              <a:rPr lang="de-DE" dirty="0">
                <a:latin typeface="Tahoma" pitchFamily="34" charset="0"/>
              </a:rPr>
              <a:t>Transfer beider Argumentrelationen zum Rechner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Result</a:t>
            </a:r>
            <a:r>
              <a:rPr lang="de-DE" baseline="-25000" dirty="0">
                <a:latin typeface="Tahoma" pitchFamily="34" charset="0"/>
              </a:rPr>
              <a:t> </a:t>
            </a:r>
          </a:p>
          <a:p>
            <a:pPr marL="342900" indent="-342900" algn="l">
              <a:buAutoNum type="arabicPeriod"/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  <a:r>
              <a:rPr lang="de-DE" dirty="0">
                <a:latin typeface="Tahoma" pitchFamily="34" charset="0"/>
              </a:rPr>
              <a:t> Berechnung des Ergebnisses auf dem Knoten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Result</a:t>
            </a:r>
            <a:r>
              <a:rPr lang="de-DE" b="1" i="1" baseline="-25000" dirty="0">
                <a:latin typeface="Tahoma" pitchFamily="34" charset="0"/>
              </a:rPr>
              <a:t>   </a:t>
            </a:r>
            <a:r>
              <a:rPr lang="de-DE" dirty="0">
                <a:latin typeface="Tahoma" pitchFamily="34" charset="0"/>
              </a:rPr>
              <a:t>mittels 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	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Merge-Join</a:t>
            </a:r>
            <a:r>
              <a:rPr lang="de-DE" dirty="0">
                <a:latin typeface="Tahoma" pitchFamily="34" charset="0"/>
              </a:rPr>
              <a:t> (bei vorliegender Sortierung) 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	oder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	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</a:t>
            </a:r>
            <a:r>
              <a:rPr lang="de-DE" dirty="0">
                <a:latin typeface="Tahoma" pitchFamily="34" charset="0"/>
              </a:rPr>
              <a:t> Hash-</a:t>
            </a:r>
            <a:r>
              <a:rPr lang="de-DE" dirty="0" err="1">
                <a:latin typeface="Tahoma" pitchFamily="34" charset="0"/>
              </a:rPr>
              <a:t>Join</a:t>
            </a:r>
            <a:r>
              <a:rPr lang="de-DE" dirty="0">
                <a:latin typeface="Tahoma" pitchFamily="34" charset="0"/>
              </a:rPr>
              <a:t> (bei fehlender Sortierung)</a:t>
            </a:r>
          </a:p>
          <a:p>
            <a:pPr algn="l">
              <a:lnSpc>
                <a:spcPct val="60000"/>
              </a:lnSpc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	</a:t>
            </a: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 dirty="0">
                <a:latin typeface="Tahoma" pitchFamily="34" charset="0"/>
              </a:rPr>
              <a:t> evtl. Verlust der vorliegenden Indexe für die </a:t>
            </a:r>
            <a:r>
              <a:rPr lang="de-DE" dirty="0" err="1">
                <a:latin typeface="Tahoma" pitchFamily="34" charset="0"/>
              </a:rPr>
              <a:t>Join</a:t>
            </a:r>
            <a:r>
              <a:rPr lang="de-DE" dirty="0">
                <a:latin typeface="Tahoma" pitchFamily="34" charset="0"/>
              </a:rPr>
              <a:t>-Berechnung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	</a:t>
            </a: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 dirty="0">
                <a:latin typeface="Tahoma" pitchFamily="34" charset="0"/>
              </a:rPr>
              <a:t> kein Verlust der Sortierung der Argumentrelation(en)</a:t>
            </a:r>
          </a:p>
        </p:txBody>
      </p:sp>
    </p:spTree>
    <p:extLst>
      <p:ext uri="{BB962C8B-B14F-4D97-AF65-F5344CB8AC3E}">
        <p14:creationId xmlns:p14="http://schemas.microsoft.com/office/powerpoint/2010/main" val="402489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62082-CDB0-475A-8770-710EA0621B6B}" type="slidenum">
              <a:rPr lang="en-US">
                <a:latin typeface="Arial" pitchFamily="34" charset="0"/>
              </a:rPr>
              <a:pPr/>
              <a:t>51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Join-Auswertung mit Filterung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8825" y="1323975"/>
            <a:ext cx="5133975" cy="3352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/>
              <a:t>Verwendung des Semi-</a:t>
            </a:r>
            <a:r>
              <a:rPr lang="de-DE" dirty="0" err="1"/>
              <a:t>Join</a:t>
            </a:r>
            <a:r>
              <a:rPr lang="de-DE" dirty="0"/>
              <a:t>-Operators zur Filterung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Schlüsselidee: nur Transfer von </a:t>
            </a:r>
            <a:r>
              <a:rPr lang="de-DE" dirty="0" err="1"/>
              <a:t>Tupeln</a:t>
            </a:r>
            <a:r>
              <a:rPr lang="de-DE" dirty="0"/>
              <a:t>, die passenden </a:t>
            </a:r>
            <a:r>
              <a:rPr lang="de-DE" dirty="0" err="1"/>
              <a:t>Join</a:t>
            </a:r>
            <a:r>
              <a:rPr lang="de-DE" dirty="0"/>
              <a:t>-Partner haben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Benutzung der folgenden algebraischen Eigenschaften:</a:t>
            </a:r>
          </a:p>
          <a:p>
            <a:pPr>
              <a:buClr>
                <a:srgbClr val="FFCC00"/>
              </a:buClr>
            </a:pPr>
            <a:r>
              <a:rPr lang="de-DE" dirty="0"/>
              <a:t>	</a:t>
            </a:r>
          </a:p>
          <a:p>
            <a:pPr marL="285750" indent="-285750">
              <a:buClr>
                <a:srgbClr val="FFCC00"/>
              </a:buClr>
              <a:buFont typeface="Arial" charset="0"/>
              <a:buChar char="•"/>
            </a:pPr>
            <a:r>
              <a:rPr lang="de-DE" i="1" dirty="0"/>
              <a:t>R </a:t>
            </a:r>
            <a:r>
              <a:rPr kumimoji="0" lang="de-DE" b="1" i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i="1" dirty="0"/>
              <a:t> S = R </a:t>
            </a:r>
            <a:r>
              <a:rPr kumimoji="0" lang="de-DE" b="1" i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i="1" dirty="0"/>
              <a:t> (R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/>
              <a:t> S)</a:t>
            </a:r>
          </a:p>
          <a:p>
            <a:pPr marL="285750" indent="-285750">
              <a:buClr>
                <a:srgbClr val="FFCC00"/>
              </a:buClr>
              <a:buFont typeface="Arial" charset="0"/>
              <a:buChar char="•"/>
            </a:pPr>
            <a:endParaRPr lang="de-DE" i="1" dirty="0"/>
          </a:p>
          <a:p>
            <a:pPr marL="285750" indent="-285750">
              <a:buClr>
                <a:srgbClr val="FFCC00"/>
              </a:buClr>
              <a:buFont typeface="Arial" charset="0"/>
              <a:buChar char="•"/>
            </a:pPr>
            <a:r>
              <a:rPr lang="de-DE" i="1" dirty="0"/>
              <a:t>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/>
              <a:t> S = </a:t>
            </a:r>
            <a:r>
              <a:rPr lang="de-DE" sz="2100" i="1" dirty="0">
                <a:latin typeface="Times New Roman" pitchFamily="18" charset="0"/>
              </a:rPr>
              <a:t>Π</a:t>
            </a:r>
            <a:r>
              <a:rPr lang="de-DE" b="1" i="1" baseline="-25000" dirty="0"/>
              <a:t>C</a:t>
            </a:r>
            <a:r>
              <a:rPr lang="de-DE" i="1" dirty="0"/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/>
              <a:t> S</a:t>
            </a:r>
            <a:endParaRPr lang="de-DE" dirty="0"/>
          </a:p>
          <a:p>
            <a:pPr>
              <a:buClr>
                <a:srgbClr val="FFCC00"/>
              </a:buClr>
            </a:pP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143000" y="0"/>
          <a:ext cx="619125" cy="142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</a:rPr>
                        <a:t>⋊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9058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82F83-40E9-4A8F-A550-9E797E3105F7}" type="slidenum">
              <a:rPr lang="en-US">
                <a:latin typeface="Arial" pitchFamily="34" charset="0"/>
              </a:rPr>
              <a:pPr/>
              <a:t>52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5" y="161925"/>
            <a:ext cx="6724650" cy="857250"/>
          </a:xfrm>
        </p:spPr>
        <p:txBody>
          <a:bodyPr/>
          <a:lstStyle/>
          <a:p>
            <a:pPr algn="ctr"/>
            <a:r>
              <a:rPr lang="de-DE" dirty="0" err="1"/>
              <a:t>Join</a:t>
            </a:r>
            <a:r>
              <a:rPr lang="de-DE" dirty="0"/>
              <a:t>-Auswertung mit Filterung (Beispiel, Filterung der Relation </a:t>
            </a:r>
            <a:r>
              <a:rPr lang="de-DE" i="1" dirty="0"/>
              <a:t>S</a:t>
            </a:r>
            <a:r>
              <a:rPr lang="de-DE" dirty="0"/>
              <a:t>)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1626394" y="1453753"/>
            <a:ext cx="637460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Transfer der unterschiedlichen </a:t>
            </a:r>
            <a:r>
              <a:rPr lang="de-DE" i="1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-Werte von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(= </a:t>
            </a:r>
            <a:r>
              <a:rPr lang="de-DE" sz="2100" i="1" dirty="0">
                <a:latin typeface="Times New Roman" pitchFamily="18" charset="0"/>
              </a:rPr>
              <a:t>Π</a:t>
            </a:r>
            <a:r>
              <a:rPr lang="de-DE" b="1" i="1" baseline="-25000" dirty="0">
                <a:latin typeface="Tahoma" pitchFamily="34" charset="0"/>
              </a:rPr>
              <a:t>C</a:t>
            </a:r>
            <a:r>
              <a:rPr lang="de-DE" i="1" dirty="0">
                <a:latin typeface="Tahoma" pitchFamily="34" charset="0"/>
              </a:rPr>
              <a:t>(R)</a:t>
            </a:r>
            <a:r>
              <a:rPr lang="de-DE" sz="1350" i="1" dirty="0">
                <a:latin typeface="Times New Roman" pitchFamily="18" charset="0"/>
              </a:rPr>
              <a:t> </a:t>
            </a:r>
            <a:r>
              <a:rPr lang="de-DE" dirty="0">
                <a:latin typeface="Tahoma" pitchFamily="34" charset="0"/>
              </a:rPr>
              <a:t>) nach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S</a:t>
            </a:r>
            <a:endParaRPr lang="de-DE" b="1" i="1" baseline="-25000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Auswertung des Semi-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R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⋊</a:t>
            </a:r>
            <a:r>
              <a:rPr lang="de-DE" dirty="0">
                <a:latin typeface="Tahoma" pitchFamily="34" charset="0"/>
              </a:rPr>
              <a:t> S =</a:t>
            </a:r>
            <a:r>
              <a:rPr lang="de-DE" dirty="0">
                <a:latin typeface="Times New Roman" pitchFamily="18" charset="0"/>
              </a:rPr>
              <a:t> </a:t>
            </a:r>
            <a:r>
              <a:rPr lang="de-DE" sz="21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>
                <a:latin typeface="Tahoma" pitchFamily="34" charset="0"/>
              </a:rPr>
              <a:t> S auf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S</a:t>
            </a:r>
            <a:r>
              <a:rPr lang="de-DE" b="1" i="1" baseline="-25000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und Transfer nach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</a:t>
            </a:r>
            <a:endParaRPr lang="de-DE" b="1" i="1" baseline="-25000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Auswertung des 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auf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, der nur diese transferierten </a:t>
            </a:r>
            <a:r>
              <a:rPr lang="de-DE" dirty="0" err="1">
                <a:latin typeface="Tahoma" pitchFamily="34" charset="0"/>
              </a:rPr>
              <a:t>Ergebnistupel</a:t>
            </a:r>
            <a:r>
              <a:rPr lang="de-DE" dirty="0">
                <a:latin typeface="Tahoma" pitchFamily="34" charset="0"/>
              </a:rPr>
              <a:t> des Semi-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braucht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1283494" y="1472804"/>
            <a:ext cx="404278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</a:t>
            </a:r>
          </a:p>
          <a:p>
            <a:pPr algn="l">
              <a:lnSpc>
                <a:spcPct val="120000"/>
              </a:lnSpc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</a:t>
            </a:r>
            <a:endParaRPr lang="de-DE">
              <a:latin typeface="Tahoma" pitchFamily="34" charset="0"/>
            </a:endParaRP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2115741" y="3654028"/>
            <a:ext cx="5041637" cy="1066446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none">
            <a:spAutoFit/>
          </a:bodyPr>
          <a:lstStyle/>
          <a:p>
            <a:r>
              <a:rPr lang="de-DE" dirty="0">
                <a:latin typeface="Tahoma" pitchFamily="34" charset="0"/>
              </a:rPr>
              <a:t>Transferkosten werden nur reduziert, wenn gilt:</a:t>
            </a:r>
          </a:p>
          <a:p>
            <a:pPr>
              <a:lnSpc>
                <a:spcPct val="130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+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>
                <a:latin typeface="Tahoma" pitchFamily="34" charset="0"/>
              </a:rPr>
              <a:t> S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&lt;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S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sz="2100" b="1" dirty="0">
                <a:latin typeface="Times New Roman" pitchFamily="18" charset="0"/>
                <a:sym typeface="Symbol" pitchFamily="18" charset="2"/>
              </a:rPr>
              <a:t> </a:t>
            </a: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mit </a:t>
            </a:r>
            <a:r>
              <a:rPr lang="de-DE" dirty="0">
                <a:latin typeface="Tahoma" pitchFamily="34" charset="0"/>
              </a:rPr>
              <a:t> R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 = Größe (in Byte) einer Relation</a:t>
            </a:r>
          </a:p>
        </p:txBody>
      </p:sp>
    </p:spTree>
    <p:extLst>
      <p:ext uri="{BB962C8B-B14F-4D97-AF65-F5344CB8AC3E}">
        <p14:creationId xmlns:p14="http://schemas.microsoft.com/office/powerpoint/2010/main" val="15421447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1155A-3208-456A-A9B4-1E754CD15CB3}" type="slidenum">
              <a:rPr lang="en-US">
                <a:latin typeface="Arial" pitchFamily="34" charset="0"/>
              </a:rPr>
              <a:pPr/>
              <a:t>53</a:t>
            </a:fld>
            <a:endParaRPr lang="en-US">
              <a:latin typeface="Arial" pitchFamily="34" charset="0"/>
            </a:endParaRPr>
          </a:p>
        </p:txBody>
      </p:sp>
      <p:grpSp>
        <p:nvGrpSpPr>
          <p:cNvPr id="57347" name="Group 2"/>
          <p:cNvGrpSpPr>
            <a:grpSpLocks/>
          </p:cNvGrpSpPr>
          <p:nvPr/>
        </p:nvGrpSpPr>
        <p:grpSpPr bwMode="auto">
          <a:xfrm>
            <a:off x="1581151" y="516731"/>
            <a:ext cx="2383631" cy="1123950"/>
            <a:chOff x="320" y="1058"/>
            <a:chExt cx="2002" cy="944"/>
          </a:xfrm>
        </p:grpSpPr>
        <p:sp>
          <p:nvSpPr>
            <p:cNvPr id="57397" name="Rectangle 3"/>
            <p:cNvSpPr>
              <a:spLocks noChangeArrowheads="1"/>
            </p:cNvSpPr>
            <p:nvPr/>
          </p:nvSpPr>
          <p:spPr bwMode="auto">
            <a:xfrm>
              <a:off x="320" y="1058"/>
              <a:ext cx="2000" cy="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 dirty="0">
                  <a:latin typeface="Tahoma" pitchFamily="34" charset="0"/>
                </a:rPr>
                <a:t>R </a:t>
              </a:r>
              <a:r>
                <a:rPr lang="de-DE" b="1" dirty="0">
                  <a:latin typeface="JoinFont" pitchFamily="2" charset="0"/>
                  <a:sym typeface="Symbol" pitchFamily="18" charset="2"/>
                </a:rPr>
                <a:t>⋈</a:t>
              </a:r>
              <a:r>
                <a:rPr lang="de-DE" sz="1350" dirty="0">
                  <a:latin typeface="Tahoma" pitchFamily="34" charset="0"/>
                  <a:sym typeface="MT Extra" pitchFamily="18" charset="2"/>
                </a:rPr>
                <a:t> (</a:t>
              </a:r>
              <a:r>
                <a:rPr lang="de-DE" sz="1500" dirty="0">
                  <a:latin typeface="Times New Roman" pitchFamily="18" charset="0"/>
                </a:rPr>
                <a:t>Π</a:t>
              </a:r>
              <a:r>
                <a:rPr lang="de-DE" sz="1350" b="1" baseline="-25000" dirty="0">
                  <a:latin typeface="Tahoma" pitchFamily="34" charset="0"/>
                </a:rPr>
                <a:t>C</a:t>
              </a:r>
              <a:r>
                <a:rPr lang="de-DE" sz="1350" dirty="0">
                  <a:latin typeface="Tahoma" pitchFamily="34" charset="0"/>
                </a:rPr>
                <a:t>(R) </a:t>
              </a:r>
              <a:r>
                <a:rPr lang="de-DE" b="1" dirty="0">
                  <a:latin typeface="OperatorSymbols"/>
                  <a:cs typeface="OperatorSymbols"/>
                </a:rPr>
                <a:t>⋊</a:t>
              </a:r>
              <a:r>
                <a:rPr lang="de-DE" sz="1350" dirty="0">
                  <a:latin typeface="Tahoma" pitchFamily="34" charset="0"/>
                </a:rPr>
                <a:t> S)</a:t>
              </a:r>
            </a:p>
          </p:txBody>
        </p:sp>
        <p:sp>
          <p:nvSpPr>
            <p:cNvPr id="57398" name="Rectangle 4"/>
            <p:cNvSpPr>
              <a:spLocks noChangeArrowheads="1"/>
            </p:cNvSpPr>
            <p:nvPr/>
          </p:nvSpPr>
          <p:spPr bwMode="auto">
            <a:xfrm>
              <a:off x="11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57399" name="Rectangle 5"/>
            <p:cNvSpPr>
              <a:spLocks noChangeArrowheads="1"/>
            </p:cNvSpPr>
            <p:nvPr/>
          </p:nvSpPr>
          <p:spPr bwMode="auto">
            <a:xfrm>
              <a:off x="15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0" name="Rectangle 6"/>
            <p:cNvSpPr>
              <a:spLocks noChangeArrowheads="1"/>
            </p:cNvSpPr>
            <p:nvPr/>
          </p:nvSpPr>
          <p:spPr bwMode="auto">
            <a:xfrm>
              <a:off x="19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1" name="Rectangle 7"/>
            <p:cNvSpPr>
              <a:spLocks noChangeArrowheads="1"/>
            </p:cNvSpPr>
            <p:nvPr/>
          </p:nvSpPr>
          <p:spPr bwMode="auto">
            <a:xfrm>
              <a:off x="320" y="1264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A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57402" name="Rectangle 8"/>
            <p:cNvSpPr>
              <a:spLocks noChangeArrowheads="1"/>
            </p:cNvSpPr>
            <p:nvPr/>
          </p:nvSpPr>
          <p:spPr bwMode="auto">
            <a:xfrm>
              <a:off x="720" y="1264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B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3" name="Rectangle 9"/>
            <p:cNvSpPr>
              <a:spLocks noChangeArrowheads="1"/>
            </p:cNvSpPr>
            <p:nvPr/>
          </p:nvSpPr>
          <p:spPr bwMode="auto">
            <a:xfrm>
              <a:off x="3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a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a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a</a:t>
              </a:r>
              <a:r>
                <a:rPr lang="de-DE" sz="135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4" name="Rectangle 10"/>
            <p:cNvSpPr>
              <a:spLocks noChangeArrowheads="1"/>
            </p:cNvSpPr>
            <p:nvPr/>
          </p:nvSpPr>
          <p:spPr bwMode="auto">
            <a:xfrm>
              <a:off x="7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b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b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b</a:t>
              </a:r>
              <a:r>
                <a:rPr lang="de-DE" sz="135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5" name="Rectangle 11"/>
            <p:cNvSpPr>
              <a:spLocks noChangeArrowheads="1"/>
            </p:cNvSpPr>
            <p:nvPr/>
          </p:nvSpPr>
          <p:spPr bwMode="auto">
            <a:xfrm>
              <a:off x="11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6" name="Rectangle 12"/>
            <p:cNvSpPr>
              <a:spLocks noChangeArrowheads="1"/>
            </p:cNvSpPr>
            <p:nvPr/>
          </p:nvSpPr>
          <p:spPr bwMode="auto">
            <a:xfrm>
              <a:off x="1520" y="1468"/>
              <a:ext cx="400" cy="5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7" name="Rectangle 13"/>
            <p:cNvSpPr>
              <a:spLocks noChangeArrowheads="1"/>
            </p:cNvSpPr>
            <p:nvPr/>
          </p:nvSpPr>
          <p:spPr bwMode="auto">
            <a:xfrm>
              <a:off x="1922" y="1468"/>
              <a:ext cx="400" cy="5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48" name="Rectangle 15"/>
          <p:cNvSpPr>
            <a:spLocks noChangeArrowheads="1"/>
          </p:cNvSpPr>
          <p:nvPr/>
        </p:nvSpPr>
        <p:spPr bwMode="auto">
          <a:xfrm>
            <a:off x="1600200" y="3202781"/>
            <a:ext cx="1428750" cy="238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R</a:t>
            </a:r>
            <a:endParaRPr lang="de-DE">
              <a:latin typeface="Tahoma" pitchFamily="34" charset="0"/>
            </a:endParaRPr>
          </a:p>
        </p:txBody>
      </p:sp>
      <p:sp>
        <p:nvSpPr>
          <p:cNvPr id="57349" name="Rectangle 16"/>
          <p:cNvSpPr>
            <a:spLocks noChangeArrowheads="1"/>
          </p:cNvSpPr>
          <p:nvPr/>
        </p:nvSpPr>
        <p:spPr bwMode="auto">
          <a:xfrm>
            <a:off x="1600200" y="3440906"/>
            <a:ext cx="476250" cy="209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7350" name="Rectangle 17"/>
          <p:cNvSpPr>
            <a:spLocks noChangeArrowheads="1"/>
          </p:cNvSpPr>
          <p:nvPr/>
        </p:nvSpPr>
        <p:spPr bwMode="auto">
          <a:xfrm>
            <a:off x="2076450" y="3440906"/>
            <a:ext cx="476250" cy="209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B</a:t>
            </a:r>
            <a:endParaRPr lang="de-DE">
              <a:latin typeface="Tahoma" pitchFamily="34" charset="0"/>
            </a:endParaRPr>
          </a:p>
        </p:txBody>
      </p:sp>
      <p:sp>
        <p:nvSpPr>
          <p:cNvPr id="57351" name="Rectangle 18"/>
          <p:cNvSpPr>
            <a:spLocks noChangeArrowheads="1"/>
          </p:cNvSpPr>
          <p:nvPr/>
        </p:nvSpPr>
        <p:spPr bwMode="auto">
          <a:xfrm>
            <a:off x="2552700" y="3440906"/>
            <a:ext cx="476250" cy="209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C</a:t>
            </a:r>
            <a:endParaRPr lang="de-DE">
              <a:latin typeface="Tahoma" pitchFamily="34" charset="0"/>
            </a:endParaRPr>
          </a:p>
        </p:txBody>
      </p:sp>
      <p:sp>
        <p:nvSpPr>
          <p:cNvPr id="57352" name="Rectangle 19"/>
          <p:cNvSpPr>
            <a:spLocks noChangeArrowheads="1"/>
          </p:cNvSpPr>
          <p:nvPr/>
        </p:nvSpPr>
        <p:spPr bwMode="auto">
          <a:xfrm>
            <a:off x="1600200" y="3700463"/>
            <a:ext cx="476250" cy="1419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1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2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3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4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5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6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a</a:t>
            </a:r>
            <a:r>
              <a:rPr lang="de-DE" sz="1350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7353" name="Rectangle 20"/>
          <p:cNvSpPr>
            <a:spLocks noChangeArrowheads="1"/>
          </p:cNvSpPr>
          <p:nvPr/>
        </p:nvSpPr>
        <p:spPr bwMode="auto">
          <a:xfrm>
            <a:off x="2076450" y="3700463"/>
            <a:ext cx="476250" cy="1419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1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2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3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4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5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6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b</a:t>
            </a:r>
            <a:r>
              <a:rPr lang="de-DE" sz="1350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7354" name="Rectangle 21"/>
          <p:cNvSpPr>
            <a:spLocks noChangeArrowheads="1"/>
          </p:cNvSpPr>
          <p:nvPr/>
        </p:nvSpPr>
        <p:spPr bwMode="auto">
          <a:xfrm>
            <a:off x="2552700" y="3700463"/>
            <a:ext cx="476250" cy="1419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1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2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1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2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3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2</a:t>
            </a:r>
            <a:endParaRPr lang="de-DE" sz="1350">
              <a:latin typeface="Tahoma" pitchFamily="34" charset="0"/>
            </a:endParaRPr>
          </a:p>
          <a:p>
            <a:r>
              <a:rPr lang="de-DE" sz="1350">
                <a:latin typeface="Tahoma" pitchFamily="34" charset="0"/>
              </a:rPr>
              <a:t>c</a:t>
            </a:r>
            <a:r>
              <a:rPr lang="de-DE" sz="1350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7355" name="Group 22"/>
          <p:cNvGrpSpPr>
            <a:grpSpLocks/>
          </p:cNvGrpSpPr>
          <p:nvPr/>
        </p:nvGrpSpPr>
        <p:grpSpPr bwMode="auto">
          <a:xfrm>
            <a:off x="2552700" y="1959769"/>
            <a:ext cx="476250" cy="1069181"/>
            <a:chOff x="3224" y="878"/>
            <a:chExt cx="400" cy="898"/>
          </a:xfrm>
        </p:grpSpPr>
        <p:sp>
          <p:nvSpPr>
            <p:cNvPr id="57395" name="Rectangle 23"/>
            <p:cNvSpPr>
              <a:spLocks noChangeArrowheads="1"/>
            </p:cNvSpPr>
            <p:nvPr/>
          </p:nvSpPr>
          <p:spPr bwMode="auto">
            <a:xfrm>
              <a:off x="3224" y="87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6" name="Rectangle 24"/>
            <p:cNvSpPr>
              <a:spLocks noChangeArrowheads="1"/>
            </p:cNvSpPr>
            <p:nvPr/>
          </p:nvSpPr>
          <p:spPr bwMode="auto">
            <a:xfrm>
              <a:off x="3224" y="1096"/>
              <a:ext cx="400" cy="6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</p:txBody>
        </p:sp>
      </p:grpSp>
      <p:grpSp>
        <p:nvGrpSpPr>
          <p:cNvPr id="57356" name="Group 25"/>
          <p:cNvGrpSpPr>
            <a:grpSpLocks/>
          </p:cNvGrpSpPr>
          <p:nvPr/>
        </p:nvGrpSpPr>
        <p:grpSpPr bwMode="auto">
          <a:xfrm>
            <a:off x="5019675" y="3198019"/>
            <a:ext cx="1428750" cy="1916906"/>
            <a:chOff x="3472" y="1422"/>
            <a:chExt cx="1200" cy="1610"/>
          </a:xfrm>
        </p:grpSpPr>
        <p:sp>
          <p:nvSpPr>
            <p:cNvPr id="57388" name="Rectangle 26"/>
            <p:cNvSpPr>
              <a:spLocks noChangeArrowheads="1"/>
            </p:cNvSpPr>
            <p:nvPr/>
          </p:nvSpPr>
          <p:spPr bwMode="auto">
            <a:xfrm>
              <a:off x="3472" y="1422"/>
              <a:ext cx="1200" cy="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S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9" name="Rectangle 27"/>
            <p:cNvSpPr>
              <a:spLocks noChangeArrowheads="1"/>
            </p:cNvSpPr>
            <p:nvPr/>
          </p:nvSpPr>
          <p:spPr bwMode="auto">
            <a:xfrm>
              <a:off x="34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7390" name="Rectangle 28"/>
            <p:cNvSpPr>
              <a:spLocks noChangeArrowheads="1"/>
            </p:cNvSpPr>
            <p:nvPr/>
          </p:nvSpPr>
          <p:spPr bwMode="auto">
            <a:xfrm>
              <a:off x="38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1" name="Rectangle 29"/>
            <p:cNvSpPr>
              <a:spLocks noChangeArrowheads="1"/>
            </p:cNvSpPr>
            <p:nvPr/>
          </p:nvSpPr>
          <p:spPr bwMode="auto">
            <a:xfrm>
              <a:off x="42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2" name="Rectangle 30"/>
            <p:cNvSpPr>
              <a:spLocks noChangeArrowheads="1"/>
            </p:cNvSpPr>
            <p:nvPr/>
          </p:nvSpPr>
          <p:spPr bwMode="auto">
            <a:xfrm>
              <a:off x="34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4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5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7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8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3" name="Rectangle 31"/>
            <p:cNvSpPr>
              <a:spLocks noChangeArrowheads="1"/>
            </p:cNvSpPr>
            <p:nvPr/>
          </p:nvSpPr>
          <p:spPr bwMode="auto">
            <a:xfrm>
              <a:off x="38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4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5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6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4" name="Rectangle 32"/>
            <p:cNvSpPr>
              <a:spLocks noChangeArrowheads="1"/>
            </p:cNvSpPr>
            <p:nvPr/>
          </p:nvSpPr>
          <p:spPr bwMode="auto">
            <a:xfrm>
              <a:off x="42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57" name="Text Box 33"/>
          <p:cNvSpPr txBox="1">
            <a:spLocks noChangeArrowheads="1"/>
          </p:cNvSpPr>
          <p:nvPr/>
        </p:nvSpPr>
        <p:spPr bwMode="auto">
          <a:xfrm>
            <a:off x="1807369" y="80962"/>
            <a:ext cx="142955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15 Attributwerte</a:t>
            </a:r>
          </a:p>
        </p:txBody>
      </p:sp>
      <p:sp>
        <p:nvSpPr>
          <p:cNvPr id="57358" name="Text Box 34"/>
          <p:cNvSpPr txBox="1">
            <a:spLocks noChangeArrowheads="1"/>
          </p:cNvSpPr>
          <p:nvPr/>
        </p:nvSpPr>
        <p:spPr bwMode="auto">
          <a:xfrm>
            <a:off x="3264694" y="-52388"/>
            <a:ext cx="34336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...</a:t>
            </a:r>
          </a:p>
        </p:txBody>
      </p:sp>
      <p:sp>
        <p:nvSpPr>
          <p:cNvPr id="57359" name="Rectangle 35"/>
          <p:cNvSpPr>
            <a:spLocks noChangeArrowheads="1"/>
          </p:cNvSpPr>
          <p:nvPr/>
        </p:nvSpPr>
        <p:spPr bwMode="auto">
          <a:xfrm>
            <a:off x="1757297" y="176212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i="1" dirty="0">
                <a:latin typeface="JoinFont" pitchFamily="2" charset="0"/>
                <a:sym typeface="Symbol" pitchFamily="18" charset="2"/>
              </a:rPr>
              <a:t>⋈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grpSp>
        <p:nvGrpSpPr>
          <p:cNvPr id="57360" name="Group 36"/>
          <p:cNvGrpSpPr>
            <a:grpSpLocks/>
          </p:cNvGrpSpPr>
          <p:nvPr/>
        </p:nvGrpSpPr>
        <p:grpSpPr bwMode="auto">
          <a:xfrm>
            <a:off x="5019675" y="1559719"/>
            <a:ext cx="1428750" cy="888206"/>
            <a:chOff x="2104" y="2438"/>
            <a:chExt cx="1200" cy="746"/>
          </a:xfrm>
        </p:grpSpPr>
        <p:sp>
          <p:nvSpPr>
            <p:cNvPr id="57381" name="Rectangle 37"/>
            <p:cNvSpPr>
              <a:spLocks noChangeArrowheads="1"/>
            </p:cNvSpPr>
            <p:nvPr/>
          </p:nvSpPr>
          <p:spPr bwMode="auto">
            <a:xfrm>
              <a:off x="2104" y="2438"/>
              <a:ext cx="1200" cy="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500" dirty="0">
                  <a:latin typeface="Times New Roman" pitchFamily="18" charset="0"/>
                </a:rPr>
                <a:t>Π</a:t>
              </a:r>
              <a:r>
                <a:rPr lang="de-DE" sz="1350" b="1" baseline="-25000" dirty="0">
                  <a:latin typeface="Tahoma" pitchFamily="34" charset="0"/>
                </a:rPr>
                <a:t>C</a:t>
              </a:r>
              <a:r>
                <a:rPr lang="de-DE" sz="1350" dirty="0">
                  <a:latin typeface="Tahoma" pitchFamily="34" charset="0"/>
                </a:rPr>
                <a:t>(R) </a:t>
              </a:r>
              <a:r>
                <a:rPr lang="de-DE" b="1" dirty="0">
                  <a:latin typeface="OperatorSymbols"/>
                  <a:cs typeface="OperatorSymbols"/>
                </a:rPr>
                <a:t>⋊</a:t>
              </a:r>
              <a:r>
                <a:rPr lang="de-DE" sz="1350" dirty="0">
                  <a:latin typeface="Tahoma" pitchFamily="34" charset="0"/>
                </a:rPr>
                <a:t> S</a:t>
              </a:r>
            </a:p>
          </p:txBody>
        </p:sp>
        <p:sp>
          <p:nvSpPr>
            <p:cNvPr id="57382" name="Rectangle 38"/>
            <p:cNvSpPr>
              <a:spLocks noChangeArrowheads="1"/>
            </p:cNvSpPr>
            <p:nvPr/>
          </p:nvSpPr>
          <p:spPr bwMode="auto">
            <a:xfrm>
              <a:off x="21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7383" name="Rectangle 39"/>
            <p:cNvSpPr>
              <a:spLocks noChangeArrowheads="1"/>
            </p:cNvSpPr>
            <p:nvPr/>
          </p:nvSpPr>
          <p:spPr bwMode="auto">
            <a:xfrm>
              <a:off x="25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29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5" name="Rectangle 41"/>
            <p:cNvSpPr>
              <a:spLocks noChangeArrowheads="1"/>
            </p:cNvSpPr>
            <p:nvPr/>
          </p:nvSpPr>
          <p:spPr bwMode="auto">
            <a:xfrm>
              <a:off x="21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c</a:t>
              </a:r>
              <a:r>
                <a:rPr lang="de-DE" sz="1350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6" name="Rectangle 42"/>
            <p:cNvSpPr>
              <a:spLocks noChangeArrowheads="1"/>
            </p:cNvSpPr>
            <p:nvPr/>
          </p:nvSpPr>
          <p:spPr bwMode="auto">
            <a:xfrm>
              <a:off x="25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d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7" name="Rectangle 43"/>
            <p:cNvSpPr>
              <a:spLocks noChangeArrowheads="1"/>
            </p:cNvSpPr>
            <p:nvPr/>
          </p:nvSpPr>
          <p:spPr bwMode="auto">
            <a:xfrm>
              <a:off x="29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1</a:t>
              </a:r>
              <a:endParaRPr lang="de-DE" sz="1350">
                <a:latin typeface="Tahoma" pitchFamily="34" charset="0"/>
              </a:endParaRPr>
            </a:p>
            <a:p>
              <a:r>
                <a:rPr lang="de-DE" sz="1350">
                  <a:latin typeface="Tahoma" pitchFamily="34" charset="0"/>
                </a:rPr>
                <a:t>e</a:t>
              </a:r>
              <a:r>
                <a:rPr lang="de-DE" sz="135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61" name="Line 44"/>
          <p:cNvSpPr>
            <a:spLocks noChangeShapeType="1"/>
          </p:cNvSpPr>
          <p:nvPr/>
        </p:nvSpPr>
        <p:spPr bwMode="auto">
          <a:xfrm flipH="1">
            <a:off x="2152650" y="1914525"/>
            <a:ext cx="2771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2" name="Line 45"/>
          <p:cNvSpPr>
            <a:spLocks noChangeShapeType="1"/>
          </p:cNvSpPr>
          <p:nvPr/>
        </p:nvSpPr>
        <p:spPr bwMode="auto">
          <a:xfrm flipV="1">
            <a:off x="1952625" y="16478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3" name="Line 46"/>
          <p:cNvSpPr>
            <a:spLocks noChangeShapeType="1"/>
          </p:cNvSpPr>
          <p:nvPr/>
        </p:nvSpPr>
        <p:spPr bwMode="auto">
          <a:xfrm flipV="1">
            <a:off x="1952625" y="2057399"/>
            <a:ext cx="0" cy="11358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4" name="Line 47"/>
          <p:cNvSpPr>
            <a:spLocks noChangeShapeType="1"/>
          </p:cNvSpPr>
          <p:nvPr/>
        </p:nvSpPr>
        <p:spPr bwMode="auto">
          <a:xfrm flipV="1">
            <a:off x="2762250" y="3012281"/>
            <a:ext cx="9525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5" name="Rectangle 48"/>
          <p:cNvSpPr>
            <a:spLocks noChangeArrowheads="1"/>
          </p:cNvSpPr>
          <p:nvPr/>
        </p:nvSpPr>
        <p:spPr bwMode="auto">
          <a:xfrm>
            <a:off x="3028950" y="2952750"/>
            <a:ext cx="40107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Π</a:t>
            </a:r>
            <a:r>
              <a:rPr lang="de-DE" sz="1350" b="1" baseline="-25000">
                <a:latin typeface="Tahoma" pitchFamily="34" charset="0"/>
              </a:rPr>
              <a:t>C</a:t>
            </a:r>
            <a:endParaRPr lang="de-DE" b="1" baseline="-25000">
              <a:latin typeface="Tahoma" pitchFamily="34" charset="0"/>
            </a:endParaRPr>
          </a:p>
        </p:txBody>
      </p:sp>
      <p:sp>
        <p:nvSpPr>
          <p:cNvPr id="57366" name="Line 49"/>
          <p:cNvSpPr>
            <a:spLocks noChangeShapeType="1"/>
          </p:cNvSpPr>
          <p:nvPr/>
        </p:nvSpPr>
        <p:spPr bwMode="auto">
          <a:xfrm>
            <a:off x="1419225" y="409575"/>
            <a:ext cx="519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7" name="Line 50"/>
          <p:cNvSpPr>
            <a:spLocks noChangeShapeType="1"/>
          </p:cNvSpPr>
          <p:nvPr/>
        </p:nvSpPr>
        <p:spPr bwMode="auto">
          <a:xfrm>
            <a:off x="1419225" y="371475"/>
            <a:ext cx="519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8" name="Line 51"/>
          <p:cNvSpPr>
            <a:spLocks noChangeShapeType="1"/>
          </p:cNvSpPr>
          <p:nvPr/>
        </p:nvSpPr>
        <p:spPr bwMode="auto">
          <a:xfrm flipH="1">
            <a:off x="3124200" y="2705100"/>
            <a:ext cx="184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9" name="Rectangle 52"/>
          <p:cNvSpPr>
            <a:spLocks noChangeArrowheads="1"/>
          </p:cNvSpPr>
          <p:nvPr/>
        </p:nvSpPr>
        <p:spPr bwMode="auto">
          <a:xfrm>
            <a:off x="4947158" y="2520434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sz="1350" dirty="0">
                <a:latin typeface="Tahoma" pitchFamily="34" charset="0"/>
              </a:rPr>
              <a:t> 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57370" name="Line 53"/>
          <p:cNvSpPr>
            <a:spLocks noChangeShapeType="1"/>
          </p:cNvSpPr>
          <p:nvPr/>
        </p:nvSpPr>
        <p:spPr bwMode="auto">
          <a:xfrm flipV="1">
            <a:off x="5153025" y="2476500"/>
            <a:ext cx="561975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1" name="Line 54"/>
          <p:cNvSpPr>
            <a:spLocks noChangeShapeType="1"/>
          </p:cNvSpPr>
          <p:nvPr/>
        </p:nvSpPr>
        <p:spPr bwMode="auto">
          <a:xfrm flipH="1" flipV="1">
            <a:off x="5124450" y="2800351"/>
            <a:ext cx="476250" cy="3929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2" name="Line 55"/>
          <p:cNvSpPr>
            <a:spLocks noChangeShapeType="1"/>
          </p:cNvSpPr>
          <p:nvPr/>
        </p:nvSpPr>
        <p:spPr bwMode="auto">
          <a:xfrm>
            <a:off x="4562475" y="409575"/>
            <a:ext cx="0" cy="473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3" name="Line 56"/>
          <p:cNvSpPr>
            <a:spLocks noChangeShapeType="1"/>
          </p:cNvSpPr>
          <p:nvPr/>
        </p:nvSpPr>
        <p:spPr bwMode="auto">
          <a:xfrm>
            <a:off x="4514850" y="409575"/>
            <a:ext cx="0" cy="473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4" name="Text Box 57"/>
          <p:cNvSpPr txBox="1">
            <a:spLocks noChangeArrowheads="1"/>
          </p:cNvSpPr>
          <p:nvPr/>
        </p:nvSpPr>
        <p:spPr bwMode="auto">
          <a:xfrm>
            <a:off x="4093369" y="4868466"/>
            <a:ext cx="41069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R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7375" name="Text Box 58"/>
          <p:cNvSpPr txBox="1">
            <a:spLocks noChangeArrowheads="1"/>
          </p:cNvSpPr>
          <p:nvPr/>
        </p:nvSpPr>
        <p:spPr bwMode="auto">
          <a:xfrm>
            <a:off x="4226719" y="66675"/>
            <a:ext cx="64921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Result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7376" name="Text Box 59"/>
          <p:cNvSpPr txBox="1">
            <a:spLocks noChangeArrowheads="1"/>
          </p:cNvSpPr>
          <p:nvPr/>
        </p:nvSpPr>
        <p:spPr bwMode="auto">
          <a:xfrm>
            <a:off x="4598194" y="4868466"/>
            <a:ext cx="40267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S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7377" name="Text Box 60"/>
          <p:cNvSpPr txBox="1">
            <a:spLocks noChangeArrowheads="1"/>
          </p:cNvSpPr>
          <p:nvPr/>
        </p:nvSpPr>
        <p:spPr bwMode="auto">
          <a:xfrm>
            <a:off x="3198019" y="2462212"/>
            <a:ext cx="133498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4 Attributwerte</a:t>
            </a:r>
          </a:p>
        </p:txBody>
      </p:sp>
      <p:sp>
        <p:nvSpPr>
          <p:cNvPr id="57378" name="Text Box 61"/>
          <p:cNvSpPr txBox="1">
            <a:spLocks noChangeArrowheads="1"/>
          </p:cNvSpPr>
          <p:nvPr/>
        </p:nvSpPr>
        <p:spPr bwMode="auto">
          <a:xfrm>
            <a:off x="3198019" y="1671637"/>
            <a:ext cx="133498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6 Attributwerte</a:t>
            </a:r>
          </a:p>
        </p:txBody>
      </p:sp>
      <p:sp>
        <p:nvSpPr>
          <p:cNvPr id="57379" name="Line 62"/>
          <p:cNvSpPr>
            <a:spLocks noChangeShapeType="1"/>
          </p:cNvSpPr>
          <p:nvPr/>
        </p:nvSpPr>
        <p:spPr bwMode="auto">
          <a:xfrm flipV="1">
            <a:off x="2647950" y="209550"/>
            <a:ext cx="74295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80" name="Rectangle 63"/>
          <p:cNvSpPr>
            <a:spLocks noChangeArrowheads="1"/>
          </p:cNvSpPr>
          <p:nvPr/>
        </p:nvSpPr>
        <p:spPr bwMode="auto">
          <a:xfrm rot="-5400000">
            <a:off x="5119688" y="2176463"/>
            <a:ext cx="45148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de-DE" sz="2100" dirty="0">
                <a:solidFill>
                  <a:schemeClr val="tx2"/>
                </a:solidFill>
                <a:latin typeface="Arial Black" pitchFamily="34" charset="0"/>
              </a:rPr>
              <a:t>Auswertung des </a:t>
            </a:r>
            <a:r>
              <a:rPr kumimoji="1" lang="de-DE" sz="2100" dirty="0" err="1">
                <a:solidFill>
                  <a:schemeClr val="tx2"/>
                </a:solidFill>
                <a:latin typeface="Arial Black" pitchFamily="34" charset="0"/>
              </a:rPr>
              <a:t>Joins</a:t>
            </a:r>
            <a:r>
              <a:rPr kumimoji="1" lang="de-DE" sz="21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kumimoji="1" lang="de-DE" sz="2100" i="1" dirty="0">
                <a:solidFill>
                  <a:schemeClr val="tx2"/>
                </a:solidFill>
                <a:latin typeface="Arial Black" pitchFamily="34" charset="0"/>
              </a:rPr>
              <a:t>R </a:t>
            </a:r>
            <a:r>
              <a:rPr lang="de-DE" sz="2800" b="1" dirty="0">
                <a:latin typeface="JoinFont" pitchFamily="2" charset="0"/>
                <a:sym typeface="Symbol" pitchFamily="18" charset="2"/>
              </a:rPr>
              <a:t>⋈</a:t>
            </a:r>
            <a:r>
              <a:rPr kumimoji="1" lang="de-DE" sz="2100" i="1" dirty="0">
                <a:solidFill>
                  <a:schemeClr val="tx2"/>
                </a:solidFill>
                <a:latin typeface="Arial Black" pitchFamily="34" charset="0"/>
              </a:rPr>
              <a:t> S</a:t>
            </a:r>
            <a:r>
              <a:rPr kumimoji="1" lang="de-DE" sz="2100" dirty="0">
                <a:solidFill>
                  <a:schemeClr val="tx2"/>
                </a:solidFill>
                <a:latin typeface="Arial Black" pitchFamily="34" charset="0"/>
              </a:rPr>
              <a:t> mit Semi-</a:t>
            </a:r>
            <a:r>
              <a:rPr kumimoji="1" lang="de-DE" sz="2100" dirty="0" err="1">
                <a:solidFill>
                  <a:schemeClr val="tx2"/>
                </a:solidFill>
                <a:latin typeface="Arial Black" pitchFamily="34" charset="0"/>
              </a:rPr>
              <a:t>Join</a:t>
            </a:r>
            <a:r>
              <a:rPr kumimoji="1" lang="de-DE" sz="2100" dirty="0">
                <a:solidFill>
                  <a:schemeClr val="tx2"/>
                </a:solidFill>
                <a:latin typeface="Arial Black" pitchFamily="34" charset="0"/>
              </a:rPr>
              <a:t>-Filterung von </a:t>
            </a:r>
            <a:r>
              <a:rPr kumimoji="1" lang="de-DE" sz="2100" i="1" dirty="0">
                <a:solidFill>
                  <a:schemeClr val="tx2"/>
                </a:solidFill>
                <a:latin typeface="Arial Black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31692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D91C47-8D09-4A2E-AE05-35CF35635528}" type="slidenum">
              <a:rPr lang="en-US">
                <a:latin typeface="Arial" pitchFamily="34" charset="0"/>
              </a:rPr>
              <a:pPr/>
              <a:t>54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 rot="10800000" flipV="1">
            <a:off x="1666875" y="28575"/>
            <a:ext cx="582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de-DE" sz="2700">
                <a:solidFill>
                  <a:schemeClr val="tx2"/>
                </a:solidFill>
                <a:latin typeface="Arial Black" pitchFamily="34" charset="0"/>
              </a:rPr>
              <a:t>Alternative Auswertungungspläne</a:t>
            </a:r>
            <a:endParaRPr kumimoji="1" lang="de-DE" sz="2700" i="1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1683544" y="1310879"/>
            <a:ext cx="1624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1. Alternative: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2066925" y="1762125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2066925" y="17907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3943350" y="1790700"/>
            <a:ext cx="0" cy="173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3971925" y="1790700"/>
            <a:ext cx="0" cy="173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4788694" y="1419225"/>
            <a:ext cx="34336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...</a:t>
            </a: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4795837" y="19026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4324350" y="2809875"/>
            <a:ext cx="40107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Π</a:t>
            </a:r>
            <a:r>
              <a:rPr lang="de-DE" sz="1350" b="1" baseline="-25000">
                <a:latin typeface="Tahoma" pitchFamily="34" charset="0"/>
              </a:rPr>
              <a:t>C</a:t>
            </a:r>
            <a:endParaRPr lang="de-DE" b="1" baseline="-25000">
              <a:latin typeface="Tahoma" pitchFamily="34" charset="0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3201591" y="238125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OperatorSymbols"/>
                <a:cs typeface="OperatorSymbols"/>
              </a:rPr>
              <a:t>⋉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559969" y="3244453"/>
            <a:ext cx="41069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R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8382" name="Text Box 13"/>
          <p:cNvSpPr txBox="1">
            <a:spLocks noChangeArrowheads="1"/>
          </p:cNvSpPr>
          <p:nvPr/>
        </p:nvSpPr>
        <p:spPr bwMode="auto">
          <a:xfrm>
            <a:off x="5453063" y="1481137"/>
            <a:ext cx="64921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Result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3969544" y="3244453"/>
            <a:ext cx="40267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St</a:t>
            </a:r>
            <a:r>
              <a:rPr lang="de-DE" sz="1350" baseline="-25000">
                <a:latin typeface="Tahoma" pitchFamily="34" charset="0"/>
              </a:rPr>
              <a:t>S</a:t>
            </a:r>
            <a:endParaRPr lang="de-DE" sz="1350">
              <a:latin typeface="Tahoma" pitchFamily="34" charset="0"/>
            </a:endParaRPr>
          </a:p>
        </p:txBody>
      </p:sp>
      <p:sp>
        <p:nvSpPr>
          <p:cNvPr id="58384" name="Text Box 15"/>
          <p:cNvSpPr txBox="1">
            <a:spLocks noChangeArrowheads="1"/>
          </p:cNvSpPr>
          <p:nvPr/>
        </p:nvSpPr>
        <p:spPr bwMode="auto">
          <a:xfrm>
            <a:off x="2521744" y="3069431"/>
            <a:ext cx="29206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R</a:t>
            </a:r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5264944" y="3069431"/>
            <a:ext cx="28084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</a:rPr>
              <a:t>S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4943475" y="1676400"/>
            <a:ext cx="0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V="1">
            <a:off x="3390900" y="2095500"/>
            <a:ext cx="1371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3429000" y="2667000"/>
            <a:ext cx="93345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>
            <a:off x="4629150" y="3000375"/>
            <a:ext cx="66675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 flipH="1">
            <a:off x="2743200" y="2669382"/>
            <a:ext cx="561975" cy="5214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1683544" y="3892154"/>
            <a:ext cx="28039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2. Alternative: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(R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sz="21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(S))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>
                <a:latin typeface="Tahoma" pitchFamily="34" charset="0"/>
              </a:rPr>
              <a:t> (</a:t>
            </a:r>
            <a:r>
              <a:rPr lang="de-DE" sz="21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>
                <a:latin typeface="Tahoma" pitchFamily="34" charset="0"/>
              </a:rPr>
              <a:t> S)</a:t>
            </a: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xmlns="" id="{9FC48295-873B-9C46-A120-3192F6D56B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9909" y="2164555"/>
            <a:ext cx="391716" cy="9384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336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A0134-CC92-4466-B6B7-26DB7A145391}" type="slidenum">
              <a:rPr lang="en-US">
                <a:latin typeface="Arial" pitchFamily="34" charset="0"/>
              </a:rPr>
              <a:pPr/>
              <a:t>55</a:t>
            </a:fld>
            <a:endParaRPr lang="en-US">
              <a:latin typeface="Arial" pitchFamily="34" charset="0"/>
            </a:endParaRP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1371601" y="2628900"/>
            <a:ext cx="1307306" cy="2514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5906691" y="2571750"/>
            <a:ext cx="1351359" cy="2571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59397" name="Group 4"/>
          <p:cNvGrpSpPr>
            <a:grpSpLocks/>
          </p:cNvGrpSpPr>
          <p:nvPr/>
        </p:nvGrpSpPr>
        <p:grpSpPr bwMode="auto">
          <a:xfrm>
            <a:off x="3200399" y="3086100"/>
            <a:ext cx="221457" cy="1371600"/>
            <a:chOff x="1728" y="2592"/>
            <a:chExt cx="144" cy="1152"/>
          </a:xfrm>
        </p:grpSpPr>
        <p:sp>
          <p:nvSpPr>
            <p:cNvPr id="59436" name="Rectangle 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7" name="Rectangle 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8" name="Rectangle 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9" name="Rectangle 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40" name="Rectangle 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9441" name="Rectangle 1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47499" name="Line 11"/>
          <p:cNvSpPr>
            <a:spLocks noChangeShapeType="1"/>
          </p:cNvSpPr>
          <p:nvPr/>
        </p:nvSpPr>
        <p:spPr bwMode="auto">
          <a:xfrm>
            <a:off x="2514600" y="3429000"/>
            <a:ext cx="685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0" name="Line 12"/>
          <p:cNvSpPr>
            <a:spLocks noChangeShapeType="1"/>
          </p:cNvSpPr>
          <p:nvPr/>
        </p:nvSpPr>
        <p:spPr bwMode="auto">
          <a:xfrm>
            <a:off x="2514600" y="3657600"/>
            <a:ext cx="685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1" name="Line 13"/>
          <p:cNvSpPr>
            <a:spLocks noChangeShapeType="1"/>
          </p:cNvSpPr>
          <p:nvPr/>
        </p:nvSpPr>
        <p:spPr bwMode="auto">
          <a:xfrm flipV="1">
            <a:off x="2514600" y="3486150"/>
            <a:ext cx="62865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2" name="Line 14"/>
          <p:cNvSpPr>
            <a:spLocks noChangeShapeType="1"/>
          </p:cNvSpPr>
          <p:nvPr/>
        </p:nvSpPr>
        <p:spPr bwMode="auto">
          <a:xfrm flipV="1">
            <a:off x="2514600" y="3714750"/>
            <a:ext cx="62865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3" name="Line 15"/>
          <p:cNvSpPr>
            <a:spLocks noChangeShapeType="1"/>
          </p:cNvSpPr>
          <p:nvPr/>
        </p:nvSpPr>
        <p:spPr bwMode="auto">
          <a:xfrm flipV="1">
            <a:off x="2514600" y="3886200"/>
            <a:ext cx="685800" cy="5143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 flipV="1">
            <a:off x="2514600" y="3714750"/>
            <a:ext cx="685800" cy="9715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 flipV="1">
            <a:off x="2514600" y="3200400"/>
            <a:ext cx="685800" cy="17145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6" name="Line 18"/>
          <p:cNvSpPr>
            <a:spLocks noChangeShapeType="1"/>
          </p:cNvSpPr>
          <p:nvPr/>
        </p:nvSpPr>
        <p:spPr bwMode="auto">
          <a:xfrm>
            <a:off x="3429000" y="3771900"/>
            <a:ext cx="165735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029199" y="3086100"/>
            <a:ext cx="285751" cy="1371600"/>
            <a:chOff x="1728" y="2592"/>
            <a:chExt cx="144" cy="1152"/>
          </a:xfrm>
        </p:grpSpPr>
        <p:sp>
          <p:nvSpPr>
            <p:cNvPr id="59430" name="Rectangle 20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1" name="Rectangle 21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2" name="Rectangle 22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3" name="Rectangle 23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4" name="Rectangle 24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9435" name="Rectangle 25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47514" name="Line 26"/>
          <p:cNvSpPr>
            <a:spLocks noChangeShapeType="1"/>
          </p:cNvSpPr>
          <p:nvPr/>
        </p:nvSpPr>
        <p:spPr bwMode="auto">
          <a:xfrm flipH="1">
            <a:off x="5314950" y="3429000"/>
            <a:ext cx="685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5" name="Line 27"/>
          <p:cNvSpPr>
            <a:spLocks noChangeShapeType="1"/>
          </p:cNvSpPr>
          <p:nvPr/>
        </p:nvSpPr>
        <p:spPr bwMode="auto">
          <a:xfrm flipH="1">
            <a:off x="5314950" y="3600450"/>
            <a:ext cx="68580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6" name="Line 28"/>
          <p:cNvSpPr>
            <a:spLocks noChangeShapeType="1"/>
          </p:cNvSpPr>
          <p:nvPr/>
        </p:nvSpPr>
        <p:spPr bwMode="auto">
          <a:xfrm flipH="1">
            <a:off x="5314950" y="3886200"/>
            <a:ext cx="62865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7" name="Line 29"/>
          <p:cNvSpPr>
            <a:spLocks noChangeShapeType="1"/>
          </p:cNvSpPr>
          <p:nvPr/>
        </p:nvSpPr>
        <p:spPr bwMode="auto">
          <a:xfrm>
            <a:off x="6057900" y="3886200"/>
            <a:ext cx="10287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8" name="Line 30"/>
          <p:cNvSpPr>
            <a:spLocks noChangeShapeType="1"/>
          </p:cNvSpPr>
          <p:nvPr/>
        </p:nvSpPr>
        <p:spPr bwMode="auto">
          <a:xfrm flipH="1">
            <a:off x="5314950" y="4114800"/>
            <a:ext cx="68580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9" name="Line 31"/>
          <p:cNvSpPr>
            <a:spLocks noChangeShapeType="1"/>
          </p:cNvSpPr>
          <p:nvPr/>
        </p:nvSpPr>
        <p:spPr bwMode="auto">
          <a:xfrm flipH="1" flipV="1">
            <a:off x="5314950" y="3429000"/>
            <a:ext cx="685800" cy="9715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0" name="Line 32"/>
          <p:cNvSpPr>
            <a:spLocks noChangeShapeType="1"/>
          </p:cNvSpPr>
          <p:nvPr/>
        </p:nvSpPr>
        <p:spPr bwMode="auto">
          <a:xfrm flipH="1" flipV="1">
            <a:off x="5314950" y="3657600"/>
            <a:ext cx="685800" cy="10287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1" name="Line 33"/>
          <p:cNvSpPr>
            <a:spLocks noChangeShapeType="1"/>
          </p:cNvSpPr>
          <p:nvPr/>
        </p:nvSpPr>
        <p:spPr bwMode="auto">
          <a:xfrm flipH="1" flipV="1">
            <a:off x="5314950" y="4343400"/>
            <a:ext cx="685800" cy="5715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2" name="Rectangle 34"/>
          <p:cNvSpPr>
            <a:spLocks noChangeArrowheads="1"/>
          </p:cNvSpPr>
          <p:nvPr/>
        </p:nvSpPr>
        <p:spPr bwMode="auto">
          <a:xfrm>
            <a:off x="6000750" y="4286250"/>
            <a:ext cx="1143000" cy="457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3" name="AutoShape 35"/>
          <p:cNvSpPr>
            <a:spLocks/>
          </p:cNvSpPr>
          <p:nvPr/>
        </p:nvSpPr>
        <p:spPr bwMode="auto">
          <a:xfrm>
            <a:off x="7333060" y="4110723"/>
            <a:ext cx="697627" cy="646331"/>
          </a:xfrm>
          <a:prstGeom prst="accentCallout1">
            <a:avLst>
              <a:gd name="adj1" fmla="val 13431"/>
              <a:gd name="adj2" fmla="val -8556"/>
              <a:gd name="adj3" fmla="val 68843"/>
              <a:gd name="adj4" fmla="val -50801"/>
            </a:avLst>
          </a:prstGeom>
          <a:solidFill>
            <a:schemeClr val="accent2"/>
          </a:solidFill>
          <a:ln w="38100">
            <a:solidFill>
              <a:srgbClr val="0000FF"/>
            </a:solidFill>
            <a:miter lim="800000"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False</a:t>
            </a:r>
          </a:p>
          <a:p>
            <a:pPr algn="l"/>
            <a:r>
              <a:rPr lang="de-DE">
                <a:latin typeface="Times New Roman" pitchFamily="18" charset="0"/>
              </a:rPr>
              <a:t>drops</a:t>
            </a:r>
          </a:p>
        </p:txBody>
      </p:sp>
      <p:sp>
        <p:nvSpPr>
          <p:cNvPr id="447524" name="Line 36"/>
          <p:cNvSpPr>
            <a:spLocks noChangeShapeType="1"/>
          </p:cNvSpPr>
          <p:nvPr/>
        </p:nvSpPr>
        <p:spPr bwMode="auto">
          <a:xfrm>
            <a:off x="6057900" y="4914900"/>
            <a:ext cx="10287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5" name="Line 37"/>
          <p:cNvSpPr>
            <a:spLocks noChangeShapeType="1"/>
          </p:cNvSpPr>
          <p:nvPr/>
        </p:nvSpPr>
        <p:spPr bwMode="auto">
          <a:xfrm flipH="1" flipV="1">
            <a:off x="2400300" y="2000250"/>
            <a:ext cx="4229100" cy="62865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6" name="Line 38"/>
          <p:cNvSpPr>
            <a:spLocks noChangeShapeType="1"/>
          </p:cNvSpPr>
          <p:nvPr/>
        </p:nvSpPr>
        <p:spPr bwMode="auto">
          <a:xfrm flipV="1">
            <a:off x="2000250" y="2000250"/>
            <a:ext cx="171450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7" name="Text Box 39"/>
          <p:cNvSpPr txBox="1">
            <a:spLocks noChangeArrowheads="1"/>
          </p:cNvSpPr>
          <p:nvPr/>
        </p:nvSpPr>
        <p:spPr bwMode="auto">
          <a:xfrm>
            <a:off x="2015529" y="1637001"/>
            <a:ext cx="50601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2400" dirty="0">
                <a:latin typeface="JoinFont" pitchFamily="2" charset="0"/>
                <a:sym typeface="Symbol" pitchFamily="18" charset="2"/>
              </a:rPr>
              <a:t>⋈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447528" name="Text Box 40"/>
          <p:cNvSpPr txBox="1">
            <a:spLocks noChangeArrowheads="1"/>
          </p:cNvSpPr>
          <p:nvPr/>
        </p:nvSpPr>
        <p:spPr bwMode="auto">
          <a:xfrm>
            <a:off x="3707607" y="3472934"/>
            <a:ext cx="63991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6 Bit</a:t>
            </a:r>
          </a:p>
        </p:txBody>
      </p:sp>
      <p:sp>
        <p:nvSpPr>
          <p:cNvPr id="447529" name="Text Box 41"/>
          <p:cNvSpPr txBox="1">
            <a:spLocks noChangeArrowheads="1"/>
          </p:cNvSpPr>
          <p:nvPr/>
        </p:nvSpPr>
        <p:spPr bwMode="auto">
          <a:xfrm rot="491135">
            <a:off x="2540413" y="1987034"/>
            <a:ext cx="4077463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12 Attribute (4 Tupel, inkl. 2 False Drops)</a:t>
            </a:r>
          </a:p>
        </p:txBody>
      </p:sp>
      <p:sp>
        <p:nvSpPr>
          <p:cNvPr id="447530" name="Line 42"/>
          <p:cNvSpPr>
            <a:spLocks noChangeShapeType="1"/>
          </p:cNvSpPr>
          <p:nvPr/>
        </p:nvSpPr>
        <p:spPr bwMode="auto">
          <a:xfrm flipV="1">
            <a:off x="2286000" y="800100"/>
            <a:ext cx="3028950" cy="85725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447531" name="Picture 43"/>
          <p:cNvPicPr>
            <a:picLocks noChangeAspect="1" noChangeArrowheads="1"/>
          </p:cNvPicPr>
          <p:nvPr/>
        </p:nvPicPr>
        <p:blipFill>
          <a:blip r:embed="rId3" cstate="print"/>
          <a:srcRect l="55469" t="50000" r="13281" b="17708"/>
          <a:stretch>
            <a:fillRect/>
          </a:stretch>
        </p:blipFill>
        <p:spPr bwMode="auto">
          <a:xfrm>
            <a:off x="5314950" y="0"/>
            <a:ext cx="2286000" cy="17716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447532" name="Text Box 44"/>
          <p:cNvSpPr txBox="1">
            <a:spLocks noChangeArrowheads="1"/>
          </p:cNvSpPr>
          <p:nvPr/>
        </p:nvSpPr>
        <p:spPr bwMode="auto">
          <a:xfrm rot="-901158">
            <a:off x="2499787" y="1015484"/>
            <a:ext cx="1294072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15 Attribute</a:t>
            </a:r>
          </a:p>
        </p:txBody>
      </p:sp>
      <p:sp>
        <p:nvSpPr>
          <p:cNvPr id="59426" name="Rectangle 45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076950" cy="857250"/>
          </a:xfrm>
        </p:spPr>
        <p:txBody>
          <a:bodyPr/>
          <a:lstStyle/>
          <a:p>
            <a:r>
              <a:rPr lang="de-DE"/>
              <a:t>Join mit Hashfilter</a:t>
            </a:r>
            <a:br>
              <a:rPr lang="de-DE"/>
            </a:br>
            <a:r>
              <a:rPr lang="de-DE"/>
              <a:t>(Bloom-Filter)</a:t>
            </a:r>
          </a:p>
        </p:txBody>
      </p:sp>
      <p:sp>
        <p:nvSpPr>
          <p:cNvPr id="59427" name="Freeform 46"/>
          <p:cNvSpPr>
            <a:spLocks/>
          </p:cNvSpPr>
          <p:nvPr/>
        </p:nvSpPr>
        <p:spPr bwMode="auto">
          <a:xfrm>
            <a:off x="3695700" y="0"/>
            <a:ext cx="4248150" cy="2400300"/>
          </a:xfrm>
          <a:custGeom>
            <a:avLst/>
            <a:gdLst>
              <a:gd name="T0" fmla="*/ 16 w 1888"/>
              <a:gd name="T1" fmla="*/ 0 h 1776"/>
              <a:gd name="T2" fmla="*/ 64 w 1888"/>
              <a:gd name="T3" fmla="*/ 576 h 1776"/>
              <a:gd name="T4" fmla="*/ 400 w 1888"/>
              <a:gd name="T5" fmla="*/ 1296 h 1776"/>
              <a:gd name="T6" fmla="*/ 1888 w 1888"/>
              <a:gd name="T7" fmla="*/ 1776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1888"/>
              <a:gd name="T13" fmla="*/ 0 h 1776"/>
              <a:gd name="T14" fmla="*/ 1888 w 188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8" h="1776">
                <a:moveTo>
                  <a:pt x="16" y="0"/>
                </a:moveTo>
                <a:cubicBezTo>
                  <a:pt x="8" y="180"/>
                  <a:pt x="0" y="360"/>
                  <a:pt x="64" y="576"/>
                </a:cubicBezTo>
                <a:cubicBezTo>
                  <a:pt x="128" y="792"/>
                  <a:pt x="96" y="1096"/>
                  <a:pt x="400" y="1296"/>
                </a:cubicBezTo>
                <a:cubicBezTo>
                  <a:pt x="704" y="1496"/>
                  <a:pt x="1352" y="1680"/>
                  <a:pt x="1888" y="177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9428" name="Freeform 47"/>
          <p:cNvSpPr>
            <a:spLocks/>
          </p:cNvSpPr>
          <p:nvPr/>
        </p:nvSpPr>
        <p:spPr bwMode="auto">
          <a:xfrm>
            <a:off x="4286250" y="1828800"/>
            <a:ext cx="571500" cy="3257550"/>
          </a:xfrm>
          <a:custGeom>
            <a:avLst/>
            <a:gdLst>
              <a:gd name="T0" fmla="*/ 480 w 480"/>
              <a:gd name="T1" fmla="*/ 0 h 2736"/>
              <a:gd name="T2" fmla="*/ 288 w 480"/>
              <a:gd name="T3" fmla="*/ 288 h 2736"/>
              <a:gd name="T4" fmla="*/ 96 w 480"/>
              <a:gd name="T5" fmla="*/ 960 h 2736"/>
              <a:gd name="T6" fmla="*/ 0 w 480"/>
              <a:gd name="T7" fmla="*/ 2736 h 273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2736"/>
              <a:gd name="T14" fmla="*/ 480 w 480"/>
              <a:gd name="T15" fmla="*/ 2736 h 2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2736">
                <a:moveTo>
                  <a:pt x="480" y="0"/>
                </a:moveTo>
                <a:cubicBezTo>
                  <a:pt x="416" y="64"/>
                  <a:pt x="352" y="128"/>
                  <a:pt x="288" y="288"/>
                </a:cubicBezTo>
                <a:cubicBezTo>
                  <a:pt x="224" y="448"/>
                  <a:pt x="144" y="552"/>
                  <a:pt x="96" y="960"/>
                </a:cubicBezTo>
                <a:cubicBezTo>
                  <a:pt x="48" y="1368"/>
                  <a:pt x="16" y="2440"/>
                  <a:pt x="0" y="273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36" name="Line 48"/>
          <p:cNvSpPr>
            <a:spLocks noChangeShapeType="1"/>
          </p:cNvSpPr>
          <p:nvPr/>
        </p:nvSpPr>
        <p:spPr bwMode="auto">
          <a:xfrm>
            <a:off x="6115050" y="4171950"/>
            <a:ext cx="10287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007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4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4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4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4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4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4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4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44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4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44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44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44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44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44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44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44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44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500"/>
                                        <p:tgtEl>
                                          <p:spTgt spid="4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9" grpId="0" animBg="1"/>
      <p:bldP spid="447500" grpId="0" animBg="1"/>
      <p:bldP spid="447501" grpId="0" animBg="1"/>
      <p:bldP spid="447502" grpId="0" animBg="1"/>
      <p:bldP spid="447503" grpId="0" animBg="1"/>
      <p:bldP spid="447504" grpId="0" animBg="1"/>
      <p:bldP spid="447505" grpId="0" animBg="1"/>
      <p:bldP spid="447506" grpId="0" animBg="1"/>
      <p:bldP spid="447514" grpId="0" animBg="1"/>
      <p:bldP spid="447515" grpId="0" animBg="1"/>
      <p:bldP spid="447516" grpId="0" animBg="1"/>
      <p:bldP spid="447517" grpId="0" animBg="1"/>
      <p:bldP spid="447518" grpId="0" animBg="1"/>
      <p:bldP spid="447519" grpId="0" animBg="1"/>
      <p:bldP spid="447520" grpId="0" animBg="1"/>
      <p:bldP spid="447521" grpId="0" animBg="1"/>
      <p:bldP spid="447522" grpId="0" animBg="1"/>
      <p:bldP spid="447523" grpId="0" animBg="1" autoUpdateAnimBg="0"/>
      <p:bldP spid="447524" grpId="0" animBg="1"/>
      <p:bldP spid="447525" grpId="0" animBg="1"/>
      <p:bldP spid="447526" grpId="0" animBg="1"/>
      <p:bldP spid="447527" grpId="0" autoUpdateAnimBg="0"/>
      <p:bldP spid="447528" grpId="0" autoUpdateAnimBg="0"/>
      <p:bldP spid="447529" grpId="0" autoUpdateAnimBg="0"/>
      <p:bldP spid="447530" grpId="0" animBg="1"/>
      <p:bldP spid="447532" grpId="0" autoUpdateAnimBg="0"/>
      <p:bldP spid="44753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5B206-614D-422F-9943-6356C8AFCD64}" type="slidenum">
              <a:rPr lang="en-US">
                <a:latin typeface="Arial" pitchFamily="34" charset="0"/>
              </a:rPr>
              <a:pPr/>
              <a:t>56</a:t>
            </a:fld>
            <a:endParaRPr lang="en-US">
              <a:latin typeface="Arial" pitchFamily="34" charset="0"/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1371601" y="2628900"/>
            <a:ext cx="1307306" cy="2514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5906691" y="2571750"/>
            <a:ext cx="1351359" cy="2571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60421" name="Group 4"/>
          <p:cNvGrpSpPr>
            <a:grpSpLocks/>
          </p:cNvGrpSpPr>
          <p:nvPr/>
        </p:nvGrpSpPr>
        <p:grpSpPr bwMode="auto">
          <a:xfrm>
            <a:off x="4229100" y="3143250"/>
            <a:ext cx="171450" cy="1371600"/>
            <a:chOff x="1728" y="2592"/>
            <a:chExt cx="144" cy="1152"/>
          </a:xfrm>
        </p:grpSpPr>
        <p:sp>
          <p:nvSpPr>
            <p:cNvPr id="60435" name="Rectangle 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6" name="Rectangle 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7" name="Rectangle 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8" name="Rectangle 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9" name="Rectangle 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40" name="Rectangle 1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</p:grpSp>
      <p:sp>
        <p:nvSpPr>
          <p:cNvPr id="604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Join mit Hashfilter</a:t>
            </a:r>
            <a:br>
              <a:rPr lang="de-DE"/>
            </a:br>
            <a:r>
              <a:rPr lang="de-DE"/>
              <a:t>(False Drop Abschätzung)</a:t>
            </a:r>
          </a:p>
        </p:txBody>
      </p:sp>
      <p:sp>
        <p:nvSpPr>
          <p:cNvPr id="6042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314450" y="800100"/>
            <a:ext cx="6686550" cy="3686175"/>
          </a:xfrm>
        </p:spPr>
        <p:txBody>
          <a:bodyPr/>
          <a:lstStyle/>
          <a:p>
            <a:r>
              <a:rPr lang="de-DE"/>
              <a:t>Wahrscheinlichkeit, dass ein bestimmtes Bit j gesetzt ist</a:t>
            </a:r>
          </a:p>
          <a:p>
            <a:pPr lvl="1"/>
            <a:r>
              <a:rPr lang="de-DE"/>
              <a:t>W. dass ein bestimmtes r</a:t>
            </a:r>
            <a:r>
              <a:rPr lang="de-DE">
                <a:sym typeface="Symbol" pitchFamily="18" charset="2"/>
              </a:rPr>
              <a:t>R</a:t>
            </a:r>
            <a:r>
              <a:rPr lang="de-DE"/>
              <a:t> das Bit setzt: 1/b</a:t>
            </a:r>
          </a:p>
          <a:p>
            <a:pPr lvl="1"/>
            <a:r>
              <a:rPr lang="de-DE"/>
              <a:t>W. dasss kein r</a:t>
            </a:r>
            <a:r>
              <a:rPr lang="de-DE">
                <a:sym typeface="Symbol" pitchFamily="18" charset="2"/>
              </a:rPr>
              <a:t>R</a:t>
            </a:r>
            <a:r>
              <a:rPr lang="de-DE"/>
              <a:t> das Bit setzt: (1-1/b)</a:t>
            </a:r>
            <a:r>
              <a:rPr lang="de-DE" b="1" baseline="30000"/>
              <a:t>|R|</a:t>
            </a:r>
          </a:p>
          <a:p>
            <a:pPr lvl="1"/>
            <a:r>
              <a:rPr lang="de-DE"/>
              <a:t>W. dass ein r</a:t>
            </a:r>
            <a:r>
              <a:rPr lang="de-DE">
                <a:sym typeface="Symbol" pitchFamily="18" charset="2"/>
              </a:rPr>
              <a:t>R</a:t>
            </a:r>
            <a:r>
              <a:rPr lang="de-DE"/>
              <a:t> das Bit gesetzt hat: 1- (1-1/b)</a:t>
            </a:r>
            <a:r>
              <a:rPr lang="de-DE" b="1" baseline="30000"/>
              <a:t>|R|</a:t>
            </a:r>
          </a:p>
        </p:txBody>
      </p:sp>
      <p:sp>
        <p:nvSpPr>
          <p:cNvPr id="60424" name="Line 13"/>
          <p:cNvSpPr>
            <a:spLocks noChangeShapeType="1"/>
          </p:cNvSpPr>
          <p:nvPr/>
        </p:nvSpPr>
        <p:spPr bwMode="auto">
          <a:xfrm flipH="1">
            <a:off x="4343400" y="3657600"/>
            <a:ext cx="1657350" cy="2857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0425" name="Group 14"/>
          <p:cNvGrpSpPr>
            <a:grpSpLocks/>
          </p:cNvGrpSpPr>
          <p:nvPr/>
        </p:nvGrpSpPr>
        <p:grpSpPr bwMode="auto">
          <a:xfrm>
            <a:off x="3943350" y="3143250"/>
            <a:ext cx="228600" cy="1371600"/>
            <a:chOff x="1728" y="2592"/>
            <a:chExt cx="144" cy="1152"/>
          </a:xfrm>
        </p:grpSpPr>
        <p:sp>
          <p:nvSpPr>
            <p:cNvPr id="60429" name="Rectangle 1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5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0430" name="Rectangle 1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5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60431" name="Rectangle 1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2" name="Rectangle 1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500">
                  <a:latin typeface="Times New Roman" pitchFamily="18" charset="0"/>
                </a:rPr>
                <a:t>j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60433" name="Rectangle 1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4" name="Rectangle 2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imes New Roman" pitchFamily="18" charset="0"/>
                </a:rPr>
                <a:t>b-1</a:t>
              </a:r>
              <a:endParaRPr lang="de-DE">
                <a:latin typeface="Times New Roman" pitchFamily="18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94235" y="3759994"/>
            <a:ext cx="2743200" cy="285750"/>
            <a:chOff x="288" y="3168"/>
            <a:chExt cx="2304" cy="240"/>
          </a:xfrm>
        </p:grpSpPr>
        <p:sp>
          <p:nvSpPr>
            <p:cNvPr id="60427" name="Line 22"/>
            <p:cNvSpPr>
              <a:spLocks noChangeShapeType="1"/>
            </p:cNvSpPr>
            <p:nvPr/>
          </p:nvSpPr>
          <p:spPr bwMode="auto">
            <a:xfrm>
              <a:off x="1152" y="3312"/>
              <a:ext cx="14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428" name="Rectangle 23"/>
            <p:cNvSpPr>
              <a:spLocks noChangeArrowheads="1"/>
            </p:cNvSpPr>
            <p:nvPr/>
          </p:nvSpPr>
          <p:spPr bwMode="auto">
            <a:xfrm>
              <a:off x="288" y="3168"/>
              <a:ext cx="1008" cy="2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23109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7F58C5-33A4-40E9-936A-D585C7D62188}" type="slidenum">
              <a:rPr lang="en-US">
                <a:latin typeface="Arial" pitchFamily="34" charset="0"/>
              </a:rPr>
              <a:pPr/>
              <a:t>57</a:t>
            </a:fld>
            <a:endParaRPr lang="en-US">
              <a:latin typeface="Arial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1639492" y="3143250"/>
            <a:ext cx="1039415" cy="2000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1444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5906692" y="3314700"/>
            <a:ext cx="982265" cy="182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14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Join mit Hashfilter</a:t>
            </a:r>
            <a:br>
              <a:rPr lang="de-DE"/>
            </a:br>
            <a:r>
              <a:rPr lang="de-DE"/>
              <a:t>(False Drop Abschätzung)</a:t>
            </a:r>
          </a:p>
        </p:txBody>
      </p:sp>
      <p:sp>
        <p:nvSpPr>
          <p:cNvPr id="614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750" y="800100"/>
            <a:ext cx="6572250" cy="368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dirty="0"/>
              <a:t>W. dass irgendein </a:t>
            </a:r>
            <a:r>
              <a:rPr lang="de-DE" dirty="0" err="1"/>
              <a:t>r</a:t>
            </a:r>
            <a:r>
              <a:rPr lang="de-DE" dirty="0" err="1">
                <a:sym typeface="Symbol" pitchFamily="18" charset="2"/>
              </a:rPr>
              <a:t>R</a:t>
            </a:r>
            <a:r>
              <a:rPr lang="de-DE" dirty="0"/>
              <a:t> ein bestimmtes Bit gesetzt hat: 1- (1-1/b)</a:t>
            </a:r>
            <a:r>
              <a:rPr lang="de-DE" b="1" baseline="30000" dirty="0"/>
              <a:t>|R|</a:t>
            </a:r>
          </a:p>
          <a:p>
            <a:pPr>
              <a:lnSpc>
                <a:spcPct val="80000"/>
              </a:lnSpc>
            </a:pPr>
            <a:endParaRPr lang="de-DE" b="1" baseline="30000" dirty="0"/>
          </a:p>
          <a:p>
            <a:pPr>
              <a:lnSpc>
                <a:spcPct val="80000"/>
              </a:lnSpc>
            </a:pPr>
            <a:r>
              <a:rPr lang="de-DE" dirty="0" err="1"/>
              <a:t>Wieviele</a:t>
            </a:r>
            <a:r>
              <a:rPr lang="de-DE" dirty="0"/>
              <a:t> Bits sind gesetzt? 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b * [1- (1-1/b)</a:t>
            </a:r>
            <a:r>
              <a:rPr lang="de-DE" b="1" baseline="30000" dirty="0"/>
              <a:t>|R|</a:t>
            </a:r>
            <a:r>
              <a:rPr lang="de-DE" dirty="0"/>
              <a:t>]</a:t>
            </a:r>
          </a:p>
          <a:p>
            <a:pPr lvl="1"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Mehrere </a:t>
            </a:r>
            <a:r>
              <a:rPr lang="de-DE" dirty="0" err="1"/>
              <a:t>r</a:t>
            </a:r>
            <a:r>
              <a:rPr lang="de-DE" dirty="0" err="1">
                <a:sym typeface="Symbol" pitchFamily="18" charset="2"/>
              </a:rPr>
              <a:t>R</a:t>
            </a:r>
            <a:r>
              <a:rPr lang="de-DE" dirty="0"/>
              <a:t> können dasselbe Bit setzen</a:t>
            </a:r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Approximation: alle </a:t>
            </a:r>
            <a:r>
              <a:rPr lang="de-DE" dirty="0" err="1"/>
              <a:t>r</a:t>
            </a:r>
            <a:r>
              <a:rPr lang="de-DE" dirty="0" err="1">
                <a:sym typeface="Symbol" pitchFamily="18" charset="2"/>
              </a:rPr>
              <a:t>R</a:t>
            </a:r>
            <a:r>
              <a:rPr lang="de-DE" dirty="0"/>
              <a:t> setzen unterschiedliche Bits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W. dass ein bestimmtes Bit </a:t>
            </a:r>
            <a:r>
              <a:rPr lang="de-DE" dirty="0" err="1"/>
              <a:t>j</a:t>
            </a:r>
            <a:r>
              <a:rPr lang="de-DE" dirty="0"/>
              <a:t> gesetzt ist: |R| / b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b &gt;&gt; |R|</a:t>
            </a:r>
          </a:p>
          <a:p>
            <a:pPr lvl="1"/>
            <a:endParaRPr lang="de-DE" b="1" baseline="30000" dirty="0"/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 flipH="1">
            <a:off x="4457700" y="4057650"/>
            <a:ext cx="154305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48" name="Group 7"/>
          <p:cNvGrpSpPr>
            <a:grpSpLocks/>
          </p:cNvGrpSpPr>
          <p:nvPr/>
        </p:nvGrpSpPr>
        <p:grpSpPr bwMode="auto">
          <a:xfrm>
            <a:off x="4057650" y="3429000"/>
            <a:ext cx="457200" cy="1371600"/>
            <a:chOff x="2352" y="2640"/>
            <a:chExt cx="384" cy="1152"/>
          </a:xfrm>
        </p:grpSpPr>
        <p:grpSp>
          <p:nvGrpSpPr>
            <p:cNvPr id="61451" name="Group 8"/>
            <p:cNvGrpSpPr>
              <a:grpSpLocks/>
            </p:cNvGrpSpPr>
            <p:nvPr/>
          </p:nvGrpSpPr>
          <p:grpSpPr bwMode="auto">
            <a:xfrm>
              <a:off x="2592" y="2640"/>
              <a:ext cx="144" cy="1152"/>
              <a:chOff x="1728" y="2592"/>
              <a:chExt cx="144" cy="1152"/>
            </a:xfrm>
          </p:grpSpPr>
          <p:sp>
            <p:nvSpPr>
              <p:cNvPr id="61459" name="Rectangle 9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 dirty="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0" name="Rectangle 1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1" name="Rectangle 11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2" name="Rectangle 12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3" name="Rectangle 13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 dirty="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4" name="Rectangle 14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</p:grpSp>
        <p:grpSp>
          <p:nvGrpSpPr>
            <p:cNvPr id="61452" name="Group 15"/>
            <p:cNvGrpSpPr>
              <a:grpSpLocks/>
            </p:cNvGrpSpPr>
            <p:nvPr/>
          </p:nvGrpSpPr>
          <p:grpSpPr bwMode="auto">
            <a:xfrm>
              <a:off x="2352" y="2640"/>
              <a:ext cx="192" cy="1152"/>
              <a:chOff x="1728" y="2592"/>
              <a:chExt cx="144" cy="1152"/>
            </a:xfrm>
          </p:grpSpPr>
          <p:sp>
            <p:nvSpPr>
              <p:cNvPr id="61453" name="Rectangle 16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2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61454" name="Rectangle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200">
                    <a:latin typeface="Times New Roman" pitchFamily="18" charset="0"/>
                  </a:rPr>
                  <a:t>1</a:t>
                </a:r>
                <a:endParaRPr lang="de-DE" sz="1400">
                  <a:latin typeface="Times New Roman" pitchFamily="18" charset="0"/>
                </a:endParaRPr>
              </a:p>
            </p:txBody>
          </p:sp>
          <p:sp>
            <p:nvSpPr>
              <p:cNvPr id="61455" name="Rectangle 18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56" name="Rectangle 19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200">
                    <a:latin typeface="Times New Roman" pitchFamily="18" charset="0"/>
                  </a:rPr>
                  <a:t>j</a:t>
                </a:r>
                <a:endParaRPr lang="de-DE" sz="1400">
                  <a:latin typeface="Times New Roman" pitchFamily="18" charset="0"/>
                </a:endParaRPr>
              </a:p>
            </p:txBody>
          </p:sp>
          <p:sp>
            <p:nvSpPr>
              <p:cNvPr id="61457" name="Rectangle 20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400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58" name="Rectangle 21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100" dirty="0">
                    <a:latin typeface="Times New Roman" pitchFamily="18" charset="0"/>
                  </a:rPr>
                  <a:t>b-1</a:t>
                </a:r>
                <a:endParaRPr lang="de-DE" sz="1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51606" name="Line 22"/>
          <p:cNvSpPr>
            <a:spLocks noChangeShapeType="1"/>
          </p:cNvSpPr>
          <p:nvPr/>
        </p:nvSpPr>
        <p:spPr bwMode="auto">
          <a:xfrm flipV="1">
            <a:off x="2571750" y="3543300"/>
            <a:ext cx="171450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607" name="Line 23"/>
          <p:cNvSpPr>
            <a:spLocks noChangeShapeType="1"/>
          </p:cNvSpPr>
          <p:nvPr/>
        </p:nvSpPr>
        <p:spPr bwMode="auto">
          <a:xfrm flipV="1">
            <a:off x="2514600" y="3600450"/>
            <a:ext cx="1828800" cy="13144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751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06" grpId="0" animBg="1"/>
      <p:bldP spid="45160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36097-7648-4D28-894C-57250338675E}" type="slidenum">
              <a:rPr lang="en-US">
                <a:latin typeface="Arial" pitchFamily="34" charset="0"/>
              </a:rPr>
              <a:pPr/>
              <a:t>58</a:t>
            </a:fld>
            <a:endParaRPr lang="en-US">
              <a:latin typeface="Arial" pitchFamily="34" charset="0"/>
            </a:endParaRP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1788319" y="3429000"/>
            <a:ext cx="890588" cy="1714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5906692" y="3314700"/>
            <a:ext cx="982265" cy="182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Join</a:t>
            </a:r>
            <a:r>
              <a:rPr lang="de-DE" dirty="0"/>
              <a:t> mit Hashfilter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False</a:t>
            </a:r>
            <a:r>
              <a:rPr lang="de-DE" dirty="0"/>
              <a:t> Drop Abschätzung)</a:t>
            </a:r>
          </a:p>
        </p:txBody>
      </p:sp>
      <p:sp>
        <p:nvSpPr>
          <p:cNvPr id="624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750" y="909632"/>
            <a:ext cx="6572250" cy="357664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de-DE" dirty="0"/>
              <a:t>W. dass irgendein </a:t>
            </a:r>
            <a:r>
              <a:rPr lang="de-DE" dirty="0" err="1"/>
              <a:t>r</a:t>
            </a:r>
            <a:r>
              <a:rPr lang="de-DE" dirty="0" err="1">
                <a:sym typeface="Symbol" pitchFamily="18" charset="2"/>
              </a:rPr>
              <a:t>R</a:t>
            </a:r>
            <a:r>
              <a:rPr lang="de-DE" dirty="0"/>
              <a:t> ein bestimmtes Bit gesetzt hat: </a:t>
            </a:r>
          </a:p>
          <a:p>
            <a:pPr lvl="1">
              <a:lnSpc>
                <a:spcPct val="70000"/>
              </a:lnSpc>
            </a:pPr>
            <a:r>
              <a:rPr lang="de-DE" dirty="0"/>
              <a:t>1- (1-1/b)</a:t>
            </a:r>
            <a:r>
              <a:rPr lang="de-DE" b="1" baseline="30000" dirty="0"/>
              <a:t>|R|</a:t>
            </a:r>
          </a:p>
          <a:p>
            <a:pPr lvl="1">
              <a:lnSpc>
                <a:spcPct val="70000"/>
              </a:lnSpc>
            </a:pPr>
            <a:endParaRPr lang="de-DE" b="1" baseline="30000" dirty="0"/>
          </a:p>
          <a:p>
            <a:pPr>
              <a:lnSpc>
                <a:spcPct val="70000"/>
              </a:lnSpc>
            </a:pPr>
            <a:r>
              <a:rPr lang="de-DE" dirty="0"/>
              <a:t>W. dass ein bestimmtes </a:t>
            </a:r>
            <a:r>
              <a:rPr lang="de-DE" dirty="0" err="1"/>
              <a:t>s</a:t>
            </a:r>
            <a:r>
              <a:rPr lang="de-DE" dirty="0" err="1">
                <a:sym typeface="Symbol" pitchFamily="18" charset="2"/>
              </a:rPr>
              <a:t>S</a:t>
            </a:r>
            <a:r>
              <a:rPr lang="de-DE" dirty="0">
                <a:sym typeface="Symbol" pitchFamily="18" charset="2"/>
              </a:rPr>
              <a:t> ausgewählt wird:</a:t>
            </a:r>
          </a:p>
          <a:p>
            <a:pPr lvl="1">
              <a:lnSpc>
                <a:spcPct val="70000"/>
              </a:lnSpc>
            </a:pPr>
            <a:r>
              <a:rPr lang="de-DE" dirty="0"/>
              <a:t>1- (1-1/b)</a:t>
            </a:r>
            <a:r>
              <a:rPr lang="de-DE" b="1" baseline="30000" dirty="0"/>
              <a:t>|R|</a:t>
            </a:r>
            <a:r>
              <a:rPr lang="de-DE" dirty="0"/>
              <a:t> </a:t>
            </a:r>
          </a:p>
          <a:p>
            <a:pPr lvl="1">
              <a:lnSpc>
                <a:spcPct val="70000"/>
              </a:lnSpc>
            </a:pPr>
            <a:endParaRPr lang="de-DE" dirty="0"/>
          </a:p>
          <a:p>
            <a:pPr>
              <a:lnSpc>
                <a:spcPct val="70000"/>
              </a:lnSpc>
            </a:pPr>
            <a:r>
              <a:rPr lang="de-DE" dirty="0" err="1"/>
              <a:t>Wieviele</a:t>
            </a:r>
            <a:r>
              <a:rPr lang="de-DE" dirty="0"/>
              <a:t> </a:t>
            </a:r>
            <a:r>
              <a:rPr lang="de-DE" dirty="0" err="1"/>
              <a:t>s</a:t>
            </a:r>
            <a:r>
              <a:rPr lang="de-DE" dirty="0" err="1">
                <a:sym typeface="Symbol" pitchFamily="18" charset="2"/>
              </a:rPr>
              <a:t>S</a:t>
            </a:r>
            <a:r>
              <a:rPr lang="de-DE" dirty="0">
                <a:sym typeface="Symbol" pitchFamily="18" charset="2"/>
              </a:rPr>
              <a:t> werden ausgewählt?</a:t>
            </a:r>
          </a:p>
          <a:p>
            <a:pPr lvl="1">
              <a:lnSpc>
                <a:spcPct val="70000"/>
              </a:lnSpc>
            </a:pPr>
            <a:r>
              <a:rPr lang="de-DE" dirty="0"/>
              <a:t>|S| * [1- (1-1/b)</a:t>
            </a:r>
            <a:r>
              <a:rPr lang="de-DE" b="1" baseline="30000" dirty="0"/>
              <a:t>|R|</a:t>
            </a:r>
            <a:r>
              <a:rPr lang="de-DE" dirty="0"/>
              <a:t>]</a:t>
            </a:r>
          </a:p>
          <a:p>
            <a:pPr>
              <a:lnSpc>
                <a:spcPct val="70000"/>
              </a:lnSpc>
            </a:pPr>
            <a:endParaRPr lang="de-DE" dirty="0"/>
          </a:p>
          <a:p>
            <a:pPr>
              <a:lnSpc>
                <a:spcPct val="70000"/>
              </a:lnSpc>
            </a:pPr>
            <a:r>
              <a:rPr lang="de-DE" dirty="0"/>
              <a:t>Approximation: alle </a:t>
            </a:r>
            <a:r>
              <a:rPr lang="de-DE" dirty="0" err="1"/>
              <a:t>r</a:t>
            </a:r>
            <a:r>
              <a:rPr lang="de-DE" dirty="0"/>
              <a:t> setzen unterschiedliche Bits</a:t>
            </a:r>
          </a:p>
          <a:p>
            <a:pPr lvl="1">
              <a:lnSpc>
                <a:spcPct val="70000"/>
              </a:lnSpc>
            </a:pPr>
            <a:r>
              <a:rPr lang="de-DE" dirty="0"/>
              <a:t>W. dass ein bestimmtes Bit </a:t>
            </a:r>
            <a:r>
              <a:rPr lang="de-DE" dirty="0" err="1"/>
              <a:t>j</a:t>
            </a:r>
            <a:r>
              <a:rPr lang="de-DE" dirty="0"/>
              <a:t> gesetzt ist: |R| / b</a:t>
            </a:r>
          </a:p>
          <a:p>
            <a:pPr lvl="1">
              <a:lnSpc>
                <a:spcPct val="70000"/>
              </a:lnSpc>
            </a:pPr>
            <a:r>
              <a:rPr lang="de-DE" dirty="0"/>
              <a:t>|S|*(|R|/b) Elemente aus S werden ausgewählt</a:t>
            </a:r>
          </a:p>
          <a:p>
            <a:pPr lvl="1">
              <a:lnSpc>
                <a:spcPct val="70000"/>
              </a:lnSpc>
            </a:pPr>
            <a:endParaRPr lang="de-DE" b="1" baseline="30000" dirty="0"/>
          </a:p>
        </p:txBody>
      </p:sp>
      <p:grpSp>
        <p:nvGrpSpPr>
          <p:cNvPr id="62471" name="Group 6"/>
          <p:cNvGrpSpPr>
            <a:grpSpLocks/>
          </p:cNvGrpSpPr>
          <p:nvPr/>
        </p:nvGrpSpPr>
        <p:grpSpPr bwMode="auto">
          <a:xfrm>
            <a:off x="4057650" y="3429000"/>
            <a:ext cx="457200" cy="1371600"/>
            <a:chOff x="2352" y="2640"/>
            <a:chExt cx="384" cy="1152"/>
          </a:xfrm>
        </p:grpSpPr>
        <p:grpSp>
          <p:nvGrpSpPr>
            <p:cNvPr id="62474" name="Group 7"/>
            <p:cNvGrpSpPr>
              <a:grpSpLocks/>
            </p:cNvGrpSpPr>
            <p:nvPr/>
          </p:nvGrpSpPr>
          <p:grpSpPr bwMode="auto">
            <a:xfrm>
              <a:off x="2592" y="2640"/>
              <a:ext cx="144" cy="1152"/>
              <a:chOff x="1728" y="2592"/>
              <a:chExt cx="144" cy="1152"/>
            </a:xfrm>
          </p:grpSpPr>
          <p:sp>
            <p:nvSpPr>
              <p:cNvPr id="62482" name="Rectangle 8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3" name="Rectangle 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4" name="Rectangle 10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5" name="Rectangle 11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62486" name="Rectangle 12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7" name="Rectangle 13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</p:grpSp>
        <p:grpSp>
          <p:nvGrpSpPr>
            <p:cNvPr id="62475" name="Group 14"/>
            <p:cNvGrpSpPr>
              <a:grpSpLocks/>
            </p:cNvGrpSpPr>
            <p:nvPr/>
          </p:nvGrpSpPr>
          <p:grpSpPr bwMode="auto">
            <a:xfrm>
              <a:off x="2352" y="2640"/>
              <a:ext cx="192" cy="1152"/>
              <a:chOff x="1728" y="2592"/>
              <a:chExt cx="144" cy="1152"/>
            </a:xfrm>
          </p:grpSpPr>
          <p:sp>
            <p:nvSpPr>
              <p:cNvPr id="62476" name="Rectangle 15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5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62477" name="Rectangle 16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500">
                    <a:latin typeface="Times New Roman" pitchFamily="18" charset="0"/>
                  </a:rPr>
                  <a:t>1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2478" name="Rectangle 17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79" name="Rectangle 18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500">
                    <a:latin typeface="Times New Roman" pitchFamily="18" charset="0"/>
                  </a:rPr>
                  <a:t>j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2480" name="Rectangle 19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1" name="Rectangle 20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350">
                    <a:latin typeface="Times New Roman" pitchFamily="18" charset="0"/>
                  </a:rPr>
                  <a:t>b-1</a:t>
                </a:r>
                <a:endParaRPr lang="de-DE">
                  <a:latin typeface="Times New Roman" pitchFamily="18" charset="0"/>
                </a:endParaRPr>
              </a:p>
            </p:txBody>
          </p:sp>
        </p:grpSp>
      </p:grpSp>
      <p:sp>
        <p:nvSpPr>
          <p:cNvPr id="453653" name="Line 21"/>
          <p:cNvSpPr>
            <a:spLocks noChangeShapeType="1"/>
          </p:cNvSpPr>
          <p:nvPr/>
        </p:nvSpPr>
        <p:spPr bwMode="auto">
          <a:xfrm>
            <a:off x="2743200" y="4171950"/>
            <a:ext cx="1600200" cy="5715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3654" name="Line 22"/>
          <p:cNvSpPr>
            <a:spLocks noChangeShapeType="1"/>
          </p:cNvSpPr>
          <p:nvPr/>
        </p:nvSpPr>
        <p:spPr bwMode="auto">
          <a:xfrm flipH="1">
            <a:off x="4457700" y="4057650"/>
            <a:ext cx="154305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239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53" grpId="0" animBg="1"/>
      <p:bldP spid="45365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02A91-7578-4BAA-B05D-658E39E10CA7}" type="slidenum">
              <a:rPr lang="en-US">
                <a:latin typeface="Arial" pitchFamily="34" charset="0"/>
              </a:rPr>
              <a:pPr/>
              <a:t>59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314325"/>
            <a:ext cx="5829300" cy="857250"/>
          </a:xfrm>
        </p:spPr>
        <p:txBody>
          <a:bodyPr/>
          <a:lstStyle/>
          <a:p>
            <a:pPr algn="ctr"/>
            <a:r>
              <a:rPr lang="de-DE"/>
              <a:t>Parameter für die Kosten eines Auswertungsplan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1571625"/>
            <a:ext cx="6076950" cy="2105025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 err="1"/>
              <a:t>Kardinalitäten</a:t>
            </a:r>
            <a:r>
              <a:rPr lang="de-DE" dirty="0"/>
              <a:t> von Argumentrelationen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Selektivitäten von </a:t>
            </a:r>
            <a:r>
              <a:rPr lang="de-DE" dirty="0" err="1"/>
              <a:t>Joins</a:t>
            </a:r>
            <a:r>
              <a:rPr lang="de-DE" dirty="0"/>
              <a:t> und Selektionen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Transferkosten für Datenkommunikation (Verbindungsaufbau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de-DE" dirty="0"/>
              <a:t> von Datenvolumen abhängiger Anteil für Transfer)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Auslastung der einzelnen VDBMS-Stationen 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1457325" y="3844529"/>
            <a:ext cx="6267450" cy="92333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Effektive Anfrageoptimierung muss auf Basis eines Kosten-modells durchgeführt werden und soll mehrere Alternativen für unterschiedliche Auslastungen des VDBMS erzeugen.</a:t>
            </a:r>
          </a:p>
        </p:txBody>
      </p:sp>
    </p:spTree>
    <p:extLst>
      <p:ext uri="{BB962C8B-B14F-4D97-AF65-F5344CB8AC3E}">
        <p14:creationId xmlns:p14="http://schemas.microsoft.com/office/powerpoint/2010/main" val="183105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4D401-3392-440A-AB6D-8AA79C1B7AE0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6841" y="0"/>
            <a:ext cx="7464159" cy="823913"/>
          </a:xfrm>
        </p:spPr>
        <p:txBody>
          <a:bodyPr/>
          <a:lstStyle/>
          <a:p>
            <a:pPr algn="ctr"/>
            <a:r>
              <a:rPr lang="de-DE"/>
              <a:t>Aufbau und Entwurf eines verteilten Datenbanksystems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482578" y="935832"/>
            <a:ext cx="2090738" cy="3167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globales Schema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488532" y="1431131"/>
            <a:ext cx="2069306" cy="4583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Fragmentierungs-</a:t>
            </a:r>
          </a:p>
          <a:p>
            <a:r>
              <a:rPr lang="de-DE" sz="1500"/>
              <a:t>schema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3483769" y="2046685"/>
            <a:ext cx="2089547" cy="3167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Zuordnungsschema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038475" y="2667001"/>
            <a:ext cx="847725" cy="4798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lokales</a:t>
            </a:r>
          </a:p>
          <a:p>
            <a:r>
              <a:rPr lang="de-DE" sz="1500"/>
              <a:t>Schema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263754" y="2650332"/>
            <a:ext cx="847725" cy="469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lokales</a:t>
            </a:r>
          </a:p>
          <a:p>
            <a:r>
              <a:rPr lang="de-DE" sz="1500"/>
              <a:t>Schema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3025379" y="3429000"/>
            <a:ext cx="859631" cy="4464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lokales</a:t>
            </a:r>
          </a:p>
          <a:p>
            <a:r>
              <a:rPr lang="de-DE" sz="1500"/>
              <a:t>DBMS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242323" y="3411142"/>
            <a:ext cx="859631" cy="45839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500"/>
              <a:t>lokales</a:t>
            </a:r>
          </a:p>
          <a:p>
            <a:r>
              <a:rPr lang="de-DE" sz="1500"/>
              <a:t>DBMS</a:t>
            </a:r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3001567" y="4174331"/>
            <a:ext cx="915590" cy="567929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500"/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>
            <a:off x="5250656" y="4130279"/>
            <a:ext cx="915591" cy="589359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500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143250" y="4254103"/>
            <a:ext cx="689612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/>
              <a:t>lokale</a:t>
            </a:r>
          </a:p>
          <a:p>
            <a:r>
              <a:rPr lang="de-DE" sz="1500"/>
              <a:t>DB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5401866" y="4248150"/>
            <a:ext cx="689612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/>
              <a:t>lokale</a:t>
            </a:r>
          </a:p>
          <a:p>
            <a:r>
              <a:rPr lang="de-DE" sz="1500"/>
              <a:t>DB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2997994" y="4776788"/>
            <a:ext cx="1035861" cy="3231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/>
              <a:t>Station S</a:t>
            </a:r>
            <a:r>
              <a:rPr lang="de-DE" sz="1500" b="1" baseline="-25000"/>
              <a:t>1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204222" y="4787504"/>
            <a:ext cx="1043876" cy="3231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/>
              <a:t>Station S</a:t>
            </a:r>
            <a:r>
              <a:rPr lang="de-DE" sz="1500" b="1" baseline="-25000"/>
              <a:t>n</a:t>
            </a:r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4506516" y="1251348"/>
            <a:ext cx="0" cy="164306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>
            <a:off x="4517231" y="1883569"/>
            <a:ext cx="0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 flipV="1">
            <a:off x="3450432" y="2351485"/>
            <a:ext cx="1056085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6" name="Line 21"/>
          <p:cNvSpPr>
            <a:spLocks noChangeShapeType="1"/>
          </p:cNvSpPr>
          <p:nvPr/>
        </p:nvSpPr>
        <p:spPr bwMode="auto">
          <a:xfrm>
            <a:off x="4506516" y="2362200"/>
            <a:ext cx="1176338" cy="27265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3439716" y="3134916"/>
            <a:ext cx="0" cy="283369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5682854" y="3113485"/>
            <a:ext cx="0" cy="283369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>
            <a:off x="3429000" y="3875485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5670947" y="3854053"/>
            <a:ext cx="0" cy="271463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377928" y="2671763"/>
            <a:ext cx="37702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388644" y="3412331"/>
            <a:ext cx="37702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399360" y="4239816"/>
            <a:ext cx="37702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410076" y="4697016"/>
            <a:ext cx="37702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50185466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9086E-8BC6-4013-B246-1E709CAFAC63}" type="slidenum">
              <a:rPr lang="en-US">
                <a:latin typeface="Arial" pitchFamily="34" charset="0"/>
              </a:rPr>
              <a:pPr/>
              <a:t>60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6372225" cy="857250"/>
          </a:xfrm>
        </p:spPr>
        <p:txBody>
          <a:bodyPr/>
          <a:lstStyle/>
          <a:p>
            <a:pPr algn="ctr"/>
            <a:r>
              <a:rPr lang="de-DE"/>
              <a:t>Transaktionskontrolle in VDBMS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1076325"/>
            <a:ext cx="6219825" cy="112395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/>
              <a:t>Transaktionen können sich bei VDBMS über mehrere Rechnerknoten erstrecken</a:t>
            </a:r>
          </a:p>
          <a:p>
            <a:pPr>
              <a:buClr>
                <a:srgbClr val="FFCC00"/>
              </a:buClr>
              <a:defRPr/>
            </a:pPr>
            <a:r>
              <a:rPr lang="de-DE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de-DE" sz="24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 </a:t>
            </a:r>
            <a:r>
              <a:rPr lang="de-DE">
                <a:sym typeface="Symbol" pitchFamily="18" charset="2"/>
              </a:rPr>
              <a:t>Recovery: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1295400" y="2133600"/>
            <a:ext cx="63722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</a:pPr>
            <a:r>
              <a:rPr kumimoji="1" lang="de-DE" dirty="0" err="1">
                <a:latin typeface="Tahoma" pitchFamily="34" charset="0"/>
                <a:sym typeface="Symbol" pitchFamily="18" charset="2"/>
              </a:rPr>
              <a:t>Redo</a:t>
            </a:r>
            <a:r>
              <a:rPr kumimoji="1" lang="de-DE" dirty="0">
                <a:latin typeface="Tahoma" pitchFamily="34" charset="0"/>
                <a:sym typeface="Symbol" pitchFamily="18" charset="2"/>
              </a:rPr>
              <a:t>: Wenn eine Station nach einem Fehler wieder anläuft, müssen alle Änderungen einmal abgeschlossener Transaktionen - seien sie lokal auf dieser Station oder global über mehrere Stationen ausgeführt worden - auf den an dieser Station abgelegten Daten wiederhergestellt werden.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</a:pPr>
            <a:r>
              <a:rPr kumimoji="1" lang="de-DE" dirty="0" err="1">
                <a:latin typeface="Tahoma" pitchFamily="34" charset="0"/>
                <a:sym typeface="Symbol" pitchFamily="18" charset="2"/>
              </a:rPr>
              <a:t>Undo</a:t>
            </a:r>
            <a:r>
              <a:rPr kumimoji="1" lang="de-DE" dirty="0">
                <a:latin typeface="Tahoma" pitchFamily="34" charset="0"/>
                <a:sym typeface="Symbol" pitchFamily="18" charset="2"/>
              </a:rPr>
              <a:t>: Die Änderungen noch nicht abgeschlossener lokaler und globaler Transaktionen müssen auf den an der abgestürzten Station vorliegenden Daten rückgängig gemacht werden.</a:t>
            </a:r>
          </a:p>
        </p:txBody>
      </p:sp>
    </p:spTree>
    <p:extLst>
      <p:ext uri="{BB962C8B-B14F-4D97-AF65-F5344CB8AC3E}">
        <p14:creationId xmlns:p14="http://schemas.microsoft.com/office/powerpoint/2010/main" val="3784126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9904E-873B-435C-B011-B07452FC1B48}" type="slidenum">
              <a:rPr lang="en-US">
                <a:latin typeface="Arial" pitchFamily="34" charset="0"/>
              </a:rPr>
              <a:pPr/>
              <a:t>61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9525"/>
            <a:ext cx="5829300" cy="857250"/>
          </a:xfrm>
        </p:spPr>
        <p:txBody>
          <a:bodyPr/>
          <a:lstStyle/>
          <a:p>
            <a:r>
              <a:rPr lang="de-DE"/>
              <a:t>EOT-Behandlung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547" y="2543175"/>
            <a:ext cx="7435203" cy="666750"/>
          </a:xfrm>
        </p:spPr>
        <p:txBody>
          <a:bodyPr/>
          <a:lstStyle/>
          <a:p>
            <a:pPr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de-DE" b="1" dirty="0" err="1"/>
              <a:t>commit</a:t>
            </a:r>
            <a:r>
              <a:rPr lang="de-DE" dirty="0"/>
              <a:t>: 	globale Transaktion wird an allen 				(relevanten) lokalen Stationen festgeschrieben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1445419" y="996554"/>
            <a:ext cx="6262688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EOT (End-of-Transaction)-Behandlung von globalen Transaktionen stellt in VDBMS ein Problem dar.</a:t>
            </a:r>
          </a:p>
          <a:p>
            <a:pPr algn="l">
              <a:lnSpc>
                <a:spcPct val="75000"/>
              </a:lnSpc>
            </a:pP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Eine globale Transaktion muss atomar beendet werden, </a:t>
            </a:r>
          </a:p>
          <a:p>
            <a:pPr algn="l"/>
            <a:r>
              <a:rPr lang="de-DE">
                <a:latin typeface="Tahoma" pitchFamily="34" charset="0"/>
              </a:rPr>
              <a:t>d.h. entweder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1323190" y="3562350"/>
            <a:ext cx="6983101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kumimoji="1" lang="de-DE" b="1" dirty="0" err="1">
                <a:latin typeface="Tahoma" pitchFamily="34" charset="0"/>
              </a:rPr>
              <a:t>abort</a:t>
            </a:r>
            <a:r>
              <a:rPr kumimoji="1" lang="de-DE" dirty="0">
                <a:latin typeface="Tahoma" pitchFamily="34" charset="0"/>
              </a:rPr>
              <a:t>:	globale Transaktion wird gar nicht 				festgeschrieben</a:t>
            </a:r>
            <a:endParaRPr kumimoji="1" lang="de-D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1466850" y="3092054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oder</a:t>
            </a:r>
            <a:endParaRPr lang="de-DE" dirty="0">
              <a:latin typeface="Tahoma" pitchFamily="34" charset="0"/>
            </a:endParaRP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1466850" y="4134896"/>
            <a:ext cx="6703756" cy="692497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de-DE" sz="21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>
                <a:latin typeface="Tahoma" pitchFamily="34" charset="0"/>
                <a:sym typeface="Symbol" pitchFamily="18" charset="2"/>
              </a:rPr>
              <a:t>Problem in verteilter Umgebung, da die Stationen eines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     VDBMS unabhängig voneinander „abstürzen“ können</a:t>
            </a:r>
          </a:p>
        </p:txBody>
      </p:sp>
    </p:spTree>
    <p:extLst>
      <p:ext uri="{BB962C8B-B14F-4D97-AF65-F5344CB8AC3E}">
        <p14:creationId xmlns:p14="http://schemas.microsoft.com/office/powerpoint/2010/main" val="14954761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3330-97B9-4E92-855D-EBA69F4E1932}" type="slidenum">
              <a:rPr lang="en-US">
                <a:latin typeface="Arial" pitchFamily="34" charset="0"/>
              </a:rPr>
              <a:pPr/>
              <a:t>62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342900"/>
            <a:ext cx="5829300" cy="857250"/>
          </a:xfrm>
        </p:spPr>
        <p:txBody>
          <a:bodyPr/>
          <a:lstStyle/>
          <a:p>
            <a:pPr algn="ctr"/>
            <a:r>
              <a:rPr lang="de-DE"/>
              <a:t>Problemlösung:</a:t>
            </a:r>
            <a:br>
              <a:rPr lang="de-DE"/>
            </a:br>
            <a:r>
              <a:rPr lang="de-DE" b="1" i="1"/>
              <a:t>Zweiphasen-Commit-Protokoll</a:t>
            </a:r>
            <a:endParaRPr lang="de-DE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5685" y="2166938"/>
            <a:ext cx="5867400" cy="1407536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/>
              <a:t>das 2PC-Verfahren wird von sog. Koordinator </a:t>
            </a:r>
            <a:r>
              <a:rPr lang="de-DE" i="1" dirty="0"/>
              <a:t>K</a:t>
            </a:r>
            <a:r>
              <a:rPr lang="de-DE" dirty="0"/>
              <a:t> überwacht und</a:t>
            </a:r>
          </a:p>
          <a:p>
            <a:pPr>
              <a:buClr>
                <a:srgbClr val="FFCC00"/>
              </a:buClr>
            </a:pPr>
            <a:r>
              <a:rPr lang="de-DE" dirty="0"/>
              <a:t>gewährleistet, dass die </a:t>
            </a:r>
            <a:r>
              <a:rPr lang="de-DE" i="1" dirty="0" err="1"/>
              <a:t>n</a:t>
            </a:r>
            <a:r>
              <a:rPr lang="de-DE" dirty="0"/>
              <a:t> Agenten (=Stationen im VDBMS) </a:t>
            </a:r>
            <a:r>
              <a:rPr lang="de-DE" i="1" dirty="0"/>
              <a:t>A</a:t>
            </a:r>
            <a:r>
              <a:rPr lang="de-DE" b="1" i="1" baseline="-18000" dirty="0"/>
              <a:t>1</a:t>
            </a:r>
            <a:r>
              <a:rPr lang="de-DE" dirty="0"/>
              <a:t>,...</a:t>
            </a:r>
            <a:r>
              <a:rPr lang="de-DE" i="1" dirty="0"/>
              <a:t>A</a:t>
            </a:r>
            <a:r>
              <a:rPr lang="de-DE" b="1" i="1" baseline="-18000" dirty="0"/>
              <a:t>n</a:t>
            </a:r>
            <a:r>
              <a:rPr lang="de-DE" dirty="0"/>
              <a:t>, die an einer Transaktion beteiligt waren, entweder alle von Transaktion </a:t>
            </a:r>
            <a:r>
              <a:rPr lang="de-DE" i="1" dirty="0"/>
              <a:t>T</a:t>
            </a:r>
            <a:r>
              <a:rPr lang="de-DE" dirty="0"/>
              <a:t> geänderten Daten festschreiben oder alle Änderungen von </a:t>
            </a:r>
            <a:r>
              <a:rPr lang="de-DE" i="1" dirty="0"/>
              <a:t>T</a:t>
            </a:r>
            <a:r>
              <a:rPr lang="de-DE" dirty="0"/>
              <a:t> rückgängig machen</a:t>
            </a: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1845469" y="1493044"/>
            <a:ext cx="556876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sz="21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>
                <a:latin typeface="Tahoma" pitchFamily="34" charset="0"/>
              </a:rPr>
              <a:t> gewährleistet die Atomarität der EOT-Behandlung</a:t>
            </a:r>
          </a:p>
        </p:txBody>
      </p:sp>
    </p:spTree>
    <p:extLst>
      <p:ext uri="{BB962C8B-B14F-4D97-AF65-F5344CB8AC3E}">
        <p14:creationId xmlns:p14="http://schemas.microsoft.com/office/powerpoint/2010/main" val="17318462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4398B-547D-480D-BA42-9D8183B9B87F}" type="slidenum">
              <a:rPr lang="en-US">
                <a:latin typeface="Arial" pitchFamily="34" charset="0"/>
              </a:rPr>
              <a:pPr/>
              <a:t>63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76225"/>
            <a:ext cx="5829300" cy="857250"/>
          </a:xfrm>
        </p:spPr>
        <p:txBody>
          <a:bodyPr/>
          <a:lstStyle/>
          <a:p>
            <a:pPr algn="ctr"/>
            <a:r>
              <a:rPr lang="de-DE"/>
              <a:t>Nachrichtenaustausch beim 2PC-Protokoll (für 4 Agenten)</a:t>
            </a:r>
          </a:p>
        </p:txBody>
      </p:sp>
      <p:sp>
        <p:nvSpPr>
          <p:cNvPr id="67588" name="Oval 3"/>
          <p:cNvSpPr>
            <a:spLocks noChangeArrowheads="1"/>
          </p:cNvSpPr>
          <p:nvPr/>
        </p:nvSpPr>
        <p:spPr bwMode="auto">
          <a:xfrm>
            <a:off x="7553325" y="2650331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K</a:t>
            </a:r>
            <a:endParaRPr lang="de-DE" sz="1050">
              <a:latin typeface="Times New Roman" pitchFamily="18" charset="0"/>
            </a:endParaRPr>
          </a:p>
        </p:txBody>
      </p:sp>
      <p:sp>
        <p:nvSpPr>
          <p:cNvPr id="67589" name="Oval 4"/>
          <p:cNvSpPr>
            <a:spLocks noChangeArrowheads="1"/>
          </p:cNvSpPr>
          <p:nvPr/>
        </p:nvSpPr>
        <p:spPr bwMode="auto">
          <a:xfrm>
            <a:off x="1200150" y="2650331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K</a:t>
            </a:r>
            <a:endParaRPr lang="de-DE" sz="1050">
              <a:latin typeface="Times New Roman" pitchFamily="18" charset="0"/>
            </a:endParaRPr>
          </a:p>
        </p:txBody>
      </p:sp>
      <p:grpSp>
        <p:nvGrpSpPr>
          <p:cNvPr id="67590" name="Group 5"/>
          <p:cNvGrpSpPr>
            <a:grpSpLocks/>
          </p:cNvGrpSpPr>
          <p:nvPr/>
        </p:nvGrpSpPr>
        <p:grpSpPr bwMode="auto">
          <a:xfrm>
            <a:off x="6391275" y="1733551"/>
            <a:ext cx="371475" cy="2221706"/>
            <a:chOff x="1176" y="1704"/>
            <a:chExt cx="312" cy="1866"/>
          </a:xfrm>
        </p:grpSpPr>
        <p:sp>
          <p:nvSpPr>
            <p:cNvPr id="67631" name="Oval 6"/>
            <p:cNvSpPr>
              <a:spLocks noChangeArrowheads="1"/>
            </p:cNvSpPr>
            <p:nvPr/>
          </p:nvSpPr>
          <p:spPr bwMode="auto">
            <a:xfrm>
              <a:off x="1176" y="170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1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32" name="Oval 7"/>
            <p:cNvSpPr>
              <a:spLocks noChangeArrowheads="1"/>
            </p:cNvSpPr>
            <p:nvPr/>
          </p:nvSpPr>
          <p:spPr bwMode="auto">
            <a:xfrm>
              <a:off x="1176" y="222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2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33" name="Oval 8"/>
            <p:cNvSpPr>
              <a:spLocks noChangeArrowheads="1"/>
            </p:cNvSpPr>
            <p:nvPr/>
          </p:nvSpPr>
          <p:spPr bwMode="auto">
            <a:xfrm>
              <a:off x="1176" y="274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3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34" name="Oval 9"/>
            <p:cNvSpPr>
              <a:spLocks noChangeArrowheads="1"/>
            </p:cNvSpPr>
            <p:nvPr/>
          </p:nvSpPr>
          <p:spPr bwMode="auto">
            <a:xfrm>
              <a:off x="1176" y="327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4</a:t>
              </a:r>
              <a:endParaRPr lang="de-DE" sz="1050">
                <a:latin typeface="Times New Roman" pitchFamily="18" charset="0"/>
              </a:endParaRPr>
            </a:p>
          </p:txBody>
        </p:sp>
      </p:grpSp>
      <p:sp>
        <p:nvSpPr>
          <p:cNvPr id="67591" name="Line 10"/>
          <p:cNvSpPr>
            <a:spLocks noChangeShapeType="1"/>
          </p:cNvSpPr>
          <p:nvPr/>
        </p:nvSpPr>
        <p:spPr bwMode="auto">
          <a:xfrm>
            <a:off x="6753225" y="1914525"/>
            <a:ext cx="866775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2" name="Line 11"/>
          <p:cNvSpPr>
            <a:spLocks noChangeShapeType="1"/>
          </p:cNvSpPr>
          <p:nvPr/>
        </p:nvSpPr>
        <p:spPr bwMode="auto">
          <a:xfrm>
            <a:off x="6753225" y="2533651"/>
            <a:ext cx="809625" cy="2405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3" name="Line 12"/>
          <p:cNvSpPr>
            <a:spLocks noChangeShapeType="1"/>
          </p:cNvSpPr>
          <p:nvPr/>
        </p:nvSpPr>
        <p:spPr bwMode="auto">
          <a:xfrm flipV="1">
            <a:off x="6762750" y="2914651"/>
            <a:ext cx="809625" cy="2405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4" name="Line 13"/>
          <p:cNvSpPr>
            <a:spLocks noChangeShapeType="1"/>
          </p:cNvSpPr>
          <p:nvPr/>
        </p:nvSpPr>
        <p:spPr bwMode="auto">
          <a:xfrm flipV="1">
            <a:off x="6753225" y="2981325"/>
            <a:ext cx="876300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5" name="Line 14"/>
          <p:cNvSpPr>
            <a:spLocks noChangeShapeType="1"/>
          </p:cNvSpPr>
          <p:nvPr/>
        </p:nvSpPr>
        <p:spPr bwMode="auto">
          <a:xfrm>
            <a:off x="4914900" y="2840831"/>
            <a:ext cx="34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6" name="Line 15"/>
          <p:cNvSpPr>
            <a:spLocks noChangeShapeType="1"/>
          </p:cNvSpPr>
          <p:nvPr/>
        </p:nvSpPr>
        <p:spPr bwMode="auto">
          <a:xfrm flipV="1">
            <a:off x="5257800" y="1952626"/>
            <a:ext cx="1123950" cy="8882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7" name="Line 16"/>
          <p:cNvSpPr>
            <a:spLocks noChangeShapeType="1"/>
          </p:cNvSpPr>
          <p:nvPr/>
        </p:nvSpPr>
        <p:spPr bwMode="auto">
          <a:xfrm flipV="1">
            <a:off x="5257800" y="2543176"/>
            <a:ext cx="1123950" cy="2976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8" name="Line 17"/>
          <p:cNvSpPr>
            <a:spLocks noChangeShapeType="1"/>
          </p:cNvSpPr>
          <p:nvPr/>
        </p:nvSpPr>
        <p:spPr bwMode="auto">
          <a:xfrm>
            <a:off x="5267325" y="2828926"/>
            <a:ext cx="1123950" cy="8882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599" name="Line 18"/>
          <p:cNvSpPr>
            <a:spLocks noChangeShapeType="1"/>
          </p:cNvSpPr>
          <p:nvPr/>
        </p:nvSpPr>
        <p:spPr bwMode="auto">
          <a:xfrm>
            <a:off x="5276850" y="2838451"/>
            <a:ext cx="1123950" cy="2976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0" name="Oval 19"/>
          <p:cNvSpPr>
            <a:spLocks noChangeArrowheads="1"/>
          </p:cNvSpPr>
          <p:nvPr/>
        </p:nvSpPr>
        <p:spPr bwMode="auto">
          <a:xfrm>
            <a:off x="4543425" y="2650331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K</a:t>
            </a:r>
            <a:endParaRPr lang="de-DE" sz="1050">
              <a:latin typeface="Times New Roman" pitchFamily="18" charset="0"/>
            </a:endParaRPr>
          </a:p>
        </p:txBody>
      </p:sp>
      <p:grpSp>
        <p:nvGrpSpPr>
          <p:cNvPr id="67601" name="Group 20"/>
          <p:cNvGrpSpPr>
            <a:grpSpLocks/>
          </p:cNvGrpSpPr>
          <p:nvPr/>
        </p:nvGrpSpPr>
        <p:grpSpPr bwMode="auto">
          <a:xfrm>
            <a:off x="3057525" y="1733551"/>
            <a:ext cx="371475" cy="2221706"/>
            <a:chOff x="1176" y="1704"/>
            <a:chExt cx="312" cy="1866"/>
          </a:xfrm>
        </p:grpSpPr>
        <p:sp>
          <p:nvSpPr>
            <p:cNvPr id="67627" name="Oval 21"/>
            <p:cNvSpPr>
              <a:spLocks noChangeArrowheads="1"/>
            </p:cNvSpPr>
            <p:nvPr/>
          </p:nvSpPr>
          <p:spPr bwMode="auto">
            <a:xfrm>
              <a:off x="1176" y="170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1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28" name="Oval 22"/>
            <p:cNvSpPr>
              <a:spLocks noChangeArrowheads="1"/>
            </p:cNvSpPr>
            <p:nvPr/>
          </p:nvSpPr>
          <p:spPr bwMode="auto">
            <a:xfrm>
              <a:off x="1176" y="222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2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29" name="Oval 23"/>
            <p:cNvSpPr>
              <a:spLocks noChangeArrowheads="1"/>
            </p:cNvSpPr>
            <p:nvPr/>
          </p:nvSpPr>
          <p:spPr bwMode="auto">
            <a:xfrm>
              <a:off x="1176" y="274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3</a:t>
              </a:r>
              <a:endParaRPr lang="de-DE" sz="1050">
                <a:latin typeface="Times New Roman" pitchFamily="18" charset="0"/>
              </a:endParaRPr>
            </a:p>
          </p:txBody>
        </p:sp>
        <p:sp>
          <p:nvSpPr>
            <p:cNvPr id="67630" name="Oval 24"/>
            <p:cNvSpPr>
              <a:spLocks noChangeArrowheads="1"/>
            </p:cNvSpPr>
            <p:nvPr/>
          </p:nvSpPr>
          <p:spPr bwMode="auto">
            <a:xfrm>
              <a:off x="1176" y="327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200">
                  <a:latin typeface="Times New Roman" pitchFamily="18" charset="0"/>
                </a:rPr>
                <a:t>A</a:t>
              </a:r>
              <a:r>
                <a:rPr lang="de-DE" sz="1200" b="1" baseline="-25000">
                  <a:latin typeface="Times New Roman" pitchFamily="18" charset="0"/>
                </a:rPr>
                <a:t>4</a:t>
              </a:r>
              <a:endParaRPr lang="de-DE" sz="1050">
                <a:latin typeface="Times New Roman" pitchFamily="18" charset="0"/>
              </a:endParaRPr>
            </a:p>
          </p:txBody>
        </p:sp>
      </p:grpSp>
      <p:sp>
        <p:nvSpPr>
          <p:cNvPr id="67602" name="Line 25"/>
          <p:cNvSpPr>
            <a:spLocks noChangeShapeType="1"/>
          </p:cNvSpPr>
          <p:nvPr/>
        </p:nvSpPr>
        <p:spPr bwMode="auto">
          <a:xfrm>
            <a:off x="3419475" y="1914525"/>
            <a:ext cx="1190625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3" name="Line 26"/>
          <p:cNvSpPr>
            <a:spLocks noChangeShapeType="1"/>
          </p:cNvSpPr>
          <p:nvPr/>
        </p:nvSpPr>
        <p:spPr bwMode="auto">
          <a:xfrm>
            <a:off x="3419475" y="2533651"/>
            <a:ext cx="1114425" cy="2405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4" name="Line 27"/>
          <p:cNvSpPr>
            <a:spLocks noChangeShapeType="1"/>
          </p:cNvSpPr>
          <p:nvPr/>
        </p:nvSpPr>
        <p:spPr bwMode="auto">
          <a:xfrm flipV="1">
            <a:off x="3429000" y="2895601"/>
            <a:ext cx="1123950" cy="259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5" name="Line 28"/>
          <p:cNvSpPr>
            <a:spLocks noChangeShapeType="1"/>
          </p:cNvSpPr>
          <p:nvPr/>
        </p:nvSpPr>
        <p:spPr bwMode="auto">
          <a:xfrm flipV="1">
            <a:off x="3419475" y="2971800"/>
            <a:ext cx="1200150" cy="790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6" name="Line 29"/>
          <p:cNvSpPr>
            <a:spLocks noChangeShapeType="1"/>
          </p:cNvSpPr>
          <p:nvPr/>
        </p:nvSpPr>
        <p:spPr bwMode="auto">
          <a:xfrm>
            <a:off x="1581150" y="2840831"/>
            <a:ext cx="34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7" name="Line 30"/>
          <p:cNvSpPr>
            <a:spLocks noChangeShapeType="1"/>
          </p:cNvSpPr>
          <p:nvPr/>
        </p:nvSpPr>
        <p:spPr bwMode="auto">
          <a:xfrm flipV="1">
            <a:off x="1924050" y="1952626"/>
            <a:ext cx="1123950" cy="8882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8" name="Line 31"/>
          <p:cNvSpPr>
            <a:spLocks noChangeShapeType="1"/>
          </p:cNvSpPr>
          <p:nvPr/>
        </p:nvSpPr>
        <p:spPr bwMode="auto">
          <a:xfrm flipV="1">
            <a:off x="1924050" y="2543176"/>
            <a:ext cx="1123950" cy="2976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09" name="Line 32"/>
          <p:cNvSpPr>
            <a:spLocks noChangeShapeType="1"/>
          </p:cNvSpPr>
          <p:nvPr/>
        </p:nvSpPr>
        <p:spPr bwMode="auto">
          <a:xfrm>
            <a:off x="1933575" y="2828926"/>
            <a:ext cx="1123950" cy="8882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0" name="Line 33"/>
          <p:cNvSpPr>
            <a:spLocks noChangeShapeType="1"/>
          </p:cNvSpPr>
          <p:nvPr/>
        </p:nvSpPr>
        <p:spPr bwMode="auto">
          <a:xfrm>
            <a:off x="1943100" y="2838451"/>
            <a:ext cx="1123950" cy="2976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1" name="Line 34"/>
          <p:cNvSpPr>
            <a:spLocks noChangeShapeType="1"/>
          </p:cNvSpPr>
          <p:nvPr/>
        </p:nvSpPr>
        <p:spPr bwMode="auto">
          <a:xfrm flipH="1">
            <a:off x="1390650" y="4276725"/>
            <a:ext cx="179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2" name="Line 35"/>
          <p:cNvSpPr>
            <a:spLocks noChangeShapeType="1"/>
          </p:cNvSpPr>
          <p:nvPr/>
        </p:nvSpPr>
        <p:spPr bwMode="auto">
          <a:xfrm flipV="1">
            <a:off x="1390650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3" name="Line 36"/>
          <p:cNvSpPr>
            <a:spLocks noChangeShapeType="1"/>
          </p:cNvSpPr>
          <p:nvPr/>
        </p:nvSpPr>
        <p:spPr bwMode="auto">
          <a:xfrm flipV="1">
            <a:off x="3190875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4" name="Line 37"/>
          <p:cNvSpPr>
            <a:spLocks noChangeShapeType="1"/>
          </p:cNvSpPr>
          <p:nvPr/>
        </p:nvSpPr>
        <p:spPr bwMode="auto">
          <a:xfrm flipH="1">
            <a:off x="4783932" y="4276725"/>
            <a:ext cx="17406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5" name="Line 38"/>
          <p:cNvSpPr>
            <a:spLocks noChangeShapeType="1"/>
          </p:cNvSpPr>
          <p:nvPr/>
        </p:nvSpPr>
        <p:spPr bwMode="auto">
          <a:xfrm flipV="1">
            <a:off x="4781550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6" name="Line 39"/>
          <p:cNvSpPr>
            <a:spLocks noChangeShapeType="1"/>
          </p:cNvSpPr>
          <p:nvPr/>
        </p:nvSpPr>
        <p:spPr bwMode="auto">
          <a:xfrm flipH="1">
            <a:off x="3276601" y="4276725"/>
            <a:ext cx="14025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7" name="Line 40"/>
          <p:cNvSpPr>
            <a:spLocks noChangeShapeType="1"/>
          </p:cNvSpPr>
          <p:nvPr/>
        </p:nvSpPr>
        <p:spPr bwMode="auto">
          <a:xfrm flipV="1">
            <a:off x="3286125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8" name="Line 41"/>
          <p:cNvSpPr>
            <a:spLocks noChangeShapeType="1"/>
          </p:cNvSpPr>
          <p:nvPr/>
        </p:nvSpPr>
        <p:spPr bwMode="auto">
          <a:xfrm flipV="1">
            <a:off x="4686300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19" name="Line 42"/>
          <p:cNvSpPr>
            <a:spLocks noChangeShapeType="1"/>
          </p:cNvSpPr>
          <p:nvPr/>
        </p:nvSpPr>
        <p:spPr bwMode="auto">
          <a:xfrm flipV="1">
            <a:off x="6524625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20" name="Line 43"/>
          <p:cNvSpPr>
            <a:spLocks noChangeShapeType="1"/>
          </p:cNvSpPr>
          <p:nvPr/>
        </p:nvSpPr>
        <p:spPr bwMode="auto">
          <a:xfrm flipH="1">
            <a:off x="6617494" y="4276725"/>
            <a:ext cx="1119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21" name="Line 44"/>
          <p:cNvSpPr>
            <a:spLocks noChangeShapeType="1"/>
          </p:cNvSpPr>
          <p:nvPr/>
        </p:nvSpPr>
        <p:spPr bwMode="auto">
          <a:xfrm flipV="1">
            <a:off x="6617494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22" name="Line 45"/>
          <p:cNvSpPr>
            <a:spLocks noChangeShapeType="1"/>
          </p:cNvSpPr>
          <p:nvPr/>
        </p:nvSpPr>
        <p:spPr bwMode="auto">
          <a:xfrm flipV="1">
            <a:off x="7731919" y="408622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67623" name="Text Box 46"/>
          <p:cNvSpPr txBox="1">
            <a:spLocks noChangeArrowheads="1"/>
          </p:cNvSpPr>
          <p:nvPr/>
        </p:nvSpPr>
        <p:spPr bwMode="auto">
          <a:xfrm>
            <a:off x="1816894" y="4287441"/>
            <a:ext cx="10119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PREPARE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4" name="Text Box 47"/>
          <p:cNvSpPr txBox="1">
            <a:spLocks noChangeArrowheads="1"/>
          </p:cNvSpPr>
          <p:nvPr/>
        </p:nvSpPr>
        <p:spPr bwMode="auto">
          <a:xfrm>
            <a:off x="3226594" y="4287441"/>
            <a:ext cx="157145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5" name="Text Box 48"/>
          <p:cNvSpPr txBox="1">
            <a:spLocks noChangeArrowheads="1"/>
          </p:cNvSpPr>
          <p:nvPr/>
        </p:nvSpPr>
        <p:spPr bwMode="auto">
          <a:xfrm>
            <a:off x="4845844" y="4287441"/>
            <a:ext cx="1670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6" name="Text Box 49"/>
          <p:cNvSpPr txBox="1">
            <a:spLocks noChangeArrowheads="1"/>
          </p:cNvSpPr>
          <p:nvPr/>
        </p:nvSpPr>
        <p:spPr bwMode="auto">
          <a:xfrm>
            <a:off x="6899673" y="4287441"/>
            <a:ext cx="5918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ACK</a:t>
            </a:r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809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0B4EB-FD07-4F2A-9CC8-46AC37207301}" type="slidenum">
              <a:rPr lang="en-US">
                <a:latin typeface="Arial" pitchFamily="34" charset="0"/>
              </a:rPr>
              <a:pPr/>
              <a:t>64</a:t>
            </a:fld>
            <a:endParaRPr lang="en-US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5829300" cy="857250"/>
          </a:xfrm>
        </p:spPr>
        <p:txBody>
          <a:bodyPr/>
          <a:lstStyle/>
          <a:p>
            <a:pPr algn="ctr"/>
            <a:r>
              <a:rPr lang="de-DE"/>
              <a:t>Ablauf der EOT-Behandlung beim 2PC-Protokoll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6858000" cy="1133475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z="1500" i="1"/>
              <a:t>K</a:t>
            </a:r>
            <a:r>
              <a:rPr lang="de-DE" sz="1500"/>
              <a:t>  schickt allen Agenten eine </a:t>
            </a:r>
            <a:r>
              <a:rPr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</a:t>
            </a:r>
            <a:r>
              <a:rPr lang="de-DE" sz="1500"/>
              <a:t>-Nachricht, um herauszufinden, ob sie Transaktionen festschreiben können</a:t>
            </a:r>
          </a:p>
          <a:p>
            <a:pPr>
              <a:buClr>
                <a:srgbClr val="FFCC00"/>
              </a:buClr>
              <a:defRPr/>
            </a:pPr>
            <a:r>
              <a:rPr lang="de-DE" sz="1500"/>
              <a:t>jeder Agent </a:t>
            </a:r>
            <a:r>
              <a:rPr lang="de-DE" sz="1500" i="1"/>
              <a:t>A</a:t>
            </a:r>
            <a:r>
              <a:rPr lang="de-DE" sz="1500" b="1" i="1" baseline="-25000"/>
              <a:t>i  </a:t>
            </a:r>
            <a:r>
              <a:rPr lang="de-DE" sz="1500"/>
              <a:t>empfängt </a:t>
            </a:r>
            <a:r>
              <a:rPr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</a:t>
            </a:r>
            <a:r>
              <a:rPr lang="de-DE" sz="1500"/>
              <a:t>-Nachricht und schickt eine von zwei möglichen Nachrichten an </a:t>
            </a:r>
            <a:r>
              <a:rPr lang="de-DE" sz="1500" i="1"/>
              <a:t>K</a:t>
            </a:r>
            <a:r>
              <a:rPr lang="de-DE" sz="1500"/>
              <a:t>: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1143000" y="2990851"/>
            <a:ext cx="6858000" cy="122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  <a:defRPr/>
            </a:pPr>
            <a:r>
              <a:rPr kumimoji="1" lang="de-DE" sz="1500">
                <a:latin typeface="Tahoma" pitchFamily="34" charset="0"/>
              </a:rPr>
              <a:t>hat </a:t>
            </a:r>
            <a:r>
              <a:rPr kumimoji="1" lang="de-DE" sz="1500" i="1">
                <a:latin typeface="Tahoma" pitchFamily="34" charset="0"/>
              </a:rPr>
              <a:t>K</a:t>
            </a:r>
            <a:r>
              <a:rPr kumimoji="1" lang="de-DE" sz="1500">
                <a:latin typeface="Tahoma" pitchFamily="34" charset="0"/>
              </a:rPr>
              <a:t>  von </a:t>
            </a:r>
            <a:r>
              <a:rPr kumimoji="1" lang="de-DE" sz="1500" b="1">
                <a:latin typeface="Tahoma" pitchFamily="34" charset="0"/>
              </a:rPr>
              <a:t>allen</a:t>
            </a:r>
            <a:r>
              <a:rPr kumimoji="1" lang="de-DE" sz="1500">
                <a:latin typeface="Tahoma" pitchFamily="34" charset="0"/>
              </a:rPr>
              <a:t> </a:t>
            </a:r>
            <a:r>
              <a:rPr kumimoji="1" lang="de-DE" sz="1500" i="1">
                <a:latin typeface="Tahoma" pitchFamily="34" charset="0"/>
              </a:rPr>
              <a:t>n </a:t>
            </a:r>
            <a:r>
              <a:rPr kumimoji="1" lang="de-DE" sz="1500">
                <a:latin typeface="Tahoma" pitchFamily="34" charset="0"/>
              </a:rPr>
              <a:t> Agenten </a:t>
            </a:r>
            <a:r>
              <a:rPr kumimoji="1" lang="de-DE" sz="1500" i="1">
                <a:latin typeface="Tahoma" pitchFamily="34" charset="0"/>
              </a:rPr>
              <a:t>A</a:t>
            </a:r>
            <a:r>
              <a:rPr kumimoji="1" lang="de-DE" sz="1500" b="1" i="1" baseline="-25000">
                <a:latin typeface="Tahoma" pitchFamily="34" charset="0"/>
              </a:rPr>
              <a:t>1</a:t>
            </a:r>
            <a:r>
              <a:rPr kumimoji="1" lang="de-DE" sz="1500" i="1">
                <a:latin typeface="Tahoma" pitchFamily="34" charset="0"/>
              </a:rPr>
              <a:t>,...,A</a:t>
            </a:r>
            <a:r>
              <a:rPr kumimoji="1" lang="de-DE" sz="1500" b="1" i="1" baseline="-25000">
                <a:latin typeface="Tahoma" pitchFamily="34" charset="0"/>
              </a:rPr>
              <a:t>n</a:t>
            </a:r>
            <a:r>
              <a:rPr kumimoji="1" lang="de-DE" sz="1500">
                <a:latin typeface="Tahoma" pitchFamily="34" charset="0"/>
              </a:rPr>
              <a:t> ein </a:t>
            </a: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READY</a:t>
            </a:r>
            <a:r>
              <a:rPr kumimoji="1" lang="de-DE" sz="1500">
                <a:latin typeface="Tahoma" pitchFamily="34" charset="0"/>
              </a:rPr>
              <a:t> erhalten, kann </a:t>
            </a:r>
            <a:r>
              <a:rPr kumimoji="1" lang="de-DE" sz="1500" i="1">
                <a:latin typeface="Tahoma" pitchFamily="34" charset="0"/>
              </a:rPr>
              <a:t>K</a:t>
            </a:r>
            <a:r>
              <a:rPr kumimoji="1" lang="de-DE" sz="1500">
                <a:latin typeface="Tahoma" pitchFamily="34" charset="0"/>
              </a:rPr>
              <a:t>  ein </a:t>
            </a: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COMMIT</a:t>
            </a:r>
            <a:r>
              <a:rPr kumimoji="1" lang="de-DE" sz="1500">
                <a:latin typeface="Tahoma" pitchFamily="34" charset="0"/>
              </a:rPr>
              <a:t> an alle Agenten schicken mit der Aufforderung, die Änderungen von </a:t>
            </a:r>
            <a:r>
              <a:rPr kumimoji="1" lang="de-DE" sz="1500" i="1">
                <a:latin typeface="Tahoma" pitchFamily="34" charset="0"/>
              </a:rPr>
              <a:t>T</a:t>
            </a:r>
            <a:r>
              <a:rPr kumimoji="1" lang="de-DE" sz="1500">
                <a:latin typeface="Tahoma" pitchFamily="34" charset="0"/>
              </a:rPr>
              <a:t>  lokal festzuschreiben; antwortet einer der Agenten mit </a:t>
            </a: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FAILED</a:t>
            </a:r>
            <a:r>
              <a:rPr kumimoji="1" lang="de-DE" sz="1500">
                <a:latin typeface="Tahoma" pitchFamily="34" charset="0"/>
              </a:rPr>
              <a:t> od. gar nicht innerhalb einer bestimmten Zeit (</a:t>
            </a:r>
            <a:r>
              <a:rPr kumimoji="1" lang="de-DE" sz="1500" i="1">
                <a:latin typeface="Tahoma" pitchFamily="34" charset="0"/>
              </a:rPr>
              <a:t>timeout</a:t>
            </a:r>
            <a:r>
              <a:rPr kumimoji="1" lang="de-DE" sz="1500">
                <a:latin typeface="Tahoma" pitchFamily="34" charset="0"/>
              </a:rPr>
              <a:t>), schickt </a:t>
            </a:r>
            <a:r>
              <a:rPr kumimoji="1" lang="de-DE" sz="1500" i="1">
                <a:latin typeface="Tahoma" pitchFamily="34" charset="0"/>
              </a:rPr>
              <a:t>K</a:t>
            </a:r>
            <a:r>
              <a:rPr kumimoji="1" lang="de-DE" sz="1500">
                <a:latin typeface="Tahoma" pitchFamily="34" charset="0"/>
              </a:rPr>
              <a:t>  ein </a:t>
            </a: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ABORT</a:t>
            </a:r>
            <a:r>
              <a:rPr kumimoji="1" lang="de-DE" sz="1500">
                <a:latin typeface="Tahoma" pitchFamily="34" charset="0"/>
              </a:rPr>
              <a:t> an alle Agenten und diese machen die Änderungen der Transaktion rückgängig 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  <a:defRPr/>
            </a:pPr>
            <a:r>
              <a:rPr kumimoji="1" lang="de-DE" sz="1500">
                <a:latin typeface="Tahoma" pitchFamily="34" charset="0"/>
              </a:rPr>
              <a:t>haben die Agenten ihre lokale EOT-Behandlung abgeschlossen, schicken sie eine </a:t>
            </a: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ACK</a:t>
            </a:r>
            <a:r>
              <a:rPr kumimoji="1" lang="de-DE" sz="1500">
                <a:latin typeface="Tahoma" pitchFamily="34" charset="0"/>
              </a:rPr>
              <a:t>-Nachricht (=acknowledgement, dt. Bestätigung) an den Koordinator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1390650" y="2000250"/>
            <a:ext cx="586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  <a:defRPr/>
            </a:pP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READY</a:t>
            </a:r>
            <a:r>
              <a:rPr kumimoji="1" lang="de-DE" sz="1500">
                <a:latin typeface="Tahoma" pitchFamily="34" charset="0"/>
              </a:rPr>
              <a:t>, falls </a:t>
            </a:r>
            <a:r>
              <a:rPr kumimoji="1" lang="de-DE" sz="1500" i="1">
                <a:latin typeface="Tahoma" pitchFamily="34" charset="0"/>
              </a:rPr>
              <a:t>A</a:t>
            </a:r>
            <a:r>
              <a:rPr kumimoji="1" lang="de-DE" sz="1500" b="1" i="1" baseline="-25000">
                <a:latin typeface="Tahoma" pitchFamily="34" charset="0"/>
              </a:rPr>
              <a:t>i</a:t>
            </a:r>
            <a:r>
              <a:rPr kumimoji="1" lang="de-DE" sz="1500">
                <a:latin typeface="Tahoma" pitchFamily="34" charset="0"/>
              </a:rPr>
              <a:t> in der Lage ist, die Transaktion </a:t>
            </a:r>
            <a:r>
              <a:rPr kumimoji="1" lang="de-DE" sz="1500" i="1">
                <a:latin typeface="Tahoma" pitchFamily="34" charset="0"/>
              </a:rPr>
              <a:t>T</a:t>
            </a:r>
            <a:r>
              <a:rPr kumimoji="1" lang="de-DE" sz="1500">
                <a:latin typeface="Tahoma" pitchFamily="34" charset="0"/>
              </a:rPr>
              <a:t>  lokal festzuschreiben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  <a:defRPr/>
            </a:pPr>
            <a:r>
              <a:rPr kumimoji="1" lang="de-DE" sz="15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FAILED</a:t>
            </a:r>
            <a:r>
              <a:rPr kumimoji="1" lang="de-DE" sz="1500">
                <a:latin typeface="Tahoma" pitchFamily="34" charset="0"/>
              </a:rPr>
              <a:t>, falls </a:t>
            </a:r>
            <a:r>
              <a:rPr kumimoji="1" lang="de-DE" sz="1500" i="1">
                <a:latin typeface="Tahoma" pitchFamily="34" charset="0"/>
              </a:rPr>
              <a:t>A</a:t>
            </a:r>
            <a:r>
              <a:rPr kumimoji="1" lang="de-DE" sz="1500" b="1" i="1" baseline="-25000">
                <a:latin typeface="Tahoma" pitchFamily="34" charset="0"/>
              </a:rPr>
              <a:t>i</a:t>
            </a:r>
            <a:r>
              <a:rPr kumimoji="1" lang="de-DE" sz="1500">
                <a:latin typeface="Tahoma" pitchFamily="34" charset="0"/>
              </a:rPr>
              <a:t> kein </a:t>
            </a:r>
            <a:r>
              <a:rPr kumimoji="1" lang="de-DE" sz="1500" b="1">
                <a:latin typeface="Tahoma" pitchFamily="34" charset="0"/>
              </a:rPr>
              <a:t>commit</a:t>
            </a:r>
            <a:r>
              <a:rPr kumimoji="1" lang="de-DE" sz="1500">
                <a:latin typeface="Tahoma" pitchFamily="34" charset="0"/>
              </a:rPr>
              <a:t> durchführen kann (wegen Fehler, Inkonsistenz etc.)</a:t>
            </a:r>
            <a:endParaRPr kumimoji="1" lang="de-DE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728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1BB2A-32F3-4D06-8C9C-3364F501A7E3}" type="slidenum">
              <a:rPr lang="en-US">
                <a:latin typeface="Arial" pitchFamily="34" charset="0"/>
              </a:rPr>
              <a:pPr/>
              <a:t>65</a:t>
            </a:fld>
            <a:endParaRPr lang="en-US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Lineare Organisationsform beim 2PC-Protokoll</a:t>
            </a:r>
          </a:p>
        </p:txBody>
      </p:sp>
      <p:sp>
        <p:nvSpPr>
          <p:cNvPr id="69636" name="Oval 3"/>
          <p:cNvSpPr>
            <a:spLocks noChangeArrowheads="1"/>
          </p:cNvSpPr>
          <p:nvPr/>
        </p:nvSpPr>
        <p:spPr bwMode="auto">
          <a:xfrm>
            <a:off x="1800225" y="2697956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A</a:t>
            </a:r>
            <a:r>
              <a:rPr lang="de-DE" sz="1200" b="1" baseline="-25000">
                <a:latin typeface="Times New Roman" pitchFamily="18" charset="0"/>
              </a:rPr>
              <a:t>1</a:t>
            </a:r>
            <a:endParaRPr lang="de-DE" sz="1050">
              <a:latin typeface="Times New Roman" pitchFamily="18" charset="0"/>
            </a:endParaRPr>
          </a:p>
        </p:txBody>
      </p:sp>
      <p:sp>
        <p:nvSpPr>
          <p:cNvPr id="69637" name="Oval 4"/>
          <p:cNvSpPr>
            <a:spLocks noChangeArrowheads="1"/>
          </p:cNvSpPr>
          <p:nvPr/>
        </p:nvSpPr>
        <p:spPr bwMode="auto">
          <a:xfrm>
            <a:off x="3524250" y="2697956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A</a:t>
            </a:r>
            <a:r>
              <a:rPr lang="de-DE" sz="1200" b="1" baseline="-25000">
                <a:latin typeface="Times New Roman" pitchFamily="18" charset="0"/>
              </a:rPr>
              <a:t>2</a:t>
            </a:r>
            <a:endParaRPr lang="de-DE" sz="1050">
              <a:latin typeface="Times New Roman" pitchFamily="18" charset="0"/>
            </a:endParaRPr>
          </a:p>
        </p:txBody>
      </p:sp>
      <p:sp>
        <p:nvSpPr>
          <p:cNvPr id="69638" name="Oval 5"/>
          <p:cNvSpPr>
            <a:spLocks noChangeArrowheads="1"/>
          </p:cNvSpPr>
          <p:nvPr/>
        </p:nvSpPr>
        <p:spPr bwMode="auto">
          <a:xfrm>
            <a:off x="5238750" y="2697956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A</a:t>
            </a:r>
            <a:r>
              <a:rPr lang="de-DE" sz="1200" b="1" baseline="-25000">
                <a:latin typeface="Times New Roman" pitchFamily="18" charset="0"/>
              </a:rPr>
              <a:t>3</a:t>
            </a:r>
            <a:endParaRPr lang="de-DE" sz="1050">
              <a:latin typeface="Times New Roman" pitchFamily="18" charset="0"/>
            </a:endParaRPr>
          </a:p>
        </p:txBody>
      </p:sp>
      <p:sp>
        <p:nvSpPr>
          <p:cNvPr id="69639" name="Oval 6"/>
          <p:cNvSpPr>
            <a:spLocks noChangeArrowheads="1"/>
          </p:cNvSpPr>
          <p:nvPr/>
        </p:nvSpPr>
        <p:spPr bwMode="auto">
          <a:xfrm>
            <a:off x="6953250" y="2697956"/>
            <a:ext cx="3714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200">
                <a:latin typeface="Times New Roman" pitchFamily="18" charset="0"/>
              </a:rPr>
              <a:t>A</a:t>
            </a:r>
            <a:r>
              <a:rPr lang="de-DE" sz="1200" b="1" baseline="-25000">
                <a:latin typeface="Times New Roman" pitchFamily="18" charset="0"/>
              </a:rPr>
              <a:t>4</a:t>
            </a:r>
            <a:endParaRPr lang="de-DE" sz="1050">
              <a:latin typeface="Times New Roman" pitchFamily="18" charset="0"/>
            </a:endParaRP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2016919" y="2134791"/>
            <a:ext cx="157145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grpSp>
        <p:nvGrpSpPr>
          <p:cNvPr id="69641" name="Group 8"/>
          <p:cNvGrpSpPr>
            <a:grpSpLocks/>
          </p:cNvGrpSpPr>
          <p:nvPr/>
        </p:nvGrpSpPr>
        <p:grpSpPr bwMode="auto">
          <a:xfrm>
            <a:off x="3781426" y="2428875"/>
            <a:ext cx="1535906" cy="266700"/>
            <a:chOff x="784" y="1984"/>
            <a:chExt cx="1290" cy="224"/>
          </a:xfrm>
        </p:grpSpPr>
        <p:sp>
          <p:nvSpPr>
            <p:cNvPr id="69666" name="Line 9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7" name="Line 10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8" name="Line 11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2" name="Group 12"/>
          <p:cNvGrpSpPr>
            <a:grpSpLocks/>
          </p:cNvGrpSpPr>
          <p:nvPr/>
        </p:nvGrpSpPr>
        <p:grpSpPr bwMode="auto">
          <a:xfrm>
            <a:off x="5505451" y="2438400"/>
            <a:ext cx="1535906" cy="266700"/>
            <a:chOff x="784" y="1984"/>
            <a:chExt cx="1290" cy="224"/>
          </a:xfrm>
        </p:grpSpPr>
        <p:sp>
          <p:nvSpPr>
            <p:cNvPr id="69663" name="Line 13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4" name="Line 14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5" name="Line 15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3" name="Group 16"/>
          <p:cNvGrpSpPr>
            <a:grpSpLocks/>
          </p:cNvGrpSpPr>
          <p:nvPr/>
        </p:nvGrpSpPr>
        <p:grpSpPr bwMode="auto">
          <a:xfrm rot="10800000">
            <a:off x="5505451" y="3059906"/>
            <a:ext cx="1535906" cy="266700"/>
            <a:chOff x="784" y="1984"/>
            <a:chExt cx="1290" cy="224"/>
          </a:xfrm>
        </p:grpSpPr>
        <p:sp>
          <p:nvSpPr>
            <p:cNvPr id="69660" name="Line 17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1" name="Line 18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2" name="Line 19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4" name="Group 20"/>
          <p:cNvGrpSpPr>
            <a:grpSpLocks/>
          </p:cNvGrpSpPr>
          <p:nvPr/>
        </p:nvGrpSpPr>
        <p:grpSpPr bwMode="auto">
          <a:xfrm rot="10800000">
            <a:off x="3781426" y="3059906"/>
            <a:ext cx="1535906" cy="266700"/>
            <a:chOff x="784" y="1984"/>
            <a:chExt cx="1290" cy="224"/>
          </a:xfrm>
        </p:grpSpPr>
        <p:sp>
          <p:nvSpPr>
            <p:cNvPr id="69657" name="Line 21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8" name="Line 22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9" name="Line 23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5" name="Group 24"/>
          <p:cNvGrpSpPr>
            <a:grpSpLocks/>
          </p:cNvGrpSpPr>
          <p:nvPr/>
        </p:nvGrpSpPr>
        <p:grpSpPr bwMode="auto">
          <a:xfrm>
            <a:off x="1960960" y="3058716"/>
            <a:ext cx="1640681" cy="266700"/>
            <a:chOff x="687" y="2569"/>
            <a:chExt cx="1378" cy="224"/>
          </a:xfrm>
        </p:grpSpPr>
        <p:sp>
          <p:nvSpPr>
            <p:cNvPr id="69654" name="Line 25"/>
            <p:cNvSpPr>
              <a:spLocks noChangeShapeType="1"/>
            </p:cNvSpPr>
            <p:nvPr/>
          </p:nvSpPr>
          <p:spPr bwMode="auto">
            <a:xfrm rot="10800000" flipH="1" flipV="1">
              <a:off x="687" y="2777"/>
              <a:ext cx="137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5" name="Line 26"/>
            <p:cNvSpPr>
              <a:spLocks noChangeShapeType="1"/>
            </p:cNvSpPr>
            <p:nvPr/>
          </p:nvSpPr>
          <p:spPr bwMode="auto">
            <a:xfrm rot="10800000" flipV="1">
              <a:off x="2057" y="2577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6" name="Line 27"/>
            <p:cNvSpPr>
              <a:spLocks noChangeShapeType="1"/>
            </p:cNvSpPr>
            <p:nvPr/>
          </p:nvSpPr>
          <p:spPr bwMode="auto">
            <a:xfrm rot="10800000" flipV="1">
              <a:off x="697" y="2569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9646" name="Line 28"/>
          <p:cNvSpPr>
            <a:spLocks noChangeShapeType="1"/>
          </p:cNvSpPr>
          <p:nvPr/>
        </p:nvSpPr>
        <p:spPr bwMode="auto">
          <a:xfrm flipH="1" flipV="1">
            <a:off x="1969294" y="2428875"/>
            <a:ext cx="1640681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7" name="Line 29"/>
          <p:cNvSpPr>
            <a:spLocks noChangeShapeType="1"/>
          </p:cNvSpPr>
          <p:nvPr/>
        </p:nvSpPr>
        <p:spPr bwMode="auto">
          <a:xfrm flipV="1">
            <a:off x="1969294" y="2428875"/>
            <a:ext cx="0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8" name="Line 30"/>
          <p:cNvSpPr>
            <a:spLocks noChangeShapeType="1"/>
          </p:cNvSpPr>
          <p:nvPr/>
        </p:nvSpPr>
        <p:spPr bwMode="auto">
          <a:xfrm flipV="1">
            <a:off x="3598069" y="2438400"/>
            <a:ext cx="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9" name="Text Box 31"/>
          <p:cNvSpPr txBox="1">
            <a:spLocks noChangeArrowheads="1"/>
          </p:cNvSpPr>
          <p:nvPr/>
        </p:nvSpPr>
        <p:spPr bwMode="auto">
          <a:xfrm>
            <a:off x="3780235" y="2144316"/>
            <a:ext cx="157145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0" name="Text Box 32"/>
          <p:cNvSpPr txBox="1">
            <a:spLocks noChangeArrowheads="1"/>
          </p:cNvSpPr>
          <p:nvPr/>
        </p:nvSpPr>
        <p:spPr bwMode="auto">
          <a:xfrm>
            <a:off x="5504260" y="2144316"/>
            <a:ext cx="157145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1" name="Text Box 33"/>
          <p:cNvSpPr txBox="1">
            <a:spLocks noChangeArrowheads="1"/>
          </p:cNvSpPr>
          <p:nvPr/>
        </p:nvSpPr>
        <p:spPr bwMode="auto">
          <a:xfrm>
            <a:off x="1959769" y="3315891"/>
            <a:ext cx="1670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2" name="Text Box 34"/>
          <p:cNvSpPr txBox="1">
            <a:spLocks noChangeArrowheads="1"/>
          </p:cNvSpPr>
          <p:nvPr/>
        </p:nvSpPr>
        <p:spPr bwMode="auto">
          <a:xfrm>
            <a:off x="5467350" y="3325416"/>
            <a:ext cx="1670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3" name="Text Box 35"/>
          <p:cNvSpPr txBox="1">
            <a:spLocks noChangeArrowheads="1"/>
          </p:cNvSpPr>
          <p:nvPr/>
        </p:nvSpPr>
        <p:spPr bwMode="auto">
          <a:xfrm>
            <a:off x="3731419" y="3325416"/>
            <a:ext cx="1670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093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AD5AF-93D5-442E-BAA2-8954A5EA86BD}" type="slidenum">
              <a:rPr lang="en-US">
                <a:latin typeface="Arial" pitchFamily="34" charset="0"/>
              </a:rPr>
              <a:pPr/>
              <a:t>66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825" y="66675"/>
            <a:ext cx="5829300" cy="857250"/>
          </a:xfrm>
        </p:spPr>
        <p:txBody>
          <a:bodyPr/>
          <a:lstStyle/>
          <a:p>
            <a:pPr algn="ctr"/>
            <a:r>
              <a:rPr lang="de-DE"/>
              <a:t>Zustandsübergang beim </a:t>
            </a:r>
            <a:br>
              <a:rPr lang="de-DE"/>
            </a:br>
            <a:r>
              <a:rPr lang="de-DE"/>
              <a:t>2PC-Protokoll: Koordinator</a:t>
            </a:r>
          </a:p>
        </p:txBody>
      </p:sp>
      <p:sp>
        <p:nvSpPr>
          <p:cNvPr id="70660" name="Oval 3"/>
          <p:cNvSpPr>
            <a:spLocks noChangeArrowheads="1"/>
          </p:cNvSpPr>
          <p:nvPr/>
        </p:nvSpPr>
        <p:spPr bwMode="auto">
          <a:xfrm>
            <a:off x="4048125" y="1038225"/>
            <a:ext cx="1038225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Initial</a:t>
            </a:r>
          </a:p>
        </p:txBody>
      </p:sp>
      <p:sp>
        <p:nvSpPr>
          <p:cNvPr id="70661" name="Oval 4"/>
          <p:cNvSpPr>
            <a:spLocks noChangeArrowheads="1"/>
          </p:cNvSpPr>
          <p:nvPr/>
        </p:nvSpPr>
        <p:spPr bwMode="auto">
          <a:xfrm>
            <a:off x="2209800" y="3609975"/>
            <a:ext cx="1640682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Abgebrochen</a:t>
            </a:r>
          </a:p>
        </p:txBody>
      </p:sp>
      <p:sp>
        <p:nvSpPr>
          <p:cNvPr id="70662" name="Oval 5"/>
          <p:cNvSpPr>
            <a:spLocks noChangeArrowheads="1"/>
          </p:cNvSpPr>
          <p:nvPr/>
        </p:nvSpPr>
        <p:spPr bwMode="auto">
          <a:xfrm>
            <a:off x="4048125" y="2276475"/>
            <a:ext cx="1038225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Bereit</a:t>
            </a:r>
          </a:p>
        </p:txBody>
      </p:sp>
      <p:sp>
        <p:nvSpPr>
          <p:cNvPr id="70663" name="Oval 6"/>
          <p:cNvSpPr>
            <a:spLocks noChangeArrowheads="1"/>
          </p:cNvSpPr>
          <p:nvPr/>
        </p:nvSpPr>
        <p:spPr bwMode="auto">
          <a:xfrm>
            <a:off x="4048125" y="4638675"/>
            <a:ext cx="1038225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Fertig</a:t>
            </a:r>
          </a:p>
        </p:txBody>
      </p:sp>
      <p:sp>
        <p:nvSpPr>
          <p:cNvPr id="70664" name="Oval 7"/>
          <p:cNvSpPr>
            <a:spLocks noChangeArrowheads="1"/>
          </p:cNvSpPr>
          <p:nvPr/>
        </p:nvSpPr>
        <p:spPr bwMode="auto">
          <a:xfrm>
            <a:off x="5591175" y="3609975"/>
            <a:ext cx="1746696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Festschreibend</a:t>
            </a: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4569619" y="1423988"/>
            <a:ext cx="58593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EOT:</a:t>
            </a:r>
          </a:p>
        </p:txBody>
      </p:sp>
      <p:sp>
        <p:nvSpPr>
          <p:cNvPr id="70666" name="Rectangle 9"/>
          <p:cNvSpPr>
            <a:spLocks noChangeArrowheads="1"/>
          </p:cNvSpPr>
          <p:nvPr/>
        </p:nvSpPr>
        <p:spPr bwMode="auto">
          <a:xfrm>
            <a:off x="4898231" y="1647825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PREPARE </a:t>
            </a:r>
            <a:r>
              <a:rPr kumimoji="1" lang="de-DE" sz="1500">
                <a:latin typeface="Tahoma" pitchFamily="34" charset="0"/>
              </a:rPr>
              <a:t>an alle Agenten</a:t>
            </a:r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5417344" y="2482453"/>
            <a:ext cx="24359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READY</a:t>
            </a:r>
            <a:r>
              <a:rPr lang="de-DE" sz="1500">
                <a:latin typeface="Tahoma" pitchFamily="34" charset="0"/>
              </a:rPr>
              <a:t> von </a:t>
            </a:r>
            <a:r>
              <a:rPr lang="de-DE" sz="1500" i="1">
                <a:latin typeface="Tahoma" pitchFamily="34" charset="0"/>
              </a:rPr>
              <a:t>allen</a:t>
            </a:r>
            <a:r>
              <a:rPr lang="de-DE" sz="1500">
                <a:latin typeface="Tahoma" pitchFamily="34" charset="0"/>
              </a:rPr>
              <a:t> Agenten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1500">
                <a:latin typeface="Tahoma" pitchFamily="34" charset="0"/>
              </a:rPr>
              <a:t>empfangen:</a:t>
            </a:r>
          </a:p>
        </p:txBody>
      </p:sp>
      <p:sp>
        <p:nvSpPr>
          <p:cNvPr id="70668" name="Line 11"/>
          <p:cNvSpPr>
            <a:spLocks noChangeShapeType="1"/>
          </p:cNvSpPr>
          <p:nvPr/>
        </p:nvSpPr>
        <p:spPr bwMode="auto">
          <a:xfrm>
            <a:off x="4574381" y="1400175"/>
            <a:ext cx="0" cy="885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69" name="Rectangle 12"/>
          <p:cNvSpPr>
            <a:spLocks noChangeArrowheads="1"/>
          </p:cNvSpPr>
          <p:nvPr/>
        </p:nvSpPr>
        <p:spPr bwMode="auto">
          <a:xfrm>
            <a:off x="5745956" y="2933700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>
                <a:latin typeface="Tahoma" pitchFamily="34" charset="0"/>
              </a:rPr>
              <a:t>commit</a:t>
            </a:r>
            <a:r>
              <a:rPr kumimoji="1" lang="de-DE" sz="150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COMMIT</a:t>
            </a:r>
          </a:p>
        </p:txBody>
      </p:sp>
      <p:sp>
        <p:nvSpPr>
          <p:cNvPr id="70670" name="Line 13"/>
          <p:cNvSpPr>
            <a:spLocks noChangeShapeType="1"/>
          </p:cNvSpPr>
          <p:nvPr/>
        </p:nvSpPr>
        <p:spPr bwMode="auto">
          <a:xfrm>
            <a:off x="4574382" y="2647951"/>
            <a:ext cx="1512094" cy="9644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1350169" y="2482453"/>
            <a:ext cx="205075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Timeout oder </a:t>
            </a:r>
            <a:r>
              <a:rPr lang="de-DE" sz="1500">
                <a:latin typeface="Times New Roman" pitchFamily="18" charset="0"/>
              </a:rPr>
              <a:t>FAILED</a:t>
            </a:r>
            <a:endParaRPr lang="de-DE" sz="1500">
              <a:latin typeface="Tahoma" pitchFamily="34" charset="0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1500">
                <a:latin typeface="Tahoma" pitchFamily="34" charset="0"/>
              </a:rPr>
              <a:t>empfangen:</a:t>
            </a:r>
          </a:p>
        </p:txBody>
      </p:sp>
      <p:sp>
        <p:nvSpPr>
          <p:cNvPr id="70672" name="Rectangle 15"/>
          <p:cNvSpPr>
            <a:spLocks noChangeArrowheads="1"/>
          </p:cNvSpPr>
          <p:nvPr/>
        </p:nvSpPr>
        <p:spPr bwMode="auto">
          <a:xfrm>
            <a:off x="1678781" y="2933700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>
                <a:latin typeface="Tahoma" pitchFamily="34" charset="0"/>
              </a:rPr>
              <a:t>abort</a:t>
            </a:r>
            <a:r>
              <a:rPr kumimoji="1" lang="de-DE" sz="150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imes New Roman" pitchFamily="18" charset="0"/>
              </a:rPr>
              <a:t>ABORT</a:t>
            </a:r>
            <a:r>
              <a:rPr kumimoji="1" lang="de-DE" sz="1500">
                <a:latin typeface="Tahoma" pitchFamily="34" charset="0"/>
              </a:rPr>
              <a:t> senden</a:t>
            </a:r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H="1">
            <a:off x="3062288" y="2647951"/>
            <a:ext cx="1512094" cy="9644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>
            <a:off x="2905125" y="3990975"/>
            <a:ext cx="1381125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5" name="Line 18"/>
          <p:cNvSpPr>
            <a:spLocks noChangeShapeType="1"/>
          </p:cNvSpPr>
          <p:nvPr/>
        </p:nvSpPr>
        <p:spPr bwMode="auto">
          <a:xfrm flipH="1">
            <a:off x="4886325" y="3993356"/>
            <a:ext cx="1381125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6" name="Text Box 19"/>
          <p:cNvSpPr txBox="1">
            <a:spLocks noChangeArrowheads="1"/>
          </p:cNvSpPr>
          <p:nvPr/>
        </p:nvSpPr>
        <p:spPr bwMode="auto">
          <a:xfrm>
            <a:off x="1512094" y="4373166"/>
            <a:ext cx="24945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von allen </a:t>
            </a:r>
            <a:r>
              <a:rPr lang="de-DE" sz="1500">
                <a:latin typeface="Times New Roman" pitchFamily="18" charset="0"/>
              </a:rPr>
              <a:t>ACK</a:t>
            </a:r>
            <a:r>
              <a:rPr lang="de-DE" sz="1500">
                <a:latin typeface="Tahoma" pitchFamily="34" charset="0"/>
              </a:rPr>
              <a:t> empfangen:</a:t>
            </a:r>
          </a:p>
        </p:txBody>
      </p:sp>
      <p:sp>
        <p:nvSpPr>
          <p:cNvPr id="70677" name="Text Box 20"/>
          <p:cNvSpPr txBox="1">
            <a:spLocks noChangeArrowheads="1"/>
          </p:cNvSpPr>
          <p:nvPr/>
        </p:nvSpPr>
        <p:spPr bwMode="auto">
          <a:xfrm>
            <a:off x="5273279" y="4373166"/>
            <a:ext cx="24945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von allen </a:t>
            </a:r>
            <a:r>
              <a:rPr lang="de-DE" sz="1500">
                <a:latin typeface="Times New Roman" pitchFamily="18" charset="0"/>
              </a:rPr>
              <a:t>ACK</a:t>
            </a:r>
            <a:r>
              <a:rPr lang="de-DE" sz="1500">
                <a:latin typeface="Tahoma" pitchFamily="34" charset="0"/>
              </a:rPr>
              <a:t> empfangen:</a:t>
            </a:r>
          </a:p>
        </p:txBody>
      </p:sp>
      <p:sp>
        <p:nvSpPr>
          <p:cNvPr id="70678" name="Text Box 21"/>
          <p:cNvSpPr txBox="1">
            <a:spLocks noChangeArrowheads="1"/>
          </p:cNvSpPr>
          <p:nvPr/>
        </p:nvSpPr>
        <p:spPr bwMode="auto">
          <a:xfrm>
            <a:off x="1238250" y="1053703"/>
            <a:ext cx="2178802" cy="553998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  <a:sym typeface="Wingdings" pitchFamily="2" charset="2"/>
              </a:rPr>
              <a:t>„</a:t>
            </a:r>
            <a:r>
              <a:rPr lang="de-DE" sz="1500">
                <a:latin typeface="Tahoma" pitchFamily="34" charset="0"/>
                <a:sym typeface="Wingdings" pitchFamily="2" charset="2"/>
              </a:rPr>
              <a:t>Bullet“ </a:t>
            </a:r>
            <a:r>
              <a:rPr lang="de-DE" sz="1500">
                <a:solidFill>
                  <a:srgbClr val="FFCC00"/>
                </a:solidFill>
                <a:latin typeface="Tahoma" pitchFamily="34" charset="0"/>
                <a:sym typeface="Wingdings" pitchFamily="2" charset="2"/>
              </a:rPr>
              <a:t> </a:t>
            </a:r>
            <a:endParaRPr lang="de-DE" sz="1500">
              <a:latin typeface="Tahoma" pitchFamily="34" charset="0"/>
              <a:sym typeface="Wingdings" pitchFamily="2" charset="2"/>
            </a:endParaRPr>
          </a:p>
          <a:p>
            <a:pPr algn="l"/>
            <a:r>
              <a:rPr lang="de-DE" sz="1500">
                <a:latin typeface="Tahoma" pitchFamily="34" charset="0"/>
                <a:sym typeface="Wingdings" pitchFamily="2" charset="2"/>
              </a:rPr>
              <a:t>= wichtigste Aktion(en)</a:t>
            </a:r>
            <a:endParaRPr lang="de-DE" sz="15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627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34B9A-9384-4ED7-9BA1-C2E96D5C9BD2}" type="slidenum">
              <a:rPr lang="en-US">
                <a:latin typeface="Arial" pitchFamily="34" charset="0"/>
              </a:rPr>
              <a:pPr/>
              <a:t>67</a:t>
            </a:fld>
            <a:endParaRPr lang="en-US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66675"/>
            <a:ext cx="5829300" cy="857250"/>
          </a:xfrm>
        </p:spPr>
        <p:txBody>
          <a:bodyPr/>
          <a:lstStyle/>
          <a:p>
            <a:pPr algn="ctr"/>
            <a:r>
              <a:rPr lang="de-DE"/>
              <a:t>Zustandsübergang beim </a:t>
            </a:r>
            <a:br>
              <a:rPr lang="de-DE"/>
            </a:br>
            <a:r>
              <a:rPr lang="de-DE"/>
              <a:t>2PC-Protokoll: Agent</a:t>
            </a:r>
          </a:p>
        </p:txBody>
      </p:sp>
      <p:sp>
        <p:nvSpPr>
          <p:cNvPr id="71684" name="Oval 3"/>
          <p:cNvSpPr>
            <a:spLocks noChangeArrowheads="1"/>
          </p:cNvSpPr>
          <p:nvPr/>
        </p:nvSpPr>
        <p:spPr bwMode="auto">
          <a:xfrm>
            <a:off x="3724275" y="1038225"/>
            <a:ext cx="1038225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Wartend</a:t>
            </a:r>
          </a:p>
        </p:txBody>
      </p:sp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4048125" y="2466975"/>
            <a:ext cx="1038225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Bereit</a:t>
            </a:r>
          </a:p>
        </p:txBody>
      </p:sp>
      <p:sp>
        <p:nvSpPr>
          <p:cNvPr id="71686" name="Oval 5"/>
          <p:cNvSpPr>
            <a:spLocks noChangeArrowheads="1"/>
          </p:cNvSpPr>
          <p:nvPr/>
        </p:nvSpPr>
        <p:spPr bwMode="auto">
          <a:xfrm>
            <a:off x="2209800" y="3895725"/>
            <a:ext cx="159782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Abgebrochen</a:t>
            </a:r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5562600" y="3895725"/>
            <a:ext cx="1880834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1500">
                <a:latin typeface="Tahoma" pitchFamily="34" charset="0"/>
              </a:rPr>
              <a:t>Festgeschrieben</a:t>
            </a: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5388769" y="2911079"/>
            <a:ext cx="205466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COMMIT</a:t>
            </a:r>
            <a:r>
              <a:rPr lang="de-DE" sz="1500">
                <a:latin typeface="Tahoma" pitchFamily="34" charset="0"/>
              </a:rPr>
              <a:t> empfangen:</a:t>
            </a:r>
          </a:p>
        </p:txBody>
      </p:sp>
      <p:sp>
        <p:nvSpPr>
          <p:cNvPr id="71689" name="Rectangle 8"/>
          <p:cNvSpPr>
            <a:spLocks noChangeArrowheads="1"/>
          </p:cNvSpPr>
          <p:nvPr/>
        </p:nvSpPr>
        <p:spPr bwMode="auto">
          <a:xfrm>
            <a:off x="5717381" y="3143250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>
                <a:latin typeface="Tahoma" pitchFamily="34" charset="0"/>
              </a:rPr>
              <a:t>commit</a:t>
            </a:r>
            <a:r>
              <a:rPr kumimoji="1" lang="de-DE" sz="150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ACK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2093119" y="2947988"/>
            <a:ext cx="1903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1500">
                <a:latin typeface="Times New Roman" pitchFamily="18" charset="0"/>
              </a:rPr>
              <a:t>ABORT</a:t>
            </a:r>
            <a:r>
              <a:rPr lang="de-DE" sz="1500">
                <a:latin typeface="Tahoma" pitchFamily="34" charset="0"/>
              </a:rPr>
              <a:t> empfangen:</a:t>
            </a:r>
          </a:p>
        </p:txBody>
      </p:sp>
      <p:sp>
        <p:nvSpPr>
          <p:cNvPr id="71691" name="Rectangle 10"/>
          <p:cNvSpPr>
            <a:spLocks noChangeArrowheads="1"/>
          </p:cNvSpPr>
          <p:nvPr/>
        </p:nvSpPr>
        <p:spPr bwMode="auto">
          <a:xfrm>
            <a:off x="2383631" y="3143250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>
                <a:latin typeface="Tahoma" pitchFamily="34" charset="0"/>
              </a:rPr>
              <a:t>abort</a:t>
            </a:r>
            <a:r>
              <a:rPr kumimoji="1" lang="de-DE" sz="150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ACK</a:t>
            </a:r>
          </a:p>
        </p:txBody>
      </p:sp>
      <p:sp>
        <p:nvSpPr>
          <p:cNvPr id="71692" name="Line 11"/>
          <p:cNvSpPr>
            <a:spLocks noChangeShapeType="1"/>
          </p:cNvSpPr>
          <p:nvPr/>
        </p:nvSpPr>
        <p:spPr bwMode="auto">
          <a:xfrm flipH="1">
            <a:off x="3362326" y="2840832"/>
            <a:ext cx="1212056" cy="11025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3" name="Line 12"/>
          <p:cNvSpPr>
            <a:spLocks noChangeShapeType="1"/>
          </p:cNvSpPr>
          <p:nvPr/>
        </p:nvSpPr>
        <p:spPr bwMode="auto">
          <a:xfrm>
            <a:off x="4574382" y="2850357"/>
            <a:ext cx="1678781" cy="10548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4" name="Text Box 13"/>
          <p:cNvSpPr txBox="1">
            <a:spLocks noChangeArrowheads="1"/>
          </p:cNvSpPr>
          <p:nvPr/>
        </p:nvSpPr>
        <p:spPr bwMode="auto">
          <a:xfrm>
            <a:off x="4474369" y="1329928"/>
            <a:ext cx="24042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PREPARE</a:t>
            </a:r>
            <a:r>
              <a:rPr lang="de-DE" sz="1500">
                <a:latin typeface="Tahoma" pitchFamily="34" charset="0"/>
              </a:rPr>
              <a:t> empfangen und</a:t>
            </a:r>
          </a:p>
          <a:p>
            <a:pPr algn="l"/>
            <a:r>
              <a:rPr lang="de-DE" sz="1500">
                <a:latin typeface="Tahoma" pitchFamily="34" charset="0"/>
              </a:rPr>
              <a:t>lokal alles okay:</a:t>
            </a:r>
          </a:p>
        </p:txBody>
      </p:sp>
      <p:sp>
        <p:nvSpPr>
          <p:cNvPr id="71695" name="Rectangle 14"/>
          <p:cNvSpPr>
            <a:spLocks noChangeArrowheads="1"/>
          </p:cNvSpPr>
          <p:nvPr/>
        </p:nvSpPr>
        <p:spPr bwMode="auto">
          <a:xfrm>
            <a:off x="4698206" y="1762125"/>
            <a:ext cx="3088941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dirty="0">
                <a:latin typeface="Tahoma" pitchFamily="34" charset="0"/>
              </a:rPr>
              <a:t>Log-Einträge ausschreiben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 dirty="0" err="1">
                <a:latin typeface="Tahoma" pitchFamily="34" charset="0"/>
              </a:rPr>
              <a:t>ready</a:t>
            </a:r>
            <a:r>
              <a:rPr kumimoji="1" lang="de-DE" sz="1500" dirty="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dirty="0">
                <a:latin typeface="Tahoma" pitchFamily="34" charset="0"/>
              </a:rPr>
              <a:t>sende </a:t>
            </a:r>
            <a:r>
              <a:rPr kumimoji="1" lang="de-DE" sz="1500" dirty="0">
                <a:latin typeface="Times New Roman" pitchFamily="18" charset="0"/>
              </a:rPr>
              <a:t>READY</a:t>
            </a:r>
          </a:p>
        </p:txBody>
      </p:sp>
      <p:sp>
        <p:nvSpPr>
          <p:cNvPr id="71696" name="Text Box 15"/>
          <p:cNvSpPr txBox="1">
            <a:spLocks noChangeArrowheads="1"/>
          </p:cNvSpPr>
          <p:nvPr/>
        </p:nvSpPr>
        <p:spPr bwMode="auto">
          <a:xfrm>
            <a:off x="1143001" y="1566862"/>
            <a:ext cx="19383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ahoma" pitchFamily="34" charset="0"/>
              </a:rPr>
              <a:t>Timeout oder lokaler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1500">
                <a:latin typeface="Tahoma" pitchFamily="34" charset="0"/>
              </a:rPr>
              <a:t>Fehler entdeckt:</a:t>
            </a:r>
          </a:p>
        </p:txBody>
      </p:sp>
      <p:sp>
        <p:nvSpPr>
          <p:cNvPr id="71697" name="Rectangle 16"/>
          <p:cNvSpPr>
            <a:spLocks noChangeArrowheads="1"/>
          </p:cNvSpPr>
          <p:nvPr/>
        </p:nvSpPr>
        <p:spPr bwMode="auto">
          <a:xfrm>
            <a:off x="1471613" y="2019300"/>
            <a:ext cx="1819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 b="1">
                <a:latin typeface="Tahoma" pitchFamily="34" charset="0"/>
              </a:rPr>
              <a:t>abort</a:t>
            </a:r>
            <a:r>
              <a:rPr kumimoji="1" lang="de-DE" sz="1500">
                <a:latin typeface="Tahoma" pitchFamily="34" charset="0"/>
              </a:rPr>
              <a:t> ins Log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FAILED</a:t>
            </a:r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4238626" y="1419225"/>
            <a:ext cx="335756" cy="102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 flipH="1">
            <a:off x="2019300" y="1228725"/>
            <a:ext cx="1695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>
            <a:off x="2009775" y="1219200"/>
            <a:ext cx="0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>
            <a:off x="2012156" y="2581275"/>
            <a:ext cx="0" cy="1514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 flipV="1">
            <a:off x="2012157" y="4086225"/>
            <a:ext cx="1976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3" name="Text Box 22"/>
          <p:cNvSpPr txBox="1">
            <a:spLocks noChangeArrowheads="1"/>
          </p:cNvSpPr>
          <p:nvPr/>
        </p:nvSpPr>
        <p:spPr bwMode="auto">
          <a:xfrm>
            <a:off x="1926432" y="4454129"/>
            <a:ext cx="20900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500">
                <a:latin typeface="Times New Roman" pitchFamily="18" charset="0"/>
              </a:rPr>
              <a:t>PREPARE</a:t>
            </a:r>
            <a:r>
              <a:rPr lang="de-DE" sz="1500">
                <a:latin typeface="Tahoma" pitchFamily="34" charset="0"/>
              </a:rPr>
              <a:t> empfangen:</a:t>
            </a:r>
          </a:p>
        </p:txBody>
      </p:sp>
      <p:sp>
        <p:nvSpPr>
          <p:cNvPr id="71704" name="Rectangle 23"/>
          <p:cNvSpPr>
            <a:spLocks noChangeArrowheads="1"/>
          </p:cNvSpPr>
          <p:nvPr/>
        </p:nvSpPr>
        <p:spPr bwMode="auto">
          <a:xfrm>
            <a:off x="2102644" y="4686300"/>
            <a:ext cx="1819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1500">
                <a:latin typeface="Tahoma" pitchFamily="34" charset="0"/>
              </a:rPr>
              <a:t>sende </a:t>
            </a:r>
            <a:r>
              <a:rPr kumimoji="1" lang="de-DE" sz="1500">
                <a:latin typeface="Times New Roman" pitchFamily="18" charset="0"/>
              </a:rPr>
              <a:t>FAILED</a:t>
            </a:r>
          </a:p>
        </p:txBody>
      </p:sp>
      <p:sp>
        <p:nvSpPr>
          <p:cNvPr id="71705" name="Line 24"/>
          <p:cNvSpPr>
            <a:spLocks noChangeShapeType="1"/>
          </p:cNvSpPr>
          <p:nvPr/>
        </p:nvSpPr>
        <p:spPr bwMode="auto">
          <a:xfrm rot="10800000" flipH="1">
            <a:off x="2399110" y="4468416"/>
            <a:ext cx="9929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 rot="10800000" flipV="1">
            <a:off x="2401491" y="4230291"/>
            <a:ext cx="0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7" name="Line 26"/>
          <p:cNvSpPr>
            <a:spLocks noChangeShapeType="1"/>
          </p:cNvSpPr>
          <p:nvPr/>
        </p:nvSpPr>
        <p:spPr bwMode="auto">
          <a:xfrm rot="10800000" flipV="1">
            <a:off x="3392091" y="4220766"/>
            <a:ext cx="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666185" y="4385072"/>
            <a:ext cx="2178802" cy="553998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350">
                <a:latin typeface="Tahoma" pitchFamily="34" charset="0"/>
                <a:sym typeface="Wingdings" pitchFamily="2" charset="2"/>
              </a:rPr>
              <a:t>„</a:t>
            </a:r>
            <a:r>
              <a:rPr lang="de-DE" sz="1500">
                <a:latin typeface="Tahoma" pitchFamily="34" charset="0"/>
                <a:sym typeface="Wingdings" pitchFamily="2" charset="2"/>
              </a:rPr>
              <a:t>Bullet“ </a:t>
            </a:r>
            <a:r>
              <a:rPr lang="de-DE" sz="1500">
                <a:solidFill>
                  <a:srgbClr val="FFCC00"/>
                </a:solidFill>
                <a:latin typeface="Tahoma" pitchFamily="34" charset="0"/>
                <a:sym typeface="Wingdings" pitchFamily="2" charset="2"/>
              </a:rPr>
              <a:t> </a:t>
            </a:r>
            <a:endParaRPr lang="de-DE" sz="1500">
              <a:latin typeface="Tahoma" pitchFamily="34" charset="0"/>
              <a:sym typeface="Wingdings" pitchFamily="2" charset="2"/>
            </a:endParaRPr>
          </a:p>
          <a:p>
            <a:pPr algn="l"/>
            <a:r>
              <a:rPr lang="de-DE" sz="1500">
                <a:latin typeface="Tahoma" pitchFamily="34" charset="0"/>
                <a:sym typeface="Wingdings" pitchFamily="2" charset="2"/>
              </a:rPr>
              <a:t>= wichtigste Aktion(en)</a:t>
            </a:r>
            <a:endParaRPr lang="de-DE" sz="15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55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9991-15B8-4306-B3A4-DAC1121C82E7}" type="slidenum">
              <a:rPr lang="en-US">
                <a:latin typeface="Arial" pitchFamily="34" charset="0"/>
              </a:rPr>
              <a:pPr/>
              <a:t>68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561975"/>
            <a:ext cx="5829300" cy="857250"/>
          </a:xfrm>
        </p:spPr>
        <p:txBody>
          <a:bodyPr/>
          <a:lstStyle/>
          <a:p>
            <a:pPr algn="ctr"/>
            <a:r>
              <a:rPr lang="de-DE"/>
              <a:t>Fehlersituationen des </a:t>
            </a:r>
            <a:br>
              <a:rPr lang="de-DE"/>
            </a:br>
            <a:r>
              <a:rPr lang="de-DE"/>
              <a:t>2PC-Protokolls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3138" y="2128837"/>
            <a:ext cx="4683919" cy="2606279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Absturz eines Koordinators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Absturz eines Agenten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verlorengegangene Nachrichten</a:t>
            </a:r>
          </a:p>
        </p:txBody>
      </p:sp>
    </p:spTree>
    <p:extLst>
      <p:ext uri="{BB962C8B-B14F-4D97-AF65-F5344CB8AC3E}">
        <p14:creationId xmlns:p14="http://schemas.microsoft.com/office/powerpoint/2010/main" val="1613992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3BC18-3779-4632-AF54-3CEB85CEF315}" type="slidenum">
              <a:rPr lang="en-US">
                <a:latin typeface="Arial" pitchFamily="34" charset="0"/>
              </a:rPr>
              <a:pPr/>
              <a:t>69</a:t>
            </a:fld>
            <a:endParaRPr lang="en-US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0"/>
            <a:ext cx="5829300" cy="857250"/>
          </a:xfrm>
        </p:spPr>
        <p:txBody>
          <a:bodyPr/>
          <a:lstStyle/>
          <a:p>
            <a:r>
              <a:rPr lang="de-DE"/>
              <a:t>Absturz eines Koordinators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9257" y="1057275"/>
            <a:ext cx="5674519" cy="1838325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dirty="0"/>
              <a:t>Absturz vor dem Senden einer COMMIT-Nachricht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/>
              <a:t> Rückgängigmachen der Transaktion durch Versenden einer ABORT-Nachricht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endParaRPr lang="de-DE" dirty="0"/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dirty="0"/>
              <a:t>Absturz nachdem Agenten ein READY mitgeteilt haben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/>
              <a:t>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Blockierung der Agenten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960958" y="2648097"/>
            <a:ext cx="551378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 </a:t>
            </a:r>
            <a:r>
              <a:rPr lang="de-DE" dirty="0">
                <a:latin typeface="Tahoma" pitchFamily="34" charset="0"/>
                <a:sym typeface="Symbol" pitchFamily="18" charset="2"/>
              </a:rPr>
              <a:t>Hauptproblem des 2PC-Protokolls beim Absturz 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des Koordinators, da dadurch die Verfügbarkeit des Agenten bezüglich andere globaler und lokaler Transaktionen drastisch eingeschränkt ist</a:t>
            </a:r>
            <a:endParaRPr lang="de-DE" sz="2100" b="1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1321594" y="4073129"/>
            <a:ext cx="6542485" cy="92333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>
            <a:spAutoFit/>
          </a:bodyPr>
          <a:lstStyle/>
          <a:p>
            <a:r>
              <a:rPr lang="de-DE">
                <a:latin typeface="Tahoma" pitchFamily="34" charset="0"/>
              </a:rPr>
              <a:t>Um Blockierung von Agenten zu verhindern, wurde ein </a:t>
            </a:r>
            <a:r>
              <a:rPr lang="de-DE" b="1">
                <a:latin typeface="Times New Roman" pitchFamily="18" charset="0"/>
              </a:rPr>
              <a:t>Dreiphasen-Commit-Protokoll</a:t>
            </a:r>
            <a:r>
              <a:rPr lang="de-DE">
                <a:latin typeface="Tahoma" pitchFamily="34" charset="0"/>
              </a:rPr>
              <a:t> konzipiert, das aber in der Praxis zu aufwendig ist (VDBMS benutzen das 2PC-Protokoll).</a:t>
            </a:r>
          </a:p>
        </p:txBody>
      </p:sp>
    </p:spTree>
    <p:extLst>
      <p:ext uri="{BB962C8B-B14F-4D97-AF65-F5344CB8AC3E}">
        <p14:creationId xmlns:p14="http://schemas.microsoft.com/office/powerpoint/2010/main" val="31016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54E37-B3B2-4705-A18E-ADE3FADB6C72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Fragmentierung und Allokation einer Relation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6894" y="1513285"/>
            <a:ext cx="6184106" cy="3630215"/>
          </a:xfrm>
        </p:spPr>
        <p:txBody>
          <a:bodyPr/>
          <a:lstStyle/>
          <a:p>
            <a:r>
              <a:rPr lang="de-DE" dirty="0"/>
              <a:t>Fragmentierung: Fragmente enthalten Daten mit gleichem Zugriffsverhalten</a:t>
            </a:r>
          </a:p>
          <a:p>
            <a:endParaRPr lang="de-DE" dirty="0"/>
          </a:p>
          <a:p>
            <a:r>
              <a:rPr lang="de-DE" dirty="0"/>
              <a:t>Allokation: Fragmente werden den Stationen zugeordnet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134791" y="2465785"/>
            <a:ext cx="3467616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de-DE"/>
              <a:t> mit Replikation (redundanzfrei)</a:t>
            </a:r>
          </a:p>
          <a:p>
            <a:pPr algn="l">
              <a:buFontTx/>
              <a:buChar char="-"/>
            </a:pPr>
            <a:r>
              <a:rPr lang="de-DE"/>
              <a:t> ohne Replikation</a:t>
            </a:r>
          </a:p>
        </p:txBody>
      </p:sp>
    </p:spTree>
    <p:extLst>
      <p:ext uri="{BB962C8B-B14F-4D97-AF65-F5344CB8AC3E}">
        <p14:creationId xmlns:p14="http://schemas.microsoft.com/office/powerpoint/2010/main" val="1320827256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1A62E-BFE7-4B81-9278-28D3E7BDE209}" type="slidenum">
              <a:rPr lang="en-US">
                <a:latin typeface="Arial" pitchFamily="34" charset="0"/>
              </a:rPr>
              <a:pPr/>
              <a:t>70</a:t>
            </a:fld>
            <a:endParaRPr lang="en-US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-95250"/>
            <a:ext cx="5829300" cy="660797"/>
          </a:xfrm>
        </p:spPr>
        <p:txBody>
          <a:bodyPr/>
          <a:lstStyle/>
          <a:p>
            <a:pPr algn="ctr"/>
            <a:r>
              <a:rPr lang="de-DE"/>
              <a:t>Absturz eines Agenten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25" y="829866"/>
            <a:ext cx="6477000" cy="1681163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</a:pPr>
            <a:r>
              <a:rPr lang="de-DE"/>
              <a:t>antwortet ein Agent innerhalb eines Timeout-Intervalls nicht auf die </a:t>
            </a:r>
            <a:r>
              <a:rPr lang="de-DE" i="1"/>
              <a:t>PREPARE</a:t>
            </a:r>
            <a:r>
              <a:rPr lang="de-DE"/>
              <a:t>-Nachricht, gilt der Agent als abgestürzt; der Koordinator bricht die Transaktion ab und schickt eine </a:t>
            </a:r>
            <a:r>
              <a:rPr lang="de-DE" i="1"/>
              <a:t>ABORT</a:t>
            </a:r>
            <a:r>
              <a:rPr lang="de-DE"/>
              <a:t>-Nachricht an alle Agenten</a:t>
            </a:r>
          </a:p>
          <a:p>
            <a:pPr>
              <a:buClr>
                <a:srgbClr val="FFCC00"/>
              </a:buClr>
              <a:buFontTx/>
              <a:buChar char="●"/>
            </a:pPr>
            <a:r>
              <a:rPr lang="de-DE"/>
              <a:t>„abgestürzter“ Agent schaut beim Wiederanlauf in seine Log-Datei:</a:t>
            </a:r>
          </a:p>
          <a:p>
            <a:pPr>
              <a:buClr>
                <a:srgbClr val="FFCC00"/>
              </a:buClr>
              <a:buFontTx/>
              <a:buChar char="●"/>
            </a:pPr>
            <a:endParaRPr lang="de-DE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1628775" y="2476500"/>
            <a:ext cx="6372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>
                <a:latin typeface="Tahoma" pitchFamily="34" charset="0"/>
              </a:rPr>
              <a:t>kein </a:t>
            </a:r>
            <a:r>
              <a:rPr kumimoji="1" lang="de-DE" b="1">
                <a:latin typeface="Tahoma" pitchFamily="34" charset="0"/>
              </a:rPr>
              <a:t>ready</a:t>
            </a:r>
            <a:r>
              <a:rPr kumimoji="1" lang="de-DE">
                <a:latin typeface="Tahoma" pitchFamily="34" charset="0"/>
              </a:rPr>
              <a:t>-Eintrag bzgl. Transaktion </a:t>
            </a:r>
            <a:r>
              <a:rPr kumimoji="1" lang="de-DE" i="1">
                <a:latin typeface="Tahoma" pitchFamily="34" charset="0"/>
              </a:rPr>
              <a:t>T</a:t>
            </a:r>
            <a:r>
              <a:rPr kumimoji="1" lang="de-DE">
                <a:latin typeface="Tahoma" pitchFamily="34" charset="0"/>
              </a:rPr>
              <a:t>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</a:rPr>
              <a:t> Agent führt ein abort durch und teilt dies dem Koordinator mit (</a:t>
            </a:r>
            <a:r>
              <a:rPr kumimoji="1" lang="de-DE" i="1">
                <a:latin typeface="Tahoma" pitchFamily="34" charset="0"/>
              </a:rPr>
              <a:t>FAILED</a:t>
            </a:r>
            <a:r>
              <a:rPr kumimoji="1" lang="de-DE">
                <a:latin typeface="Tahoma" pitchFamily="34" charset="0"/>
              </a:rPr>
              <a:t>-Nachricht)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 b="1">
                <a:latin typeface="Tahoma" pitchFamily="34" charset="0"/>
              </a:rPr>
              <a:t>ready</a:t>
            </a:r>
            <a:r>
              <a:rPr kumimoji="1" lang="de-DE">
                <a:latin typeface="Tahoma" pitchFamily="34" charset="0"/>
              </a:rPr>
              <a:t>-Eintrag aber kein </a:t>
            </a:r>
            <a:r>
              <a:rPr kumimoji="1" lang="de-DE" b="1">
                <a:latin typeface="Tahoma" pitchFamily="34" charset="0"/>
              </a:rPr>
              <a:t>commit</a:t>
            </a:r>
            <a:r>
              <a:rPr kumimoji="1" lang="de-DE">
                <a:latin typeface="Tahoma" pitchFamily="34" charset="0"/>
              </a:rPr>
              <a:t>-Eintrag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Agent fragt Koordinator, was aus Transaktion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 geworden ist; Koordinator teilt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COMMIT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oder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ABORT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mit, was beim Agenten zu einem Redo oder Undo der Transaktion führt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 b="1">
                <a:latin typeface="Tahoma" pitchFamily="34" charset="0"/>
                <a:sym typeface="Monotype Sorts" pitchFamily="2" charset="2"/>
              </a:rPr>
              <a:t>commit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-Eintrag vorhanden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</a:t>
            </a:r>
            <a:r>
              <a:rPr kumimoji="1" 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Monotype Sorts" pitchFamily="2" charset="2"/>
              </a:rPr>
              <a:t>Agent weiß ohne Nach-fragen, dass ein (lokales) Redo der Transaktion nötig ist</a:t>
            </a:r>
          </a:p>
        </p:txBody>
      </p:sp>
    </p:spTree>
    <p:extLst>
      <p:ext uri="{BB962C8B-B14F-4D97-AF65-F5344CB8AC3E}">
        <p14:creationId xmlns:p14="http://schemas.microsoft.com/office/powerpoint/2010/main" val="2153437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321D28-06A8-4E97-B79A-58C53B2E61C6}" type="slidenum">
              <a:rPr lang="en-US">
                <a:latin typeface="Arial" pitchFamily="34" charset="0"/>
              </a:rPr>
              <a:pPr/>
              <a:t>71</a:t>
            </a:fld>
            <a:endParaRPr lang="en-US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00025"/>
            <a:ext cx="5829300" cy="857250"/>
          </a:xfrm>
        </p:spPr>
        <p:txBody>
          <a:bodyPr/>
          <a:lstStyle/>
          <a:p>
            <a:pPr algn="ctr"/>
            <a:r>
              <a:rPr lang="de-DE" dirty="0"/>
              <a:t>Verlorengegangene Nachrichten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333500"/>
            <a:ext cx="6343650" cy="3810000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i="1" dirty="0"/>
              <a:t>PREPARE</a:t>
            </a:r>
            <a:r>
              <a:rPr lang="de-DE" dirty="0"/>
              <a:t>-Nachricht des Koordinators an einen Agenten geht verloren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oder</a:t>
            </a:r>
            <a:r>
              <a:rPr lang="de-DE" dirty="0"/>
              <a:t> 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endParaRPr lang="de-DE" dirty="0"/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i="1" dirty="0">
                <a:sym typeface="Monotype Sorts" pitchFamily="2" charset="2"/>
              </a:rPr>
              <a:t>READY</a:t>
            </a:r>
            <a:r>
              <a:rPr lang="de-DE" dirty="0">
                <a:sym typeface="Monotype Sorts" pitchFamily="2" charset="2"/>
              </a:rPr>
              <a:t>-(oder </a:t>
            </a:r>
            <a:r>
              <a:rPr lang="de-DE" i="1" dirty="0">
                <a:sym typeface="Monotype Sorts" pitchFamily="2" charset="2"/>
              </a:rPr>
              <a:t>FAILED</a:t>
            </a:r>
            <a:r>
              <a:rPr lang="de-DE" dirty="0">
                <a:sym typeface="Monotype Sorts" pitchFamily="2" charset="2"/>
              </a:rPr>
              <a:t>-)Nachricht eines Agenten geht verloren </a:t>
            </a:r>
          </a:p>
          <a:p>
            <a:pPr>
              <a:buClr>
                <a:srgbClr val="FFCC00"/>
              </a:buClr>
              <a:defRPr/>
            </a:pPr>
            <a:r>
              <a:rPr lang="de-DE" dirty="0">
                <a:sym typeface="Monotype Sorts" pitchFamily="2" charset="2"/>
              </a:rPr>
              <a:t/>
            </a:r>
            <a:br>
              <a:rPr lang="de-DE" dirty="0">
                <a:sym typeface="Monotype Sorts" pitchFamily="2" charset="2"/>
              </a:rPr>
            </a:b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nach Timeout-Intervall geht Koordinator davon aus, dass betreffender Agent nicht funktionsfähig ist und sendet </a:t>
            </a:r>
            <a:r>
              <a:rPr lang="de-DE" i="1" dirty="0">
                <a:sym typeface="Monotype Sorts" pitchFamily="2" charset="2"/>
              </a:rPr>
              <a:t>ABORT</a:t>
            </a:r>
            <a:r>
              <a:rPr lang="de-DE" dirty="0">
                <a:sym typeface="Monotype Sorts" pitchFamily="2" charset="2"/>
              </a:rPr>
              <a:t>-Nachricht an alle Agenten (Transaktion gescheitert)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endParaRPr lang="de-DE" dirty="0">
              <a:sym typeface="Monotype Sorts" pitchFamily="2" charset="2"/>
            </a:endParaRPr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dirty="0">
                <a:sym typeface="Monotype Sorts" pitchFamily="2" charset="2"/>
              </a:rPr>
              <a:t>Agent erhält im Zustand </a:t>
            </a:r>
            <a:r>
              <a:rPr lang="de-DE" b="1" dirty="0">
                <a:sym typeface="Monotype Sorts" pitchFamily="2" charset="2"/>
              </a:rPr>
              <a:t>Bereit</a:t>
            </a:r>
            <a:r>
              <a:rPr lang="de-DE" dirty="0">
                <a:sym typeface="Monotype Sorts" pitchFamily="2" charset="2"/>
              </a:rPr>
              <a:t> keine Nachricht vom Koordinator</a:t>
            </a:r>
          </a:p>
          <a:p>
            <a:pPr>
              <a:buClr>
                <a:srgbClr val="FFCC00"/>
              </a:buClr>
              <a:defRPr/>
            </a:pPr>
            <a:endParaRPr lang="de-DE" dirty="0">
              <a:sym typeface="Monotype Sorts" pitchFamily="2" charset="2"/>
            </a:endParaRPr>
          </a:p>
          <a:p>
            <a:pPr>
              <a:buClr>
                <a:srgbClr val="FFCC00"/>
              </a:buClr>
              <a:defRPr/>
            </a:pPr>
            <a:r>
              <a:rPr lang="de-DE" dirty="0">
                <a:sym typeface="Monotype Sorts" pitchFamily="2" charset="2"/>
              </a:rPr>
              <a:t>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Agent ist blockiert, bis </a:t>
            </a:r>
            <a:r>
              <a:rPr lang="de-DE" i="1" dirty="0">
                <a:sym typeface="Monotype Sorts" pitchFamily="2" charset="2"/>
              </a:rPr>
              <a:t>COMMIT</a:t>
            </a:r>
            <a:r>
              <a:rPr lang="de-DE" dirty="0">
                <a:sym typeface="Monotype Sorts" pitchFamily="2" charset="2"/>
              </a:rPr>
              <a:t>- oder </a:t>
            </a:r>
            <a:r>
              <a:rPr lang="de-DE" i="1" dirty="0">
                <a:sym typeface="Monotype Sorts" pitchFamily="2" charset="2"/>
              </a:rPr>
              <a:t>ABORT</a:t>
            </a:r>
            <a:r>
              <a:rPr lang="de-DE" dirty="0">
                <a:sym typeface="Monotype Sorts" pitchFamily="2" charset="2"/>
              </a:rPr>
              <a:t>-Nachricht vom Koordinator kommt, da Agent nicht selbst entscheiden kann (deshalb schickt Agent eine „Erinnerung“ an den Koordinator)</a:t>
            </a:r>
          </a:p>
        </p:txBody>
      </p:sp>
    </p:spTree>
    <p:extLst>
      <p:ext uri="{BB962C8B-B14F-4D97-AF65-F5344CB8AC3E}">
        <p14:creationId xmlns:p14="http://schemas.microsoft.com/office/powerpoint/2010/main" val="20617310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90FD4-3D1F-4224-8507-4071C60B36A7}" type="slidenum">
              <a:rPr lang="en-US">
                <a:latin typeface="Arial" pitchFamily="34" charset="0"/>
              </a:rPr>
              <a:pPr/>
              <a:t>72</a:t>
            </a:fld>
            <a:endParaRPr lang="en-US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59569"/>
            <a:ext cx="6858000" cy="857250"/>
          </a:xfrm>
        </p:spPr>
        <p:txBody>
          <a:bodyPr/>
          <a:lstStyle/>
          <a:p>
            <a:pPr algn="ctr"/>
            <a:r>
              <a:rPr lang="de-DE"/>
              <a:t>Mehrbenutzersynchronisation </a:t>
            </a:r>
            <a:br>
              <a:rPr lang="de-DE"/>
            </a:br>
            <a:r>
              <a:rPr lang="de-DE"/>
              <a:t>in VDBMS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6425" y="1905000"/>
            <a:ext cx="5829300" cy="108585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Serialisierbarkeit</a:t>
            </a:r>
          </a:p>
          <a:p>
            <a:pPr>
              <a:buClr>
                <a:srgbClr val="FFCC00"/>
              </a:buClr>
            </a:pPr>
            <a:endParaRPr lang="de-DE"/>
          </a:p>
          <a:p>
            <a:pPr>
              <a:buClr>
                <a:srgbClr val="FFCC00"/>
              </a:buClr>
            </a:pPr>
            <a:r>
              <a:rPr lang="de-DE"/>
              <a:t>Zwei-Phasen-Sperrprotokoll in VDBMS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2171700" y="3038475"/>
            <a:ext cx="58293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Tx/>
              <a:buChar char="●"/>
            </a:pPr>
            <a:r>
              <a:rPr kumimoji="1" lang="de-DE">
                <a:latin typeface="Tahoma" pitchFamily="34" charset="0"/>
              </a:rPr>
              <a:t>lokale Sperrverwaltung an jeder Station 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Tx/>
              <a:buChar char="●"/>
            </a:pPr>
            <a:r>
              <a:rPr kumimoji="1" lang="de-DE">
                <a:latin typeface="Tahoma" pitchFamily="34" charset="0"/>
              </a:rPr>
              <a:t>globale Sperrverwaltung </a:t>
            </a:r>
          </a:p>
        </p:txBody>
      </p:sp>
    </p:spTree>
    <p:extLst>
      <p:ext uri="{BB962C8B-B14F-4D97-AF65-F5344CB8AC3E}">
        <p14:creationId xmlns:p14="http://schemas.microsoft.com/office/powerpoint/2010/main" val="15512147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86A72-5E51-4BFB-8DFE-4ECCB3B68571}" type="slidenum">
              <a:rPr lang="en-US">
                <a:latin typeface="Arial" pitchFamily="34" charset="0"/>
              </a:rPr>
              <a:pPr/>
              <a:t>73</a:t>
            </a:fld>
            <a:endParaRPr lang="en-US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14300"/>
            <a:ext cx="5829300" cy="607219"/>
          </a:xfrm>
        </p:spPr>
        <p:txBody>
          <a:bodyPr/>
          <a:lstStyle/>
          <a:p>
            <a:pPr algn="ctr"/>
            <a:r>
              <a:rPr lang="de-DE"/>
              <a:t>Serialisierbarkeit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716881" y="1082278"/>
            <a:ext cx="5787629" cy="1477328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Tahoma" pitchFamily="34" charset="0"/>
              </a:rPr>
              <a:t>Lokale Serialisierbarkeit an jeder der an den Transaktionen beteiligten Stationen reicht nicht aus. Deshalb muß man bei der Mehrbenutzersynchronisation auf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globaler Serialisierbarkeit</a:t>
            </a:r>
            <a:r>
              <a:rPr lang="de-DE">
                <a:latin typeface="Tahoma" pitchFamily="34" charset="0"/>
              </a:rPr>
              <a:t> bestehen.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1647825" y="2692004"/>
            <a:ext cx="42001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(lokal serialisierbare Historien):</a:t>
            </a:r>
          </a:p>
        </p:txBody>
      </p:sp>
      <p:grpSp>
        <p:nvGrpSpPr>
          <p:cNvPr id="77830" name="Group 5"/>
          <p:cNvGrpSpPr>
            <a:grpSpLocks/>
          </p:cNvGrpSpPr>
          <p:nvPr/>
        </p:nvGrpSpPr>
        <p:grpSpPr bwMode="auto">
          <a:xfrm>
            <a:off x="2305050" y="3021807"/>
            <a:ext cx="4257675" cy="1483519"/>
            <a:chOff x="848" y="2730"/>
            <a:chExt cx="3576" cy="1246"/>
          </a:xfrm>
        </p:grpSpPr>
        <p:sp>
          <p:nvSpPr>
            <p:cNvPr id="77832" name="Rectangle 6"/>
            <p:cNvSpPr>
              <a:spLocks noChangeArrowheads="1"/>
            </p:cNvSpPr>
            <p:nvPr/>
          </p:nvSpPr>
          <p:spPr bwMode="auto">
            <a:xfrm>
              <a:off x="848" y="3032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33" name="Rectangle 7"/>
            <p:cNvSpPr>
              <a:spLocks noChangeArrowheads="1"/>
            </p:cNvSpPr>
            <p:nvPr/>
          </p:nvSpPr>
          <p:spPr bwMode="auto">
            <a:xfrm>
              <a:off x="1576" y="3032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4" name="Rectangle 8"/>
            <p:cNvSpPr>
              <a:spLocks noChangeArrowheads="1"/>
            </p:cNvSpPr>
            <p:nvPr/>
          </p:nvSpPr>
          <p:spPr bwMode="auto">
            <a:xfrm>
              <a:off x="1976" y="3032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5" name="Rectangle 9"/>
            <p:cNvSpPr>
              <a:spLocks noChangeArrowheads="1"/>
            </p:cNvSpPr>
            <p:nvPr/>
          </p:nvSpPr>
          <p:spPr bwMode="auto">
            <a:xfrm>
              <a:off x="848" y="3264"/>
              <a:ext cx="728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imes New Roman" pitchFamily="18" charset="0"/>
                </a:rPr>
                <a:t>1.</a:t>
              </a:r>
            </a:p>
            <a:p>
              <a:r>
                <a:rPr lang="de-DE" sz="1350">
                  <a:latin typeface="Times New Roman" pitchFamily="18" charset="0"/>
                </a:rPr>
                <a:t>2.</a:t>
              </a:r>
            </a:p>
            <a:p>
              <a:r>
                <a:rPr lang="de-DE" sz="1350">
                  <a:latin typeface="Times New Roman" pitchFamily="18" charset="0"/>
                </a:rPr>
                <a:t>  </a:t>
              </a: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36" name="Rectangle 10"/>
            <p:cNvSpPr>
              <a:spLocks noChangeArrowheads="1"/>
            </p:cNvSpPr>
            <p:nvPr/>
          </p:nvSpPr>
          <p:spPr bwMode="auto">
            <a:xfrm>
              <a:off x="2896" y="3018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37" name="Rectangle 11"/>
            <p:cNvSpPr>
              <a:spLocks noChangeArrowheads="1"/>
            </p:cNvSpPr>
            <p:nvPr/>
          </p:nvSpPr>
          <p:spPr bwMode="auto">
            <a:xfrm>
              <a:off x="3624" y="3018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8" name="Rectangle 12"/>
            <p:cNvSpPr>
              <a:spLocks noChangeArrowheads="1"/>
            </p:cNvSpPr>
            <p:nvPr/>
          </p:nvSpPr>
          <p:spPr bwMode="auto">
            <a:xfrm>
              <a:off x="4024" y="3018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9" name="Rectangle 13"/>
            <p:cNvSpPr>
              <a:spLocks noChangeArrowheads="1"/>
            </p:cNvSpPr>
            <p:nvPr/>
          </p:nvSpPr>
          <p:spPr bwMode="auto">
            <a:xfrm>
              <a:off x="2896" y="3250"/>
              <a:ext cx="728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3.</a:t>
              </a:r>
            </a:p>
            <a:p>
              <a:r>
                <a:rPr lang="de-DE" sz="1350">
                  <a:latin typeface="Times New Roman" pitchFamily="18" charset="0"/>
                </a:rPr>
                <a:t> 4.  </a:t>
              </a: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40" name="Rectangle 14"/>
            <p:cNvSpPr>
              <a:spLocks noChangeArrowheads="1"/>
            </p:cNvSpPr>
            <p:nvPr/>
          </p:nvSpPr>
          <p:spPr bwMode="auto">
            <a:xfrm>
              <a:off x="1576" y="3264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imes New Roman" pitchFamily="18" charset="0"/>
                </a:rPr>
                <a:t>r(A)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41" name="Rectangle 15"/>
            <p:cNvSpPr>
              <a:spLocks noChangeArrowheads="1"/>
            </p:cNvSpPr>
            <p:nvPr/>
          </p:nvSpPr>
          <p:spPr bwMode="auto">
            <a:xfrm>
              <a:off x="1976" y="3264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w(A)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42" name="Rectangle 16"/>
            <p:cNvSpPr>
              <a:spLocks noChangeArrowheads="1"/>
            </p:cNvSpPr>
            <p:nvPr/>
          </p:nvSpPr>
          <p:spPr bwMode="auto">
            <a:xfrm>
              <a:off x="4024" y="3248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w(B)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43" name="Rectangle 17"/>
            <p:cNvSpPr>
              <a:spLocks noChangeArrowheads="1"/>
            </p:cNvSpPr>
            <p:nvPr/>
          </p:nvSpPr>
          <p:spPr bwMode="auto">
            <a:xfrm>
              <a:off x="3624" y="3248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r(B)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77844" name="Text Box 18"/>
            <p:cNvSpPr txBox="1">
              <a:spLocks noChangeArrowheads="1"/>
            </p:cNvSpPr>
            <p:nvPr/>
          </p:nvSpPr>
          <p:spPr bwMode="auto">
            <a:xfrm>
              <a:off x="1486" y="2730"/>
              <a:ext cx="32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45" name="Text Box 19"/>
            <p:cNvSpPr txBox="1">
              <a:spLocks noChangeArrowheads="1"/>
            </p:cNvSpPr>
            <p:nvPr/>
          </p:nvSpPr>
          <p:spPr bwMode="auto">
            <a:xfrm>
              <a:off x="3526" y="2730"/>
              <a:ext cx="32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</p:grpSp>
      <p:sp>
        <p:nvSpPr>
          <p:cNvPr id="77831" name="Text Box 20"/>
          <p:cNvSpPr txBox="1">
            <a:spLocks noChangeArrowheads="1"/>
          </p:cNvSpPr>
          <p:nvPr/>
        </p:nvSpPr>
        <p:spPr bwMode="auto">
          <a:xfrm>
            <a:off x="4026694" y="4592241"/>
            <a:ext cx="1672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latin typeface="Times New Roman" pitchFamily="18" charset="0"/>
              </a:rPr>
              <a:t>T</a:t>
            </a:r>
            <a:r>
              <a:rPr lang="de-DE" b="1" baseline="-25000" dirty="0">
                <a:latin typeface="Times New Roman" pitchFamily="18" charset="0"/>
              </a:rPr>
              <a:t>1    </a:t>
            </a:r>
            <a:r>
              <a:rPr lang="de-DE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baseline="-25000" dirty="0">
                <a:latin typeface="Times New Roman" pitchFamily="18" charset="0"/>
              </a:rPr>
              <a:t>    </a:t>
            </a:r>
            <a:r>
              <a:rPr lang="de-DE" dirty="0">
                <a:latin typeface="Times New Roman" pitchFamily="18" charset="0"/>
              </a:rPr>
              <a:t>T</a:t>
            </a:r>
            <a:r>
              <a:rPr lang="de-DE" b="1" baseline="-25000" dirty="0">
                <a:latin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137324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C3FAD-C0B2-46B0-A7EF-DAC2D1855E9E}" type="slidenum">
              <a:rPr lang="en-US">
                <a:latin typeface="Arial" pitchFamily="34" charset="0"/>
              </a:rPr>
              <a:pPr/>
              <a:t>74</a:t>
            </a:fld>
            <a:endParaRPr lang="en-US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Lokale Sperrverwaltung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0454" y="1506141"/>
            <a:ext cx="5965031" cy="3024188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/>
              <a:t>globale Transaktion muss vor Zugriff/Modifikation eines Datums A, das auf Station S liegt, eine Sperre vom Sperrverwalter der Station S erwerben</a:t>
            </a:r>
          </a:p>
          <a:p>
            <a:pPr>
              <a:buClr>
                <a:srgbClr val="FFCC00"/>
              </a:buClr>
              <a:defRPr/>
            </a:pPr>
            <a:endParaRPr lang="de-DE" dirty="0"/>
          </a:p>
          <a:p>
            <a:pPr>
              <a:buClr>
                <a:srgbClr val="FFCC00"/>
              </a:buClr>
              <a:defRPr/>
            </a:pPr>
            <a:r>
              <a:rPr lang="de-DE" dirty="0"/>
              <a:t>Verträglichkeit der angeforderten Sperre mit bereits existierenden Sperren kann lokal entschieden werden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favorisiert lokale Transaktionen, da diese nur mit ihrem lokalen Sperrverwalter kommunizieren müssen</a:t>
            </a:r>
          </a:p>
        </p:txBody>
      </p:sp>
    </p:spTree>
    <p:extLst>
      <p:ext uri="{BB962C8B-B14F-4D97-AF65-F5344CB8AC3E}">
        <p14:creationId xmlns:p14="http://schemas.microsoft.com/office/powerpoint/2010/main" val="19535792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C3275A-BDAA-42C3-8BEA-E181029AFF65}" type="slidenum">
              <a:rPr lang="en-US">
                <a:latin typeface="Arial" pitchFamily="34" charset="0"/>
              </a:rPr>
              <a:pPr/>
              <a:t>75</a:t>
            </a:fld>
            <a:endParaRPr lang="en-US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219075"/>
            <a:ext cx="5829300" cy="857250"/>
          </a:xfrm>
        </p:spPr>
        <p:txBody>
          <a:bodyPr/>
          <a:lstStyle/>
          <a:p>
            <a:pPr algn="ctr"/>
            <a:r>
              <a:rPr lang="de-DE"/>
              <a:t>Globale Sperrverwaltung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0916" y="2408635"/>
            <a:ext cx="6390084" cy="2506265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/>
              <a:t>zentraler Sperrverwalter kann zum Engpass des VDBMS werden, besonders bei einem Absturz der Sperrverwalter-Station („</a:t>
            </a:r>
            <a:r>
              <a:rPr lang="de-DE" dirty="0" err="1"/>
              <a:t>rien</a:t>
            </a:r>
            <a:r>
              <a:rPr lang="de-DE" dirty="0"/>
              <a:t> ne </a:t>
            </a:r>
            <a:r>
              <a:rPr lang="de-DE" dirty="0" err="1"/>
              <a:t>vas</a:t>
            </a:r>
            <a:r>
              <a:rPr lang="de-DE" dirty="0"/>
              <a:t> plus“)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dirty="0"/>
              <a:t>Verletzung der lokalen Autonomie der Stationen, da auch lokale Transaktionen ihre Sperren bei der zentralisierten Sperrverwaltung anfordern müssen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1647825" y="1291829"/>
            <a:ext cx="611505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= alle Transaktionen fordern alle Sperren an einer einzigen, ausgezeichneten Station an.</a:t>
            </a:r>
          </a:p>
          <a:p>
            <a:pPr algn="l">
              <a:lnSpc>
                <a:spcPct val="60000"/>
              </a:lnSpc>
            </a:pP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Nachteile: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2219326" y="4435079"/>
            <a:ext cx="484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zentrale Sperrverwaltung i.a.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nicht</a:t>
            </a:r>
            <a:r>
              <a:rPr lang="de-DE">
                <a:latin typeface="Tahoma" pitchFamily="34" charset="0"/>
              </a:rPr>
              <a:t> akzeptabel</a:t>
            </a:r>
          </a:p>
        </p:txBody>
      </p:sp>
      <p:sp>
        <p:nvSpPr>
          <p:cNvPr id="79879" name="AutoShape 6"/>
          <p:cNvSpPr>
            <a:spLocks noChangeArrowheads="1"/>
          </p:cNvSpPr>
          <p:nvPr/>
        </p:nvSpPr>
        <p:spPr bwMode="auto">
          <a:xfrm>
            <a:off x="1716882" y="4562475"/>
            <a:ext cx="384572" cy="122635"/>
          </a:xfrm>
          <a:prstGeom prst="rightArrow">
            <a:avLst>
              <a:gd name="adj1" fmla="val 50000"/>
              <a:gd name="adj2" fmla="val 7839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3530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67CC4-28E3-45B4-B15D-AB6132421079}" type="slidenum">
              <a:rPr lang="en-US">
                <a:latin typeface="Arial" pitchFamily="34" charset="0"/>
              </a:rPr>
              <a:pPr/>
              <a:t>76</a:t>
            </a:fld>
            <a:endParaRPr lang="en-US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Deadlocks in VDBMS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5475" y="1847850"/>
            <a:ext cx="5829300" cy="409575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/>
              <a:t>Erkennung von Deadlocks (Verklemmungen)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2155031" y="2324100"/>
            <a:ext cx="5829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de-DE">
                <a:latin typeface="Tahoma" pitchFamily="34" charset="0"/>
              </a:rPr>
              <a:t>zentralisierte Deadlock-Erkennung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de-DE">
                <a:latin typeface="Tahoma" pitchFamily="34" charset="0"/>
              </a:rPr>
              <a:t>dezentrale (verteilte) Deadlock-Erkennung</a:t>
            </a: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1897856" y="3355181"/>
            <a:ext cx="5829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Vermeidung von Deadlocks</a:t>
            </a:r>
          </a:p>
        </p:txBody>
      </p:sp>
    </p:spTree>
    <p:extLst>
      <p:ext uri="{BB962C8B-B14F-4D97-AF65-F5344CB8AC3E}">
        <p14:creationId xmlns:p14="http://schemas.microsoft.com/office/powerpoint/2010/main" val="19987869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7A37C-B156-427C-BDFD-FCCD5D38BB70}" type="slidenum">
              <a:rPr lang="en-US">
                <a:latin typeface="Arial" pitchFamily="34" charset="0"/>
              </a:rPr>
              <a:pPr/>
              <a:t>77</a:t>
            </a:fld>
            <a:endParaRPr lang="en-US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„Verteilter“ Deadlock</a:t>
            </a:r>
          </a:p>
        </p:txBody>
      </p:sp>
      <p:grpSp>
        <p:nvGrpSpPr>
          <p:cNvPr id="81924" name="Group 3"/>
          <p:cNvGrpSpPr>
            <a:grpSpLocks/>
          </p:cNvGrpSpPr>
          <p:nvPr/>
        </p:nvGrpSpPr>
        <p:grpSpPr bwMode="auto">
          <a:xfrm>
            <a:off x="2114550" y="1669257"/>
            <a:ext cx="2352675" cy="2521744"/>
            <a:chOff x="1128" y="1402"/>
            <a:chExt cx="1976" cy="2118"/>
          </a:xfrm>
        </p:grpSpPr>
        <p:sp>
          <p:nvSpPr>
            <p:cNvPr id="81933" name="Rectangle 4"/>
            <p:cNvSpPr>
              <a:spLocks noChangeArrowheads="1"/>
            </p:cNvSpPr>
            <p:nvPr/>
          </p:nvSpPr>
          <p:spPr bwMode="auto">
            <a:xfrm>
              <a:off x="1128" y="1696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4" name="Rectangle 5"/>
            <p:cNvSpPr>
              <a:spLocks noChangeArrowheads="1"/>
            </p:cNvSpPr>
            <p:nvPr/>
          </p:nvSpPr>
          <p:spPr bwMode="auto">
            <a:xfrm>
              <a:off x="1856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35" name="Rectangle 6"/>
            <p:cNvSpPr>
              <a:spLocks noChangeArrowheads="1"/>
            </p:cNvSpPr>
            <p:nvPr/>
          </p:nvSpPr>
          <p:spPr bwMode="auto">
            <a:xfrm>
              <a:off x="2480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36" name="Rectangle 7"/>
            <p:cNvSpPr>
              <a:spLocks noChangeArrowheads="1"/>
            </p:cNvSpPr>
            <p:nvPr/>
          </p:nvSpPr>
          <p:spPr bwMode="auto">
            <a:xfrm>
              <a:off x="1128" y="1928"/>
              <a:ext cx="728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>
                  <a:latin typeface="Times New Roman" pitchFamily="18" charset="0"/>
                </a:rPr>
                <a:t>0.</a:t>
              </a:r>
            </a:p>
            <a:p>
              <a:r>
                <a:rPr lang="de-DE" sz="1350">
                  <a:latin typeface="Times New Roman" pitchFamily="18" charset="0"/>
                </a:rPr>
                <a:t>1.</a:t>
              </a:r>
            </a:p>
            <a:p>
              <a:r>
                <a:rPr lang="de-DE" sz="1350">
                  <a:latin typeface="Times New Roman" pitchFamily="18" charset="0"/>
                </a:rPr>
                <a:t>2.</a:t>
              </a:r>
            </a:p>
            <a:p>
              <a:r>
                <a:rPr lang="de-DE" sz="1350">
                  <a:latin typeface="Times New Roman" pitchFamily="18" charset="0"/>
                </a:rPr>
                <a:t> 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6.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7" name="Rectangle 8"/>
            <p:cNvSpPr>
              <a:spLocks noChangeArrowheads="1"/>
            </p:cNvSpPr>
            <p:nvPr/>
          </p:nvSpPr>
          <p:spPr bwMode="auto">
            <a:xfrm>
              <a:off x="1856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350" b="1">
                  <a:latin typeface="Times New Roman" pitchFamily="18" charset="0"/>
                </a:rPr>
                <a:t>BOT</a:t>
              </a:r>
            </a:p>
            <a:p>
              <a:r>
                <a:rPr lang="de-DE" sz="1350" b="1">
                  <a:latin typeface="Times New Roman" pitchFamily="18" charset="0"/>
                </a:rPr>
                <a:t>lockS</a:t>
              </a:r>
              <a:r>
                <a:rPr lang="de-DE" sz="1350">
                  <a:latin typeface="Times New Roman" pitchFamily="18" charset="0"/>
                </a:rPr>
                <a:t>(A)</a:t>
              </a:r>
            </a:p>
            <a:p>
              <a:r>
                <a:rPr lang="de-DE" sz="1350">
                  <a:latin typeface="Times New Roman" pitchFamily="18" charset="0"/>
                </a:rPr>
                <a:t>r(A)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8" name="Rectangle 9"/>
            <p:cNvSpPr>
              <a:spLocks noChangeArrowheads="1"/>
            </p:cNvSpPr>
            <p:nvPr/>
          </p:nvSpPr>
          <p:spPr bwMode="auto">
            <a:xfrm>
              <a:off x="2480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 b="1">
                  <a:latin typeface="Times New Roman" pitchFamily="18" charset="0"/>
                </a:rPr>
                <a:t>lockX</a:t>
              </a:r>
              <a:r>
                <a:rPr lang="de-DE" sz="1350">
                  <a:latin typeface="Times New Roman" pitchFamily="18" charset="0"/>
                </a:rPr>
                <a:t>(A)</a:t>
              </a:r>
            </a:p>
            <a:p>
              <a:r>
                <a:rPr lang="de-DE" sz="1350">
                  <a:latin typeface="Times New Roman" pitchFamily="18" charset="0"/>
                  <a:sym typeface="Symbol" pitchFamily="18" charset="2"/>
                </a:rPr>
                <a:t></a:t>
              </a:r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9" name="Text Box 10"/>
            <p:cNvSpPr txBox="1">
              <a:spLocks noChangeArrowheads="1"/>
            </p:cNvSpPr>
            <p:nvPr/>
          </p:nvSpPr>
          <p:spPr bwMode="auto">
            <a:xfrm>
              <a:off x="2006" y="1402"/>
              <a:ext cx="32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</p:grpSp>
      <p:grpSp>
        <p:nvGrpSpPr>
          <p:cNvPr id="81925" name="Group 11"/>
          <p:cNvGrpSpPr>
            <a:grpSpLocks/>
          </p:cNvGrpSpPr>
          <p:nvPr/>
        </p:nvGrpSpPr>
        <p:grpSpPr bwMode="auto">
          <a:xfrm>
            <a:off x="4800600" y="1669257"/>
            <a:ext cx="2352675" cy="2521744"/>
            <a:chOff x="3072" y="1402"/>
            <a:chExt cx="1976" cy="2118"/>
          </a:xfrm>
        </p:grpSpPr>
        <p:sp>
          <p:nvSpPr>
            <p:cNvPr id="81926" name="Rectangle 12"/>
            <p:cNvSpPr>
              <a:spLocks noChangeArrowheads="1"/>
            </p:cNvSpPr>
            <p:nvPr/>
          </p:nvSpPr>
          <p:spPr bwMode="auto">
            <a:xfrm>
              <a:off x="3072" y="1696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27" name="Rectangle 13"/>
            <p:cNvSpPr>
              <a:spLocks noChangeArrowheads="1"/>
            </p:cNvSpPr>
            <p:nvPr/>
          </p:nvSpPr>
          <p:spPr bwMode="auto">
            <a:xfrm>
              <a:off x="3800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28" name="Rectangle 14"/>
            <p:cNvSpPr>
              <a:spLocks noChangeArrowheads="1"/>
            </p:cNvSpPr>
            <p:nvPr/>
          </p:nvSpPr>
          <p:spPr bwMode="auto">
            <a:xfrm>
              <a:off x="4424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29" name="Rectangle 15"/>
            <p:cNvSpPr>
              <a:spLocks noChangeArrowheads="1"/>
            </p:cNvSpPr>
            <p:nvPr/>
          </p:nvSpPr>
          <p:spPr bwMode="auto">
            <a:xfrm>
              <a:off x="3072" y="1928"/>
              <a:ext cx="728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 3.</a:t>
              </a:r>
            </a:p>
            <a:p>
              <a:r>
                <a:rPr lang="de-DE" sz="1350">
                  <a:latin typeface="Times New Roman" pitchFamily="18" charset="0"/>
                </a:rPr>
                <a:t> 4.</a:t>
              </a:r>
            </a:p>
            <a:p>
              <a:r>
                <a:rPr lang="de-DE" sz="1350">
                  <a:latin typeface="Times New Roman" pitchFamily="18" charset="0"/>
                </a:rPr>
                <a:t> 5.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>
                  <a:latin typeface="Times New Roman" pitchFamily="18" charset="0"/>
                </a:rPr>
                <a:t> 7.</a:t>
              </a: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0" name="Rectangle 16"/>
            <p:cNvSpPr>
              <a:spLocks noChangeArrowheads="1"/>
            </p:cNvSpPr>
            <p:nvPr/>
          </p:nvSpPr>
          <p:spPr bwMode="auto">
            <a:xfrm>
              <a:off x="3800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 b="1">
                  <a:latin typeface="Times New Roman" pitchFamily="18" charset="0"/>
                </a:rPr>
                <a:t>lockS</a:t>
              </a:r>
              <a:r>
                <a:rPr lang="de-DE" sz="1350">
                  <a:latin typeface="Times New Roman" pitchFamily="18" charset="0"/>
                </a:rPr>
                <a:t>(B)</a:t>
              </a:r>
            </a:p>
            <a:p>
              <a:r>
                <a:rPr lang="de-DE" sz="1350">
                  <a:latin typeface="Times New Roman" pitchFamily="18" charset="0"/>
                  <a:sym typeface="Symbol" pitchFamily="18" charset="2"/>
                </a:rPr>
                <a:t></a:t>
              </a:r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1" name="Rectangle 17"/>
            <p:cNvSpPr>
              <a:spLocks noChangeArrowheads="1"/>
            </p:cNvSpPr>
            <p:nvPr/>
          </p:nvSpPr>
          <p:spPr bwMode="auto">
            <a:xfrm>
              <a:off x="4424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r>
                <a:rPr lang="de-DE" sz="1350" b="1">
                  <a:latin typeface="Times New Roman" pitchFamily="18" charset="0"/>
                </a:rPr>
                <a:t>BOT</a:t>
              </a:r>
            </a:p>
            <a:p>
              <a:r>
                <a:rPr lang="de-DE" sz="1350" b="1">
                  <a:latin typeface="Times New Roman" pitchFamily="18" charset="0"/>
                </a:rPr>
                <a:t>lockX</a:t>
              </a:r>
              <a:r>
                <a:rPr lang="de-DE" sz="1350">
                  <a:latin typeface="Times New Roman" pitchFamily="18" charset="0"/>
                </a:rPr>
                <a:t>(B)</a:t>
              </a:r>
            </a:p>
            <a:p>
              <a:r>
                <a:rPr lang="de-DE" sz="1350">
                  <a:latin typeface="Times New Roman" pitchFamily="18" charset="0"/>
                </a:rPr>
                <a:t>w(B)</a:t>
              </a: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  <a:p>
              <a:endParaRPr lang="de-DE" sz="1350">
                <a:latin typeface="Times New Roman" pitchFamily="18" charset="0"/>
              </a:endParaRPr>
            </a:p>
          </p:txBody>
        </p:sp>
        <p:sp>
          <p:nvSpPr>
            <p:cNvPr id="81932" name="Text Box 18"/>
            <p:cNvSpPr txBox="1">
              <a:spLocks noChangeArrowheads="1"/>
            </p:cNvSpPr>
            <p:nvPr/>
          </p:nvSpPr>
          <p:spPr bwMode="auto">
            <a:xfrm>
              <a:off x="3950" y="1402"/>
              <a:ext cx="32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700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200EB-0597-4662-BFD4-F80B2555295A}" type="slidenum">
              <a:rPr lang="en-US">
                <a:latin typeface="Arial" pitchFamily="34" charset="0"/>
              </a:rPr>
              <a:pPr/>
              <a:t>78</a:t>
            </a:fld>
            <a:endParaRPr lang="en-US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Timeout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885" y="1403748"/>
            <a:ext cx="6096000" cy="1893094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/>
              <a:t>betreffende Transaktion wird zurückgesetzt und erneut gestartet 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>
                <a:sym typeface="Monotype Sorts" pitchFamily="2" charset="2"/>
              </a:rPr>
              <a:t> einfach zu realisieren</a:t>
            </a:r>
          </a:p>
          <a:p>
            <a:pPr>
              <a:buClr>
                <a:srgbClr val="FFCC00"/>
              </a:buClr>
              <a:defRPr/>
            </a:pPr>
            <a:endParaRPr lang="de-DE">
              <a:sym typeface="Monotype Sorts" pitchFamily="2" charset="2"/>
            </a:endParaRPr>
          </a:p>
          <a:p>
            <a:pPr>
              <a:buClr>
                <a:srgbClr val="FFCC00"/>
              </a:buClr>
              <a:defRPr/>
            </a:pPr>
            <a:r>
              <a:rPr lang="de-DE">
                <a:sym typeface="Monotype Sorts" pitchFamily="2" charset="2"/>
              </a:rPr>
              <a:t>Problem: richtige Wahl des Timeout-Intervalls: 	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2021682" y="2678906"/>
            <a:ext cx="5979319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  <a:defRPr/>
            </a:pPr>
            <a:r>
              <a:rPr kumimoji="1" lang="de-DE">
                <a:latin typeface="Tahoma" pitchFamily="34" charset="0"/>
                <a:sym typeface="Monotype Sorts" pitchFamily="2" charset="2"/>
              </a:rPr>
              <a:t>zu lang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schlechte Ausnutzung der Systemressourcen 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  <a:defRPr/>
            </a:pPr>
            <a:r>
              <a:rPr kumimoji="1" lang="de-DE">
                <a:latin typeface="Tahoma" pitchFamily="34" charset="0"/>
                <a:sym typeface="Monotype Sorts" pitchFamily="2" charset="2"/>
              </a:rPr>
              <a:t>zu kurz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Deadlock-Erkennung, wo gar keine Verklemmung vorliegt</a:t>
            </a:r>
          </a:p>
        </p:txBody>
      </p:sp>
    </p:spTree>
    <p:extLst>
      <p:ext uri="{BB962C8B-B14F-4D97-AF65-F5344CB8AC3E}">
        <p14:creationId xmlns:p14="http://schemas.microsoft.com/office/powerpoint/2010/main" val="12833780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BFC60-82D3-4707-890D-934BD1D00491}" type="slidenum">
              <a:rPr lang="en-US">
                <a:latin typeface="Arial" pitchFamily="34" charset="0"/>
              </a:rPr>
              <a:pPr/>
              <a:t>79</a:t>
            </a:fld>
            <a:endParaRPr lang="en-US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Zentralisierte Deadlock-Erkennung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8775" y="1685925"/>
            <a:ext cx="6105525" cy="1495425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/>
              <a:t>Stationen melden lokal vorliegende Wartebeziehungen an neutralen Knoten, der daraus globalen Wartegraphen aufbaut (Zyklus im Graphen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</a:t>
            </a:r>
            <a:r>
              <a:rPr lang="de-DE" dirty="0"/>
              <a:t> Deadlock) 		 </a:t>
            </a:r>
            <a:br>
              <a:rPr lang="de-DE" dirty="0"/>
            </a:b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sichere Lösung</a:t>
            </a:r>
          </a:p>
          <a:p>
            <a:pPr>
              <a:buClr>
                <a:srgbClr val="FFCC00"/>
              </a:buClr>
              <a:defRPr/>
            </a:pPr>
            <a:r>
              <a:rPr lang="de-DE" dirty="0">
                <a:sym typeface="Monotype Sorts" pitchFamily="2" charset="2"/>
              </a:rPr>
              <a:t>Nachteile: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1943100" y="3288506"/>
            <a:ext cx="5829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hoher Aufwand (viele Nachrichten)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Entstehung von Phantom-Deadlocks (=nicht-existierende Deadlocks) durch „Überholen“ von Nachrichten im Kommunikationssystem</a:t>
            </a:r>
          </a:p>
        </p:txBody>
      </p:sp>
    </p:spTree>
    <p:extLst>
      <p:ext uri="{BB962C8B-B14F-4D97-AF65-F5344CB8AC3E}">
        <p14:creationId xmlns:p14="http://schemas.microsoft.com/office/powerpoint/2010/main" val="66572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0A887-0328-471B-9E31-C4BA98C59FD1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546623" y="1643062"/>
            <a:ext cx="696515" cy="18621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243138" y="2231232"/>
            <a:ext cx="1284685" cy="8929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H="1">
            <a:off x="1546622" y="2231231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H="1">
            <a:off x="1541860" y="3119438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527822" y="2231232"/>
            <a:ext cx="370284" cy="8929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232422" y="3123010"/>
            <a:ext cx="12954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238375" y="3499247"/>
            <a:ext cx="12954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27822" y="3569494"/>
            <a:ext cx="370284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887391" y="3569494"/>
            <a:ext cx="1272778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2232422" y="1969294"/>
            <a:ext cx="1295400" cy="2512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249091" y="1376363"/>
            <a:ext cx="1295400" cy="2512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527823" y="1371600"/>
            <a:ext cx="359569" cy="5976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3887391" y="1207294"/>
            <a:ext cx="1272778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V="1">
            <a:off x="3882629" y="1812131"/>
            <a:ext cx="1272778" cy="152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 flipV="1">
            <a:off x="3898106" y="1816894"/>
            <a:ext cx="1262063" cy="4036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V="1">
            <a:off x="3904060" y="2703910"/>
            <a:ext cx="1262063" cy="4036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3" name="Rectangle 21"/>
          <p:cNvSpPr>
            <a:spLocks noChangeArrowheads="1"/>
          </p:cNvSpPr>
          <p:nvPr/>
        </p:nvSpPr>
        <p:spPr bwMode="auto">
          <a:xfrm>
            <a:off x="5160169" y="1207294"/>
            <a:ext cx="392906" cy="15025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5160169" y="3022997"/>
            <a:ext cx="391716" cy="9274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5" name="Line 23"/>
          <p:cNvSpPr>
            <a:spLocks noChangeShapeType="1"/>
          </p:cNvSpPr>
          <p:nvPr/>
        </p:nvSpPr>
        <p:spPr bwMode="auto">
          <a:xfrm>
            <a:off x="5172075" y="1816894"/>
            <a:ext cx="369094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5149454" y="3569494"/>
            <a:ext cx="391715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7" name="Line 28"/>
          <p:cNvSpPr>
            <a:spLocks noChangeShapeType="1"/>
          </p:cNvSpPr>
          <p:nvPr/>
        </p:nvSpPr>
        <p:spPr bwMode="auto">
          <a:xfrm>
            <a:off x="3902869" y="1963341"/>
            <a:ext cx="1272779" cy="16228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8" name="Line 29"/>
          <p:cNvSpPr>
            <a:spLocks noChangeShapeType="1"/>
          </p:cNvSpPr>
          <p:nvPr/>
        </p:nvSpPr>
        <p:spPr bwMode="auto">
          <a:xfrm>
            <a:off x="3887391" y="1379935"/>
            <a:ext cx="1272778" cy="162282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9" name="Line 30"/>
          <p:cNvSpPr>
            <a:spLocks noChangeShapeType="1"/>
          </p:cNvSpPr>
          <p:nvPr/>
        </p:nvSpPr>
        <p:spPr bwMode="auto">
          <a:xfrm>
            <a:off x="3887391" y="3558778"/>
            <a:ext cx="1272778" cy="7191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0" name="Line 31"/>
          <p:cNvSpPr>
            <a:spLocks noChangeShapeType="1"/>
          </p:cNvSpPr>
          <p:nvPr/>
        </p:nvSpPr>
        <p:spPr bwMode="auto">
          <a:xfrm>
            <a:off x="3893344" y="3955256"/>
            <a:ext cx="1272779" cy="7191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1" name="Rectangle 32"/>
          <p:cNvSpPr>
            <a:spLocks noChangeArrowheads="1"/>
          </p:cNvSpPr>
          <p:nvPr/>
        </p:nvSpPr>
        <p:spPr bwMode="auto">
          <a:xfrm>
            <a:off x="5172075" y="4277917"/>
            <a:ext cx="358379" cy="3917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2" name="Text Box 34"/>
          <p:cNvSpPr txBox="1">
            <a:spLocks noChangeArrowheads="1"/>
          </p:cNvSpPr>
          <p:nvPr/>
        </p:nvSpPr>
        <p:spPr bwMode="auto">
          <a:xfrm>
            <a:off x="5153025" y="4304110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93" name="Text Box 35"/>
          <p:cNvSpPr txBox="1">
            <a:spLocks noChangeArrowheads="1"/>
          </p:cNvSpPr>
          <p:nvPr/>
        </p:nvSpPr>
        <p:spPr bwMode="auto">
          <a:xfrm>
            <a:off x="5158979" y="4310063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3</a:t>
            </a:r>
          </a:p>
        </p:txBody>
      </p:sp>
      <p:sp>
        <p:nvSpPr>
          <p:cNvPr id="11294" name="Text Box 44"/>
          <p:cNvSpPr txBox="1">
            <a:spLocks noChangeArrowheads="1"/>
          </p:cNvSpPr>
          <p:nvPr/>
        </p:nvSpPr>
        <p:spPr bwMode="auto">
          <a:xfrm>
            <a:off x="5156598" y="2109788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1295" name="Text Box 45"/>
          <p:cNvSpPr txBox="1">
            <a:spLocks noChangeArrowheads="1"/>
          </p:cNvSpPr>
          <p:nvPr/>
        </p:nvSpPr>
        <p:spPr bwMode="auto">
          <a:xfrm>
            <a:off x="5151835" y="2105025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1</a:t>
            </a:r>
          </a:p>
        </p:txBody>
      </p:sp>
      <p:sp>
        <p:nvSpPr>
          <p:cNvPr id="11296" name="Text Box 47"/>
          <p:cNvSpPr txBox="1">
            <a:spLocks noChangeArrowheads="1"/>
          </p:cNvSpPr>
          <p:nvPr/>
        </p:nvSpPr>
        <p:spPr bwMode="auto">
          <a:xfrm>
            <a:off x="5153025" y="3586163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97" name="Text Box 48"/>
          <p:cNvSpPr txBox="1">
            <a:spLocks noChangeArrowheads="1"/>
          </p:cNvSpPr>
          <p:nvPr/>
        </p:nvSpPr>
        <p:spPr bwMode="auto">
          <a:xfrm>
            <a:off x="5158979" y="3589735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2</a:t>
            </a:r>
          </a:p>
        </p:txBody>
      </p:sp>
      <p:sp>
        <p:nvSpPr>
          <p:cNvPr id="11298" name="Text Box 53"/>
          <p:cNvSpPr txBox="1">
            <a:spLocks noChangeArrowheads="1"/>
          </p:cNvSpPr>
          <p:nvPr/>
        </p:nvSpPr>
        <p:spPr bwMode="auto">
          <a:xfrm>
            <a:off x="5161360" y="1340644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299" name="Text Box 54"/>
          <p:cNvSpPr txBox="1">
            <a:spLocks noChangeArrowheads="1"/>
          </p:cNvSpPr>
          <p:nvPr/>
        </p:nvSpPr>
        <p:spPr bwMode="auto">
          <a:xfrm>
            <a:off x="5158979" y="1335881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1</a:t>
            </a:r>
          </a:p>
        </p:txBody>
      </p:sp>
      <p:sp>
        <p:nvSpPr>
          <p:cNvPr id="11300" name="Text Box 57"/>
          <p:cNvSpPr txBox="1">
            <a:spLocks noChangeArrowheads="1"/>
          </p:cNvSpPr>
          <p:nvPr/>
        </p:nvSpPr>
        <p:spPr bwMode="auto">
          <a:xfrm>
            <a:off x="5156598" y="3133725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301" name="Text Box 58"/>
          <p:cNvSpPr txBox="1">
            <a:spLocks noChangeArrowheads="1"/>
          </p:cNvSpPr>
          <p:nvPr/>
        </p:nvSpPr>
        <p:spPr bwMode="auto">
          <a:xfrm>
            <a:off x="5151835" y="3130154"/>
            <a:ext cx="43633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2</a:t>
            </a:r>
          </a:p>
        </p:txBody>
      </p:sp>
      <p:sp>
        <p:nvSpPr>
          <p:cNvPr id="11302" name="Text Box 59"/>
          <p:cNvSpPr txBox="1">
            <a:spLocks noChangeArrowheads="1"/>
          </p:cNvSpPr>
          <p:nvPr/>
        </p:nvSpPr>
        <p:spPr bwMode="auto">
          <a:xfrm>
            <a:off x="1732360" y="1310879"/>
            <a:ext cx="35137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</a:p>
        </p:txBody>
      </p:sp>
      <p:sp>
        <p:nvSpPr>
          <p:cNvPr id="11303" name="Text Box 60"/>
          <p:cNvSpPr txBox="1">
            <a:spLocks noChangeArrowheads="1"/>
          </p:cNvSpPr>
          <p:nvPr/>
        </p:nvSpPr>
        <p:spPr bwMode="auto">
          <a:xfrm>
            <a:off x="2194322" y="802482"/>
            <a:ext cx="1545616" cy="3231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 i="1"/>
              <a:t>Fragmentierung</a:t>
            </a:r>
          </a:p>
        </p:txBody>
      </p:sp>
      <p:sp>
        <p:nvSpPr>
          <p:cNvPr id="11304" name="Text Box 61"/>
          <p:cNvSpPr txBox="1">
            <a:spLocks noChangeArrowheads="1"/>
          </p:cNvSpPr>
          <p:nvPr/>
        </p:nvSpPr>
        <p:spPr bwMode="auto">
          <a:xfrm>
            <a:off x="3963591" y="583406"/>
            <a:ext cx="1245854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500" i="1"/>
              <a:t>Allokation</a:t>
            </a:r>
          </a:p>
          <a:p>
            <a:r>
              <a:rPr lang="de-DE" sz="1500" i="1"/>
              <a:t>(Zuordnung)</a:t>
            </a:r>
          </a:p>
        </p:txBody>
      </p:sp>
      <p:sp>
        <p:nvSpPr>
          <p:cNvPr id="11305" name="Text Box 62"/>
          <p:cNvSpPr txBox="1">
            <a:spLocks noChangeArrowheads="1"/>
          </p:cNvSpPr>
          <p:nvPr/>
        </p:nvSpPr>
        <p:spPr bwMode="auto">
          <a:xfrm>
            <a:off x="5840016" y="1757363"/>
            <a:ext cx="120577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1</a:t>
            </a:r>
          </a:p>
        </p:txBody>
      </p:sp>
      <p:sp>
        <p:nvSpPr>
          <p:cNvPr id="11306" name="Text Box 63"/>
          <p:cNvSpPr txBox="1">
            <a:spLocks noChangeArrowheads="1"/>
          </p:cNvSpPr>
          <p:nvPr/>
        </p:nvSpPr>
        <p:spPr bwMode="auto">
          <a:xfrm>
            <a:off x="5845969" y="4287441"/>
            <a:ext cx="120577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3</a:t>
            </a:r>
          </a:p>
        </p:txBody>
      </p:sp>
      <p:sp>
        <p:nvSpPr>
          <p:cNvPr id="11307" name="Text Box 64"/>
          <p:cNvSpPr txBox="1">
            <a:spLocks noChangeArrowheads="1"/>
          </p:cNvSpPr>
          <p:nvPr/>
        </p:nvSpPr>
        <p:spPr bwMode="auto">
          <a:xfrm>
            <a:off x="5829300" y="3292079"/>
            <a:ext cx="1205779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0966079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3A130-DF91-4B30-82B5-9D1D8B73553F}" type="slidenum">
              <a:rPr lang="en-US">
                <a:latin typeface="Arial" pitchFamily="34" charset="0"/>
              </a:rPr>
              <a:pPr/>
              <a:t>80</a:t>
            </a:fld>
            <a:endParaRPr lang="en-US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942934" y="132160"/>
            <a:ext cx="6858000" cy="747713"/>
          </a:xfrm>
        </p:spPr>
        <p:txBody>
          <a:bodyPr/>
          <a:lstStyle/>
          <a:p>
            <a:pPr algn="ctr"/>
            <a:r>
              <a:rPr lang="de-DE"/>
              <a:t>Dezentrale Deadlock-Erkennung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85" y="706042"/>
            <a:ext cx="6641306" cy="1459706"/>
          </a:xfrm>
        </p:spPr>
        <p:txBody>
          <a:bodyPr/>
          <a:lstStyle/>
          <a:p>
            <a:pPr defTabSz="280988">
              <a:defRPr/>
            </a:pPr>
            <a:r>
              <a:rPr lang="de-DE"/>
              <a:t>lokale Wartegraphen an den einzelnen Stationen 					 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>
                <a:sym typeface="Monotype Sorts" pitchFamily="2" charset="2"/>
              </a:rPr>
              <a:t> </a:t>
            </a:r>
            <a:r>
              <a:rPr lang="de-DE">
                <a:sym typeface="ZapfDingbats BT" pitchFamily="18" charset="2"/>
              </a:rPr>
              <a:t>Erkennen von lokalen Deadlocks</a:t>
            </a:r>
          </a:p>
          <a:p>
            <a:pPr defTabSz="280988">
              <a:lnSpc>
                <a:spcPct val="25000"/>
              </a:lnSpc>
              <a:defRPr/>
            </a:pPr>
            <a:endParaRPr lang="de-DE">
              <a:sym typeface="ZapfDingbats BT" pitchFamily="18" charset="2"/>
            </a:endParaRPr>
          </a:p>
          <a:p>
            <a:pPr defTabSz="280988">
              <a:defRPr/>
            </a:pPr>
            <a:r>
              <a:rPr lang="de-DE">
                <a:sym typeface="ZapfDingbats BT" pitchFamily="18" charset="2"/>
              </a:rPr>
              <a:t>Erkennung globaler Deadlocks:										</a:t>
            </a:r>
          </a:p>
        </p:txBody>
      </p:sp>
      <p:sp>
        <p:nvSpPr>
          <p:cNvPr id="84997" name="Rectangle 6"/>
          <p:cNvSpPr>
            <a:spLocks noChangeArrowheads="1"/>
          </p:cNvSpPr>
          <p:nvPr/>
        </p:nvSpPr>
        <p:spPr bwMode="auto">
          <a:xfrm>
            <a:off x="1527572" y="1640682"/>
            <a:ext cx="5757863" cy="165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ZapfDingbats BT"/>
              </a:rPr>
              <a:t>	jeder lokale Wartegraph hat einen Knoten </a:t>
            </a:r>
            <a:r>
              <a:rPr kumimoji="1" lang="de-DE" i="1">
                <a:latin typeface="Times New Roman" pitchFamily="18" charset="0"/>
                <a:sym typeface="ZapfDingbats BT"/>
              </a:rPr>
              <a:t>External</a:t>
            </a:r>
            <a:r>
              <a:rPr kumimoji="1" lang="de-DE">
                <a:latin typeface="Tahoma" pitchFamily="34" charset="0"/>
                <a:sym typeface="ZapfDingbats BT"/>
              </a:rPr>
              <a:t>, der stationenübergreifenden Wartebeziehungen zu externen Subtransaktionen modelliert	</a:t>
            </a:r>
          </a:p>
          <a:p>
            <a:pPr marL="257175" indent="-257175"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ZapfDingbats BT"/>
              </a:rPr>
              <a:t>	Zuordnung jeder Transition zu einem Heimatknoten, von wo aus </a:t>
            </a:r>
            <a:r>
              <a:rPr kumimoji="1" lang="de-DE" i="1">
                <a:latin typeface="Tahoma" pitchFamily="34" charset="0"/>
                <a:sym typeface="ZapfDingbats BT"/>
              </a:rPr>
              <a:t>externe Subtransaktionen</a:t>
            </a:r>
            <a:r>
              <a:rPr kumimoji="1" lang="de-DE">
                <a:latin typeface="Tahoma" pitchFamily="34" charset="0"/>
                <a:sym typeface="ZapfDingbats BT"/>
              </a:rPr>
              <a:t> auf anderen Stationen initiiert werden</a:t>
            </a:r>
          </a:p>
          <a:p>
            <a:pPr marL="257175" indent="-257175" defTabSz="2809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kumimoji="1" lang="de-DE" b="1">
              <a:solidFill>
                <a:srgbClr val="FFCC00"/>
              </a:solidFill>
              <a:latin typeface="Tahoma" pitchFamily="34" charset="0"/>
              <a:sym typeface="ZapfDingbats BT"/>
            </a:endParaRP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1239441" y="4205287"/>
            <a:ext cx="6718697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Kante		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j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</a:p>
          <a:p>
            <a:pPr algn="l"/>
            <a:r>
              <a:rPr lang="de-DE">
                <a:latin typeface="Tahoma" pitchFamily="34" charset="0"/>
              </a:rPr>
              <a:t>wird für jede von außen kommende Transaktion T</a:t>
            </a:r>
            <a:r>
              <a:rPr lang="de-DE" b="1" baseline="-25000">
                <a:latin typeface="Tahoma" pitchFamily="34" charset="0"/>
              </a:rPr>
              <a:t>j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dieser Station eingeführt, falls T</a:t>
            </a:r>
            <a:r>
              <a:rPr lang="de-DE" b="1" baseline="-25000">
                <a:latin typeface="Tahoma" pitchFamily="34" charset="0"/>
              </a:rPr>
              <a:t>j</a:t>
            </a:r>
            <a:r>
              <a:rPr lang="de-DE">
                <a:latin typeface="Tahoma" pitchFamily="34" charset="0"/>
              </a:rPr>
              <a:t> „nach außen“ geht.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1239441" y="3470673"/>
            <a:ext cx="671869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Kante		</a:t>
            </a:r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i</a:t>
            </a:r>
          </a:p>
          <a:p>
            <a:pPr algn="l"/>
            <a:r>
              <a:rPr lang="de-DE">
                <a:latin typeface="Tahoma" pitchFamily="34" charset="0"/>
              </a:rPr>
              <a:t>wird für jede „von außen“ kommende Transaktion T</a:t>
            </a:r>
            <a:r>
              <a:rPr lang="de-DE" b="1" baseline="-25000">
                <a:latin typeface="Tahoma" pitchFamily="34" charset="0"/>
              </a:rPr>
              <a:t>i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eingeführt.</a:t>
            </a:r>
          </a:p>
        </p:txBody>
      </p:sp>
    </p:spTree>
    <p:extLst>
      <p:ext uri="{BB962C8B-B14F-4D97-AF65-F5344CB8AC3E}">
        <p14:creationId xmlns:p14="http://schemas.microsoft.com/office/powerpoint/2010/main" val="614533310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E883-9FD0-42D3-9305-20C19AECF4E5}" type="slidenum">
              <a:rPr lang="en-US">
                <a:latin typeface="Arial" pitchFamily="34" charset="0"/>
              </a:rPr>
              <a:pPr/>
              <a:t>81</a:t>
            </a:fld>
            <a:endParaRPr lang="en-US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28588"/>
            <a:ext cx="6858000" cy="857250"/>
          </a:xfrm>
        </p:spPr>
        <p:txBody>
          <a:bodyPr/>
          <a:lstStyle/>
          <a:p>
            <a:pPr algn="ctr"/>
            <a:r>
              <a:rPr lang="de-DE" dirty="0"/>
              <a:t>Beispiel:</a:t>
            </a:r>
            <a:br>
              <a:rPr lang="de-DE" dirty="0"/>
            </a:br>
            <a:r>
              <a:rPr lang="de-DE" sz="1800" dirty="0"/>
              <a:t>S</a:t>
            </a:r>
            <a:r>
              <a:rPr lang="de-DE" sz="1800" baseline="-25000" dirty="0"/>
              <a:t>1</a:t>
            </a:r>
            <a:r>
              <a:rPr lang="de-DE" sz="1800" dirty="0"/>
              <a:t> Heimatknoten von T</a:t>
            </a:r>
            <a:r>
              <a:rPr lang="de-DE" sz="1800" baseline="-25000" dirty="0"/>
              <a:t>1</a:t>
            </a:r>
            <a:r>
              <a:rPr lang="de-DE" sz="1800" dirty="0"/>
              <a:t>, S</a:t>
            </a:r>
            <a:r>
              <a:rPr lang="de-DE" sz="1800" baseline="-25000" dirty="0"/>
              <a:t>2</a:t>
            </a:r>
            <a:r>
              <a:rPr lang="de-DE" sz="1800" dirty="0"/>
              <a:t> Heimatknoten von T</a:t>
            </a:r>
            <a:r>
              <a:rPr lang="de-DE" sz="1800" baseline="-25000" dirty="0"/>
              <a:t>2 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1421607" y="909638"/>
            <a:ext cx="183237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Wartegraphen:</a:t>
            </a:r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1613298" y="1335881"/>
            <a:ext cx="4924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2144317" y="1326357"/>
            <a:ext cx="3211115" cy="36909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2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  <a:endParaRPr lang="de-DE"/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1608535" y="1793081"/>
            <a:ext cx="444103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4" name="Rectangle 7"/>
          <p:cNvSpPr>
            <a:spLocks noChangeArrowheads="1"/>
          </p:cNvSpPr>
          <p:nvPr/>
        </p:nvSpPr>
        <p:spPr bwMode="auto">
          <a:xfrm>
            <a:off x="2139554" y="1783557"/>
            <a:ext cx="3211115" cy="36909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  <a:endParaRPr lang="de-DE"/>
          </a:p>
        </p:txBody>
      </p:sp>
      <p:sp>
        <p:nvSpPr>
          <p:cNvPr id="86025" name="Text Box 8"/>
          <p:cNvSpPr txBox="1">
            <a:spLocks noChangeArrowheads="1"/>
          </p:cNvSpPr>
          <p:nvPr/>
        </p:nvSpPr>
        <p:spPr bwMode="auto">
          <a:xfrm>
            <a:off x="1613298" y="2714625"/>
            <a:ext cx="444103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6" name="Rectangle 9"/>
          <p:cNvSpPr>
            <a:spLocks noChangeArrowheads="1"/>
          </p:cNvSpPr>
          <p:nvPr/>
        </p:nvSpPr>
        <p:spPr bwMode="auto">
          <a:xfrm>
            <a:off x="2144316" y="2705100"/>
            <a:ext cx="4438749" cy="36909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de-DE" b="1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dirty="0">
                <a:latin typeface="Times New Roman" pitchFamily="18" charset="0"/>
              </a:rPr>
              <a:t> T</a:t>
            </a:r>
            <a:r>
              <a:rPr lang="de-DE" b="1" i="1" baseline="-25000" dirty="0">
                <a:latin typeface="Times New Roman" pitchFamily="18" charset="0"/>
              </a:rPr>
              <a:t>1  </a:t>
            </a:r>
            <a:r>
              <a:rPr kumimoji="1" lang="de-DE" b="1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baseline="-25000" dirty="0">
                <a:latin typeface="Times New Roman" pitchFamily="18" charset="0"/>
              </a:rPr>
              <a:t> 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2  </a:t>
            </a:r>
            <a:r>
              <a:rPr kumimoji="1" lang="de-DE" b="1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86027" name="AutoShape 10"/>
          <p:cNvSpPr>
            <a:spLocks noChangeArrowheads="1"/>
          </p:cNvSpPr>
          <p:nvPr/>
        </p:nvSpPr>
        <p:spPr bwMode="auto">
          <a:xfrm>
            <a:off x="3561160" y="2216944"/>
            <a:ext cx="358378" cy="435769"/>
          </a:xfrm>
          <a:prstGeom prst="downArrow">
            <a:avLst>
              <a:gd name="adj1" fmla="val 50000"/>
              <a:gd name="adj2" fmla="val 30399"/>
            </a:avLst>
          </a:prstGeom>
          <a:solidFill>
            <a:schemeClr val="accent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6028" name="Rectangle 11"/>
          <p:cNvSpPr>
            <a:spLocks noChangeArrowheads="1"/>
          </p:cNvSpPr>
          <p:nvPr/>
        </p:nvSpPr>
        <p:spPr bwMode="auto">
          <a:xfrm>
            <a:off x="3030141" y="3070622"/>
            <a:ext cx="149271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de-DE" b="1" i="1" dirty="0">
                <a:latin typeface="Times New Roman" pitchFamily="18" charset="0"/>
              </a:rPr>
              <a:t> T</a:t>
            </a:r>
            <a:r>
              <a:rPr lang="de-DE" b="1" i="1" baseline="-25000" dirty="0">
                <a:latin typeface="Times New Roman" pitchFamily="18" charset="0"/>
              </a:rPr>
              <a:t>2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86029" name="Rectangle 12"/>
          <p:cNvSpPr>
            <a:spLocks noChangeArrowheads="1"/>
          </p:cNvSpPr>
          <p:nvPr/>
        </p:nvSpPr>
        <p:spPr bwMode="auto">
          <a:xfrm>
            <a:off x="3025378" y="3359944"/>
            <a:ext cx="149271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6030" name="Text Box 13"/>
          <p:cNvSpPr txBox="1">
            <a:spLocks noChangeArrowheads="1"/>
          </p:cNvSpPr>
          <p:nvPr/>
        </p:nvSpPr>
        <p:spPr bwMode="auto">
          <a:xfrm>
            <a:off x="1403747" y="3762301"/>
            <a:ext cx="6597253" cy="13665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Zur Reduzierung des Nachrichtenaufkommens wird der Pfad</a:t>
            </a:r>
          </a:p>
          <a:p>
            <a:pPr algn="l">
              <a:lnSpc>
                <a:spcPct val="30000"/>
              </a:lnSpc>
            </a:pPr>
            <a:endParaRPr lang="de-DE" dirty="0">
              <a:latin typeface="Tahoma" pitchFamily="34" charset="0"/>
            </a:endParaRPr>
          </a:p>
          <a:p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dirty="0">
                <a:latin typeface="Times New Roman" pitchFamily="18" charset="0"/>
              </a:rPr>
              <a:t> 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  <a:r>
              <a:rPr lang="de-DE" b="1" i="1" baseline="30000" dirty="0">
                <a:latin typeface="Times New Roman" pitchFamily="18" charset="0"/>
              </a:rPr>
              <a:t>‘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2 </a:t>
            </a:r>
            <a:r>
              <a:rPr lang="de-DE" b="1" i="1" baseline="30000" dirty="0">
                <a:latin typeface="Times New Roman" pitchFamily="18" charset="0"/>
              </a:rPr>
              <a:t>‘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baseline="-25000" dirty="0">
                <a:latin typeface="Times New Roman" pitchFamily="18" charset="0"/>
              </a:rPr>
              <a:t>. . .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dirty="0">
                <a:latin typeface="Times New Roman" pitchFamily="18" charset="0"/>
              </a:rPr>
              <a:t> </a:t>
            </a:r>
            <a:r>
              <a:rPr lang="de-DE" b="1" i="1" dirty="0" err="1">
                <a:latin typeface="Times New Roman" pitchFamily="18" charset="0"/>
              </a:rPr>
              <a:t>T</a:t>
            </a:r>
            <a:r>
              <a:rPr lang="de-DE" b="1" i="1" baseline="-25000" dirty="0" err="1">
                <a:latin typeface="Times New Roman" pitchFamily="18" charset="0"/>
              </a:rPr>
              <a:t>n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baseline="30000" dirty="0">
                <a:latin typeface="Times New Roman" pitchFamily="18" charset="0"/>
              </a:rPr>
              <a:t>‘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</a:p>
          <a:p>
            <a:pPr>
              <a:lnSpc>
                <a:spcPct val="30000"/>
              </a:lnSpc>
            </a:pPr>
            <a:endParaRPr lang="de-DE" dirty="0"/>
          </a:p>
          <a:p>
            <a:pPr algn="l"/>
            <a:r>
              <a:rPr lang="de-DE" dirty="0">
                <a:latin typeface="Tahoma" pitchFamily="34" charset="0"/>
              </a:rPr>
              <a:t>nur weitergereicht, wenn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  <a:r>
              <a:rPr lang="de-DE" b="1" i="1" baseline="30000" dirty="0">
                <a:latin typeface="Times New Roman" pitchFamily="18" charset="0"/>
              </a:rPr>
              <a:t>‘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dirty="0">
                <a:latin typeface="Tahoma" pitchFamily="34" charset="0"/>
              </a:rPr>
              <a:t>einen kleineren </a:t>
            </a:r>
            <a:r>
              <a:rPr lang="de-DE" dirty="0" err="1">
                <a:latin typeface="Tahoma" pitchFamily="34" charset="0"/>
              </a:rPr>
              <a:t>Identifikator</a:t>
            </a:r>
            <a:r>
              <a:rPr lang="de-DE" dirty="0">
                <a:latin typeface="Tahoma" pitchFamily="34" charset="0"/>
              </a:rPr>
              <a:t> als </a:t>
            </a:r>
            <a:r>
              <a:rPr lang="de-DE" b="1" i="1" dirty="0" err="1">
                <a:latin typeface="Times New Roman" pitchFamily="18" charset="0"/>
              </a:rPr>
              <a:t>T</a:t>
            </a:r>
            <a:r>
              <a:rPr lang="de-DE" b="1" i="1" baseline="-25000" dirty="0" err="1">
                <a:latin typeface="Times New Roman" pitchFamily="18" charset="0"/>
              </a:rPr>
              <a:t>n</a:t>
            </a:r>
            <a:r>
              <a:rPr lang="de-DE" b="1" i="1" baseline="30000" dirty="0">
                <a:latin typeface="Times New Roman" pitchFamily="18" charset="0"/>
              </a:rPr>
              <a:t>‘</a:t>
            </a:r>
            <a:r>
              <a:rPr lang="de-DE" b="1" i="1" baseline="-25000" dirty="0">
                <a:latin typeface="Times New Roman" pitchFamily="18" charset="0"/>
              </a:rPr>
              <a:t>  </a:t>
            </a:r>
            <a:r>
              <a:rPr lang="de-DE" dirty="0">
                <a:latin typeface="Tahoma" pitchFamily="34" charset="0"/>
              </a:rPr>
              <a:t>hat (= </a:t>
            </a:r>
            <a:r>
              <a:rPr lang="de-DE" dirty="0" err="1">
                <a:latin typeface="Tahoma" pitchFamily="34" charset="0"/>
              </a:rPr>
              <a:t>path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pushing</a:t>
            </a:r>
            <a:r>
              <a:rPr lang="de-DE" dirty="0">
                <a:latin typeface="Tahoma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25202446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97E23-ADFD-4DC8-9489-2E95700C6E25}" type="slidenum">
              <a:rPr lang="en-US">
                <a:latin typeface="Arial" pitchFamily="34" charset="0"/>
              </a:rPr>
              <a:pPr/>
              <a:t>82</a:t>
            </a:fld>
            <a:endParaRPr lang="en-US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Deadlock-Vermeidung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843" y="1218308"/>
            <a:ext cx="8188503" cy="3500438"/>
          </a:xfrm>
        </p:spPr>
        <p:txBody>
          <a:bodyPr/>
          <a:lstStyle/>
          <a:p>
            <a:pPr>
              <a:defRPr/>
            </a:pPr>
            <a:r>
              <a:rPr lang="de-DE" dirty="0"/>
              <a:t>optimistische Mehrbenutzersynchronisation:</a:t>
            </a:r>
          </a:p>
          <a:p>
            <a:pPr>
              <a:buFont typeface="Webdings" pitchFamily="18" charset="2"/>
              <a:buNone/>
              <a:defRPr/>
            </a:pPr>
            <a:r>
              <a:rPr lang="de-DE" dirty="0"/>
              <a:t>	nach Abschluss der Transaktionsbearbeitung wird Validierung durchgeführt</a:t>
            </a:r>
          </a:p>
          <a:p>
            <a:pPr>
              <a:buFont typeface="Webdings" pitchFamily="18" charset="2"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Zeitstempel-basierende Synchronisation:</a:t>
            </a:r>
          </a:p>
          <a:p>
            <a:pPr>
              <a:buFont typeface="Webdings" pitchFamily="18" charset="2"/>
              <a:buNone/>
              <a:defRPr/>
            </a:pPr>
            <a:r>
              <a:rPr lang="de-DE" dirty="0"/>
              <a:t>	Zuordnung eines Lese-/Schreib-Stempels zu jedem Datum </a:t>
            </a:r>
          </a:p>
          <a:p>
            <a:pPr>
              <a:buFont typeface="Webdings" pitchFamily="18" charset="2"/>
              <a:buNone/>
              <a:defRPr/>
            </a:pPr>
            <a:r>
              <a:rPr lang="de-DE" dirty="0"/>
              <a:t>	</a:t>
            </a:r>
            <a:r>
              <a:rPr lang="de-DE" dirty="0">
                <a:sym typeface="Monotype Sorts" pitchFamily="2" charset="2"/>
              </a:rPr>
              <a:t>entscheidet, ob beabsichtigte Operation durchgeführt werden kann ohne</a:t>
            </a:r>
          </a:p>
          <a:p>
            <a:pPr>
              <a:buFont typeface="Webdings" pitchFamily="18" charset="2"/>
              <a:buNone/>
              <a:defRPr/>
            </a:pPr>
            <a:r>
              <a:rPr lang="de-DE" dirty="0">
                <a:sym typeface="Monotype Sorts" pitchFamily="2" charset="2"/>
              </a:rPr>
              <a:t>                </a:t>
            </a:r>
            <a:r>
              <a:rPr lang="de-DE" dirty="0" err="1">
                <a:sym typeface="Monotype Sorts" pitchFamily="2" charset="2"/>
              </a:rPr>
              <a:t>Serialisierbarkeit</a:t>
            </a:r>
            <a:r>
              <a:rPr lang="de-DE" dirty="0">
                <a:sym typeface="Monotype Sorts" pitchFamily="2" charset="2"/>
              </a:rPr>
              <a:t> zu verletzen oder ob Transaktion abgebrochen wird (</a:t>
            </a:r>
            <a:r>
              <a:rPr lang="de-DE" b="1" dirty="0" err="1">
                <a:sym typeface="Monotype Sorts" pitchFamily="2" charset="2"/>
              </a:rPr>
              <a:t>abort</a:t>
            </a:r>
            <a:r>
              <a:rPr lang="de-DE" dirty="0">
                <a:sym typeface="Monotype Sorts" pitchFamily="2" charset="2"/>
              </a:rPr>
              <a:t>)</a:t>
            </a:r>
          </a:p>
          <a:p>
            <a:pPr>
              <a:buFont typeface="Webdings" pitchFamily="18" charset="2"/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367379"/>
      </p:ext>
    </p:extLst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E5A85F-DEFA-4069-A422-5DAA6BDCC771}" type="slidenum">
              <a:rPr lang="en-US">
                <a:latin typeface="Arial" pitchFamily="34" charset="0"/>
              </a:rPr>
              <a:pPr/>
              <a:t>83</a:t>
            </a:fld>
            <a:endParaRPr lang="en-US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Deadlockvermeidung</a:t>
            </a:r>
            <a:r>
              <a:rPr lang="de-DE" dirty="0"/>
              <a:t> bei Sperrbasierte Synchronisation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04937"/>
            <a:ext cx="6858000" cy="3738563"/>
          </a:xfrm>
        </p:spPr>
        <p:txBody>
          <a:bodyPr/>
          <a:lstStyle/>
          <a:p>
            <a:r>
              <a:rPr lang="de-DE" b="1" dirty="0" err="1"/>
              <a:t>wound</a:t>
            </a:r>
            <a:r>
              <a:rPr lang="de-DE" b="1" dirty="0"/>
              <a:t>/</a:t>
            </a:r>
            <a:r>
              <a:rPr lang="de-DE" b="1" dirty="0" err="1"/>
              <a:t>wait</a:t>
            </a:r>
            <a:r>
              <a:rPr lang="de-DE" b="1" dirty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nur jüngere Transaktionen warten auf ältere;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fordert ältere Transaktion Sperre an, die mit der von der jüngeren Transaktion gehaltenen nicht verträglich ist, wird jüngere Transaktion abgebrochen</a:t>
            </a:r>
          </a:p>
          <a:p>
            <a:pPr>
              <a:buFont typeface="Webdings" pitchFamily="18" charset="2"/>
              <a:buNone/>
            </a:pPr>
            <a:endParaRPr lang="de-DE" dirty="0"/>
          </a:p>
          <a:p>
            <a:r>
              <a:rPr lang="de-DE" b="1" dirty="0" err="1"/>
              <a:t>wait</a:t>
            </a:r>
            <a:r>
              <a:rPr lang="de-DE" b="1" dirty="0"/>
              <a:t>/die: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nur ältere Transaktionen warten auf jüngere;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fordert jüngere Transaktion Sperre an, die mit der von der älteren Transaktion gehaltenen nicht kompatibel ist, wird jüngere Transaktion abgebrochen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251009"/>
      </p:ext>
    </p:extLst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A847-65EB-4939-9606-F191F70FA894}" type="slidenum">
              <a:rPr lang="en-US">
                <a:latin typeface="Arial" pitchFamily="34" charset="0"/>
              </a:rPr>
              <a:pPr/>
              <a:t>84</a:t>
            </a:fld>
            <a:endParaRPr lang="en-US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07194"/>
            <a:ext cx="6858000" cy="857250"/>
          </a:xfrm>
        </p:spPr>
        <p:txBody>
          <a:bodyPr/>
          <a:lstStyle/>
          <a:p>
            <a:pPr algn="ctr"/>
            <a:r>
              <a:rPr lang="de-DE"/>
              <a:t>Voraussetzungen für Deadlockvermeidungsverfahren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8369" y="1909762"/>
            <a:ext cx="5039916" cy="891779"/>
          </a:xfrm>
        </p:spPr>
        <p:txBody>
          <a:bodyPr/>
          <a:lstStyle/>
          <a:p>
            <a:r>
              <a:rPr lang="de-DE"/>
              <a:t>Vergabe global eindeutiger Zeitstempel als Transaktionsidentifikatoren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2182417" y="3337322"/>
            <a:ext cx="5039915" cy="9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lokale Uhren müssen hinreichend genau aufeinander abgestimmt sein</a:t>
            </a:r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2558654" y="2594373"/>
            <a:ext cx="1263253" cy="35956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lokale Zeit</a:t>
            </a:r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3820716" y="2595562"/>
            <a:ext cx="1241822" cy="35837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Stations-ID</a:t>
            </a:r>
          </a:p>
        </p:txBody>
      </p:sp>
    </p:spTree>
    <p:extLst>
      <p:ext uri="{BB962C8B-B14F-4D97-AF65-F5344CB8AC3E}">
        <p14:creationId xmlns:p14="http://schemas.microsoft.com/office/powerpoint/2010/main" val="1072240473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0EF27-7A2E-495F-858C-FB652A39CB1A}" type="slidenum">
              <a:rPr lang="en-US">
                <a:latin typeface="Arial" pitchFamily="34" charset="0"/>
              </a:rPr>
              <a:pPr/>
              <a:t>85</a:t>
            </a:fld>
            <a:endParaRPr lang="en-US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1463"/>
            <a:ext cx="6858000" cy="857250"/>
          </a:xfrm>
        </p:spPr>
        <p:txBody>
          <a:bodyPr/>
          <a:lstStyle/>
          <a:p>
            <a:pPr algn="ctr"/>
            <a:r>
              <a:rPr lang="de-DE" dirty="0"/>
              <a:t>Synchronisation bei replizierten Daten</a:t>
            </a:r>
            <a:br>
              <a:rPr lang="de-DE" dirty="0"/>
            </a:br>
            <a:r>
              <a:rPr lang="de-DE" b="1" dirty="0"/>
              <a:t>ROWA: Read </a:t>
            </a:r>
            <a:r>
              <a:rPr lang="de-DE" b="1" dirty="0" err="1"/>
              <a:t>One</a:t>
            </a:r>
            <a:r>
              <a:rPr lang="de-DE" b="1" dirty="0"/>
              <a:t>, Write All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1700212" y="1481137"/>
            <a:ext cx="6300788" cy="290848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b="1" dirty="0">
                <a:latin typeface="Tahoma" pitchFamily="34" charset="0"/>
              </a:rPr>
              <a:t>Problem:</a:t>
            </a:r>
          </a:p>
          <a:p>
            <a:pPr algn="l">
              <a:defRPr/>
            </a:pPr>
            <a:endParaRPr lang="de-DE" b="1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Zu einem Datum A gibt es mehrere Kopien A1, A2, ..., An, die auf unterschiedlichen Stationen liegen.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Eine Lesetransaktion erfordert nur eine Kopie,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bei Änderungstransaktionen müssen aber alle bestehenden Kopien geändert werden.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 </a:t>
            </a:r>
            <a:r>
              <a:rPr lang="de-DE" dirty="0">
                <a:latin typeface="Tahoma" pitchFamily="34" charset="0"/>
              </a:rPr>
              <a:t>hohe Laufzeit und Verfügbarkeitsprobleme</a:t>
            </a:r>
          </a:p>
        </p:txBody>
      </p:sp>
    </p:spTree>
    <p:extLst>
      <p:ext uri="{BB962C8B-B14F-4D97-AF65-F5344CB8AC3E}">
        <p14:creationId xmlns:p14="http://schemas.microsoft.com/office/powerpoint/2010/main" val="377962197"/>
      </p:ext>
    </p:extLst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0D825-30A5-48B2-9346-FAC391D4F0BF}" type="slidenum">
              <a:rPr lang="en-US">
                <a:latin typeface="Arial" pitchFamily="34" charset="0"/>
              </a:rPr>
              <a:pPr/>
              <a:t>86</a:t>
            </a:fld>
            <a:endParaRPr lang="en-US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Quorum-Consensus Verfahren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2316" y="1393031"/>
            <a:ext cx="6618684" cy="2439591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de-DE" dirty="0"/>
              <a:t>Ausgleich der Leistungsfähigkeit zwischen Lese- und Änderungstransaktionen </a:t>
            </a:r>
          </a:p>
          <a:p>
            <a:pPr marL="285750" indent="-285750">
              <a:lnSpc>
                <a:spcPct val="100000"/>
              </a:lnSpc>
              <a:buFont typeface="Symbol" pitchFamily="2" charset="2"/>
              <a:buChar char="®"/>
              <a:defRPr/>
            </a:pPr>
            <a:r>
              <a:rPr lang="de-DE" dirty="0"/>
              <a:t>teilweise Verlagerung des Overheads von den Änderungs- zu den Lesetransaktionen indem den Kopien </a:t>
            </a:r>
            <a:r>
              <a:rPr lang="de-DE" i="1" dirty="0"/>
              <a:t>A</a:t>
            </a:r>
            <a:r>
              <a:rPr lang="de-DE" b="1" i="1" baseline="-25000" dirty="0"/>
              <a:t>i</a:t>
            </a:r>
            <a:r>
              <a:rPr lang="de-DE" dirty="0"/>
              <a:t>  eines replizierten Datums </a:t>
            </a:r>
            <a:r>
              <a:rPr lang="de-DE" i="1" dirty="0"/>
              <a:t>A</a:t>
            </a:r>
            <a:r>
              <a:rPr lang="de-DE" dirty="0"/>
              <a:t>  individuelle Gewichte zugeordnet werden</a:t>
            </a:r>
          </a:p>
          <a:p>
            <a:pPr>
              <a:lnSpc>
                <a:spcPct val="100000"/>
              </a:lnSpc>
              <a:defRPr/>
            </a:pPr>
            <a:endParaRPr lang="de-DE" dirty="0"/>
          </a:p>
          <a:p>
            <a:pPr marL="285750" indent="-285750">
              <a:lnSpc>
                <a:spcPct val="100000"/>
              </a:lnSpc>
              <a:buFont typeface="Arial" charset="0"/>
              <a:buChar char="•"/>
              <a:defRPr/>
            </a:pPr>
            <a:r>
              <a:rPr lang="de-DE" b="1" i="1" dirty="0">
                <a:latin typeface="Times New Roman" pitchFamily="18" charset="0"/>
              </a:rPr>
              <a:t>Lesequorum </a:t>
            </a:r>
            <a:r>
              <a:rPr lang="de-DE" b="1" i="1" dirty="0" err="1">
                <a:latin typeface="Times New Roman" pitchFamily="18" charset="0"/>
              </a:rPr>
              <a:t>Q</a:t>
            </a:r>
            <a:r>
              <a:rPr lang="de-DE" b="1" i="1" baseline="-25000" dirty="0" err="1">
                <a:latin typeface="Times New Roman" pitchFamily="18" charset="0"/>
              </a:rPr>
              <a:t>r</a:t>
            </a:r>
            <a:r>
              <a:rPr lang="de-DE" b="1" i="1" dirty="0">
                <a:latin typeface="Times New Roman" pitchFamily="18" charset="0"/>
              </a:rPr>
              <a:t>(A)</a:t>
            </a:r>
          </a:p>
          <a:p>
            <a:pPr marL="285750" indent="-285750">
              <a:lnSpc>
                <a:spcPct val="100000"/>
              </a:lnSpc>
              <a:buFont typeface="Arial" charset="0"/>
              <a:buChar char="•"/>
              <a:defRPr/>
            </a:pPr>
            <a:r>
              <a:rPr lang="de-DE" b="1" i="1" dirty="0">
                <a:latin typeface="Times New Roman" pitchFamily="18" charset="0"/>
              </a:rPr>
              <a:t>Schreibquorum </a:t>
            </a:r>
            <a:r>
              <a:rPr lang="de-DE" b="1" i="1" dirty="0" err="1">
                <a:latin typeface="Times New Roman" pitchFamily="18" charset="0"/>
              </a:rPr>
              <a:t>Q</a:t>
            </a:r>
            <a:r>
              <a:rPr lang="de-DE" b="1" i="1" baseline="-25000" dirty="0" err="1">
                <a:latin typeface="Times New Roman" pitchFamily="18" charset="0"/>
              </a:rPr>
              <a:t>w</a:t>
            </a:r>
            <a:r>
              <a:rPr lang="de-DE" b="1" i="1" dirty="0">
                <a:latin typeface="Times New Roman" pitchFamily="18" charset="0"/>
              </a:rPr>
              <a:t>(A)</a:t>
            </a:r>
          </a:p>
          <a:p>
            <a:pPr marL="285750" indent="-285750">
              <a:lnSpc>
                <a:spcPct val="100000"/>
              </a:lnSpc>
              <a:buFont typeface="Arial" charset="0"/>
              <a:buChar char="•"/>
              <a:defRPr/>
            </a:pPr>
            <a:endParaRPr lang="de-DE" b="1" i="1" dirty="0">
              <a:latin typeface="Times New Roman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de-DE" dirty="0"/>
              <a:t>Folgende Bedingungen müssen gelten:</a:t>
            </a:r>
          </a:p>
          <a:p>
            <a:pPr>
              <a:defRPr/>
            </a:pPr>
            <a:endParaRPr lang="de-DE" i="1" dirty="0">
              <a:latin typeface="Times New Roman" pitchFamily="18" charset="0"/>
            </a:endParaRP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1621632" y="4083050"/>
            <a:ext cx="6618685" cy="107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AutoNum type="arabicPeriod"/>
            </a:pPr>
            <a:r>
              <a:rPr kumimoji="1" lang="de-DE" b="1" i="1" dirty="0" err="1">
                <a:latin typeface="Times New Roman" pitchFamily="18" charset="0"/>
              </a:rPr>
              <a:t>Q</a:t>
            </a:r>
            <a:r>
              <a:rPr kumimoji="1" lang="de-DE" b="1" i="1" baseline="-25000" dirty="0" err="1">
                <a:latin typeface="Times New Roman" pitchFamily="18" charset="0"/>
              </a:rPr>
              <a:t>w</a:t>
            </a:r>
            <a:r>
              <a:rPr kumimoji="1" lang="de-DE" b="1" i="1" dirty="0">
                <a:latin typeface="Times New Roman" pitchFamily="18" charset="0"/>
              </a:rPr>
              <a:t>(A) + </a:t>
            </a:r>
            <a:r>
              <a:rPr kumimoji="1" lang="de-DE" b="1" i="1" dirty="0" err="1">
                <a:latin typeface="Times New Roman" pitchFamily="18" charset="0"/>
              </a:rPr>
              <a:t>Q</a:t>
            </a:r>
            <a:r>
              <a:rPr kumimoji="1" lang="de-DE" b="1" i="1" baseline="-25000" dirty="0" err="1">
                <a:latin typeface="Times New Roman" pitchFamily="18" charset="0"/>
              </a:rPr>
              <a:t>w</a:t>
            </a:r>
            <a:r>
              <a:rPr kumimoji="1" lang="de-DE" b="1" i="1" dirty="0">
                <a:latin typeface="Times New Roman" pitchFamily="18" charset="0"/>
              </a:rPr>
              <a:t>(A) &gt; W(A)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AutoNum type="arabicPeriod"/>
            </a:pPr>
            <a:r>
              <a:rPr kumimoji="1" lang="de-DE" b="1" i="1" dirty="0" err="1">
                <a:latin typeface="Times New Roman" pitchFamily="18" charset="0"/>
              </a:rPr>
              <a:t>Q</a:t>
            </a:r>
            <a:r>
              <a:rPr kumimoji="1" lang="de-DE" b="1" i="1" baseline="-25000" dirty="0" err="1">
                <a:latin typeface="Times New Roman" pitchFamily="18" charset="0"/>
              </a:rPr>
              <a:t>r</a:t>
            </a:r>
            <a:r>
              <a:rPr kumimoji="1" lang="de-DE" b="1" i="1" dirty="0">
                <a:latin typeface="Times New Roman" pitchFamily="18" charset="0"/>
              </a:rPr>
              <a:t>(A) + </a:t>
            </a:r>
            <a:r>
              <a:rPr kumimoji="1" lang="de-DE" b="1" i="1" dirty="0" err="1">
                <a:latin typeface="Times New Roman" pitchFamily="18" charset="0"/>
              </a:rPr>
              <a:t>Q</a:t>
            </a:r>
            <a:r>
              <a:rPr kumimoji="1" lang="de-DE" b="1" i="1" baseline="-25000" dirty="0" err="1">
                <a:latin typeface="Times New Roman" pitchFamily="18" charset="0"/>
              </a:rPr>
              <a:t>w</a:t>
            </a:r>
            <a:r>
              <a:rPr kumimoji="1" lang="de-DE" b="1" i="1" dirty="0">
                <a:latin typeface="Times New Roman" pitchFamily="18" charset="0"/>
              </a:rPr>
              <a:t>(A) &gt; W(A)</a:t>
            </a:r>
          </a:p>
          <a:p>
            <a:pPr marL="257175" indent="-257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kumimoji="1" lang="de-DE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95836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A2FE7-CF52-49C3-87C1-3D08E3880D1A}" type="slidenum">
              <a:rPr lang="en-US">
                <a:latin typeface="Arial" pitchFamily="34" charset="0"/>
              </a:rPr>
              <a:pPr/>
              <a:t>87</a:t>
            </a:fld>
            <a:endParaRPr lang="en-US">
              <a:latin typeface="Arial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Beispiel</a:t>
            </a:r>
          </a:p>
        </p:txBody>
      </p:sp>
      <p:graphicFrame>
        <p:nvGraphicFramePr>
          <p:cNvPr id="341050" name="Group 58"/>
          <p:cNvGraphicFramePr>
            <a:graphicFrameLocks noGrp="1"/>
          </p:cNvGraphicFramePr>
          <p:nvPr/>
        </p:nvGraphicFramePr>
        <p:xfrm>
          <a:off x="2296716" y="1153717"/>
          <a:ext cx="4572000" cy="13846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 (S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 (A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 (w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4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26" name="Object 60"/>
          <p:cNvGraphicFramePr>
            <a:graphicFrameLocks noChangeAspect="1"/>
          </p:cNvGraphicFramePr>
          <p:nvPr/>
        </p:nvGraphicFramePr>
        <p:xfrm>
          <a:off x="2270523" y="3006329"/>
          <a:ext cx="2734865" cy="1720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58640" imgH="901440" progId="Equation.3">
                  <p:embed/>
                </p:oleObj>
              </mc:Choice>
              <mc:Fallback>
                <p:oleObj name="Equation" r:id="rId4" imgW="1358640" imgH="901440" progId="Equation.3">
                  <p:embed/>
                  <p:pic>
                    <p:nvPicPr>
                      <p:cNvPr id="102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523" y="3006329"/>
                        <a:ext cx="2734865" cy="1720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373709"/>
      </p:ext>
    </p:extLst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FF1B3-0326-42F7-AEE5-21F6795D3570}" type="slidenum">
              <a:rPr lang="en-US">
                <a:latin typeface="Arial" pitchFamily="34" charset="0"/>
              </a:rPr>
              <a:pPr/>
              <a:t>88</a:t>
            </a:fld>
            <a:endParaRPr lang="en-US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329" y="87152"/>
            <a:ext cx="6858000" cy="857251"/>
          </a:xfrm>
        </p:spPr>
        <p:txBody>
          <a:bodyPr/>
          <a:lstStyle/>
          <a:p>
            <a:pPr algn="ctr"/>
            <a:r>
              <a:rPr lang="de-DE"/>
              <a:t>Zustände</a:t>
            </a:r>
          </a:p>
        </p:txBody>
      </p:sp>
      <p:graphicFrame>
        <p:nvGraphicFramePr>
          <p:cNvPr id="342103" name="Group 87"/>
          <p:cNvGraphicFramePr>
            <a:graphicFrameLocks noGrp="1"/>
          </p:cNvGraphicFramePr>
          <p:nvPr/>
        </p:nvGraphicFramePr>
        <p:xfrm>
          <a:off x="2010966" y="1233487"/>
          <a:ext cx="5600702" cy="1400414"/>
        </p:xfrm>
        <a:graphic>
          <a:graphicData uri="http://schemas.openxmlformats.org/drawingml/2006/table">
            <a:tbl>
              <a:tblPr/>
              <a:tblGrid>
                <a:gridCol w="1119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15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15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Versions#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9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2202" name="Text Box 80"/>
          <p:cNvSpPr txBox="1">
            <a:spLocks noChangeArrowheads="1"/>
          </p:cNvSpPr>
          <p:nvPr/>
        </p:nvSpPr>
        <p:spPr bwMode="auto">
          <a:xfrm>
            <a:off x="1641873" y="773906"/>
            <a:ext cx="468461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a) vor dem Schreiben eines Schreibquorums</a:t>
            </a:r>
          </a:p>
        </p:txBody>
      </p:sp>
      <p:sp>
        <p:nvSpPr>
          <p:cNvPr id="92203" name="Text Box 81"/>
          <p:cNvSpPr txBox="1">
            <a:spLocks noChangeArrowheads="1"/>
          </p:cNvSpPr>
          <p:nvPr/>
        </p:nvSpPr>
        <p:spPr bwMode="auto">
          <a:xfrm>
            <a:off x="1549004" y="2889647"/>
            <a:ext cx="485293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b) nach dem Schreiben eines Schreibquorums</a:t>
            </a:r>
          </a:p>
        </p:txBody>
      </p:sp>
      <p:graphicFrame>
        <p:nvGraphicFramePr>
          <p:cNvPr id="342104" name="Group 88"/>
          <p:cNvGraphicFramePr>
            <a:graphicFrameLocks noGrp="1"/>
          </p:cNvGraphicFramePr>
          <p:nvPr/>
        </p:nvGraphicFramePr>
        <p:xfrm>
          <a:off x="2016919" y="3351610"/>
          <a:ext cx="5600702" cy="1400414"/>
        </p:xfrm>
        <a:graphic>
          <a:graphicData uri="http://schemas.openxmlformats.org/drawingml/2006/table">
            <a:tbl>
              <a:tblPr/>
              <a:tblGrid>
                <a:gridCol w="1119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15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15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Versions#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9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82719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Peer to Peer-Informationssysteme</a:t>
            </a:r>
          </a:p>
        </p:txBody>
      </p:sp>
      <p:sp>
        <p:nvSpPr>
          <p:cNvPr id="93187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Seti@Home</a:t>
            </a:r>
          </a:p>
          <a:p>
            <a:pPr lvl="1"/>
            <a:r>
              <a:rPr lang="de-DE"/>
              <a:t>P2P number crunching</a:t>
            </a:r>
          </a:p>
          <a:p>
            <a:pPr lvl="1"/>
            <a:endParaRPr lang="de-DE"/>
          </a:p>
          <a:p>
            <a:pPr lvl="1"/>
            <a:endParaRPr lang="de-DE"/>
          </a:p>
          <a:p>
            <a:pPr lvl="1"/>
            <a:endParaRPr lang="de-DE"/>
          </a:p>
          <a:p>
            <a:r>
              <a:rPr lang="de-DE"/>
              <a:t>Napster</a:t>
            </a:r>
          </a:p>
          <a:p>
            <a:pPr lvl="1"/>
            <a:r>
              <a:rPr lang="de-DE"/>
              <a:t>P2P file sharing / Informationsmanagement</a:t>
            </a:r>
          </a:p>
        </p:txBody>
      </p:sp>
      <p:sp>
        <p:nvSpPr>
          <p:cNvPr id="93188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2AE0-B22F-464F-9952-B117070CFD15}" type="slidenum">
              <a:rPr lang="en-US">
                <a:latin typeface="Arial" pitchFamily="34" charset="0"/>
              </a:rPr>
              <a:pPr/>
              <a:t>89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182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2BD09-8B8A-4A01-9AFC-24C8BE61E805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343650" cy="857250"/>
          </a:xfrm>
        </p:spPr>
        <p:txBody>
          <a:bodyPr/>
          <a:lstStyle/>
          <a:p>
            <a:pPr algn="ctr"/>
            <a:r>
              <a:rPr lang="de-DE"/>
              <a:t>Fragmentierung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4715" y="964810"/>
            <a:ext cx="6074569" cy="3782615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b="1" dirty="0"/>
              <a:t>horizontale Fragmentierung</a:t>
            </a:r>
            <a:r>
              <a:rPr lang="de-DE" dirty="0"/>
              <a:t>: Zerlegung der Relation in disjunkte </a:t>
            </a:r>
            <a:r>
              <a:rPr lang="de-DE" dirty="0" err="1"/>
              <a:t>Tupelmengen</a:t>
            </a:r>
            <a:endParaRPr lang="de-DE" dirty="0"/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b="1" dirty="0"/>
              <a:t>vertikale Fragmentierung</a:t>
            </a:r>
            <a:r>
              <a:rPr lang="de-DE" dirty="0"/>
              <a:t>: Zusammenfassung von Attributen mit gleichem Zugriffsmuster</a:t>
            </a:r>
          </a:p>
          <a:p>
            <a:pPr>
              <a:buClr>
                <a:srgbClr val="FFCC00"/>
              </a:buClr>
            </a:pPr>
            <a:endParaRPr lang="de-DE" dirty="0"/>
          </a:p>
          <a:p>
            <a:pPr>
              <a:buClr>
                <a:srgbClr val="FFCC00"/>
              </a:buClr>
            </a:pPr>
            <a:r>
              <a:rPr lang="de-DE" b="1" dirty="0"/>
              <a:t>kombinierte Fragmentierung</a:t>
            </a:r>
            <a:r>
              <a:rPr lang="de-DE" dirty="0"/>
              <a:t>: Anwendung horizontaler und vertikaler Fragmentierung auf dieselbe Relation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563134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Napster-Architektur</a:t>
            </a:r>
          </a:p>
        </p:txBody>
      </p:sp>
      <p:sp>
        <p:nvSpPr>
          <p:cNvPr id="9421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33BB7-8265-4AB3-92A1-78BE53D439AA}" type="slidenum">
              <a:rPr lang="en-US">
                <a:latin typeface="Arial" pitchFamily="34" charset="0"/>
              </a:rPr>
              <a:pPr/>
              <a:t>90</a:t>
            </a:fld>
            <a:endParaRPr lang="en-US">
              <a:latin typeface="Arial" pitchFamily="34" charset="0"/>
            </a:endParaRPr>
          </a:p>
        </p:txBody>
      </p:sp>
      <p:pic>
        <p:nvPicPr>
          <p:cNvPr id="942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30003" y="897731"/>
            <a:ext cx="5385197" cy="4182666"/>
          </a:xfrm>
          <a:noFill/>
        </p:spPr>
      </p:pic>
    </p:spTree>
    <p:extLst>
      <p:ext uri="{BB962C8B-B14F-4D97-AF65-F5344CB8AC3E}">
        <p14:creationId xmlns:p14="http://schemas.microsoft.com/office/powerpoint/2010/main" val="1009505413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11003" y="588169"/>
            <a:ext cx="4966097" cy="4480322"/>
          </a:xfrm>
          <a:noFill/>
        </p:spPr>
      </p:pic>
      <p:sp>
        <p:nvSpPr>
          <p:cNvPr id="9523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Gnutella-Architektur</a:t>
            </a:r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97DD3-84DF-4142-A0FB-CB7FC126D324}" type="slidenum">
              <a:rPr lang="en-US">
                <a:latin typeface="Arial" pitchFamily="34" charset="0"/>
              </a:rPr>
              <a:pPr/>
              <a:t>91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9314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DHT: Distributed Hash Table</a:t>
            </a:r>
          </a:p>
        </p:txBody>
      </p:sp>
      <p:sp>
        <p:nvSpPr>
          <p:cNvPr id="962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Basieren auf „consistent hashing“</a:t>
            </a:r>
          </a:p>
          <a:p>
            <a:endParaRPr lang="de-DE"/>
          </a:p>
          <a:p>
            <a:r>
              <a:rPr lang="de-DE"/>
              <a:t>Vollständige Dezentralisierung der Kontrolle</a:t>
            </a:r>
          </a:p>
          <a:p>
            <a:endParaRPr lang="de-DE"/>
          </a:p>
          <a:p>
            <a:r>
              <a:rPr lang="de-DE"/>
              <a:t>Dennoch zielgerichtete Suche</a:t>
            </a:r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C59ED-9D7B-4192-9BB8-AA5C20611BEF}" type="slidenum">
              <a:rPr lang="en-US">
                <a:latin typeface="Arial" pitchFamily="34" charset="0"/>
              </a:rPr>
              <a:pPr/>
              <a:t>92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16624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ym typeface="Wingdings" pitchFamily="2" charset="2"/>
              </a:rPr>
              <a:t>CHORD</a:t>
            </a:r>
            <a:endParaRPr lang="de-DE"/>
          </a:p>
        </p:txBody>
      </p:sp>
      <p:sp>
        <p:nvSpPr>
          <p:cNvPr id="97283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E6414-7CB7-4311-BABD-4BD301381C60}" type="slidenum">
              <a:rPr lang="en-US">
                <a:latin typeface="Arial" pitchFamily="34" charset="0"/>
              </a:rPr>
              <a:pPr/>
              <a:t>93</a:t>
            </a:fld>
            <a:endParaRPr lang="en-US">
              <a:latin typeface="Arial" pitchFamily="34" charset="0"/>
            </a:endParaRPr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86038" y="101203"/>
            <a:ext cx="4735116" cy="5042297"/>
          </a:xfrm>
          <a:noFill/>
        </p:spPr>
      </p:pic>
    </p:spTree>
    <p:extLst>
      <p:ext uri="{BB962C8B-B14F-4D97-AF65-F5344CB8AC3E}">
        <p14:creationId xmlns:p14="http://schemas.microsoft.com/office/powerpoint/2010/main" val="1770133835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CAN</a:t>
            </a:r>
          </a:p>
        </p:txBody>
      </p:sp>
      <p:sp>
        <p:nvSpPr>
          <p:cNvPr id="98307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2C79C-DA7D-435F-B1CB-D4F7FF00206B}" type="slidenum">
              <a:rPr lang="en-US">
                <a:latin typeface="Arial" pitchFamily="34" charset="0"/>
              </a:rPr>
              <a:pPr/>
              <a:t>94</a:t>
            </a:fld>
            <a:endParaRPr lang="en-US">
              <a:latin typeface="Arial" pitchFamily="34" charset="0"/>
            </a:endParaRPr>
          </a:p>
        </p:txBody>
      </p:sp>
      <p:pic>
        <p:nvPicPr>
          <p:cNvPr id="983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7481" y="-36910"/>
            <a:ext cx="4677966" cy="5098257"/>
          </a:xfrm>
          <a:noFill/>
        </p:spPr>
      </p:pic>
    </p:spTree>
    <p:extLst>
      <p:ext uri="{BB962C8B-B14F-4D97-AF65-F5344CB8AC3E}">
        <p14:creationId xmlns:p14="http://schemas.microsoft.com/office/powerpoint/2010/main" val="801613532"/>
      </p:ext>
    </p:extLst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-SQL Datenbanken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Internet-</a:t>
            </a:r>
            <a:r>
              <a:rPr lang="de-DE" dirty="0" err="1"/>
              <a:t>scale</a:t>
            </a:r>
            <a:r>
              <a:rPr lang="de-DE" dirty="0"/>
              <a:t> Skalierbarkeit</a:t>
            </a:r>
          </a:p>
          <a:p>
            <a:r>
              <a:rPr lang="de-DE" dirty="0"/>
              <a:t>CAP-Theorem: nur 2 von 3 Wünschen erfüllbar</a:t>
            </a:r>
          </a:p>
          <a:p>
            <a:pPr lvl="1"/>
            <a:r>
              <a:rPr lang="de-DE" dirty="0"/>
              <a:t>Konsistenz (</a:t>
            </a:r>
            <a:r>
              <a:rPr lang="de-DE" dirty="0" err="1"/>
              <a:t>Consistency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Zuverläassigkeit</a:t>
            </a:r>
            <a:r>
              <a:rPr lang="de-DE" dirty="0"/>
              <a:t>/Verfügbarkeit (</a:t>
            </a:r>
            <a:r>
              <a:rPr lang="de-DE" dirty="0" err="1"/>
              <a:t>Availability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Partitionierungs-Toleranz</a:t>
            </a:r>
          </a:p>
          <a:p>
            <a:r>
              <a:rPr lang="de-DE" dirty="0" err="1"/>
              <a:t>No</a:t>
            </a:r>
            <a:r>
              <a:rPr lang="de-DE" dirty="0"/>
              <a:t>-SQL Datenbanksysteme verteilen die Last innerhalb eines Clusters/Netzwerks</a:t>
            </a:r>
          </a:p>
          <a:p>
            <a:pPr lvl="1"/>
            <a:r>
              <a:rPr lang="de-DE" dirty="0"/>
              <a:t>Dabei kommen oft DHT-Techniken zum Einsatz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1378"/>
      </p:ext>
    </p:extLst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Schnittstelle der </a:t>
            </a:r>
            <a:r>
              <a:rPr lang="de-DE" dirty="0" err="1"/>
              <a:t>No</a:t>
            </a:r>
            <a:r>
              <a:rPr lang="de-DE" dirty="0"/>
              <a:t>-SQL Datenbanken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Insert(</a:t>
            </a:r>
            <a:r>
              <a:rPr lang="de-DE" dirty="0" err="1"/>
              <a:t>k,v</a:t>
            </a:r>
            <a:r>
              <a:rPr lang="de-DE" dirty="0"/>
              <a:t>)</a:t>
            </a:r>
          </a:p>
          <a:p>
            <a:r>
              <a:rPr lang="de-DE" dirty="0"/>
              <a:t>Lookup(k)</a:t>
            </a:r>
          </a:p>
          <a:p>
            <a:r>
              <a:rPr lang="de-DE" dirty="0"/>
              <a:t>Delete(k)</a:t>
            </a:r>
          </a:p>
          <a:p>
            <a:endParaRPr lang="de-DE" dirty="0"/>
          </a:p>
          <a:p>
            <a:r>
              <a:rPr lang="de-DE" dirty="0"/>
              <a:t>Extrem einfach </a:t>
            </a:r>
            <a:r>
              <a:rPr lang="de-DE" dirty="0">
                <a:sym typeface="Wingdings" pitchFamily="2" charset="2"/>
              </a:rPr>
              <a:t> effizient</a:t>
            </a:r>
          </a:p>
          <a:p>
            <a:r>
              <a:rPr lang="de-DE" dirty="0">
                <a:sym typeface="Wingdings" pitchFamily="2" charset="2"/>
              </a:rPr>
              <a:t>Aber: wer macht denn die </a:t>
            </a:r>
            <a:r>
              <a:rPr lang="de-DE" dirty="0" err="1">
                <a:sym typeface="Wingdings" pitchFamily="2" charset="2"/>
              </a:rPr>
              <a:t>Joins</a:t>
            </a:r>
            <a:r>
              <a:rPr lang="de-DE" dirty="0">
                <a:sym typeface="Wingdings" pitchFamily="2" charset="2"/>
              </a:rPr>
              <a:t>/Selektionen/…</a:t>
            </a:r>
          </a:p>
          <a:p>
            <a:pPr lvl="1"/>
            <a:r>
              <a:rPr lang="de-DE" dirty="0">
                <a:sym typeface="Wingdings" pitchFamily="2" charset="2"/>
              </a:rPr>
              <a:t> das Anwendungsprogramm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5712"/>
      </p:ext>
    </p:extLst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Konsistenzmodell: </a:t>
            </a:r>
            <a:r>
              <a:rPr lang="de-DE" strike="sngStrike" dirty="0">
                <a:solidFill>
                  <a:srgbClr val="FF0000"/>
                </a:solidFill>
              </a:rPr>
              <a:t>C</a:t>
            </a:r>
            <a:r>
              <a:rPr lang="de-DE" dirty="0"/>
              <a:t>AP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Relaxiertes</a:t>
            </a:r>
            <a:r>
              <a:rPr lang="de-DE" dirty="0"/>
              <a:t> Konsistenzmodell</a:t>
            </a:r>
          </a:p>
          <a:p>
            <a:pPr lvl="1"/>
            <a:r>
              <a:rPr lang="de-DE" dirty="0"/>
              <a:t>Replizierte Daten haben nicht alle den neuesten Zustand</a:t>
            </a:r>
          </a:p>
          <a:p>
            <a:pPr lvl="2"/>
            <a:r>
              <a:rPr lang="de-DE" dirty="0"/>
              <a:t>Vermeidung des (teuren) Zwei-Phasen-Commit-Protokolls</a:t>
            </a:r>
          </a:p>
          <a:p>
            <a:pPr lvl="1"/>
            <a:r>
              <a:rPr lang="de-DE" dirty="0"/>
              <a:t>Transaktionen könnten veraltete Daten zu lesen bekommen</a:t>
            </a:r>
          </a:p>
          <a:p>
            <a:pPr lvl="1"/>
            <a:r>
              <a:rPr lang="de-DE" dirty="0"/>
              <a:t>Eventual </a:t>
            </a:r>
            <a:r>
              <a:rPr lang="de-DE" dirty="0" err="1"/>
              <a:t>Consistency</a:t>
            </a:r>
            <a:endParaRPr lang="de-DE" dirty="0"/>
          </a:p>
          <a:p>
            <a:pPr lvl="2"/>
            <a:r>
              <a:rPr lang="de-DE" dirty="0"/>
              <a:t>Würde man das System anhalten, würden alle Kopien irgendwann (also </a:t>
            </a:r>
            <a:r>
              <a:rPr lang="de-DE" dirty="0" err="1"/>
              <a:t>eventually</a:t>
            </a:r>
            <a:r>
              <a:rPr lang="de-DE" dirty="0"/>
              <a:t>) in denselben Zustand übergehen</a:t>
            </a:r>
          </a:p>
          <a:p>
            <a:pPr lvl="1"/>
            <a:r>
              <a:rPr lang="de-DE" dirty="0"/>
              <a:t>Read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Writes</a:t>
            </a:r>
            <a:r>
              <a:rPr lang="de-DE" dirty="0"/>
              <a:t>-Garantie</a:t>
            </a:r>
          </a:p>
          <a:p>
            <a:pPr lvl="2"/>
            <a:r>
              <a:rPr lang="de-DE" dirty="0" err="1"/>
              <a:t>Tx</a:t>
            </a:r>
            <a:r>
              <a:rPr lang="de-DE" dirty="0"/>
              <a:t> </a:t>
            </a:r>
            <a:r>
              <a:rPr lang="de-DE" dirty="0" err="1"/>
              <a:t>leist</a:t>
            </a:r>
            <a:r>
              <a:rPr lang="de-DE" dirty="0"/>
              <a:t> auf jeden Fall ihre eigenen Änderungen</a:t>
            </a:r>
          </a:p>
          <a:p>
            <a:pPr lvl="1"/>
            <a:r>
              <a:rPr lang="de-DE" dirty="0"/>
              <a:t>Monotonic Read-Garantie</a:t>
            </a:r>
          </a:p>
          <a:p>
            <a:pPr lvl="2"/>
            <a:r>
              <a:rPr lang="de-DE" dirty="0" err="1"/>
              <a:t>Tx</a:t>
            </a:r>
            <a:r>
              <a:rPr lang="de-DE" dirty="0"/>
              <a:t> würde beim wiederholten Lesen keinen älteren Zustand als den vorher mal sichtbaren lesen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56742"/>
      </p:ext>
    </p:extLst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MongoDB</a:t>
            </a:r>
            <a:endParaRPr lang="de-DE" dirty="0"/>
          </a:p>
          <a:p>
            <a:r>
              <a:rPr lang="de-DE" dirty="0"/>
              <a:t>Cassandra</a:t>
            </a:r>
          </a:p>
          <a:p>
            <a:r>
              <a:rPr lang="de-DE" dirty="0"/>
              <a:t>Dynamo</a:t>
            </a:r>
          </a:p>
          <a:p>
            <a:r>
              <a:rPr lang="de-DE" dirty="0" err="1"/>
              <a:t>BigTable</a:t>
            </a:r>
            <a:endParaRPr lang="de-DE" dirty="0"/>
          </a:p>
          <a:p>
            <a:r>
              <a:rPr lang="de-DE" dirty="0" err="1"/>
              <a:t>Hstore</a:t>
            </a:r>
            <a:endParaRPr lang="de-DE" dirty="0"/>
          </a:p>
          <a:p>
            <a:r>
              <a:rPr lang="de-DE" dirty="0" err="1"/>
              <a:t>SimpleDB</a:t>
            </a:r>
            <a:endParaRPr lang="de-DE" dirty="0"/>
          </a:p>
          <a:p>
            <a:r>
              <a:rPr lang="de-DE" dirty="0"/>
              <a:t>S3</a:t>
            </a:r>
          </a:p>
          <a:p>
            <a:r>
              <a:rPr lang="de-DE" dirty="0" err="1"/>
              <a:t>CockroachDB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05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F39E7027-915F-7341-A9EA-C8CBFD2E8FA2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BD7862EB-E8D6-994B-BBF4-6CC3FFF92DD2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16AD8073-F55B-9144-802C-46456E9E217B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741D405E-8307-9B40-9F97-3F5DAC837EF3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4BFAB656-7532-6C41-9541-858AFF7D6765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A724F04A-1212-AA4C-B6F1-157BE88DDFD7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TUM_Praesentation_p_v1_16-9</Template>
  <TotalTime>0</TotalTime>
  <Words>4509</Words>
  <Application>Microsoft Macintosh PowerPoint</Application>
  <PresentationFormat>Bildschirmpräsentation (16:9)</PresentationFormat>
  <Paragraphs>1648</Paragraphs>
  <Slides>98</Slides>
  <Notes>98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17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98</vt:i4>
      </vt:variant>
    </vt:vector>
  </HeadingPairs>
  <TitlesOfParts>
    <vt:vector size="122" baseType="lpstr">
      <vt:lpstr>Arial Black</vt:lpstr>
      <vt:lpstr>Book Antiqua</vt:lpstr>
      <vt:lpstr>Calibri</vt:lpstr>
      <vt:lpstr>Courier New</vt:lpstr>
      <vt:lpstr>JoinFont</vt:lpstr>
      <vt:lpstr>Monotype Sorts</vt:lpstr>
      <vt:lpstr>ＭＳ ゴシック</vt:lpstr>
      <vt:lpstr>MT Extra</vt:lpstr>
      <vt:lpstr>OperatorSymbols</vt:lpstr>
      <vt:lpstr>StarMath</vt:lpstr>
      <vt:lpstr>Symbol</vt:lpstr>
      <vt:lpstr>Tahoma</vt:lpstr>
      <vt:lpstr>Times New Roman</vt:lpstr>
      <vt:lpstr>Webdings</vt:lpstr>
      <vt:lpstr>Wingdings</vt:lpstr>
      <vt:lpstr>ZapfDingbats BT</vt:lpstr>
      <vt:lpstr>Arial</vt:lpstr>
      <vt:lpstr>Titel 1</vt:lpstr>
      <vt:lpstr>Titel 2</vt:lpstr>
      <vt:lpstr>Titel 3</vt:lpstr>
      <vt:lpstr>Inhalt</vt:lpstr>
      <vt:lpstr>Kapiteltrenner blau</vt:lpstr>
      <vt:lpstr>Kapiteltrenner schwarz</vt:lpstr>
      <vt:lpstr>Equation</vt:lpstr>
      <vt:lpstr>Verteilte Datenbanken</vt:lpstr>
      <vt:lpstr>Terminologie</vt:lpstr>
      <vt:lpstr>Kommunikationsmedien</vt:lpstr>
      <vt:lpstr>Verteiltes Datenbanksystem</vt:lpstr>
      <vt:lpstr>Client-Server-Architektur</vt:lpstr>
      <vt:lpstr>Aufbau und Entwurf eines verteilten Datenbanksystems</vt:lpstr>
      <vt:lpstr>Fragmentierung und Allokation einer Relation</vt:lpstr>
      <vt:lpstr>PowerPoint-Präsentation</vt:lpstr>
      <vt:lpstr>Fragmentierung</vt:lpstr>
      <vt:lpstr>Korrektheits-Anforderungen</vt:lpstr>
      <vt:lpstr>Beispielrelation Professoren</vt:lpstr>
      <vt:lpstr>Horizontale Fragmentierung</vt:lpstr>
      <vt:lpstr>PowerPoint-Präsentation</vt:lpstr>
      <vt:lpstr>Abgeleitete horizontale Fragmentierung</vt:lpstr>
      <vt:lpstr>PowerPoint-Präsentation</vt:lpstr>
      <vt:lpstr>Andere Join-Arten</vt:lpstr>
      <vt:lpstr>Semi-Joins</vt:lpstr>
      <vt:lpstr>PowerPoint-Präsentation</vt:lpstr>
      <vt:lpstr>Vertikale Fragmentierung</vt:lpstr>
      <vt:lpstr>Vertikale Fragmentierung</vt:lpstr>
      <vt:lpstr>Vertikale Fragmentierung (Beispiel)</vt:lpstr>
      <vt:lpstr>Kombinierte Fragmentierung</vt:lpstr>
      <vt:lpstr>Rekonstruktion nach kombinierter Fragmentierung</vt:lpstr>
      <vt:lpstr>Baumdarstellung der Fragmentierungen (Beispiel)</vt:lpstr>
      <vt:lpstr>Allokation</vt:lpstr>
      <vt:lpstr>Transparenz in verteilten Datenbanken</vt:lpstr>
      <vt:lpstr>Fragmentierungstranparenz</vt:lpstr>
      <vt:lpstr>Fortsetzung Beispiel</vt:lpstr>
      <vt:lpstr>Allokationstransparenz</vt:lpstr>
      <vt:lpstr>Allokationstransparenz (Forts.)</vt:lpstr>
      <vt:lpstr>Lokale Schema-Transparenz</vt:lpstr>
      <vt:lpstr>Lokale Schema-Transparenz (Forts.)</vt:lpstr>
      <vt:lpstr>Anfrageübersetzung und Anfrageoptimierung</vt:lpstr>
      <vt:lpstr>Anfragebearbeitung bei horizontaler Fragmentierung</vt:lpstr>
      <vt:lpstr>Beispiel </vt:lpstr>
      <vt:lpstr>Algebraische Äquivalenzen</vt:lpstr>
      <vt:lpstr>Algebraische Äquivalenzen (Forts.)</vt:lpstr>
      <vt:lpstr>Algebraische Äquivalenzen (Forts.)</vt:lpstr>
      <vt:lpstr>Optimale Form der Anfrage</vt:lpstr>
      <vt:lpstr>Anfragebearbeitung bei vertikaler Fragmentierung</vt:lpstr>
      <vt:lpstr>Optimierung bei vertikaler Fragmentierung</vt:lpstr>
      <vt:lpstr>Der natürliche Verbund zweier Relationen R und S</vt:lpstr>
      <vt:lpstr>Join-Auswertung in VDBMS</vt:lpstr>
      <vt:lpstr>Join-Auswertung</vt:lpstr>
      <vt:lpstr>Join-Auswertung ohne Filterung</vt:lpstr>
      <vt:lpstr>Nested-Loops</vt:lpstr>
      <vt:lpstr>Der natürliche Verbund zweier Relationen R und S</vt:lpstr>
      <vt:lpstr>Transfer einer Argumentrelation</vt:lpstr>
      <vt:lpstr>Der natürliche Verbund zweier Relationen R und S</vt:lpstr>
      <vt:lpstr>Transfer beider Argumentrelationen</vt:lpstr>
      <vt:lpstr>Join-Auswertung mit Filterung</vt:lpstr>
      <vt:lpstr>Join-Auswertung mit Filterung (Beispiel, Filterung der Relation S)</vt:lpstr>
      <vt:lpstr>PowerPoint-Präsentation</vt:lpstr>
      <vt:lpstr>PowerPoint-Präsentation</vt:lpstr>
      <vt:lpstr>Join mit Hashfilter (Bloom-Filter)</vt:lpstr>
      <vt:lpstr>Join mit Hashfilter (False Drop Abschätzung)</vt:lpstr>
      <vt:lpstr>Join mit Hashfilter (False Drop Abschätzung)</vt:lpstr>
      <vt:lpstr>Join mit Hashfilter (False Drop Abschätzung)</vt:lpstr>
      <vt:lpstr>Parameter für die Kosten eines Auswertungsplan</vt:lpstr>
      <vt:lpstr>Transaktionskontrolle in VDBMS</vt:lpstr>
      <vt:lpstr>EOT-Behandlung</vt:lpstr>
      <vt:lpstr>Problemlösung: Zweiphasen-Commit-Protokoll</vt:lpstr>
      <vt:lpstr>Nachrichtenaustausch beim 2PC-Protokoll (für 4 Agenten)</vt:lpstr>
      <vt:lpstr>Ablauf der EOT-Behandlung beim 2PC-Protokoll</vt:lpstr>
      <vt:lpstr>Lineare Organisationsform beim 2PC-Protokoll</vt:lpstr>
      <vt:lpstr>Zustandsübergang beim  2PC-Protokoll: Koordinator</vt:lpstr>
      <vt:lpstr>Zustandsübergang beim  2PC-Protokoll: Agent</vt:lpstr>
      <vt:lpstr>Fehlersituationen des  2PC-Protokolls</vt:lpstr>
      <vt:lpstr>Absturz eines Koordinators</vt:lpstr>
      <vt:lpstr>Absturz eines Agenten</vt:lpstr>
      <vt:lpstr>Verlorengegangene Nachrichten</vt:lpstr>
      <vt:lpstr>Mehrbenutzersynchronisation  in VDBMS</vt:lpstr>
      <vt:lpstr>Serialisierbarkeit</vt:lpstr>
      <vt:lpstr>Lokale Sperrverwaltung</vt:lpstr>
      <vt:lpstr>Globale Sperrverwaltung</vt:lpstr>
      <vt:lpstr>Deadlocks in VDBMS</vt:lpstr>
      <vt:lpstr>„Verteilter“ Deadlock</vt:lpstr>
      <vt:lpstr>Timeout</vt:lpstr>
      <vt:lpstr>Zentralisierte Deadlock-Erkennung</vt:lpstr>
      <vt:lpstr>Dezentrale Deadlock-Erkennung</vt:lpstr>
      <vt:lpstr>Beispiel: S1 Heimatknoten von T1, S2 Heimatknoten von T2 </vt:lpstr>
      <vt:lpstr>Deadlock-Vermeidung</vt:lpstr>
      <vt:lpstr>Deadlockvermeidung bei Sperrbasierte Synchronisation</vt:lpstr>
      <vt:lpstr>Voraussetzungen für Deadlockvermeidungsverfahren</vt:lpstr>
      <vt:lpstr>Synchronisation bei replizierten Daten ROWA: Read One, Write All</vt:lpstr>
      <vt:lpstr>Quorum-Consensus Verfahren</vt:lpstr>
      <vt:lpstr>Beispiel</vt:lpstr>
      <vt:lpstr>Zustände</vt:lpstr>
      <vt:lpstr>Peer to Peer-Informationssysteme</vt:lpstr>
      <vt:lpstr>Napster-Architektur</vt:lpstr>
      <vt:lpstr>Gnutella-Architektur</vt:lpstr>
      <vt:lpstr>DHT: Distributed Hash Table</vt:lpstr>
      <vt:lpstr>CHORD</vt:lpstr>
      <vt:lpstr>CAN</vt:lpstr>
      <vt:lpstr>No-SQL Datenbanken</vt:lpstr>
      <vt:lpstr>Schnittstelle der No-SQL Datenbanken</vt:lpstr>
      <vt:lpstr>Konsistenzmodell: CAP</vt:lpstr>
      <vt:lpstr>Systeme</vt:lpstr>
    </vt:vector>
  </TitlesOfParts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Mehrbenutzersynchronisation </dc:title>
  <dc:creator>Alfons Kemper</dc:creator>
  <cp:lastModifiedBy>Alfons Kemper</cp:lastModifiedBy>
  <cp:revision>23</cp:revision>
  <cp:lastPrinted>2015-07-30T14:04:45Z</cp:lastPrinted>
  <dcterms:created xsi:type="dcterms:W3CDTF">2020-02-03T13:45:03Z</dcterms:created>
  <dcterms:modified xsi:type="dcterms:W3CDTF">2021-05-17T12:42:23Z</dcterms:modified>
</cp:coreProperties>
</file>