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70"/>
  </p:notesMasterIdLst>
  <p:handoutMasterIdLst>
    <p:handoutMasterId r:id="rId71"/>
  </p:handoutMasterIdLst>
  <p:sldIdLst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  <p:sldId id="488" r:id="rId56"/>
    <p:sldId id="489" r:id="rId57"/>
    <p:sldId id="490" r:id="rId58"/>
    <p:sldId id="491" r:id="rId59"/>
    <p:sldId id="492" r:id="rId60"/>
    <p:sldId id="493" r:id="rId61"/>
    <p:sldId id="494" r:id="rId62"/>
    <p:sldId id="495" r:id="rId63"/>
    <p:sldId id="496" r:id="rId64"/>
    <p:sldId id="497" r:id="rId65"/>
    <p:sldId id="498" r:id="rId66"/>
    <p:sldId id="499" r:id="rId67"/>
    <p:sldId id="500" r:id="rId68"/>
    <p:sldId id="501" r:id="rId69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3" autoAdjust="0"/>
    <p:restoredTop sz="88272" autoAdjust="0"/>
  </p:normalViewPr>
  <p:slideViewPr>
    <p:cSldViewPr snapToGrid="0">
      <p:cViewPr varScale="1">
        <p:scale>
          <a:sx n="134" d="100"/>
          <a:sy n="134" d="100"/>
        </p:scale>
        <p:origin x="184" y="108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02/03/2021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02/03/2021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A79CD-4F1D-40CC-9C95-D9F47C96C4EF}" type="slidenum">
              <a:rPr lang="de-DE">
                <a:latin typeface="Times New Roman" pitchFamily="-106" charset="0"/>
              </a:rPr>
              <a:pPr/>
              <a:t>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5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66438-65AD-4C33-AD3D-1988F3363A47}" type="slidenum">
              <a:rPr lang="de-DE">
                <a:latin typeface="Times New Roman" pitchFamily="-106" charset="0"/>
              </a:rPr>
              <a:pPr/>
              <a:t>10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61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50BEB-5873-4141-9BEA-3355AB949CEF}" type="slidenum">
              <a:rPr lang="de-DE">
                <a:latin typeface="Times New Roman" pitchFamily="-106" charset="0"/>
              </a:rPr>
              <a:pPr/>
              <a:t>11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01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9B26E-370A-4D0C-BBE6-2A48771C78F7}" type="slidenum">
              <a:rPr lang="de-DE">
                <a:latin typeface="Times New Roman" pitchFamily="-106" charset="0"/>
              </a:rPr>
              <a:pPr/>
              <a:t>12</a:t>
            </a:fld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6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A9A4E-9433-4BF4-B0BB-8E8EEC796759}" type="slidenum">
              <a:rPr lang="de-DE">
                <a:latin typeface="Times New Roman" pitchFamily="-106" charset="0"/>
              </a:rPr>
              <a:pPr/>
              <a:t>13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04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B8EFB-6812-4BEC-BD30-96473B69A52A}" type="slidenum">
              <a:rPr lang="de-DE">
                <a:latin typeface="Times New Roman" pitchFamily="-106" charset="0"/>
              </a:rPr>
              <a:pPr/>
              <a:t>14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93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CE6C5-83F8-47D7-893A-F5CFC7347324}" type="slidenum">
              <a:rPr lang="de-DE">
                <a:latin typeface="Times New Roman" pitchFamily="-106" charset="0"/>
              </a:rPr>
              <a:pPr/>
              <a:t>15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72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32669-A537-48E7-BE14-13930F08C503}" type="slidenum">
              <a:rPr lang="de-DE">
                <a:latin typeface="Times New Roman" pitchFamily="-106" charset="0"/>
              </a:rPr>
              <a:pPr/>
              <a:t>16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8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6AF6E-A5E8-4976-B376-5A8A660C6EF8}" type="slidenum">
              <a:rPr lang="de-DE">
                <a:latin typeface="Times New Roman" pitchFamily="-106" charset="0"/>
              </a:rPr>
              <a:pPr/>
              <a:t>17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3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76C3F-0494-4FBA-980B-032DDF35D8A8}" type="slidenum">
              <a:rPr lang="de-DE">
                <a:latin typeface="Times New Roman" pitchFamily="-106" charset="0"/>
              </a:rPr>
              <a:pPr/>
              <a:t>18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5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6E8A3-5C9D-4860-94B1-551EABD7B899}" type="slidenum">
              <a:rPr lang="de-DE">
                <a:latin typeface="Times New Roman" pitchFamily="-106" charset="0"/>
              </a:rPr>
              <a:pPr/>
              <a:t>19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8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6D9EB-7A47-483A-8FDF-BDC50D29019B}" type="slidenum">
              <a:rPr lang="de-DE">
                <a:latin typeface="Times New Roman" pitchFamily="-106" charset="0"/>
              </a:rPr>
              <a:pPr/>
              <a:t>2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03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0B7FD-108E-4D87-A893-98C4A8924155}" type="slidenum">
              <a:rPr lang="de-DE">
                <a:latin typeface="Times New Roman" pitchFamily="-106" charset="0"/>
              </a:rPr>
              <a:pPr/>
              <a:t>20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34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1F430-BB61-4300-B0AC-F8A5625603C0}" type="slidenum">
              <a:rPr lang="de-DE">
                <a:latin typeface="Times New Roman" pitchFamily="-106" charset="0"/>
              </a:rPr>
              <a:pPr/>
              <a:t>21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15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5CEA6-2C60-4FAA-9113-FD52A54E4977}" type="slidenum">
              <a:rPr lang="de-DE">
                <a:latin typeface="Times New Roman" pitchFamily="-106" charset="0"/>
              </a:rPr>
              <a:pPr/>
              <a:t>22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34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9F4F6-8EDE-4356-A0FC-26A720DFAAC4}" type="slidenum">
              <a:rPr lang="de-DE">
                <a:latin typeface="Times New Roman" pitchFamily="-106" charset="0"/>
              </a:rPr>
              <a:pPr/>
              <a:t>23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03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6BA3E-E735-4059-93A9-5045ED843D98}" type="slidenum">
              <a:rPr lang="de-DE">
                <a:latin typeface="Times New Roman" pitchFamily="-106" charset="0"/>
              </a:rPr>
              <a:pPr/>
              <a:t>24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90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BA25B-B495-465F-AE02-DF3788B76222}" type="slidenum">
              <a:rPr lang="de-DE">
                <a:latin typeface="Times New Roman" pitchFamily="-106" charset="0"/>
              </a:rPr>
              <a:pPr/>
              <a:t>25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44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DB063-297C-4E75-A4CD-E9386F51DFB6}" type="slidenum">
              <a:rPr lang="de-DE">
                <a:latin typeface="Times New Roman" pitchFamily="-106" charset="0"/>
              </a:rPr>
              <a:pPr/>
              <a:t>26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80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C54FE-404D-47CF-87B6-4F3044939CB6}" type="slidenum">
              <a:rPr lang="de-DE">
                <a:latin typeface="Times New Roman" pitchFamily="-106" charset="0"/>
              </a:rPr>
              <a:pPr/>
              <a:t>27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69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6DE0E-D05C-46EE-8BB2-E1AD4486C96D}" type="slidenum">
              <a:rPr lang="de-DE">
                <a:latin typeface="Times New Roman" pitchFamily="-106" charset="0"/>
              </a:rPr>
              <a:pPr/>
              <a:t>28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14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1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6891B-FD9A-49F7-8F2A-E94628C22C83}" type="slidenum">
              <a:rPr lang="de-DE">
                <a:latin typeface="Times New Roman" pitchFamily="-106" charset="0"/>
              </a:rPr>
              <a:pPr/>
              <a:t>3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26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544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6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22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BCF93-AB71-41C2-A432-E823A50BAD11}" type="slidenum">
              <a:rPr lang="de-DE"/>
              <a:pPr/>
              <a:t>33</a:t>
            </a:fld>
            <a:endParaRPr lang="de-DE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643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BCF93-AB71-41C2-A432-E823A50BAD11}" type="slidenum">
              <a:rPr lang="de-DE"/>
              <a:pPr/>
              <a:t>34</a:t>
            </a:fld>
            <a:endParaRPr lang="de-DE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209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55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6796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80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7119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6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8BD5-19CF-44BB-810F-AA2AC67DFF59}" type="slidenum">
              <a:rPr lang="de-DE">
                <a:latin typeface="Times New Roman" pitchFamily="-106" charset="0"/>
              </a:rPr>
              <a:pPr/>
              <a:t>4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165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2581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441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EBF8-87D0-48DA-995A-D80929AA13A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6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5484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621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7525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5386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5BF23-71B4-42F1-985F-AC3311C2B5BC}" type="slidenum">
              <a:rPr lang="de-DE">
                <a:latin typeface="Times New Roman" pitchFamily="-106" charset="0"/>
              </a:rPr>
              <a:pPr/>
              <a:t>47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925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68682-34A5-4603-8294-91E677947D16}" type="slidenum">
              <a:rPr lang="de-DE">
                <a:latin typeface="Times New Roman" pitchFamily="-106" charset="0"/>
              </a:rPr>
              <a:pPr/>
              <a:t>48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25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B1B24-E354-405E-BC19-000A780BC859}" type="slidenum">
              <a:rPr lang="de-DE">
                <a:latin typeface="Times New Roman" pitchFamily="-106" charset="0"/>
              </a:rPr>
              <a:pPr/>
              <a:t>49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7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E10FB-3684-4724-83CE-AF527C863F52}" type="slidenum">
              <a:rPr lang="de-DE">
                <a:latin typeface="Times New Roman" pitchFamily="-106" charset="0"/>
              </a:rPr>
              <a:pPr/>
              <a:t>5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125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DD039-D1EA-41D6-8805-5282D064F94B}" type="slidenum">
              <a:rPr lang="de-DE">
                <a:latin typeface="Times New Roman" pitchFamily="-106" charset="0"/>
              </a:rPr>
              <a:pPr/>
              <a:t>50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83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D790D-E953-43D3-A370-B2630D98E7C7}" type="slidenum">
              <a:rPr lang="de-DE">
                <a:latin typeface="Times New Roman" pitchFamily="-106" charset="0"/>
              </a:rPr>
              <a:pPr/>
              <a:t>51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242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241C8-E028-4DBC-A1B1-15500E976BD9}" type="slidenum">
              <a:rPr lang="de-DE">
                <a:latin typeface="Times New Roman" pitchFamily="-106" charset="0"/>
              </a:rPr>
              <a:pPr/>
              <a:t>52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32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FCD3D-91EE-4C7D-8B1E-98EA5526CB86}" type="slidenum">
              <a:rPr lang="de-DE">
                <a:latin typeface="Times New Roman" pitchFamily="-106" charset="0"/>
              </a:rPr>
              <a:pPr/>
              <a:t>53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282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C846E-6B79-4437-9F28-60175316F457}" type="slidenum">
              <a:rPr lang="de-DE">
                <a:latin typeface="Times New Roman" pitchFamily="-106" charset="0"/>
              </a:rPr>
              <a:pPr/>
              <a:t>54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062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5F052-3932-4D73-9809-3C5012635527}" type="slidenum">
              <a:rPr lang="de-DE">
                <a:latin typeface="Times New Roman" pitchFamily="-106" charset="0"/>
              </a:rPr>
              <a:pPr/>
              <a:t>55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272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B6E56-8CB0-4D38-A13A-3DFDEA0D5663}" type="slidenum">
              <a:rPr lang="de-DE">
                <a:latin typeface="Times New Roman" pitchFamily="-106" charset="0"/>
              </a:rPr>
              <a:pPr/>
              <a:t>56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184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D8C07-3B9C-45A2-A5DF-B7D2C8BE36E5}" type="slidenum">
              <a:rPr lang="de-DE">
                <a:latin typeface="Times New Roman" pitchFamily="-106" charset="0"/>
              </a:rPr>
              <a:pPr/>
              <a:t>57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254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6251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18D69-D331-4A52-B14E-B66F718CC884}" type="slidenum">
              <a:rPr lang="de-DE">
                <a:latin typeface="Times New Roman" pitchFamily="-106" charset="0"/>
              </a:rPr>
              <a:pPr/>
              <a:t>61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9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F1EC9-339F-4806-AA0E-8258B6F5EC34}" type="slidenum">
              <a:rPr lang="de-DE">
                <a:latin typeface="Times New Roman" pitchFamily="-106" charset="0"/>
              </a:rPr>
              <a:pPr/>
              <a:t>6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70B49-D6DE-4756-B47F-D5B55DE9280E}" type="slidenum">
              <a:rPr lang="de-DE">
                <a:latin typeface="Times New Roman" pitchFamily="-106" charset="0"/>
              </a:rPr>
              <a:pPr/>
              <a:t>7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3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70B49-D6DE-4756-B47F-D5B55DE9280E}" type="slidenum">
              <a:rPr lang="de-DE">
                <a:latin typeface="Times New Roman" pitchFamily="-106" charset="0"/>
              </a:rPr>
              <a:pPr/>
              <a:t>8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26421-0A0B-446C-A2E0-4AB77A40E171}" type="slidenum">
              <a:rPr lang="de-DE">
                <a:latin typeface="Times New Roman" pitchFamily="-106" charset="0"/>
              </a:rPr>
              <a:pPr/>
              <a:t>9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1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7F6C5-4A33-2D48-A031-50A1F03A2AD8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C12D9-5618-764D-BF29-71852D175DBE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CDC88-F547-4C52-B5AC-D345C69138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08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Relationship Id="rId3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4.xml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Relationship Id="rId3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Relationship Id="rId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02702" y="140098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2" r:id="rId2"/>
    <p:sldLayoutId id="2147483713" r:id="rId3"/>
    <p:sldLayoutId id="2147483714" r:id="rId4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../PI2/Kommunikation.ppt#-1,120,Sicherheitsaspekte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0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 sz="3000"/>
              <a:t>Sicherheitsaspekte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60923"/>
            <a:ext cx="6858000" cy="34825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53000"/>
              </a:spcAft>
            </a:pPr>
            <a:r>
              <a:rPr lang="de-DE" sz="2400"/>
              <a:t>Identifikation und Authentisierung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3000"/>
              </a:spcAft>
            </a:pPr>
            <a:r>
              <a:rPr lang="de-DE" sz="2400"/>
              <a:t>Autorisierung und Zugriffskontrolle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3000"/>
              </a:spcAft>
            </a:pPr>
            <a:r>
              <a:rPr lang="de-DE" sz="2400"/>
              <a:t>Auditing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43000" y="971550"/>
            <a:ext cx="6858000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b="1">
                <a:solidFill>
                  <a:srgbClr val="CC0099"/>
                </a:solidFill>
                <a:latin typeface="Tahoma" pitchFamily="-106" charset="0"/>
              </a:rPr>
              <a:t>Sicherheit im DBMS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5311825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/>
              <a:t>Auditing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 anchorCtr="1"/>
          <a:lstStyle/>
          <a:p>
            <a:pPr marL="1150144">
              <a:lnSpc>
                <a:spcPct val="150000"/>
              </a:lnSpc>
              <a:spcAft>
                <a:spcPct val="50000"/>
              </a:spcAft>
            </a:pPr>
            <a:r>
              <a:rPr lang="de-DE">
                <a:solidFill>
                  <a:srgbClr val="CC0099"/>
                </a:solidFill>
              </a:rPr>
              <a:t>Beispiele</a:t>
            </a:r>
            <a:r>
              <a:rPr lang="de-DE"/>
              <a:t>:</a:t>
            </a:r>
          </a:p>
          <a:p>
            <a:pPr marL="1150144">
              <a:lnSpc>
                <a:spcPct val="150000"/>
              </a:lnSpc>
            </a:pPr>
            <a:r>
              <a:rPr lang="de-DE" b="1">
                <a:solidFill>
                  <a:srgbClr val="FF0000"/>
                </a:solidFill>
              </a:rPr>
              <a:t>audit session by</a:t>
            </a:r>
            <a:r>
              <a:rPr lang="de-DE"/>
              <a:t> system</a:t>
            </a:r>
          </a:p>
          <a:p>
            <a:pPr marL="1507331" lvl="1">
              <a:lnSpc>
                <a:spcPct val="150000"/>
              </a:lnSpc>
              <a:buNone/>
            </a:pPr>
            <a:r>
              <a:rPr lang="de-DE" b="1">
                <a:solidFill>
                  <a:srgbClr val="FF0000"/>
                </a:solidFill>
              </a:rPr>
              <a:t>whenever not successful</a:t>
            </a:r>
            <a:r>
              <a:rPr lang="de-DE"/>
              <a:t>;</a:t>
            </a:r>
          </a:p>
          <a:p>
            <a:pPr marL="1150144">
              <a:lnSpc>
                <a:spcPct val="150000"/>
              </a:lnSpc>
            </a:pPr>
            <a:r>
              <a:rPr lang="de-DE" b="1">
                <a:solidFill>
                  <a:srgbClr val="FF0000"/>
                </a:solidFill>
              </a:rPr>
              <a:t>audit insert</a:t>
            </a:r>
            <a:r>
              <a:rPr lang="de-DE" b="1"/>
              <a:t>, </a:t>
            </a:r>
            <a:r>
              <a:rPr lang="de-DE" b="1">
                <a:solidFill>
                  <a:srgbClr val="FF0000"/>
                </a:solidFill>
              </a:rPr>
              <a:t>delete</a:t>
            </a:r>
            <a:r>
              <a:rPr lang="de-DE" b="1"/>
              <a:t>, </a:t>
            </a:r>
            <a:r>
              <a:rPr lang="de-DE" b="1">
                <a:solidFill>
                  <a:srgbClr val="FF0000"/>
                </a:solidFill>
              </a:rPr>
              <a:t>update</a:t>
            </a:r>
            <a:r>
              <a:rPr lang="de-DE" b="1"/>
              <a:t> </a:t>
            </a:r>
            <a:r>
              <a:rPr lang="de-DE" b="1">
                <a:solidFill>
                  <a:srgbClr val="FF0000"/>
                </a:solidFill>
              </a:rPr>
              <a:t>on</a:t>
            </a:r>
            <a:r>
              <a:rPr lang="de-DE" b="1"/>
              <a:t> </a:t>
            </a:r>
            <a:r>
              <a:rPr lang="de-DE"/>
              <a:t>Professoren;</a:t>
            </a:r>
            <a:endParaRPr lang="de-DE" b="1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22379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Rollenbasierte Autorisierung</a:t>
            </a:r>
            <a:br>
              <a:rPr lang="de-DE" sz="2400"/>
            </a:br>
            <a:r>
              <a:rPr lang="de-DE" sz="2400"/>
              <a:t>RBAC: Role Based Access Control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 l="18501" t="24080" r="14455" b="17603"/>
          <a:stretch>
            <a:fillRect/>
          </a:stretch>
        </p:blipFill>
        <p:spPr bwMode="auto">
          <a:xfrm>
            <a:off x="1143000" y="951310"/>
            <a:ext cx="6858000" cy="37278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2D9-5618-764D-BF29-71852D175DBE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05691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RbAC: Role based Access Support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2D9-5618-764D-BF29-71852D175DBE}" type="slidenum">
              <a:rPr lang="en-US" altLang="x-none" smtClean="0"/>
              <a:pPr/>
              <a:t>12</a:t>
            </a:fld>
            <a:endParaRPr lang="en-US" altLang="x-non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48640"/>
            <a:ext cx="7806871" cy="45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80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Verfeinerungen des Autorisierungsmodells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1500" dirty="0">
                <a:solidFill>
                  <a:srgbClr val="FF5050"/>
                </a:solidFill>
              </a:rPr>
              <a:t>explizite</a:t>
            </a:r>
            <a:r>
              <a:rPr lang="de-DE" sz="1500" dirty="0"/>
              <a:t> / </a:t>
            </a:r>
            <a:r>
              <a:rPr lang="de-DE" sz="1500" dirty="0">
                <a:solidFill>
                  <a:srgbClr val="FF5050"/>
                </a:solidFill>
              </a:rPr>
              <a:t>implizite</a:t>
            </a:r>
            <a:r>
              <a:rPr lang="de-DE" sz="1500" dirty="0"/>
              <a:t> Autorisierung</a:t>
            </a:r>
          </a:p>
          <a:p>
            <a:pPr>
              <a:lnSpc>
                <a:spcPct val="80000"/>
              </a:lnSpc>
            </a:pPr>
            <a:r>
              <a:rPr lang="de-DE" sz="1500" dirty="0">
                <a:solidFill>
                  <a:srgbClr val="FF5050"/>
                </a:solidFill>
              </a:rPr>
              <a:t>positive</a:t>
            </a:r>
            <a:r>
              <a:rPr lang="de-DE" sz="1500" dirty="0"/>
              <a:t> / </a:t>
            </a:r>
            <a:r>
              <a:rPr lang="de-DE" sz="1500" dirty="0">
                <a:solidFill>
                  <a:srgbClr val="FF5050"/>
                </a:solidFill>
              </a:rPr>
              <a:t>negative</a:t>
            </a:r>
            <a:r>
              <a:rPr lang="de-DE" sz="1500" dirty="0"/>
              <a:t> Autorisierung</a:t>
            </a:r>
          </a:p>
          <a:p>
            <a:pPr>
              <a:lnSpc>
                <a:spcPct val="80000"/>
              </a:lnSpc>
            </a:pPr>
            <a:r>
              <a:rPr lang="de-DE" sz="1500" dirty="0">
                <a:solidFill>
                  <a:srgbClr val="FF5050"/>
                </a:solidFill>
              </a:rPr>
              <a:t>starke</a:t>
            </a:r>
            <a:r>
              <a:rPr lang="de-DE" sz="1500" dirty="0"/>
              <a:t> / </a:t>
            </a:r>
            <a:r>
              <a:rPr lang="de-DE" sz="1500" dirty="0">
                <a:solidFill>
                  <a:srgbClr val="FF5050"/>
                </a:solidFill>
              </a:rPr>
              <a:t>schwache</a:t>
            </a:r>
            <a:r>
              <a:rPr lang="de-DE" sz="1500" dirty="0"/>
              <a:t> Autorisierung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80000"/>
              </a:spcAft>
              <a:buFont typeface="Webdings" pitchFamily="-106" charset="2"/>
              <a:buNone/>
            </a:pPr>
            <a:r>
              <a:rPr lang="de-DE" sz="1500" dirty="0">
                <a:solidFill>
                  <a:srgbClr val="CC0099"/>
                </a:solidFill>
              </a:rPr>
              <a:t>Autorisierungsalgorithmus</a:t>
            </a:r>
            <a:r>
              <a:rPr lang="de-DE" sz="1500" dirty="0"/>
              <a:t>: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sz="1500" b="1" dirty="0"/>
              <a:t>wenn</a:t>
            </a:r>
            <a:r>
              <a:rPr lang="de-DE" sz="1500" dirty="0"/>
              <a:t> es eine explizite oder implizite starke Autorisierung </a:t>
            </a:r>
            <a:r>
              <a:rPr lang="de-DE" sz="1500" i="1" dirty="0">
                <a:solidFill>
                  <a:srgbClr val="3366FF"/>
                </a:solidFill>
              </a:rPr>
              <a:t>(o, s, t)</a:t>
            </a:r>
            <a:r>
              <a:rPr lang="de-DE" sz="1500" dirty="0"/>
              <a:t> gibt,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sz="1500" b="1" dirty="0" smtClean="0"/>
              <a:t>   dann</a:t>
            </a:r>
            <a:r>
              <a:rPr lang="de-DE" sz="1500" dirty="0" smtClean="0"/>
              <a:t> </a:t>
            </a:r>
            <a:r>
              <a:rPr lang="de-DE" sz="1500" dirty="0"/>
              <a:t>erlaube die Operation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sz="1500" b="1" dirty="0"/>
              <a:t>wenn</a:t>
            </a:r>
            <a:r>
              <a:rPr lang="de-DE" sz="1500" dirty="0"/>
              <a:t> es eine explizite oder implizite starke negative Autorisierung </a:t>
            </a:r>
            <a:r>
              <a:rPr lang="de-DE" sz="1500" i="1" dirty="0">
                <a:solidFill>
                  <a:srgbClr val="3366FF"/>
                </a:solidFill>
              </a:rPr>
              <a:t>(o, s, </a:t>
            </a:r>
            <a:r>
              <a:rPr lang="de-DE" sz="1500" i="1" dirty="0">
                <a:solidFill>
                  <a:srgbClr val="3366FF"/>
                </a:solidFill>
                <a:sym typeface="Symbol" pitchFamily="-106" charset="2"/>
              </a:rPr>
              <a:t>t)</a:t>
            </a:r>
            <a:r>
              <a:rPr lang="de-DE" sz="1500" dirty="0">
                <a:sym typeface="Symbol" pitchFamily="-106" charset="2"/>
              </a:rPr>
              <a:t> gibt, 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sz="1500" b="1" dirty="0" smtClean="0">
                <a:sym typeface="Symbol" pitchFamily="-106" charset="2"/>
              </a:rPr>
              <a:t>   dann</a:t>
            </a:r>
            <a:r>
              <a:rPr lang="de-DE" sz="1500" dirty="0" smtClean="0">
                <a:sym typeface="Symbol" pitchFamily="-106" charset="2"/>
              </a:rPr>
              <a:t> </a:t>
            </a:r>
            <a:r>
              <a:rPr lang="de-DE" sz="1500" dirty="0">
                <a:sym typeface="Symbol" pitchFamily="-106" charset="2"/>
              </a:rPr>
              <a:t>verbiete die Operation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sz="1500" b="1" dirty="0">
                <a:sym typeface="Symbol" pitchFamily="-106" charset="2"/>
              </a:rPr>
              <a:t>ansonsten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sz="1500" b="1" dirty="0" smtClean="0">
                <a:sym typeface="Symbol" pitchFamily="-106" charset="2"/>
              </a:rPr>
              <a:t>   wenn</a:t>
            </a:r>
            <a:r>
              <a:rPr lang="de-DE" sz="1500" dirty="0" smtClean="0">
                <a:sym typeface="Symbol" pitchFamily="-106" charset="2"/>
              </a:rPr>
              <a:t> </a:t>
            </a:r>
            <a:r>
              <a:rPr lang="de-DE" sz="1500" dirty="0">
                <a:sym typeface="Symbol" pitchFamily="-106" charset="2"/>
              </a:rPr>
              <a:t>es eine explizite oder implizite schwache Autorisierung </a:t>
            </a:r>
            <a:r>
              <a:rPr lang="de-DE" sz="1500" i="1" dirty="0">
                <a:solidFill>
                  <a:srgbClr val="3366FF"/>
                </a:solidFill>
                <a:sym typeface="Symbol" pitchFamily="-106" charset="2"/>
              </a:rPr>
              <a:t>[o, s, t]</a:t>
            </a:r>
            <a:r>
              <a:rPr lang="de-DE" sz="1500" dirty="0">
                <a:sym typeface="Symbol" pitchFamily="-106" charset="2"/>
              </a:rPr>
              <a:t> gibt, </a:t>
            </a:r>
          </a:p>
          <a:p>
            <a:pPr lvl="2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ym typeface="Symbol" pitchFamily="-106" charset="2"/>
              </a:rPr>
              <a:t>   dann</a:t>
            </a:r>
            <a:r>
              <a:rPr lang="de-DE" dirty="0" smtClean="0">
                <a:sym typeface="Symbol" pitchFamily="-106" charset="2"/>
              </a:rPr>
              <a:t> </a:t>
            </a:r>
            <a:r>
              <a:rPr lang="de-DE" dirty="0">
                <a:sym typeface="Symbol" pitchFamily="-106" charset="2"/>
              </a:rPr>
              <a:t>erlaube die Operation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sz="1500" b="1" dirty="0" smtClean="0">
                <a:sym typeface="Symbol" pitchFamily="-106" charset="2"/>
              </a:rPr>
              <a:t>   wenn</a:t>
            </a:r>
            <a:r>
              <a:rPr lang="de-DE" sz="1500" dirty="0" smtClean="0">
                <a:sym typeface="Symbol" pitchFamily="-106" charset="2"/>
              </a:rPr>
              <a:t> </a:t>
            </a:r>
            <a:r>
              <a:rPr lang="de-DE" sz="1500" dirty="0">
                <a:sym typeface="Symbol" pitchFamily="-106" charset="2"/>
              </a:rPr>
              <a:t>es eine explizite oder implizite schwache Autorisierung </a:t>
            </a:r>
            <a:r>
              <a:rPr lang="de-DE" sz="1500" i="1" dirty="0">
                <a:solidFill>
                  <a:srgbClr val="3366FF"/>
                </a:solidFill>
                <a:sym typeface="Symbol" pitchFamily="-106" charset="2"/>
              </a:rPr>
              <a:t>[o, s, t]</a:t>
            </a:r>
            <a:r>
              <a:rPr lang="de-DE" sz="1500" dirty="0">
                <a:sym typeface="Symbol" pitchFamily="-106" charset="2"/>
              </a:rPr>
              <a:t> gibt, </a:t>
            </a:r>
          </a:p>
          <a:p>
            <a:pPr lvl="2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ym typeface="Symbol" pitchFamily="-106" charset="2"/>
              </a:rPr>
              <a:t>   dann</a:t>
            </a:r>
            <a:r>
              <a:rPr lang="de-DE" dirty="0" smtClean="0">
                <a:sym typeface="Symbol" pitchFamily="-106" charset="2"/>
              </a:rPr>
              <a:t> </a:t>
            </a:r>
            <a:r>
              <a:rPr lang="de-DE" dirty="0">
                <a:sym typeface="Symbol" pitchFamily="-106" charset="2"/>
              </a:rPr>
              <a:t>verbiete die Operation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5051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457200"/>
          </a:xfrm>
        </p:spPr>
        <p:txBody>
          <a:bodyPr/>
          <a:lstStyle/>
          <a:p>
            <a:r>
              <a:rPr lang="de-DE" sz="2400"/>
              <a:t>Implizite Autorisierung von Subjekten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771900"/>
            <a:ext cx="6858000" cy="1371600"/>
          </a:xfrm>
        </p:spPr>
        <p:txBody>
          <a:bodyPr/>
          <a:lstStyle/>
          <a:p>
            <a:r>
              <a:rPr lang="de-DE">
                <a:solidFill>
                  <a:srgbClr val="FF5050"/>
                </a:solidFill>
              </a:rPr>
              <a:t>explizite</a:t>
            </a:r>
            <a:r>
              <a:rPr lang="de-DE"/>
              <a:t> </a:t>
            </a:r>
            <a:r>
              <a:rPr lang="de-DE">
                <a:solidFill>
                  <a:srgbClr val="FF0000"/>
                </a:solidFill>
              </a:rPr>
              <a:t>positive</a:t>
            </a:r>
            <a:r>
              <a:rPr lang="de-DE"/>
              <a:t> Autorisierung</a:t>
            </a:r>
          </a:p>
          <a:p>
            <a:pPr lvl="1">
              <a:buFont typeface="Symbol" pitchFamily="-106" charset="2"/>
              <a:buChar char="Þ"/>
            </a:pPr>
            <a:r>
              <a:rPr lang="de-DE">
                <a:solidFill>
                  <a:srgbClr val="66FF99"/>
                </a:solidFill>
              </a:rPr>
              <a:t>implizite</a:t>
            </a:r>
            <a:r>
              <a:rPr lang="de-DE"/>
              <a:t> </a:t>
            </a:r>
            <a:r>
              <a:rPr lang="de-DE">
                <a:solidFill>
                  <a:srgbClr val="FF0000"/>
                </a:solidFill>
              </a:rPr>
              <a:t>positive</a:t>
            </a:r>
            <a:r>
              <a:rPr lang="de-DE"/>
              <a:t> Autorisierung auf allen </a:t>
            </a:r>
            <a:r>
              <a:rPr lang="de-DE" i="1">
                <a:solidFill>
                  <a:srgbClr val="3366FF"/>
                </a:solidFill>
              </a:rPr>
              <a:t>höheren</a:t>
            </a:r>
            <a:r>
              <a:rPr lang="de-DE"/>
              <a:t> Stufen</a:t>
            </a:r>
          </a:p>
          <a:p>
            <a:r>
              <a:rPr lang="de-DE">
                <a:solidFill>
                  <a:srgbClr val="FF5050"/>
                </a:solidFill>
              </a:rPr>
              <a:t>explizite</a:t>
            </a:r>
            <a:r>
              <a:rPr lang="de-DE"/>
              <a:t> </a:t>
            </a:r>
            <a:r>
              <a:rPr lang="de-DE">
                <a:solidFill>
                  <a:srgbClr val="0000FF"/>
                </a:solidFill>
              </a:rPr>
              <a:t>negative</a:t>
            </a:r>
            <a:r>
              <a:rPr lang="de-DE"/>
              <a:t> Autorisierung</a:t>
            </a:r>
          </a:p>
          <a:p>
            <a:pPr lvl="1">
              <a:buFont typeface="Symbol" pitchFamily="-106" charset="2"/>
              <a:buChar char="Þ"/>
            </a:pPr>
            <a:r>
              <a:rPr lang="de-DE">
                <a:solidFill>
                  <a:srgbClr val="66FF99"/>
                </a:solidFill>
              </a:rPr>
              <a:t>implizite</a:t>
            </a:r>
            <a:r>
              <a:rPr lang="de-DE"/>
              <a:t> </a:t>
            </a:r>
            <a:r>
              <a:rPr lang="de-DE">
                <a:solidFill>
                  <a:srgbClr val="0000FF"/>
                </a:solidFill>
              </a:rPr>
              <a:t>negative</a:t>
            </a:r>
            <a:r>
              <a:rPr lang="de-DE"/>
              <a:t> Autorisierung auf allen </a:t>
            </a:r>
            <a:r>
              <a:rPr lang="de-DE" i="1">
                <a:solidFill>
                  <a:srgbClr val="3366FF"/>
                </a:solidFill>
              </a:rPr>
              <a:t>niedrigeren</a:t>
            </a:r>
            <a:r>
              <a:rPr lang="de-DE"/>
              <a:t> Stufen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957638" y="514350"/>
            <a:ext cx="1228725" cy="646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Rektor / in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886200" y="3314700"/>
            <a:ext cx="13716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Angestellte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429250" y="1371600"/>
            <a:ext cx="16002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Referatsleiter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457825" y="2263379"/>
            <a:ext cx="1543050" cy="646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Verwaltungs-angestellte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2343150" y="1028700"/>
            <a:ext cx="10287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Dekane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2171700" y="1714500"/>
            <a:ext cx="13716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Professoren</a:t>
            </a: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1885950" y="2400300"/>
            <a:ext cx="1943100" cy="646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wissenschaftliche</a:t>
            </a:r>
            <a:br>
              <a:rPr lang="de-DE">
                <a:latin typeface="Tahoma" pitchFamily="-106" charset="0"/>
              </a:rPr>
            </a:br>
            <a:r>
              <a:rPr lang="de-DE">
                <a:latin typeface="Tahoma" pitchFamily="-106" charset="0"/>
              </a:rPr>
              <a:t>Angestellte</a:t>
            </a:r>
          </a:p>
        </p:txBody>
      </p:sp>
      <p:cxnSp>
        <p:nvCxnSpPr>
          <p:cNvPr id="18443" name="AutoShape 13"/>
          <p:cNvCxnSpPr>
            <a:cxnSpLocks noChangeShapeType="1"/>
            <a:stCxn id="18442" idx="2"/>
            <a:endCxn id="18437" idx="1"/>
          </p:cNvCxnSpPr>
          <p:nvPr/>
        </p:nvCxnSpPr>
        <p:spPr bwMode="auto">
          <a:xfrm>
            <a:off x="2857500" y="3046631"/>
            <a:ext cx="1028700" cy="45273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4" name="AutoShape 14"/>
          <p:cNvCxnSpPr>
            <a:cxnSpLocks noChangeShapeType="1"/>
            <a:stCxn id="18441" idx="2"/>
            <a:endCxn id="18442" idx="0"/>
          </p:cNvCxnSpPr>
          <p:nvPr/>
        </p:nvCxnSpPr>
        <p:spPr bwMode="auto">
          <a:xfrm>
            <a:off x="2857500" y="2083832"/>
            <a:ext cx="0" cy="31646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AutoShape 15"/>
          <p:cNvCxnSpPr>
            <a:cxnSpLocks noChangeShapeType="1"/>
            <a:stCxn id="18440" idx="2"/>
            <a:endCxn id="18441" idx="0"/>
          </p:cNvCxnSpPr>
          <p:nvPr/>
        </p:nvCxnSpPr>
        <p:spPr bwMode="auto">
          <a:xfrm>
            <a:off x="2857500" y="1398032"/>
            <a:ext cx="0" cy="31646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AutoShape 16"/>
          <p:cNvCxnSpPr>
            <a:cxnSpLocks noChangeShapeType="1"/>
            <a:stCxn id="18436" idx="1"/>
            <a:endCxn id="18440" idx="0"/>
          </p:cNvCxnSpPr>
          <p:nvPr/>
        </p:nvCxnSpPr>
        <p:spPr bwMode="auto">
          <a:xfrm flipH="1">
            <a:off x="2857500" y="837516"/>
            <a:ext cx="1100138" cy="19118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7" name="AutoShape 17"/>
          <p:cNvCxnSpPr>
            <a:cxnSpLocks noChangeShapeType="1"/>
            <a:stCxn id="18436" idx="3"/>
            <a:endCxn id="18438" idx="0"/>
          </p:cNvCxnSpPr>
          <p:nvPr/>
        </p:nvCxnSpPr>
        <p:spPr bwMode="auto">
          <a:xfrm>
            <a:off x="5186363" y="837516"/>
            <a:ext cx="1042987" cy="53408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8" name="AutoShape 18"/>
          <p:cNvCxnSpPr>
            <a:cxnSpLocks noChangeShapeType="1"/>
            <a:stCxn id="18438" idx="2"/>
            <a:endCxn id="18439" idx="0"/>
          </p:cNvCxnSpPr>
          <p:nvPr/>
        </p:nvCxnSpPr>
        <p:spPr bwMode="auto">
          <a:xfrm>
            <a:off x="6229350" y="1740932"/>
            <a:ext cx="0" cy="52244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9" name="AutoShape 19"/>
          <p:cNvCxnSpPr>
            <a:cxnSpLocks noChangeShapeType="1"/>
            <a:stCxn id="18439" idx="2"/>
            <a:endCxn id="18437" idx="3"/>
          </p:cNvCxnSpPr>
          <p:nvPr/>
        </p:nvCxnSpPr>
        <p:spPr bwMode="auto">
          <a:xfrm flipH="1">
            <a:off x="5257800" y="2909710"/>
            <a:ext cx="971550" cy="58965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2559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1"/>
          <p:cNvSpPr>
            <a:spLocks noChangeShapeType="1"/>
          </p:cNvSpPr>
          <p:nvPr/>
        </p:nvSpPr>
        <p:spPr bwMode="auto">
          <a:xfrm flipV="1">
            <a:off x="4787504" y="3548063"/>
            <a:ext cx="0" cy="486966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59" name="Freeform 27"/>
          <p:cNvSpPr>
            <a:spLocks/>
          </p:cNvSpPr>
          <p:nvPr/>
        </p:nvSpPr>
        <p:spPr bwMode="auto">
          <a:xfrm>
            <a:off x="5166123" y="966788"/>
            <a:ext cx="1891903" cy="2959894"/>
          </a:xfrm>
          <a:custGeom>
            <a:avLst/>
            <a:gdLst>
              <a:gd name="T0" fmla="*/ 0 w 1589"/>
              <a:gd name="T1" fmla="*/ 2486 h 2486"/>
              <a:gd name="T2" fmla="*/ 1589 w 1589"/>
              <a:gd name="T3" fmla="*/ 1888 h 2486"/>
              <a:gd name="T4" fmla="*/ 1573 w 1589"/>
              <a:gd name="T5" fmla="*/ 608 h 2486"/>
              <a:gd name="T6" fmla="*/ 45 w 1589"/>
              <a:gd name="T7" fmla="*/ 0 h 2486"/>
              <a:gd name="T8" fmla="*/ 0 60000 65536"/>
              <a:gd name="T9" fmla="*/ 0 60000 65536"/>
              <a:gd name="T10" fmla="*/ 0 60000 65536"/>
              <a:gd name="T11" fmla="*/ 0 60000 65536"/>
              <a:gd name="T12" fmla="*/ 0 w 1589"/>
              <a:gd name="T13" fmla="*/ 0 h 2486"/>
              <a:gd name="T14" fmla="*/ 1589 w 1589"/>
              <a:gd name="T15" fmla="*/ 2486 h 24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9" h="2486">
                <a:moveTo>
                  <a:pt x="0" y="2486"/>
                </a:moveTo>
                <a:lnTo>
                  <a:pt x="1589" y="1888"/>
                </a:lnTo>
                <a:lnTo>
                  <a:pt x="1573" y="608"/>
                </a:lnTo>
                <a:lnTo>
                  <a:pt x="45" y="0"/>
                </a:lnTo>
              </a:path>
            </a:pathLst>
          </a:cu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0" name="Freeform 26"/>
          <p:cNvSpPr>
            <a:spLocks/>
          </p:cNvSpPr>
          <p:nvPr/>
        </p:nvSpPr>
        <p:spPr bwMode="auto">
          <a:xfrm>
            <a:off x="2087166" y="956072"/>
            <a:ext cx="1890713" cy="3024188"/>
          </a:xfrm>
          <a:custGeom>
            <a:avLst/>
            <a:gdLst>
              <a:gd name="T0" fmla="*/ 1497 w 1588"/>
              <a:gd name="T1" fmla="*/ 2540 h 2540"/>
              <a:gd name="T2" fmla="*/ 0 w 1588"/>
              <a:gd name="T3" fmla="*/ 2132 h 2540"/>
              <a:gd name="T4" fmla="*/ 0 w 1588"/>
              <a:gd name="T5" fmla="*/ 318 h 2540"/>
              <a:gd name="T6" fmla="*/ 1588 w 1588"/>
              <a:gd name="T7" fmla="*/ 0 h 2540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2540"/>
              <a:gd name="T14" fmla="*/ 1588 w 1588"/>
              <a:gd name="T15" fmla="*/ 2540 h 2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2540">
                <a:moveTo>
                  <a:pt x="1497" y="2540"/>
                </a:moveTo>
                <a:lnTo>
                  <a:pt x="0" y="2132"/>
                </a:lnTo>
                <a:lnTo>
                  <a:pt x="0" y="318"/>
                </a:lnTo>
                <a:lnTo>
                  <a:pt x="1588" y="0"/>
                </a:lnTo>
              </a:path>
            </a:pathLst>
          </a:cu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81038"/>
          </a:xfrm>
        </p:spPr>
        <p:txBody>
          <a:bodyPr/>
          <a:lstStyle/>
          <a:p>
            <a:r>
              <a:rPr lang="de-DE" sz="2100"/>
              <a:t>Starke und schwache Autorisierung</a:t>
            </a:r>
            <a:br>
              <a:rPr lang="de-DE" sz="2100"/>
            </a:br>
            <a:r>
              <a:rPr lang="de-DE" sz="2100"/>
              <a:t>am Beispiel der Autorisierung von Subjekten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957638" y="842963"/>
            <a:ext cx="1228725" cy="646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Rektor / in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3886200" y="3643313"/>
            <a:ext cx="13716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Angestellte</a:t>
            </a:r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6104335" y="1700213"/>
            <a:ext cx="16002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Referatsleiter</a:t>
            </a:r>
          </a:p>
        </p:txBody>
      </p:sp>
      <p:sp>
        <p:nvSpPr>
          <p:cNvPr id="19465" name="Text Box 7"/>
          <p:cNvSpPr txBox="1">
            <a:spLocks noChangeArrowheads="1"/>
          </p:cNvSpPr>
          <p:nvPr/>
        </p:nvSpPr>
        <p:spPr bwMode="auto">
          <a:xfrm>
            <a:off x="6132910" y="2591991"/>
            <a:ext cx="1543050" cy="646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Verwaltungs-angestellte</a:t>
            </a:r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1734741" y="1357313"/>
            <a:ext cx="10287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Dekane</a:t>
            </a:r>
          </a:p>
        </p:txBody>
      </p:sp>
      <p:sp>
        <p:nvSpPr>
          <p:cNvPr id="19467" name="Text Box 9"/>
          <p:cNvSpPr txBox="1">
            <a:spLocks noChangeArrowheads="1"/>
          </p:cNvSpPr>
          <p:nvPr/>
        </p:nvSpPr>
        <p:spPr bwMode="auto">
          <a:xfrm>
            <a:off x="1563291" y="2043113"/>
            <a:ext cx="13716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Professoren</a:t>
            </a:r>
          </a:p>
        </p:txBody>
      </p:sp>
      <p:sp>
        <p:nvSpPr>
          <p:cNvPr id="19468" name="Text Box 10"/>
          <p:cNvSpPr txBox="1">
            <a:spLocks noChangeArrowheads="1"/>
          </p:cNvSpPr>
          <p:nvPr/>
        </p:nvSpPr>
        <p:spPr bwMode="auto">
          <a:xfrm>
            <a:off x="1277541" y="2728913"/>
            <a:ext cx="1943100" cy="646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wissenschaftliche</a:t>
            </a:r>
            <a:br>
              <a:rPr lang="de-DE">
                <a:latin typeface="Tahoma" pitchFamily="-106" charset="0"/>
              </a:rPr>
            </a:br>
            <a:r>
              <a:rPr lang="de-DE">
                <a:latin typeface="Tahoma" pitchFamily="-106" charset="0"/>
              </a:rPr>
              <a:t>Angestellte</a:t>
            </a:r>
          </a:p>
        </p:txBody>
      </p:sp>
      <p:cxnSp>
        <p:nvCxnSpPr>
          <p:cNvPr id="19469" name="AutoShape 11"/>
          <p:cNvCxnSpPr>
            <a:cxnSpLocks noChangeShapeType="1"/>
            <a:stCxn id="19468" idx="2"/>
            <a:endCxn id="19463" idx="1"/>
          </p:cNvCxnSpPr>
          <p:nvPr/>
        </p:nvCxnSpPr>
        <p:spPr bwMode="auto">
          <a:xfrm>
            <a:off x="2249091" y="3375244"/>
            <a:ext cx="1637109" cy="45273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0" name="AutoShape 12"/>
          <p:cNvCxnSpPr>
            <a:cxnSpLocks noChangeShapeType="1"/>
            <a:stCxn id="19467" idx="2"/>
            <a:endCxn id="19468" idx="0"/>
          </p:cNvCxnSpPr>
          <p:nvPr/>
        </p:nvCxnSpPr>
        <p:spPr bwMode="auto">
          <a:xfrm>
            <a:off x="2249091" y="2412445"/>
            <a:ext cx="0" cy="31646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1" name="AutoShape 13"/>
          <p:cNvCxnSpPr>
            <a:cxnSpLocks noChangeShapeType="1"/>
            <a:stCxn id="19466" idx="2"/>
            <a:endCxn id="19467" idx="0"/>
          </p:cNvCxnSpPr>
          <p:nvPr/>
        </p:nvCxnSpPr>
        <p:spPr bwMode="auto">
          <a:xfrm>
            <a:off x="2249091" y="1726645"/>
            <a:ext cx="0" cy="31646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2" name="AutoShape 14"/>
          <p:cNvCxnSpPr>
            <a:cxnSpLocks noChangeShapeType="1"/>
            <a:stCxn id="19462" idx="1"/>
            <a:endCxn id="19466" idx="0"/>
          </p:cNvCxnSpPr>
          <p:nvPr/>
        </p:nvCxnSpPr>
        <p:spPr bwMode="auto">
          <a:xfrm flipH="1">
            <a:off x="2249091" y="1166129"/>
            <a:ext cx="1708547" cy="19118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3" name="AutoShape 15"/>
          <p:cNvCxnSpPr>
            <a:cxnSpLocks noChangeShapeType="1"/>
            <a:stCxn id="19462" idx="3"/>
            <a:endCxn id="19464" idx="0"/>
          </p:cNvCxnSpPr>
          <p:nvPr/>
        </p:nvCxnSpPr>
        <p:spPr bwMode="auto">
          <a:xfrm>
            <a:off x="5186363" y="1166129"/>
            <a:ext cx="1718072" cy="53408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4" name="AutoShape 16"/>
          <p:cNvCxnSpPr>
            <a:cxnSpLocks noChangeShapeType="1"/>
            <a:stCxn id="19464" idx="2"/>
            <a:endCxn id="19465" idx="0"/>
          </p:cNvCxnSpPr>
          <p:nvPr/>
        </p:nvCxnSpPr>
        <p:spPr bwMode="auto">
          <a:xfrm>
            <a:off x="6904435" y="2069545"/>
            <a:ext cx="0" cy="52244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5" name="AutoShape 17"/>
          <p:cNvCxnSpPr>
            <a:cxnSpLocks noChangeShapeType="1"/>
            <a:stCxn id="19465" idx="2"/>
            <a:endCxn id="19463" idx="3"/>
          </p:cNvCxnSpPr>
          <p:nvPr/>
        </p:nvCxnSpPr>
        <p:spPr bwMode="auto">
          <a:xfrm flipH="1">
            <a:off x="5257800" y="3238322"/>
            <a:ext cx="1646635" cy="58965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6" name="Text Box 19"/>
          <p:cNvSpPr txBox="1">
            <a:spLocks noChangeArrowheads="1"/>
          </p:cNvSpPr>
          <p:nvPr/>
        </p:nvSpPr>
        <p:spPr bwMode="auto">
          <a:xfrm>
            <a:off x="1985963" y="4516041"/>
            <a:ext cx="5170885" cy="6117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350" b="1">
                <a:solidFill>
                  <a:srgbClr val="00CC00"/>
                </a:solidFill>
                <a:latin typeface="Tahoma" pitchFamily="-106" charset="0"/>
              </a:rPr>
              <a:t>starke pos. Autorisierung</a:t>
            </a:r>
            <a:r>
              <a:rPr lang="de-DE" sz="1350">
                <a:latin typeface="Tahoma" pitchFamily="-106" charset="0"/>
              </a:rPr>
              <a:t>	</a:t>
            </a:r>
            <a:r>
              <a:rPr lang="de-DE" sz="1350" b="1">
                <a:solidFill>
                  <a:srgbClr val="FF0000"/>
                </a:solidFill>
                <a:latin typeface="Tahoma" pitchFamily="-106" charset="0"/>
              </a:rPr>
              <a:t>starke neg. Autorisierung</a:t>
            </a:r>
          </a:p>
          <a:p>
            <a:pPr algn="l">
              <a:spcBef>
                <a:spcPct val="50000"/>
              </a:spcBef>
            </a:pPr>
            <a:r>
              <a:rPr lang="de-DE" sz="1350">
                <a:solidFill>
                  <a:srgbClr val="66FF66"/>
                </a:solidFill>
                <a:latin typeface="Tahoma" pitchFamily="-106" charset="0"/>
              </a:rPr>
              <a:t>schwache pos. Autorisierung</a:t>
            </a:r>
            <a:r>
              <a:rPr lang="de-DE" sz="1350">
                <a:latin typeface="Tahoma" pitchFamily="-106" charset="0"/>
              </a:rPr>
              <a:t>	</a:t>
            </a:r>
            <a:r>
              <a:rPr lang="de-DE" sz="1350">
                <a:solidFill>
                  <a:srgbClr val="FF5050"/>
                </a:solidFill>
                <a:latin typeface="Tahoma" pitchFamily="-106" charset="0"/>
              </a:rPr>
              <a:t>schwache neg. Autorisierung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011441" y="2260759"/>
            <a:ext cx="1133476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Aushilfen</a:t>
            </a:r>
          </a:p>
        </p:txBody>
      </p:sp>
      <p:cxnSp>
        <p:nvCxnSpPr>
          <p:cNvPr id="19478" name="AutoShape 22"/>
          <p:cNvCxnSpPr>
            <a:cxnSpLocks noChangeShapeType="1"/>
            <a:stCxn id="19477" idx="2"/>
            <a:endCxn id="19463" idx="0"/>
          </p:cNvCxnSpPr>
          <p:nvPr/>
        </p:nvCxnSpPr>
        <p:spPr bwMode="auto">
          <a:xfrm flipH="1">
            <a:off x="4572000" y="2630091"/>
            <a:ext cx="6179" cy="1013222"/>
          </a:xfrm>
          <a:prstGeom prst="straightConnector1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19479" name="AutoShape 23"/>
          <p:cNvCxnSpPr>
            <a:cxnSpLocks noChangeShapeType="1"/>
            <a:stCxn id="19462" idx="2"/>
            <a:endCxn id="19477" idx="0"/>
          </p:cNvCxnSpPr>
          <p:nvPr/>
        </p:nvCxnSpPr>
        <p:spPr bwMode="auto">
          <a:xfrm>
            <a:off x="4572001" y="1489294"/>
            <a:ext cx="6178" cy="771465"/>
          </a:xfrm>
          <a:prstGeom prst="straightConnector1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600450" y="4035029"/>
            <a:ext cx="1997869" cy="5078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350">
                <a:solidFill>
                  <a:srgbClr val="66FF66"/>
                </a:solidFill>
                <a:latin typeface="Tahoma" pitchFamily="-106" charset="0"/>
              </a:rPr>
              <a:t>Leserecht: Name/Raum aller Angestellten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3545682" y="2576513"/>
            <a:ext cx="1997869" cy="71558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350" b="1">
                <a:solidFill>
                  <a:srgbClr val="FF0000"/>
                </a:solidFill>
                <a:latin typeface="Tahoma" pitchFamily="-106" charset="0"/>
              </a:rPr>
              <a:t>Leserecht: Name/Raum aller Angestellten</a:t>
            </a:r>
          </a:p>
        </p:txBody>
      </p:sp>
      <p:sp>
        <p:nvSpPr>
          <p:cNvPr id="19482" name="AutoShape 32"/>
          <p:cNvSpPr>
            <a:spLocks noChangeArrowheads="1"/>
          </p:cNvSpPr>
          <p:nvPr/>
        </p:nvSpPr>
        <p:spPr bwMode="auto">
          <a:xfrm>
            <a:off x="4680348" y="3332560"/>
            <a:ext cx="216694" cy="270272"/>
          </a:xfrm>
          <a:prstGeom prst="lightningBolt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10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28650"/>
          </a:xfrm>
        </p:spPr>
        <p:txBody>
          <a:bodyPr anchor="ctr" anchorCtr="1"/>
          <a:lstStyle/>
          <a:p>
            <a:r>
              <a:rPr lang="de-DE" sz="2400"/>
              <a:t>Implizite Autorisierung von Operationen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57450"/>
            <a:ext cx="6858000" cy="2686050"/>
          </a:xfrm>
        </p:spPr>
        <p:txBody>
          <a:bodyPr/>
          <a:lstStyle/>
          <a:p>
            <a:r>
              <a:rPr lang="de-DE">
                <a:solidFill>
                  <a:srgbClr val="FF5050"/>
                </a:solidFill>
              </a:rPr>
              <a:t>explizite</a:t>
            </a:r>
            <a:r>
              <a:rPr lang="de-DE"/>
              <a:t> </a:t>
            </a:r>
            <a:r>
              <a:rPr lang="de-DE">
                <a:solidFill>
                  <a:srgbClr val="FF0000"/>
                </a:solidFill>
              </a:rPr>
              <a:t>positive</a:t>
            </a:r>
            <a:r>
              <a:rPr lang="de-DE"/>
              <a:t> Autorisierung</a:t>
            </a:r>
          </a:p>
          <a:p>
            <a:pPr lvl="1">
              <a:buFont typeface="Symbol" pitchFamily="-106" charset="2"/>
              <a:buChar char="Þ"/>
            </a:pPr>
            <a:r>
              <a:rPr lang="de-DE">
                <a:solidFill>
                  <a:srgbClr val="66FF99"/>
                </a:solidFill>
              </a:rPr>
              <a:t>implizite</a:t>
            </a:r>
            <a:r>
              <a:rPr lang="de-DE"/>
              <a:t> </a:t>
            </a:r>
            <a:r>
              <a:rPr lang="de-DE">
                <a:solidFill>
                  <a:srgbClr val="FF0000"/>
                </a:solidFill>
              </a:rPr>
              <a:t>positive</a:t>
            </a:r>
            <a:r>
              <a:rPr lang="de-DE"/>
              <a:t> Autorisierung auf allen </a:t>
            </a:r>
            <a:r>
              <a:rPr lang="de-DE" i="1">
                <a:solidFill>
                  <a:srgbClr val="3366FF"/>
                </a:solidFill>
              </a:rPr>
              <a:t>niedrigeren</a:t>
            </a:r>
            <a:r>
              <a:rPr lang="de-DE"/>
              <a:t> Stufen</a:t>
            </a:r>
          </a:p>
          <a:p>
            <a:r>
              <a:rPr lang="de-DE">
                <a:solidFill>
                  <a:srgbClr val="FF5050"/>
                </a:solidFill>
              </a:rPr>
              <a:t>explizite</a:t>
            </a:r>
            <a:r>
              <a:rPr lang="de-DE"/>
              <a:t> </a:t>
            </a:r>
            <a:r>
              <a:rPr lang="de-DE">
                <a:solidFill>
                  <a:srgbClr val="0000FF"/>
                </a:solidFill>
              </a:rPr>
              <a:t>negative</a:t>
            </a:r>
            <a:r>
              <a:rPr lang="de-DE"/>
              <a:t> Autorisierung</a:t>
            </a:r>
          </a:p>
          <a:p>
            <a:pPr lvl="1">
              <a:buFont typeface="Symbol" pitchFamily="-106" charset="2"/>
              <a:buChar char="Þ"/>
            </a:pPr>
            <a:r>
              <a:rPr lang="de-DE">
                <a:solidFill>
                  <a:srgbClr val="66FF99"/>
                </a:solidFill>
              </a:rPr>
              <a:t>implizite</a:t>
            </a:r>
            <a:r>
              <a:rPr lang="de-DE"/>
              <a:t> </a:t>
            </a:r>
            <a:r>
              <a:rPr lang="de-DE">
                <a:solidFill>
                  <a:srgbClr val="0000FF"/>
                </a:solidFill>
              </a:rPr>
              <a:t>negative</a:t>
            </a:r>
            <a:r>
              <a:rPr lang="de-DE"/>
              <a:t> Autorisierung auf allen </a:t>
            </a:r>
            <a:r>
              <a:rPr lang="de-DE" i="1">
                <a:solidFill>
                  <a:srgbClr val="3366FF"/>
                </a:solidFill>
              </a:rPr>
              <a:t>höheren</a:t>
            </a:r>
            <a:r>
              <a:rPr lang="de-DE"/>
              <a:t> Stufen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86175" y="628650"/>
            <a:ext cx="17716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dirty="0">
                <a:latin typeface="Tahoma" pitchFamily="-106" charset="0"/>
              </a:rPr>
              <a:t>schreiben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686175" y="1600200"/>
            <a:ext cx="17716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lesen</a:t>
            </a:r>
          </a:p>
        </p:txBody>
      </p:sp>
      <p:cxnSp>
        <p:nvCxnSpPr>
          <p:cNvPr id="20486" name="AutoShape 6"/>
          <p:cNvCxnSpPr>
            <a:cxnSpLocks noChangeShapeType="1"/>
            <a:stCxn id="20484" idx="2"/>
            <a:endCxn id="20485" idx="0"/>
          </p:cNvCxnSpPr>
          <p:nvPr/>
        </p:nvCxnSpPr>
        <p:spPr bwMode="auto">
          <a:xfrm>
            <a:off x="4572000" y="997982"/>
            <a:ext cx="0" cy="60221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9790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/>
          <a:lstStyle/>
          <a:p>
            <a:r>
              <a:rPr lang="de-DE" sz="2400"/>
              <a:t>Implizite Autorisierung von Objekten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96979"/>
            <a:ext cx="6858000" cy="559594"/>
          </a:xfrm>
        </p:spPr>
        <p:txBody>
          <a:bodyPr/>
          <a:lstStyle/>
          <a:p>
            <a:r>
              <a:rPr lang="de-DE">
                <a:solidFill>
                  <a:srgbClr val="FF5050"/>
                </a:solidFill>
              </a:rPr>
              <a:t>Implikationen</a:t>
            </a:r>
            <a:r>
              <a:rPr lang="de-DE"/>
              <a:t> abhängig von </a:t>
            </a:r>
            <a:r>
              <a:rPr lang="de-DE">
                <a:solidFill>
                  <a:srgbClr val="FF5050"/>
                </a:solidFill>
              </a:rPr>
              <a:t>Operation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686175" y="857250"/>
            <a:ext cx="17716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Datenbank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86175" y="1543050"/>
            <a:ext cx="17716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Schema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686175" y="2171700"/>
            <a:ext cx="17716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Relation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686175" y="2800350"/>
            <a:ext cx="17716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Tupel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686175" y="3429000"/>
            <a:ext cx="17716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Attribut</a:t>
            </a:r>
          </a:p>
        </p:txBody>
      </p:sp>
      <p:cxnSp>
        <p:nvCxnSpPr>
          <p:cNvPr id="21513" name="AutoShape 9"/>
          <p:cNvCxnSpPr>
            <a:cxnSpLocks noChangeShapeType="1"/>
            <a:stCxn id="21508" idx="2"/>
            <a:endCxn id="21509" idx="0"/>
          </p:cNvCxnSpPr>
          <p:nvPr/>
        </p:nvCxnSpPr>
        <p:spPr bwMode="auto">
          <a:xfrm>
            <a:off x="4572000" y="1226582"/>
            <a:ext cx="0" cy="31646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4" name="AutoShape 10"/>
          <p:cNvCxnSpPr>
            <a:cxnSpLocks noChangeShapeType="1"/>
            <a:stCxn id="21509" idx="2"/>
            <a:endCxn id="21510" idx="0"/>
          </p:cNvCxnSpPr>
          <p:nvPr/>
        </p:nvCxnSpPr>
        <p:spPr bwMode="auto">
          <a:xfrm>
            <a:off x="4572000" y="1912382"/>
            <a:ext cx="0" cy="25931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5" name="AutoShape 11"/>
          <p:cNvCxnSpPr>
            <a:cxnSpLocks noChangeShapeType="1"/>
            <a:stCxn id="21510" idx="2"/>
            <a:endCxn id="21511" idx="0"/>
          </p:cNvCxnSpPr>
          <p:nvPr/>
        </p:nvCxnSpPr>
        <p:spPr bwMode="auto">
          <a:xfrm>
            <a:off x="4572000" y="2541032"/>
            <a:ext cx="0" cy="25931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6" name="AutoShape 12"/>
          <p:cNvCxnSpPr>
            <a:cxnSpLocks noChangeShapeType="1"/>
            <a:stCxn id="21511" idx="2"/>
            <a:endCxn id="21512" idx="0"/>
          </p:cNvCxnSpPr>
          <p:nvPr/>
        </p:nvCxnSpPr>
        <p:spPr bwMode="auto">
          <a:xfrm>
            <a:off x="4572000" y="3169682"/>
            <a:ext cx="0" cy="25931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3949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9"/>
          <p:cNvSpPr>
            <a:spLocks noChangeArrowheads="1"/>
          </p:cNvSpPr>
          <p:nvPr/>
        </p:nvSpPr>
        <p:spPr bwMode="auto">
          <a:xfrm>
            <a:off x="1257300" y="2569250"/>
            <a:ext cx="914400" cy="519351"/>
          </a:xfrm>
          <a:prstGeom prst="flowChartConnector">
            <a:avLst/>
          </a:prstGeom>
          <a:solidFill>
            <a:srgbClr val="CC99FF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2531" name="AutoShape 37"/>
          <p:cNvSpPr>
            <a:spLocks noChangeArrowheads="1"/>
          </p:cNvSpPr>
          <p:nvPr/>
        </p:nvSpPr>
        <p:spPr bwMode="auto">
          <a:xfrm>
            <a:off x="1257299" y="3140750"/>
            <a:ext cx="857249" cy="519351"/>
          </a:xfrm>
          <a:prstGeom prst="flowChartConnector">
            <a:avLst/>
          </a:prstGeom>
          <a:solidFill>
            <a:srgbClr val="CC99FF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2532" name="AutoShape 35"/>
          <p:cNvSpPr>
            <a:spLocks noChangeArrowheads="1"/>
          </p:cNvSpPr>
          <p:nvPr/>
        </p:nvSpPr>
        <p:spPr bwMode="auto">
          <a:xfrm>
            <a:off x="1257300" y="3712250"/>
            <a:ext cx="1314450" cy="519351"/>
          </a:xfrm>
          <a:prstGeom prst="flowChartConnector">
            <a:avLst/>
          </a:prstGeom>
          <a:solidFill>
            <a:srgbClr val="CC99FF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2533" name="AutoShape 41"/>
          <p:cNvSpPr>
            <a:spLocks noChangeArrowheads="1"/>
          </p:cNvSpPr>
          <p:nvPr/>
        </p:nvSpPr>
        <p:spPr bwMode="auto">
          <a:xfrm>
            <a:off x="1257300" y="4286250"/>
            <a:ext cx="1371600" cy="519351"/>
          </a:xfrm>
          <a:prstGeom prst="flowChartConnector">
            <a:avLst/>
          </a:prstGeom>
          <a:solidFill>
            <a:srgbClr val="CC99FF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4" name="AutoShape 33"/>
          <p:cNvSpPr>
            <a:spLocks noChangeArrowheads="1"/>
          </p:cNvSpPr>
          <p:nvPr/>
        </p:nvSpPr>
        <p:spPr bwMode="auto">
          <a:xfrm>
            <a:off x="6515100" y="4343400"/>
            <a:ext cx="1371600" cy="519351"/>
          </a:xfrm>
          <a:prstGeom prst="flowChartConnector">
            <a:avLst/>
          </a:prstGeom>
          <a:solidFill>
            <a:srgbClr val="CCFFCC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5" name="AutoShape 31"/>
          <p:cNvSpPr>
            <a:spLocks noChangeArrowheads="1"/>
          </p:cNvSpPr>
          <p:nvPr/>
        </p:nvSpPr>
        <p:spPr bwMode="auto">
          <a:xfrm>
            <a:off x="6515100" y="3771900"/>
            <a:ext cx="1371600" cy="519351"/>
          </a:xfrm>
          <a:prstGeom prst="flowChartConnector">
            <a:avLst/>
          </a:prstGeom>
          <a:solidFill>
            <a:srgbClr val="CCFFCC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6" name="AutoShape 25"/>
          <p:cNvSpPr>
            <a:spLocks noChangeArrowheads="1"/>
          </p:cNvSpPr>
          <p:nvPr/>
        </p:nvSpPr>
        <p:spPr bwMode="auto">
          <a:xfrm>
            <a:off x="6515100" y="3200400"/>
            <a:ext cx="1371600" cy="519351"/>
          </a:xfrm>
          <a:prstGeom prst="flowChartConnector">
            <a:avLst/>
          </a:prstGeom>
          <a:solidFill>
            <a:srgbClr val="CCFFCC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7" name="AutoShape 27"/>
          <p:cNvSpPr>
            <a:spLocks noChangeArrowheads="1"/>
          </p:cNvSpPr>
          <p:nvPr/>
        </p:nvSpPr>
        <p:spPr bwMode="auto">
          <a:xfrm>
            <a:off x="6515100" y="2628900"/>
            <a:ext cx="1371600" cy="519351"/>
          </a:xfrm>
          <a:prstGeom prst="flowChartConnector">
            <a:avLst/>
          </a:prstGeom>
          <a:solidFill>
            <a:srgbClr val="CCFFCC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8" name="AutoShape 29"/>
          <p:cNvSpPr>
            <a:spLocks noChangeArrowheads="1"/>
          </p:cNvSpPr>
          <p:nvPr/>
        </p:nvSpPr>
        <p:spPr bwMode="auto">
          <a:xfrm>
            <a:off x="6515100" y="2057400"/>
            <a:ext cx="1371600" cy="519351"/>
          </a:xfrm>
          <a:prstGeom prst="flowChartConnector">
            <a:avLst/>
          </a:prstGeom>
          <a:solidFill>
            <a:srgbClr val="CCFFCC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9" name="AutoShape 19"/>
          <p:cNvSpPr>
            <a:spLocks noChangeArrowheads="1"/>
          </p:cNvSpPr>
          <p:nvPr/>
        </p:nvSpPr>
        <p:spPr bwMode="auto">
          <a:xfrm>
            <a:off x="2114549" y="2054900"/>
            <a:ext cx="1317041" cy="519351"/>
          </a:xfrm>
          <a:prstGeom prst="flowChartConnector">
            <a:avLst/>
          </a:prstGeom>
          <a:solidFill>
            <a:srgbClr val="FFFF99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2540" name="AutoShape 17"/>
          <p:cNvSpPr>
            <a:spLocks noChangeArrowheads="1"/>
          </p:cNvSpPr>
          <p:nvPr/>
        </p:nvSpPr>
        <p:spPr bwMode="auto">
          <a:xfrm>
            <a:off x="2114550" y="1426250"/>
            <a:ext cx="868136" cy="519351"/>
          </a:xfrm>
          <a:prstGeom prst="flowChartConnector">
            <a:avLst/>
          </a:prstGeom>
          <a:solidFill>
            <a:srgbClr val="FFFF99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2541" name="AutoShape 15"/>
          <p:cNvSpPr>
            <a:spLocks noChangeArrowheads="1"/>
          </p:cNvSpPr>
          <p:nvPr/>
        </p:nvSpPr>
        <p:spPr bwMode="auto">
          <a:xfrm>
            <a:off x="2114550" y="854750"/>
            <a:ext cx="868136" cy="519351"/>
          </a:xfrm>
          <a:prstGeom prst="flowChartConnector">
            <a:avLst/>
          </a:prstGeom>
          <a:solidFill>
            <a:srgbClr val="FFFF99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25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de-DE"/>
              <a:t>Implizite Autorisierung </a:t>
            </a:r>
            <a:br>
              <a:rPr lang="de-DE"/>
            </a:br>
            <a:r>
              <a:rPr lang="de-DE"/>
              <a:t>entlang einer Typhierarchie</a:t>
            </a:r>
          </a:p>
        </p:txBody>
      </p:sp>
      <p:sp>
        <p:nvSpPr>
          <p:cNvPr id="22543" name="Text Box 3"/>
          <p:cNvSpPr txBox="1">
            <a:spLocks noChangeArrowheads="1"/>
          </p:cNvSpPr>
          <p:nvPr/>
        </p:nvSpPr>
        <p:spPr bwMode="auto">
          <a:xfrm>
            <a:off x="3915966" y="1475066"/>
            <a:ext cx="1307474" cy="369332"/>
          </a:xfrm>
          <a:prstGeom prst="rect">
            <a:avLst/>
          </a:prstGeom>
          <a:gradFill rotWithShape="0">
            <a:gsLst>
              <a:gs pos="0">
                <a:srgbClr val="FFFFFB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Angestellte</a:t>
            </a:r>
          </a:p>
        </p:txBody>
      </p:sp>
      <p:sp>
        <p:nvSpPr>
          <p:cNvPr id="22544" name="AutoShape 4"/>
          <p:cNvSpPr>
            <a:spLocks noChangeArrowheads="1"/>
          </p:cNvSpPr>
          <p:nvPr/>
        </p:nvSpPr>
        <p:spPr bwMode="auto">
          <a:xfrm>
            <a:off x="4171950" y="2653785"/>
            <a:ext cx="742950" cy="369332"/>
          </a:xfrm>
          <a:prstGeom prst="flowChartPreparation">
            <a:avLst/>
          </a:prstGeom>
          <a:gradFill rotWithShape="0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CC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2545" name="Text Box 5"/>
          <p:cNvSpPr txBox="1">
            <a:spLocks noChangeArrowheads="1"/>
          </p:cNvSpPr>
          <p:nvPr/>
        </p:nvSpPr>
        <p:spPr bwMode="auto">
          <a:xfrm>
            <a:off x="4286250" y="2644379"/>
            <a:ext cx="5715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is-a</a:t>
            </a:r>
          </a:p>
        </p:txBody>
      </p:sp>
      <p:sp>
        <p:nvSpPr>
          <p:cNvPr id="22546" name="Text Box 6"/>
          <p:cNvSpPr txBox="1">
            <a:spLocks noChangeArrowheads="1"/>
          </p:cNvSpPr>
          <p:nvPr/>
        </p:nvSpPr>
        <p:spPr bwMode="auto">
          <a:xfrm>
            <a:off x="2857500" y="3257551"/>
            <a:ext cx="1485900" cy="369332"/>
          </a:xfrm>
          <a:prstGeom prst="rect">
            <a:avLst/>
          </a:prstGeom>
          <a:gradFill rotWithShape="0">
            <a:gsLst>
              <a:gs pos="0">
                <a:srgbClr val="F5EB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Assistenten</a:t>
            </a:r>
          </a:p>
        </p:txBody>
      </p:sp>
      <p:sp>
        <p:nvSpPr>
          <p:cNvPr id="22547" name="Text Box 7"/>
          <p:cNvSpPr txBox="1">
            <a:spLocks noChangeArrowheads="1"/>
          </p:cNvSpPr>
          <p:nvPr/>
        </p:nvSpPr>
        <p:spPr bwMode="auto">
          <a:xfrm>
            <a:off x="4743450" y="3257551"/>
            <a:ext cx="1485900" cy="369332"/>
          </a:xfrm>
          <a:prstGeom prst="rect">
            <a:avLst/>
          </a:prstGeom>
          <a:gradFill rotWithShape="0">
            <a:gsLst>
              <a:gs pos="0">
                <a:srgbClr val="F3FFF3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Professoren</a:t>
            </a:r>
          </a:p>
        </p:txBody>
      </p:sp>
      <p:cxnSp>
        <p:nvCxnSpPr>
          <p:cNvPr id="22548" name="AutoShape 8"/>
          <p:cNvCxnSpPr>
            <a:cxnSpLocks noChangeShapeType="1"/>
            <a:stCxn id="22547" idx="0"/>
            <a:endCxn id="22544" idx="3"/>
          </p:cNvCxnSpPr>
          <p:nvPr/>
        </p:nvCxnSpPr>
        <p:spPr bwMode="auto">
          <a:xfrm flipH="1" flipV="1">
            <a:off x="4914900" y="2838451"/>
            <a:ext cx="571500" cy="4191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49" name="AutoShape 9"/>
          <p:cNvCxnSpPr>
            <a:cxnSpLocks noChangeShapeType="1"/>
            <a:stCxn id="22546" idx="0"/>
            <a:endCxn id="22544" idx="1"/>
          </p:cNvCxnSpPr>
          <p:nvPr/>
        </p:nvCxnSpPr>
        <p:spPr bwMode="auto">
          <a:xfrm flipV="1">
            <a:off x="3600450" y="2838451"/>
            <a:ext cx="571500" cy="4191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50" name="AutoShape 10"/>
          <p:cNvCxnSpPr>
            <a:cxnSpLocks noChangeShapeType="1"/>
            <a:stCxn id="22544" idx="0"/>
            <a:endCxn id="22543" idx="2"/>
          </p:cNvCxnSpPr>
          <p:nvPr/>
        </p:nvCxnSpPr>
        <p:spPr bwMode="auto">
          <a:xfrm flipV="1">
            <a:off x="4543425" y="1844398"/>
            <a:ext cx="26278" cy="8093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51" name="Text Box 12"/>
          <p:cNvSpPr txBox="1">
            <a:spLocks noChangeArrowheads="1"/>
          </p:cNvSpPr>
          <p:nvPr/>
        </p:nvSpPr>
        <p:spPr bwMode="auto">
          <a:xfrm>
            <a:off x="2171700" y="91440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PersNr</a:t>
            </a:r>
          </a:p>
        </p:txBody>
      </p:sp>
      <p:sp>
        <p:nvSpPr>
          <p:cNvPr id="22552" name="Text Box 16"/>
          <p:cNvSpPr txBox="1">
            <a:spLocks noChangeArrowheads="1"/>
          </p:cNvSpPr>
          <p:nvPr/>
        </p:nvSpPr>
        <p:spPr bwMode="auto">
          <a:xfrm>
            <a:off x="2171700" y="148590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Tahoma" pitchFamily="-106" charset="0"/>
              </a:rPr>
              <a:t>Name</a:t>
            </a:r>
          </a:p>
        </p:txBody>
      </p:sp>
      <p:sp>
        <p:nvSpPr>
          <p:cNvPr id="22553" name="Text Box 18"/>
          <p:cNvSpPr txBox="1">
            <a:spLocks noChangeArrowheads="1"/>
          </p:cNvSpPr>
          <p:nvPr/>
        </p:nvSpPr>
        <p:spPr bwMode="auto">
          <a:xfrm>
            <a:off x="2171700" y="211455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GebDatum</a:t>
            </a:r>
          </a:p>
        </p:txBody>
      </p:sp>
      <p:cxnSp>
        <p:nvCxnSpPr>
          <p:cNvPr id="22554" name="AutoShape 21"/>
          <p:cNvCxnSpPr>
            <a:cxnSpLocks noChangeShapeType="1"/>
            <a:stCxn id="22539" idx="6"/>
            <a:endCxn id="22543" idx="1"/>
          </p:cNvCxnSpPr>
          <p:nvPr/>
        </p:nvCxnSpPr>
        <p:spPr bwMode="auto">
          <a:xfrm flipV="1">
            <a:off x="3431590" y="1659732"/>
            <a:ext cx="484376" cy="65484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5" name="AutoShape 22"/>
          <p:cNvCxnSpPr>
            <a:cxnSpLocks noChangeShapeType="1"/>
            <a:stCxn id="22540" idx="6"/>
            <a:endCxn id="22543" idx="1"/>
          </p:cNvCxnSpPr>
          <p:nvPr/>
        </p:nvCxnSpPr>
        <p:spPr bwMode="auto">
          <a:xfrm flipV="1">
            <a:off x="2982686" y="1659732"/>
            <a:ext cx="933280" cy="261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6" name="AutoShape 23"/>
          <p:cNvCxnSpPr>
            <a:cxnSpLocks noChangeShapeType="1"/>
            <a:stCxn id="22541" idx="6"/>
            <a:endCxn id="22543" idx="1"/>
          </p:cNvCxnSpPr>
          <p:nvPr/>
        </p:nvCxnSpPr>
        <p:spPr bwMode="auto">
          <a:xfrm>
            <a:off x="2982686" y="1114426"/>
            <a:ext cx="933280" cy="54530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2557" name="Text Box 24"/>
          <p:cNvSpPr txBox="1">
            <a:spLocks noChangeArrowheads="1"/>
          </p:cNvSpPr>
          <p:nvPr/>
        </p:nvSpPr>
        <p:spPr bwMode="auto">
          <a:xfrm>
            <a:off x="6572250" y="325755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GebDatum</a:t>
            </a:r>
          </a:p>
        </p:txBody>
      </p:sp>
      <p:sp>
        <p:nvSpPr>
          <p:cNvPr id="22558" name="Text Box 26"/>
          <p:cNvSpPr txBox="1">
            <a:spLocks noChangeArrowheads="1"/>
          </p:cNvSpPr>
          <p:nvPr/>
        </p:nvSpPr>
        <p:spPr bwMode="auto">
          <a:xfrm>
            <a:off x="6572250" y="268605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Name</a:t>
            </a:r>
          </a:p>
        </p:txBody>
      </p:sp>
      <p:sp>
        <p:nvSpPr>
          <p:cNvPr id="22559" name="Text Box 28"/>
          <p:cNvSpPr txBox="1">
            <a:spLocks noChangeArrowheads="1"/>
          </p:cNvSpPr>
          <p:nvPr/>
        </p:nvSpPr>
        <p:spPr bwMode="auto">
          <a:xfrm>
            <a:off x="6572250" y="211455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PersNr</a:t>
            </a:r>
          </a:p>
        </p:txBody>
      </p:sp>
      <p:sp>
        <p:nvSpPr>
          <p:cNvPr id="22560" name="Text Box 30"/>
          <p:cNvSpPr txBox="1">
            <a:spLocks noChangeArrowheads="1"/>
          </p:cNvSpPr>
          <p:nvPr/>
        </p:nvSpPr>
        <p:spPr bwMode="auto">
          <a:xfrm>
            <a:off x="6572250" y="382905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Rang</a:t>
            </a:r>
          </a:p>
        </p:txBody>
      </p:sp>
      <p:sp>
        <p:nvSpPr>
          <p:cNvPr id="22561" name="Text Box 32"/>
          <p:cNvSpPr txBox="1">
            <a:spLocks noChangeArrowheads="1"/>
          </p:cNvSpPr>
          <p:nvPr/>
        </p:nvSpPr>
        <p:spPr bwMode="auto">
          <a:xfrm>
            <a:off x="6572250" y="440055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Raum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1314450" y="377190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GebDatum</a:t>
            </a:r>
          </a:p>
        </p:txBody>
      </p:sp>
      <p:sp>
        <p:nvSpPr>
          <p:cNvPr id="22563" name="Text Box 36"/>
          <p:cNvSpPr txBox="1">
            <a:spLocks noChangeArrowheads="1"/>
          </p:cNvSpPr>
          <p:nvPr/>
        </p:nvSpPr>
        <p:spPr bwMode="auto">
          <a:xfrm>
            <a:off x="1314450" y="320040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Name</a:t>
            </a:r>
          </a:p>
        </p:txBody>
      </p:sp>
      <p:sp>
        <p:nvSpPr>
          <p:cNvPr id="22564" name="Text Box 38"/>
          <p:cNvSpPr txBox="1">
            <a:spLocks noChangeArrowheads="1"/>
          </p:cNvSpPr>
          <p:nvPr/>
        </p:nvSpPr>
        <p:spPr bwMode="auto">
          <a:xfrm>
            <a:off x="1314450" y="262890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PersNr</a:t>
            </a:r>
          </a:p>
        </p:txBody>
      </p:sp>
      <p:sp>
        <p:nvSpPr>
          <p:cNvPr id="22565" name="Text Box 40"/>
          <p:cNvSpPr txBox="1">
            <a:spLocks noChangeArrowheads="1"/>
          </p:cNvSpPr>
          <p:nvPr/>
        </p:nvSpPr>
        <p:spPr bwMode="auto">
          <a:xfrm>
            <a:off x="1314450" y="4343400"/>
            <a:ext cx="13144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Fachgebiet</a:t>
            </a:r>
          </a:p>
        </p:txBody>
      </p:sp>
      <p:cxnSp>
        <p:nvCxnSpPr>
          <p:cNvPr id="22566" name="AutoShape 42"/>
          <p:cNvCxnSpPr>
            <a:cxnSpLocks noChangeShapeType="1"/>
            <a:stCxn id="22533" idx="6"/>
            <a:endCxn id="22546" idx="1"/>
          </p:cNvCxnSpPr>
          <p:nvPr/>
        </p:nvCxnSpPr>
        <p:spPr bwMode="auto">
          <a:xfrm flipV="1">
            <a:off x="2628900" y="3442217"/>
            <a:ext cx="228600" cy="110370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67" name="AutoShape 43"/>
          <p:cNvCxnSpPr>
            <a:cxnSpLocks noChangeShapeType="1"/>
            <a:stCxn id="22532" idx="6"/>
            <a:endCxn id="22546" idx="1"/>
          </p:cNvCxnSpPr>
          <p:nvPr/>
        </p:nvCxnSpPr>
        <p:spPr bwMode="auto">
          <a:xfrm flipV="1">
            <a:off x="2571750" y="3442217"/>
            <a:ext cx="285750" cy="52970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68" name="AutoShape 44"/>
          <p:cNvCxnSpPr>
            <a:cxnSpLocks noChangeShapeType="1"/>
            <a:stCxn id="22531" idx="6"/>
            <a:endCxn id="22546" idx="1"/>
          </p:cNvCxnSpPr>
          <p:nvPr/>
        </p:nvCxnSpPr>
        <p:spPr bwMode="auto">
          <a:xfrm>
            <a:off x="2114548" y="3400426"/>
            <a:ext cx="742952" cy="4179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69" name="AutoShape 45"/>
          <p:cNvCxnSpPr>
            <a:cxnSpLocks noChangeShapeType="1"/>
            <a:stCxn id="22530" idx="6"/>
            <a:endCxn id="22546" idx="1"/>
          </p:cNvCxnSpPr>
          <p:nvPr/>
        </p:nvCxnSpPr>
        <p:spPr bwMode="auto">
          <a:xfrm>
            <a:off x="2171700" y="2828926"/>
            <a:ext cx="685800" cy="61329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70" name="AutoShape 46"/>
          <p:cNvCxnSpPr>
            <a:cxnSpLocks noChangeShapeType="1"/>
            <a:stCxn id="22534" idx="2"/>
            <a:endCxn id="22547" idx="3"/>
          </p:cNvCxnSpPr>
          <p:nvPr/>
        </p:nvCxnSpPr>
        <p:spPr bwMode="auto">
          <a:xfrm flipH="1" flipV="1">
            <a:off x="6229350" y="3442217"/>
            <a:ext cx="285750" cy="116085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71" name="AutoShape 47"/>
          <p:cNvCxnSpPr>
            <a:cxnSpLocks noChangeShapeType="1"/>
            <a:stCxn id="22538" idx="2"/>
            <a:endCxn id="22547" idx="3"/>
          </p:cNvCxnSpPr>
          <p:nvPr/>
        </p:nvCxnSpPr>
        <p:spPr bwMode="auto">
          <a:xfrm flipH="1">
            <a:off x="6229350" y="2317076"/>
            <a:ext cx="285750" cy="112514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72" name="AutoShape 48"/>
          <p:cNvCxnSpPr>
            <a:cxnSpLocks noChangeShapeType="1"/>
            <a:stCxn id="22547" idx="3"/>
            <a:endCxn id="22537" idx="2"/>
          </p:cNvCxnSpPr>
          <p:nvPr/>
        </p:nvCxnSpPr>
        <p:spPr bwMode="auto">
          <a:xfrm flipV="1">
            <a:off x="6229350" y="2888576"/>
            <a:ext cx="285750" cy="55364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73" name="AutoShape 49"/>
          <p:cNvCxnSpPr>
            <a:cxnSpLocks noChangeShapeType="1"/>
            <a:stCxn id="22547" idx="3"/>
            <a:endCxn id="22536" idx="2"/>
          </p:cNvCxnSpPr>
          <p:nvPr/>
        </p:nvCxnSpPr>
        <p:spPr bwMode="auto">
          <a:xfrm>
            <a:off x="6229350" y="3442217"/>
            <a:ext cx="285750" cy="1785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74" name="AutoShape 50"/>
          <p:cNvCxnSpPr>
            <a:cxnSpLocks noChangeShapeType="1"/>
            <a:stCxn id="22547" idx="3"/>
            <a:endCxn id="22535" idx="2"/>
          </p:cNvCxnSpPr>
          <p:nvPr/>
        </p:nvCxnSpPr>
        <p:spPr bwMode="auto">
          <a:xfrm>
            <a:off x="6229350" y="3442217"/>
            <a:ext cx="285750" cy="58935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2D9-5618-764D-BF29-71852D175DBE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5899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de-DE"/>
              <a:t>Implizite Autorisierung </a:t>
            </a:r>
            <a:br>
              <a:rPr lang="de-DE"/>
            </a:br>
            <a:r>
              <a:rPr lang="de-DE"/>
              <a:t>entlang einer Typhierarchie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 anchorCtr="1"/>
          <a:lstStyle/>
          <a:p>
            <a:pPr>
              <a:lnSpc>
                <a:spcPct val="150000"/>
              </a:lnSpc>
              <a:buFont typeface="Webdings" pitchFamily="-106" charset="2"/>
              <a:buNone/>
            </a:pPr>
            <a:r>
              <a:rPr lang="de-DE">
                <a:solidFill>
                  <a:srgbClr val="CC0099"/>
                </a:solidFill>
              </a:rPr>
              <a:t>Benutzergruppen</a:t>
            </a:r>
            <a:r>
              <a:rPr lang="de-DE"/>
              <a:t>:</a:t>
            </a:r>
          </a:p>
          <a:p>
            <a:pPr lvl="1">
              <a:lnSpc>
                <a:spcPct val="150000"/>
              </a:lnSpc>
            </a:pPr>
            <a:r>
              <a:rPr lang="de-DE"/>
              <a:t>Verwaltungsangestellte dürfen die Namen aller Angestellten lesen</a:t>
            </a:r>
          </a:p>
          <a:p>
            <a:pPr lvl="1">
              <a:lnSpc>
                <a:spcPct val="150000"/>
              </a:lnSpc>
            </a:pPr>
            <a:r>
              <a:rPr lang="de-DE"/>
              <a:t>wissenschaftliche Angestellte dürfen Namen und Rang aller Professoren lesen</a:t>
            </a:r>
          </a:p>
          <a:p>
            <a:pPr>
              <a:lnSpc>
                <a:spcPct val="150000"/>
              </a:lnSpc>
              <a:buFont typeface="Webdings" pitchFamily="-106" charset="2"/>
              <a:buNone/>
            </a:pPr>
            <a:r>
              <a:rPr lang="de-DE">
                <a:solidFill>
                  <a:srgbClr val="CC0099"/>
                </a:solidFill>
              </a:rPr>
              <a:t>Anfragen</a:t>
            </a:r>
            <a:r>
              <a:rPr lang="de-DE"/>
              <a:t>:</a:t>
            </a:r>
          </a:p>
          <a:p>
            <a:pPr lvl="1">
              <a:lnSpc>
                <a:spcPct val="150000"/>
              </a:lnSpc>
            </a:pPr>
            <a:r>
              <a:rPr lang="de-DE"/>
              <a:t>lese die Namen aller Angestellten</a:t>
            </a:r>
          </a:p>
          <a:p>
            <a:pPr lvl="1">
              <a:lnSpc>
                <a:spcPct val="150000"/>
              </a:lnSpc>
            </a:pPr>
            <a:r>
              <a:rPr lang="de-DE"/>
              <a:t>lese Namen und Rang aller Professoren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166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/>
              <a:t>Angriffsarten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18456" y="914400"/>
            <a:ext cx="8425543" cy="42291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dirty="0"/>
              <a:t>Missbrauch von </a:t>
            </a:r>
            <a:r>
              <a:rPr lang="de-DE" dirty="0">
                <a:solidFill>
                  <a:schemeClr val="accent1"/>
                </a:solidFill>
              </a:rPr>
              <a:t>Autorität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Inferenz</a:t>
            </a:r>
            <a:r>
              <a:rPr lang="de-DE" dirty="0"/>
              <a:t> und </a:t>
            </a:r>
            <a:r>
              <a:rPr lang="de-DE" dirty="0">
                <a:solidFill>
                  <a:schemeClr val="accent1"/>
                </a:solidFill>
              </a:rPr>
              <a:t>Aggregation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Maskierung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dirty="0"/>
              <a:t>Umgehung der </a:t>
            </a:r>
            <a:r>
              <a:rPr lang="de-DE" dirty="0">
                <a:solidFill>
                  <a:schemeClr val="accent1"/>
                </a:solidFill>
              </a:rPr>
              <a:t>Zugriffskontrolle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dirty="0" err="1">
                <a:solidFill>
                  <a:schemeClr val="accent1"/>
                </a:solidFill>
              </a:rPr>
              <a:t>Browsing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Trojanische Pferde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Versteckte Kanäle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481867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de-DE"/>
              <a:t>Implizite Autorisierung </a:t>
            </a:r>
            <a:br>
              <a:rPr lang="de-DE"/>
            </a:br>
            <a:r>
              <a:rPr lang="de-DE"/>
              <a:t>entlang einer Typhierarchie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ebdings" pitchFamily="-106" charset="2"/>
              <a:buNone/>
            </a:pPr>
            <a:r>
              <a:rPr lang="de-DE">
                <a:solidFill>
                  <a:srgbClr val="CC0099"/>
                </a:solidFill>
              </a:rPr>
              <a:t>Regeln</a:t>
            </a:r>
            <a:r>
              <a:rPr lang="de-DE"/>
              <a:t>:</a:t>
            </a:r>
          </a:p>
          <a:p>
            <a:pPr lvl="1">
              <a:lnSpc>
                <a:spcPct val="150000"/>
              </a:lnSpc>
            </a:pPr>
            <a:r>
              <a:rPr lang="de-DE"/>
              <a:t>Benutzer mit einem Zugriffsrecht auf einem Objekttypen haben auf die geerbten Attribute in den Untertypen ein gleichartiges Zugriffsrecht</a:t>
            </a:r>
          </a:p>
          <a:p>
            <a:pPr lvl="1">
              <a:lnSpc>
                <a:spcPct val="150000"/>
              </a:lnSpc>
            </a:pPr>
            <a:r>
              <a:rPr lang="de-DE"/>
              <a:t>Ein Zugriffsrecht auf einen Objekttyp impliziert auch ein Zugriffsrecht auf alle von Obertypen geerbte Attribute in diesem Typ.</a:t>
            </a:r>
          </a:p>
          <a:p>
            <a:pPr lvl="1">
              <a:lnSpc>
                <a:spcPct val="150000"/>
              </a:lnSpc>
            </a:pPr>
            <a:r>
              <a:rPr lang="de-DE"/>
              <a:t>Ein Attribut, das in einem Untertyp definiert wurde, ist nicht von einem Obertyp aus erreichbar.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03521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de-DE"/>
              <a:t>Mandatory Access Control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6858000" cy="38862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de-DE"/>
              <a:t>hierarchische Klassifikation von Vertrauenswürdigkeit und Sensitivität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de-DE" i="1">
                <a:solidFill>
                  <a:srgbClr val="FF0000"/>
                </a:solidFill>
              </a:rPr>
              <a:t>clear(s)</a:t>
            </a:r>
            <a:r>
              <a:rPr lang="de-DE"/>
              <a:t>, mit </a:t>
            </a:r>
            <a:r>
              <a:rPr lang="de-DE" i="1">
                <a:solidFill>
                  <a:srgbClr val="FF0000"/>
                </a:solidFill>
              </a:rPr>
              <a:t>s</a:t>
            </a:r>
            <a:r>
              <a:rPr lang="de-DE"/>
              <a:t> Subjekt (</a:t>
            </a:r>
            <a:r>
              <a:rPr lang="de-DE">
                <a:solidFill>
                  <a:srgbClr val="3366FF"/>
                </a:solidFill>
              </a:rPr>
              <a:t>clearance</a:t>
            </a:r>
            <a:r>
              <a:rPr lang="de-DE"/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de-DE" i="1">
                <a:solidFill>
                  <a:srgbClr val="FF0000"/>
                </a:solidFill>
              </a:rPr>
              <a:t>class(o)</a:t>
            </a:r>
            <a:r>
              <a:rPr lang="de-DE"/>
              <a:t>, mit </a:t>
            </a:r>
            <a:r>
              <a:rPr lang="de-DE" i="1">
                <a:solidFill>
                  <a:srgbClr val="FF0000"/>
                </a:solidFill>
              </a:rPr>
              <a:t>o</a:t>
            </a:r>
            <a:r>
              <a:rPr lang="de-DE"/>
              <a:t> Objekt (</a:t>
            </a:r>
            <a:r>
              <a:rPr lang="de-DE">
                <a:solidFill>
                  <a:srgbClr val="3366FF"/>
                </a:solidFill>
              </a:rPr>
              <a:t>classification</a:t>
            </a:r>
            <a:r>
              <a:rPr lang="de-DE"/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de-DE"/>
              <a:t>Ein Subjekt </a:t>
            </a:r>
            <a:r>
              <a:rPr lang="de-DE" i="1">
                <a:solidFill>
                  <a:srgbClr val="FF0000"/>
                </a:solidFill>
              </a:rPr>
              <a:t>s</a:t>
            </a:r>
            <a:r>
              <a:rPr lang="de-DE"/>
              <a:t> darf ein Objekt </a:t>
            </a:r>
            <a:r>
              <a:rPr lang="de-DE" i="1">
                <a:solidFill>
                  <a:srgbClr val="FF0000"/>
                </a:solidFill>
              </a:rPr>
              <a:t>o</a:t>
            </a:r>
            <a:r>
              <a:rPr lang="de-DE"/>
              <a:t> nur lesen, wenn das Objekt eine geringere Sicherheitseinstufung besitzt </a:t>
            </a:r>
            <a:r>
              <a:rPr lang="de-DE" i="1"/>
              <a:t>(</a:t>
            </a:r>
            <a:r>
              <a:rPr lang="de-DE" i="1">
                <a:solidFill>
                  <a:srgbClr val="FF0000"/>
                </a:solidFill>
              </a:rPr>
              <a:t>class(o)</a:t>
            </a:r>
            <a:r>
              <a:rPr lang="de-DE" i="1"/>
              <a:t> </a:t>
            </a:r>
            <a:r>
              <a:rPr lang="de-DE" i="1">
                <a:sym typeface="Symbol" pitchFamily="-106" charset="2"/>
              </a:rPr>
              <a:t> </a:t>
            </a:r>
            <a:r>
              <a:rPr lang="de-DE" i="1">
                <a:solidFill>
                  <a:srgbClr val="FF0000"/>
                </a:solidFill>
                <a:sym typeface="Symbol" pitchFamily="-106" charset="2"/>
              </a:rPr>
              <a:t>clear(s)</a:t>
            </a:r>
            <a:r>
              <a:rPr lang="de-DE" i="1">
                <a:sym typeface="Symbol" pitchFamily="-106" charset="2"/>
              </a:rPr>
              <a:t>).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de-DE">
                <a:sym typeface="Symbol" pitchFamily="-106" charset="2"/>
              </a:rPr>
              <a:t>Ein Objekt </a:t>
            </a:r>
            <a:r>
              <a:rPr lang="de-DE" i="1">
                <a:solidFill>
                  <a:srgbClr val="FF0000"/>
                </a:solidFill>
                <a:sym typeface="Symbol" pitchFamily="-106" charset="2"/>
              </a:rPr>
              <a:t>o</a:t>
            </a:r>
            <a:r>
              <a:rPr lang="de-DE">
                <a:sym typeface="Symbol" pitchFamily="-106" charset="2"/>
              </a:rPr>
              <a:t> muss mit mindestens der Einstufung des Subjektes </a:t>
            </a:r>
            <a:r>
              <a:rPr lang="de-DE" i="1">
                <a:solidFill>
                  <a:srgbClr val="FF0000"/>
                </a:solidFill>
                <a:sym typeface="Symbol" pitchFamily="-106" charset="2"/>
              </a:rPr>
              <a:t>s</a:t>
            </a:r>
            <a:r>
              <a:rPr lang="de-DE">
                <a:sym typeface="Symbol" pitchFamily="-106" charset="2"/>
              </a:rPr>
              <a:t> geschrieben werden </a:t>
            </a:r>
            <a:r>
              <a:rPr lang="de-DE" i="1">
                <a:sym typeface="Symbol" pitchFamily="-106" charset="2"/>
              </a:rPr>
              <a:t>(</a:t>
            </a:r>
            <a:r>
              <a:rPr lang="de-DE" i="1">
                <a:solidFill>
                  <a:srgbClr val="FF0000"/>
                </a:solidFill>
                <a:sym typeface="Symbol" pitchFamily="-106" charset="2"/>
              </a:rPr>
              <a:t>clear(s)</a:t>
            </a:r>
            <a:r>
              <a:rPr lang="de-DE" i="1">
                <a:sym typeface="Symbol" pitchFamily="-106" charset="2"/>
              </a:rPr>
              <a:t>  </a:t>
            </a:r>
            <a:r>
              <a:rPr lang="de-DE" i="1">
                <a:solidFill>
                  <a:srgbClr val="FF0000"/>
                </a:solidFill>
                <a:sym typeface="Symbol" pitchFamily="-106" charset="2"/>
              </a:rPr>
              <a:t>class(o)</a:t>
            </a:r>
            <a:r>
              <a:rPr lang="de-DE" i="1">
                <a:sym typeface="Symbol" pitchFamily="-106" charset="2"/>
              </a:rPr>
              <a:t>).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51986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"/>
            <a:ext cx="6858000" cy="411956"/>
          </a:xfrm>
          <a:noFill/>
        </p:spPr>
        <p:txBody>
          <a:bodyPr anchor="ctr" anchorCtr="1"/>
          <a:lstStyle/>
          <a:p>
            <a:r>
              <a:rPr lang="de-DE" sz="2400"/>
              <a:t>Multilevel-Datenbanken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57188"/>
            <a:ext cx="6858000" cy="514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Benutzer soll sich der Existenz unzugänglicher Daten nicht bewusst sein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43000" y="844154"/>
            <a:ext cx="6858000" cy="646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476375" algn="l"/>
              </a:tabLst>
            </a:pPr>
            <a:r>
              <a:rPr lang="de-DE">
                <a:solidFill>
                  <a:srgbClr val="CC0099"/>
                </a:solidFill>
                <a:latin typeface="Tahoma" pitchFamily="-106" charset="0"/>
              </a:rPr>
              <a:t>Beispiel (TC = Klassifizierung des gesamten Tupels = </a:t>
            </a:r>
            <a:br>
              <a:rPr lang="de-DE">
                <a:solidFill>
                  <a:srgbClr val="CC0099"/>
                </a:solidFill>
                <a:latin typeface="Tahoma" pitchFamily="-106" charset="0"/>
              </a:rPr>
            </a:br>
            <a:r>
              <a:rPr lang="de-DE">
                <a:solidFill>
                  <a:srgbClr val="CC0099"/>
                </a:solidFill>
                <a:latin typeface="Tahoma" pitchFamily="-106" charset="0"/>
              </a:rPr>
              <a:t>	Maximum der Attributklassifizierungen)</a:t>
            </a:r>
            <a:r>
              <a:rPr lang="de-DE">
                <a:latin typeface="Tahoma" pitchFamily="-106" charset="0"/>
              </a:rPr>
              <a:t>:</a:t>
            </a:r>
          </a:p>
        </p:txBody>
      </p:sp>
      <p:graphicFrame>
        <p:nvGraphicFramePr>
          <p:cNvPr id="81117" name="Group 221"/>
          <p:cNvGraphicFramePr>
            <a:graphicFrameLocks noGrp="1"/>
          </p:cNvGraphicFramePr>
          <p:nvPr/>
        </p:nvGraphicFramePr>
        <p:xfrm>
          <a:off x="1800225" y="1476375"/>
          <a:ext cx="5543550" cy="10972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Agenten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Kennung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Spezialität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meucheln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Mata, Harry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spitzeln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664" name="Text Box 178"/>
          <p:cNvSpPr txBox="1">
            <a:spLocks noChangeArrowheads="1"/>
          </p:cNvSpPr>
          <p:nvPr/>
        </p:nvSpPr>
        <p:spPr bwMode="auto">
          <a:xfrm>
            <a:off x="1143000" y="2571750"/>
            <a:ext cx="6858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ahoma" pitchFamily="-106" charset="0"/>
              </a:rPr>
              <a:t>Sichtweise eines „geheim“ eingestuften Benutzers</a:t>
            </a:r>
            <a:r>
              <a:rPr lang="de-DE">
                <a:latin typeface="Tahoma" pitchFamily="-106" charset="0"/>
              </a:rPr>
              <a:t>:</a:t>
            </a:r>
          </a:p>
        </p:txBody>
      </p:sp>
      <p:graphicFrame>
        <p:nvGraphicFramePr>
          <p:cNvPr id="81116" name="Group 220"/>
          <p:cNvGraphicFramePr>
            <a:graphicFrameLocks noGrp="1"/>
          </p:cNvGraphicFramePr>
          <p:nvPr/>
        </p:nvGraphicFramePr>
        <p:xfrm>
          <a:off x="1800225" y="2971800"/>
          <a:ext cx="5543550" cy="82296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Agenten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Kennung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Spezialität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6693" name="Text Box 219"/>
          <p:cNvSpPr txBox="1">
            <a:spLocks noChangeArrowheads="1"/>
          </p:cNvSpPr>
          <p:nvPr/>
        </p:nvSpPr>
        <p:spPr bwMode="auto">
          <a:xfrm>
            <a:off x="1143000" y="3886201"/>
            <a:ext cx="6858000" cy="12003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ahoma" pitchFamily="-106" charset="0"/>
              </a:rPr>
              <a:t>Probleme</a:t>
            </a:r>
            <a:r>
              <a:rPr lang="de-DE">
                <a:latin typeface="Tahoma" pitchFamily="-106" charset="0"/>
              </a:rPr>
              <a:t>:</a:t>
            </a:r>
          </a:p>
          <a:p>
            <a:pPr lvl="1" algn="l">
              <a:spcBef>
                <a:spcPct val="50000"/>
              </a:spcBef>
              <a:buClr>
                <a:schemeClr val="accent2"/>
              </a:buClr>
              <a:buFont typeface="Webdings" pitchFamily="-106" charset="2"/>
              <a:buChar char="="/>
            </a:pPr>
            <a:r>
              <a:rPr lang="de-DE">
                <a:latin typeface="Tahoma" pitchFamily="-106" charset="0"/>
              </a:rPr>
              <a:t>„geheimer“ Benutzer fügt Tupel mit Schlüssel „008“ ein</a:t>
            </a:r>
          </a:p>
          <a:p>
            <a:pPr lvl="1" algn="l">
              <a:spcBef>
                <a:spcPct val="50000"/>
              </a:spcBef>
              <a:buClr>
                <a:schemeClr val="accent2"/>
              </a:buClr>
              <a:buFont typeface="Webdings" pitchFamily="-106" charset="2"/>
              <a:buChar char="="/>
            </a:pPr>
            <a:r>
              <a:rPr lang="de-DE">
                <a:latin typeface="Tahoma" pitchFamily="-106" charset="0"/>
              </a:rPr>
              <a:t>„geheimer“ Benutzer modifiziert Spezialität von „007“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081214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Multilevel-Relationen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 anchorCtr="1"/>
          <a:lstStyle/>
          <a:p>
            <a:pPr marL="342900" indent="-342900">
              <a:spcAft>
                <a:spcPct val="50000"/>
              </a:spcAft>
            </a:pPr>
            <a:r>
              <a:rPr lang="de-DE" dirty="0">
                <a:solidFill>
                  <a:srgbClr val="CC0099"/>
                </a:solidFill>
              </a:rPr>
              <a:t>Multilevel-Relation </a:t>
            </a:r>
            <a:r>
              <a:rPr lang="de-DE" dirty="0">
                <a:solidFill>
                  <a:srgbClr val="FF0000"/>
                </a:solidFill>
                <a:latin typeface="Brush Script MT" pitchFamily="66" charset="0"/>
              </a:rPr>
              <a:t>R</a:t>
            </a:r>
            <a:r>
              <a:rPr lang="de-DE" dirty="0">
                <a:solidFill>
                  <a:srgbClr val="CC0099"/>
                </a:solidFill>
                <a:latin typeface="Brush Script MT" pitchFamily="66" charset="0"/>
              </a:rPr>
              <a:t> </a:t>
            </a:r>
            <a:r>
              <a:rPr lang="de-DE" dirty="0">
                <a:solidFill>
                  <a:srgbClr val="CC0099"/>
                </a:solidFill>
              </a:rPr>
              <a:t>mit Schema</a:t>
            </a:r>
          </a:p>
          <a:p>
            <a:pPr marL="342900" indent="-342900" algn="ctr">
              <a:spcAft>
                <a:spcPct val="50000"/>
              </a:spcAft>
            </a:pPr>
            <a:r>
              <a:rPr lang="de-DE" dirty="0">
                <a:latin typeface="Brush Script MT" pitchFamily="66" charset="0"/>
              </a:rPr>
              <a:t>R</a:t>
            </a:r>
            <a:r>
              <a:rPr lang="de-DE" dirty="0"/>
              <a:t> = {</a:t>
            </a:r>
            <a:r>
              <a:rPr lang="de-DE" i="1" dirty="0"/>
              <a:t>A</a:t>
            </a:r>
            <a:r>
              <a:rPr lang="de-DE" i="1" baseline="-25000" dirty="0"/>
              <a:t>1</a:t>
            </a:r>
            <a:r>
              <a:rPr lang="de-DE" i="1" dirty="0"/>
              <a:t>, C</a:t>
            </a:r>
            <a:r>
              <a:rPr lang="de-DE" i="1" baseline="-25000" dirty="0"/>
              <a:t>1</a:t>
            </a:r>
            <a:r>
              <a:rPr lang="de-DE" i="1" dirty="0"/>
              <a:t>, A</a:t>
            </a:r>
            <a:r>
              <a:rPr lang="de-DE" i="1" baseline="-25000" dirty="0"/>
              <a:t>2</a:t>
            </a:r>
            <a:r>
              <a:rPr lang="de-DE" i="1" dirty="0"/>
              <a:t>, C</a:t>
            </a:r>
            <a:r>
              <a:rPr lang="de-DE" i="1" baseline="-25000" dirty="0"/>
              <a:t>2</a:t>
            </a:r>
            <a:r>
              <a:rPr lang="de-DE" i="1" dirty="0"/>
              <a:t>, . . ., A</a:t>
            </a:r>
            <a:r>
              <a:rPr lang="de-DE" i="1" baseline="-25000" dirty="0"/>
              <a:t>n</a:t>
            </a:r>
            <a:r>
              <a:rPr lang="de-DE" i="1" dirty="0"/>
              <a:t>, </a:t>
            </a:r>
            <a:r>
              <a:rPr lang="de-DE" i="1" dirty="0" err="1"/>
              <a:t>C</a:t>
            </a:r>
            <a:r>
              <a:rPr lang="de-DE" i="1" baseline="-25000" dirty="0" err="1"/>
              <a:t>n</a:t>
            </a:r>
            <a:r>
              <a:rPr lang="de-DE" i="1" dirty="0"/>
              <a:t>, TC</a:t>
            </a:r>
            <a:r>
              <a:rPr lang="de-DE" dirty="0"/>
              <a:t>}</a:t>
            </a:r>
          </a:p>
          <a:p>
            <a:pPr marL="342900" indent="-342900">
              <a:spcAft>
                <a:spcPct val="50000"/>
              </a:spcAft>
            </a:pPr>
            <a:r>
              <a:rPr lang="de-DE" dirty="0" err="1">
                <a:solidFill>
                  <a:srgbClr val="CC0099"/>
                </a:solidFill>
              </a:rPr>
              <a:t>Relationeninstanzen</a:t>
            </a:r>
            <a:r>
              <a:rPr lang="de-DE" dirty="0">
                <a:solidFill>
                  <a:srgbClr val="CC0099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  <a:latin typeface="Brush Script MT" pitchFamily="66" charset="0"/>
              </a:rPr>
              <a:t>R</a:t>
            </a:r>
            <a:r>
              <a:rPr lang="de-DE" i="1" baseline="-25000" dirty="0">
                <a:solidFill>
                  <a:srgbClr val="FF0000"/>
                </a:solidFill>
              </a:rPr>
              <a:t>C</a:t>
            </a:r>
            <a:r>
              <a:rPr lang="de-DE" dirty="0">
                <a:solidFill>
                  <a:srgbClr val="CC0099"/>
                </a:solidFill>
              </a:rPr>
              <a:t> mit </a:t>
            </a:r>
            <a:r>
              <a:rPr lang="de-DE" dirty="0" err="1">
                <a:solidFill>
                  <a:srgbClr val="CC0099"/>
                </a:solidFill>
              </a:rPr>
              <a:t>Tupeln</a:t>
            </a:r>
            <a:endParaRPr lang="de-DE" dirty="0">
              <a:solidFill>
                <a:srgbClr val="CC0099"/>
              </a:solidFill>
            </a:endParaRPr>
          </a:p>
          <a:p>
            <a:pPr marL="342900" indent="-342900" algn="ctr">
              <a:spcAft>
                <a:spcPct val="50000"/>
              </a:spcAft>
            </a:pPr>
            <a:r>
              <a:rPr lang="de-DE" dirty="0"/>
              <a:t>[</a:t>
            </a:r>
            <a:r>
              <a:rPr lang="de-DE" i="1" dirty="0"/>
              <a:t>a</a:t>
            </a:r>
            <a:r>
              <a:rPr lang="de-DE" i="1" baseline="-25000" dirty="0"/>
              <a:t>1, </a:t>
            </a:r>
            <a:r>
              <a:rPr lang="de-DE" i="1" dirty="0"/>
              <a:t>c</a:t>
            </a:r>
            <a:r>
              <a:rPr lang="de-DE" i="1" baseline="-25000" dirty="0"/>
              <a:t>1</a:t>
            </a:r>
            <a:r>
              <a:rPr lang="de-DE" i="1" dirty="0"/>
              <a:t>, a</a:t>
            </a:r>
            <a:r>
              <a:rPr lang="de-DE" i="1" baseline="-25000" dirty="0"/>
              <a:t>2</a:t>
            </a:r>
            <a:r>
              <a:rPr lang="de-DE" i="1" dirty="0"/>
              <a:t>, c</a:t>
            </a:r>
            <a:r>
              <a:rPr lang="de-DE" i="1" baseline="-25000" dirty="0"/>
              <a:t>2</a:t>
            </a:r>
            <a:r>
              <a:rPr lang="de-DE" i="1" dirty="0"/>
              <a:t>, . . . , a</a:t>
            </a:r>
            <a:r>
              <a:rPr lang="de-DE" i="1" baseline="-25000" dirty="0"/>
              <a:t>n</a:t>
            </a:r>
            <a:r>
              <a:rPr lang="de-DE" i="1" dirty="0"/>
              <a:t>, </a:t>
            </a:r>
            <a:r>
              <a:rPr lang="de-DE" i="1" dirty="0" err="1"/>
              <a:t>c</a:t>
            </a:r>
            <a:r>
              <a:rPr lang="de-DE" i="1" baseline="-25000" dirty="0" err="1"/>
              <a:t>n</a:t>
            </a:r>
            <a:r>
              <a:rPr lang="de-DE" i="1" dirty="0"/>
              <a:t>, </a:t>
            </a:r>
            <a:r>
              <a:rPr lang="de-DE" i="1" dirty="0" err="1"/>
              <a:t>tc</a:t>
            </a:r>
            <a:r>
              <a:rPr lang="de-DE" i="1" dirty="0"/>
              <a:t>]</a:t>
            </a:r>
          </a:p>
          <a:p>
            <a:pPr marL="342900" indent="-342900">
              <a:spcAft>
                <a:spcPct val="50000"/>
              </a:spcAft>
              <a:buFont typeface="Arial" charset="0"/>
              <a:buChar char="•"/>
            </a:pPr>
            <a:r>
              <a:rPr lang="de-DE" i="1" dirty="0">
                <a:solidFill>
                  <a:srgbClr val="FF0000"/>
                </a:solidFill>
              </a:rPr>
              <a:t>c</a:t>
            </a:r>
            <a:r>
              <a:rPr lang="de-DE" i="1" dirty="0"/>
              <a:t> </a:t>
            </a:r>
            <a:r>
              <a:rPr lang="de-DE" i="1" dirty="0">
                <a:sym typeface="Symbol" pitchFamily="-106" charset="2"/>
              </a:rPr>
              <a:t>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baseline="-25000" dirty="0">
                <a:solidFill>
                  <a:srgbClr val="FF0000"/>
                </a:solidFill>
                <a:sym typeface="Symbol" pitchFamily="-106" charset="2"/>
              </a:rPr>
              <a:t>i</a:t>
            </a:r>
            <a:endParaRPr lang="de-DE" i="1" dirty="0">
              <a:sym typeface="Symbol" pitchFamily="-106" charset="2"/>
            </a:endParaRPr>
          </a:p>
          <a:p>
            <a:pPr marL="342900" indent="-342900">
              <a:spcAft>
                <a:spcPct val="50000"/>
              </a:spcAft>
              <a:buFont typeface="Arial" charset="0"/>
              <a:buChar char="•"/>
            </a:pP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dirty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dirty="0">
                <a:sym typeface="Symbol" pitchFamily="-106" charset="2"/>
              </a:rPr>
              <a:t> ist sichtbar, wenn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class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 (s)</a:t>
            </a:r>
            <a:r>
              <a:rPr lang="de-DE" i="1" dirty="0">
                <a:sym typeface="Symbol" pitchFamily="-106" charset="2"/>
              </a:rPr>
              <a:t> 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baseline="-25000" dirty="0">
                <a:solidFill>
                  <a:srgbClr val="FF0000"/>
                </a:solidFill>
                <a:sym typeface="Symbol" pitchFamily="-106" charset="2"/>
              </a:rPr>
              <a:t>i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653464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 anchor="ctr" anchorCtr="1"/>
          <a:lstStyle/>
          <a:p>
            <a:pPr algn="ctr"/>
            <a:r>
              <a:rPr lang="de-DE"/>
              <a:t>Integritätsbedingungen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99" y="685800"/>
            <a:ext cx="7217229" cy="43434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dirty="0"/>
              <a:t>Sei </a:t>
            </a:r>
            <a:r>
              <a:rPr lang="de-DE" dirty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dirty="0">
                <a:sym typeface="Symbol" pitchFamily="-106" charset="2"/>
              </a:rPr>
              <a:t> </a:t>
            </a:r>
            <a:r>
              <a:rPr lang="de-DE" i="1" dirty="0">
                <a:sym typeface="Symbol" pitchFamily="-106" charset="2"/>
              </a:rPr>
              <a:t>sichtbarer Schlüssel</a:t>
            </a:r>
            <a:r>
              <a:rPr lang="de-DE" dirty="0">
                <a:sym typeface="Symbol" pitchFamily="-106" charset="2"/>
              </a:rPr>
              <a:t> der Multilevel-Relation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R</a:t>
            </a:r>
            <a:endParaRPr lang="de-DE" dirty="0">
              <a:solidFill>
                <a:srgbClr val="FF0000"/>
              </a:solidFill>
              <a:sym typeface="Symbol" pitchFamily="-106" charset="2"/>
            </a:endParaRPr>
          </a:p>
          <a:p>
            <a:r>
              <a:rPr lang="de-DE" b="1" dirty="0">
                <a:sym typeface="Symbol" pitchFamily="-106" charset="2"/>
              </a:rPr>
              <a:t>Entity-Integrität.	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dirty="0">
                <a:sym typeface="Symbol" pitchFamily="-106" charset="2"/>
              </a:rPr>
              <a:t> </a:t>
            </a:r>
            <a:r>
              <a:rPr lang="de-DE" dirty="0">
                <a:sym typeface="Symbol" pitchFamily="-106" charset="2"/>
              </a:rPr>
              <a:t>erfüllt die Entity-Integrität genau dann, wenn für alle Instanzen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dirty="0">
                <a:sym typeface="Symbol" pitchFamily="-106" charset="2"/>
              </a:rPr>
              <a:t> und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dirty="0">
                <a:sym typeface="Symbol" pitchFamily="-106" charset="2"/>
              </a:rPr>
              <a:t> 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dirty="0">
                <a:sym typeface="Symbol" pitchFamily="-106" charset="2"/>
              </a:rPr>
              <a:t> die folgende Bedingungen gelten</a:t>
            </a:r>
            <a:r>
              <a:rPr lang="de-DE" dirty="0" smtClean="0">
                <a:sym typeface="Symbol" pitchFamily="-106" charset="2"/>
              </a:rPr>
              <a:t>:</a:t>
            </a:r>
          </a:p>
          <a:p>
            <a:endParaRPr lang="de-DE" dirty="0">
              <a:sym typeface="Symbol" pitchFamily="-106" charset="2"/>
            </a:endParaRPr>
          </a:p>
          <a:p>
            <a:pPr marL="772716" lvl="1" indent="-342900">
              <a:buFont typeface="Webdings" pitchFamily="-106" charset="2"/>
              <a:buAutoNum type="arabicPeriod"/>
            </a:pP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dirty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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i="1" dirty="0">
                <a:sym typeface="Symbol" pitchFamily="-106" charset="2"/>
              </a:rPr>
              <a:t> 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r.A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 </a:t>
            </a:r>
            <a:r>
              <a:rPr lang="de-DE" dirty="0">
                <a:solidFill>
                  <a:srgbClr val="FF0000"/>
                </a:solidFill>
                <a:sym typeface="Symbol" pitchFamily="-106" charset="2"/>
              </a:rPr>
              <a:t>Null</a:t>
            </a:r>
          </a:p>
          <a:p>
            <a:pPr marL="772716" lvl="1" indent="-342900">
              <a:buFont typeface="Webdings" pitchFamily="-106" charset="2"/>
              <a:buAutoNum type="arabicPeriod"/>
            </a:pP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dirty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,</a:t>
            </a:r>
            <a:r>
              <a:rPr lang="de-DE" i="1" baseline="-25000" dirty="0">
                <a:sym typeface="Symbol" pitchFamily="-106" charset="2"/>
              </a:rPr>
              <a:t>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j</a:t>
            </a:r>
            <a:r>
              <a:rPr lang="de-DE" i="1" baseline="-25000" dirty="0">
                <a:sym typeface="Symbol" pitchFamily="-106" charset="2"/>
              </a:rPr>
              <a:t> </a:t>
            </a:r>
            <a:r>
              <a:rPr lang="de-DE" i="1" dirty="0">
                <a:sym typeface="Symbol" pitchFamily="-106" charset="2"/>
              </a:rPr>
              <a:t>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i="1" dirty="0">
                <a:sym typeface="Symbol" pitchFamily="-106" charset="2"/>
              </a:rPr>
              <a:t> 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baseline="-25000" dirty="0">
                <a:sym typeface="Symbol" pitchFamily="-106" charset="2"/>
              </a:rPr>
              <a:t> </a:t>
            </a:r>
            <a:r>
              <a:rPr lang="de-DE" i="1" dirty="0">
                <a:sym typeface="Symbol" pitchFamily="-106" charset="2"/>
              </a:rPr>
              <a:t>=</a:t>
            </a:r>
            <a:r>
              <a:rPr lang="de-DE" i="1" baseline="-25000" dirty="0">
                <a:sym typeface="Symbol" pitchFamily="-106" charset="2"/>
              </a:rPr>
              <a:t>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j</a:t>
            </a:r>
            <a:endParaRPr lang="de-DE" i="1" baseline="-25000" dirty="0">
              <a:solidFill>
                <a:srgbClr val="FF0000"/>
              </a:solidFill>
              <a:sym typeface="Symbol" pitchFamily="-106" charset="2"/>
            </a:endParaRPr>
          </a:p>
          <a:p>
            <a:pPr marL="772716" lvl="1" indent="-342900">
              <a:buFont typeface="Webdings" pitchFamily="-106" charset="2"/>
              <a:buAutoNum type="arabicPeriod"/>
            </a:pP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dirty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baseline="-25000" dirty="0">
                <a:sym typeface="Symbol" pitchFamily="-106" charset="2"/>
              </a:rPr>
              <a:t> </a:t>
            </a:r>
            <a:r>
              <a:rPr lang="de-DE" i="1" dirty="0">
                <a:sym typeface="Symbol" pitchFamily="-106" charset="2"/>
              </a:rPr>
              <a:t>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i="1" dirty="0">
                <a:sym typeface="Symbol" pitchFamily="-106" charset="2"/>
              </a:rPr>
              <a:t> 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baseline="-25000" dirty="0">
                <a:sym typeface="Symbol" pitchFamily="-106" charset="2"/>
              </a:rPr>
              <a:t> </a:t>
            </a:r>
            <a:r>
              <a:rPr lang="de-DE" i="1" dirty="0">
                <a:sym typeface="Symbol" pitchFamily="-106" charset="2"/>
              </a:rPr>
              <a:t>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dirty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dirty="0">
                <a:sym typeface="Symbol" pitchFamily="-106" charset="2"/>
              </a:rPr>
              <a:t> (wobei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baseline="-25000" dirty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dirty="0">
                <a:sym typeface="Symbol" pitchFamily="-106" charset="2"/>
              </a:rPr>
              <a:t> die Zugriffsklasse des Schlüssels ist)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63019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 anchor="ctr" anchorCtr="1"/>
          <a:lstStyle/>
          <a:p>
            <a:pPr algn="ctr"/>
            <a:r>
              <a:rPr lang="de-DE"/>
              <a:t>Integritätsbedingungen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6858000" cy="43434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dirty="0"/>
              <a:t>Sei </a:t>
            </a:r>
            <a:r>
              <a:rPr lang="de-DE" dirty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dirty="0">
                <a:sym typeface="Symbol" pitchFamily="-106" charset="2"/>
              </a:rPr>
              <a:t> </a:t>
            </a:r>
            <a:r>
              <a:rPr lang="de-DE" i="1" dirty="0">
                <a:sym typeface="Symbol" pitchFamily="-106" charset="2"/>
              </a:rPr>
              <a:t>sichtbarer Schlüssel</a:t>
            </a:r>
            <a:r>
              <a:rPr lang="de-DE" dirty="0">
                <a:sym typeface="Symbol" pitchFamily="-106" charset="2"/>
              </a:rPr>
              <a:t> der Multilevel-Relation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R</a:t>
            </a:r>
            <a:endParaRPr lang="de-DE" dirty="0">
              <a:solidFill>
                <a:srgbClr val="FF0000"/>
              </a:solidFill>
              <a:sym typeface="Symbol" pitchFamily="-106" charset="2"/>
            </a:endParaRPr>
          </a:p>
          <a:p>
            <a:endParaRPr lang="de-DE" b="1" dirty="0">
              <a:sym typeface="Symbol" pitchFamily="-106" charset="2"/>
            </a:endParaRPr>
          </a:p>
          <a:p>
            <a:r>
              <a:rPr lang="de-DE" b="1" dirty="0">
                <a:sym typeface="Symbol" pitchFamily="-106" charset="2"/>
              </a:rPr>
              <a:t>Null-Integrität.	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dirty="0">
                <a:sym typeface="Symbol" pitchFamily="-106" charset="2"/>
              </a:rPr>
              <a:t> </a:t>
            </a:r>
            <a:r>
              <a:rPr lang="de-DE" dirty="0">
                <a:sym typeface="Symbol" pitchFamily="-106" charset="2"/>
              </a:rPr>
              <a:t>erfüllt die Null-Integrität genau dann, wenn für jede Instanz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dirty="0">
                <a:sym typeface="Symbol" pitchFamily="-106" charset="2"/>
              </a:rPr>
              <a:t> </a:t>
            </a:r>
            <a:r>
              <a:rPr lang="de-DE" dirty="0">
                <a:sym typeface="Symbol" pitchFamily="-106" charset="2"/>
              </a:rPr>
              <a:t>von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dirty="0">
                <a:sym typeface="Symbol" pitchFamily="-106" charset="2"/>
              </a:rPr>
              <a:t> gilt</a:t>
            </a:r>
            <a:r>
              <a:rPr lang="de-DE" dirty="0" smtClean="0">
                <a:sym typeface="Symbol" pitchFamily="-106" charset="2"/>
              </a:rPr>
              <a:t>:</a:t>
            </a:r>
          </a:p>
          <a:p>
            <a:endParaRPr lang="de-DE" dirty="0">
              <a:sym typeface="Symbol" pitchFamily="-106" charset="2"/>
            </a:endParaRPr>
          </a:p>
          <a:p>
            <a:pPr marL="772716" lvl="1" indent="-342900">
              <a:buFont typeface="Webdings" pitchFamily="-106" charset="2"/>
              <a:buAutoNum type="arabicPeriod"/>
            </a:pPr>
            <a:r>
              <a:rPr lang="de-DE" dirty="0">
                <a:sym typeface="Symbol" pitchFamily="-106" charset="2"/>
              </a:rPr>
              <a:t>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dirty="0">
                <a:sym typeface="Symbol" pitchFamily="-106" charset="2"/>
              </a:rPr>
              <a:t> 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dirty="0">
                <a:sym typeface="Symbol" pitchFamily="-106" charset="2"/>
              </a:rPr>
              <a:t>,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r.A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= </a:t>
            </a:r>
            <a:r>
              <a:rPr lang="de-DE" dirty="0">
                <a:solidFill>
                  <a:srgbClr val="FF0000"/>
                </a:solidFill>
                <a:sym typeface="Symbol" pitchFamily="-106" charset="2"/>
              </a:rPr>
              <a:t>Null </a:t>
            </a:r>
            <a:r>
              <a:rPr lang="de-DE" dirty="0">
                <a:sym typeface="Symbol" pitchFamily="-106" charset="2"/>
              </a:rPr>
              <a:t>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=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dirty="0">
                <a:solidFill>
                  <a:srgbClr val="FF0000"/>
                </a:solidFill>
                <a:sym typeface="Symbol" pitchFamily="-106" charset="2"/>
              </a:rPr>
              <a:t></a:t>
            </a:r>
          </a:p>
          <a:p>
            <a:pPr marL="772716" lvl="1" indent="-342900">
              <a:buFont typeface="Webdings" pitchFamily="-106" charset="2"/>
              <a:buAutoNum type="arabicPeriod"/>
            </a:pP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dirty="0">
                <a:sym typeface="Symbol" pitchFamily="-106" charset="2"/>
              </a:rPr>
              <a:t> ist subsumierungsfrei, d.h. es existieren keine zwei Tupel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dirty="0">
                <a:sym typeface="Symbol" pitchFamily="-106" charset="2"/>
              </a:rPr>
              <a:t> und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s</a:t>
            </a:r>
            <a:r>
              <a:rPr lang="de-DE" dirty="0">
                <a:sym typeface="Symbol" pitchFamily="-106" charset="2"/>
              </a:rPr>
              <a:t>, bei denen </a:t>
            </a:r>
            <a:r>
              <a:rPr lang="de-DE" b="1" dirty="0">
                <a:sym typeface="Symbol" pitchFamily="-106" charset="2"/>
              </a:rPr>
              <a:t>für alle</a:t>
            </a:r>
            <a:r>
              <a:rPr lang="de-DE" dirty="0">
                <a:sym typeface="Symbol" pitchFamily="-106" charset="2"/>
              </a:rPr>
              <a:t> Attribute </a:t>
            </a:r>
            <a:r>
              <a:rPr lang="de-DE" i="1" dirty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dirty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</a:t>
            </a:r>
            <a:r>
              <a:rPr lang="de-DE" dirty="0">
                <a:sym typeface="Symbol" pitchFamily="-106" charset="2"/>
              </a:rPr>
              <a:t>entweder</a:t>
            </a:r>
          </a:p>
          <a:p>
            <a:pPr marL="1201341" lvl="2" indent="-285750"/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r.A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=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s.A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und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=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s.C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 </a:t>
            </a:r>
            <a:r>
              <a:rPr lang="de-DE" dirty="0">
                <a:sym typeface="Symbol" pitchFamily="-106" charset="2"/>
              </a:rPr>
              <a:t>oder</a:t>
            </a:r>
          </a:p>
          <a:p>
            <a:pPr marL="1201341" lvl="2" indent="-285750"/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r.A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 </a:t>
            </a:r>
            <a:r>
              <a:rPr lang="de-DE" dirty="0">
                <a:solidFill>
                  <a:srgbClr val="FF0000"/>
                </a:solidFill>
                <a:sym typeface="Symbol" pitchFamily="-106" charset="2"/>
              </a:rPr>
              <a:t>Null</a:t>
            </a:r>
            <a:r>
              <a:rPr lang="de-DE" dirty="0">
                <a:sym typeface="Symbol" pitchFamily="-106" charset="2"/>
              </a:rPr>
              <a:t> und </a:t>
            </a:r>
            <a:r>
              <a:rPr lang="de-DE" i="1" dirty="0" err="1">
                <a:solidFill>
                  <a:srgbClr val="FF0000"/>
                </a:solidFill>
                <a:sym typeface="Symbol" pitchFamily="-106" charset="2"/>
              </a:rPr>
              <a:t>s.A</a:t>
            </a:r>
            <a:r>
              <a:rPr lang="de-DE" i="1" baseline="-25000" dirty="0" err="1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dirty="0">
                <a:sym typeface="Symbol" pitchFamily="-106" charset="2"/>
              </a:rPr>
              <a:t> = </a:t>
            </a:r>
            <a:r>
              <a:rPr lang="de-DE" dirty="0">
                <a:solidFill>
                  <a:srgbClr val="FF0000"/>
                </a:solidFill>
                <a:sym typeface="Symbol" pitchFamily="-106" charset="2"/>
              </a:rPr>
              <a:t>Null</a:t>
            </a:r>
            <a:r>
              <a:rPr lang="de-DE" dirty="0">
                <a:sym typeface="Symbol" pitchFamily="-106" charset="2"/>
              </a:rPr>
              <a:t> gilt.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374335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Subsumtionsfreiheit von Relationen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6858000" cy="435769"/>
          </a:xfrm>
        </p:spPr>
        <p:txBody>
          <a:bodyPr/>
          <a:lstStyle/>
          <a:p>
            <a:pPr marL="342900" indent="-342900">
              <a:buFont typeface="Webdings" pitchFamily="-106" charset="2"/>
              <a:buAutoNum type="alphaLcParenR"/>
            </a:pPr>
            <a:r>
              <a:rPr lang="de-DE">
                <a:solidFill>
                  <a:srgbClr val="CC0099"/>
                </a:solidFill>
              </a:rPr>
              <a:t>R</a:t>
            </a:r>
            <a:r>
              <a:rPr lang="de-DE" baseline="-25000">
                <a:solidFill>
                  <a:srgbClr val="CC0099"/>
                </a:solidFill>
              </a:rPr>
              <a:t>sg</a:t>
            </a:r>
            <a:endParaRPr lang="de-DE">
              <a:solidFill>
                <a:srgbClr val="CC0099"/>
              </a:solidFill>
            </a:endParaRPr>
          </a:p>
        </p:txBody>
      </p:sp>
      <p:graphicFrame>
        <p:nvGraphicFramePr>
          <p:cNvPr id="85103" name="Group 111"/>
          <p:cNvGraphicFramePr>
            <a:graphicFrameLocks noGrp="1"/>
          </p:cNvGraphicFramePr>
          <p:nvPr/>
        </p:nvGraphicFramePr>
        <p:xfrm>
          <a:off x="1800225" y="1314450"/>
          <a:ext cx="5543550" cy="82296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Agenten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Kennung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Spezialität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752" name="Text Box 45"/>
          <p:cNvSpPr txBox="1">
            <a:spLocks noChangeArrowheads="1"/>
          </p:cNvSpPr>
          <p:nvPr/>
        </p:nvSpPr>
        <p:spPr bwMode="auto">
          <a:xfrm>
            <a:off x="1143000" y="2228850"/>
            <a:ext cx="6858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FontTx/>
              <a:buAutoNum type="alphaLcParenR" startAt="2"/>
            </a:pPr>
            <a:r>
              <a:rPr lang="de-DE">
                <a:solidFill>
                  <a:srgbClr val="CC0099"/>
                </a:solidFill>
                <a:latin typeface="Tahoma" pitchFamily="-106" charset="0"/>
              </a:rPr>
              <a:t>Änderung von R</a:t>
            </a:r>
            <a:r>
              <a:rPr lang="de-DE" baseline="-25000">
                <a:solidFill>
                  <a:srgbClr val="CC0099"/>
                </a:solidFill>
                <a:latin typeface="Tahoma" pitchFamily="-106" charset="0"/>
              </a:rPr>
              <a:t>sg</a:t>
            </a:r>
            <a:endParaRPr lang="de-DE">
              <a:solidFill>
                <a:srgbClr val="CC0099"/>
              </a:solidFill>
              <a:latin typeface="Tahoma" pitchFamily="-106" charset="0"/>
            </a:endParaRPr>
          </a:p>
        </p:txBody>
      </p:sp>
      <p:graphicFrame>
        <p:nvGraphicFramePr>
          <p:cNvPr id="85038" name="Group 46"/>
          <p:cNvGraphicFramePr>
            <a:graphicFrameLocks noGrp="1"/>
          </p:cNvGraphicFramePr>
          <p:nvPr/>
        </p:nvGraphicFramePr>
        <p:xfrm>
          <a:off x="1800225" y="2686050"/>
          <a:ext cx="5543550" cy="82296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Agenten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Kennung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Spezialität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meucheln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781" name="Text Box 78"/>
          <p:cNvSpPr txBox="1">
            <a:spLocks noChangeArrowheads="1"/>
          </p:cNvSpPr>
          <p:nvPr/>
        </p:nvSpPr>
        <p:spPr bwMode="auto">
          <a:xfrm>
            <a:off x="1143000" y="3600450"/>
            <a:ext cx="6858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FontTx/>
              <a:buAutoNum type="alphaLcParenR" startAt="3"/>
            </a:pPr>
            <a:r>
              <a:rPr lang="de-DE">
                <a:solidFill>
                  <a:srgbClr val="CC0099"/>
                </a:solidFill>
                <a:latin typeface="Tahoma" pitchFamily="-106" charset="0"/>
              </a:rPr>
              <a:t>Fehlende Subsumtionsfreiheit</a:t>
            </a:r>
          </a:p>
        </p:txBody>
      </p:sp>
      <p:graphicFrame>
        <p:nvGraphicFramePr>
          <p:cNvPr id="85119" name="Group 127"/>
          <p:cNvGraphicFramePr>
            <a:graphicFrameLocks noGrp="1"/>
          </p:cNvGraphicFramePr>
          <p:nvPr/>
        </p:nvGraphicFramePr>
        <p:xfrm>
          <a:off x="1800225" y="3943350"/>
          <a:ext cx="5543550" cy="10972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Agenten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Kennung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Spezialität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meucheln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774956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Integritätsbedingungen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6858000" cy="808435"/>
          </a:xfrm>
        </p:spPr>
        <p:txBody>
          <a:bodyPr/>
          <a:lstStyle/>
          <a:p>
            <a:r>
              <a:rPr lang="de-DE" b="1">
                <a:solidFill>
                  <a:schemeClr val="accent1"/>
                </a:solidFill>
              </a:rPr>
              <a:t>Interinstanz-Integrität.</a:t>
            </a:r>
            <a:r>
              <a:rPr lang="de-DE"/>
              <a:t> 	</a:t>
            </a:r>
            <a:r>
              <a:rPr lang="de-DE" i="1">
                <a:solidFill>
                  <a:srgbClr val="FF0000"/>
                </a:solidFill>
              </a:rPr>
              <a:t>R</a:t>
            </a:r>
            <a:r>
              <a:rPr lang="de-DE"/>
              <a:t> erfüllt die Interinstanz-Integrität genau dann, wenn für alle Instanzen </a:t>
            </a:r>
            <a:r>
              <a:rPr lang="de-DE" i="1">
                <a:solidFill>
                  <a:srgbClr val="FF0000"/>
                </a:solidFill>
              </a:rPr>
              <a:t>R</a:t>
            </a:r>
            <a:r>
              <a:rPr lang="de-DE" i="1" baseline="-25000">
                <a:solidFill>
                  <a:srgbClr val="FF0000"/>
                </a:solidFill>
              </a:rPr>
              <a:t>c</a:t>
            </a:r>
            <a:r>
              <a:rPr lang="de-DE" i="1"/>
              <a:t> </a:t>
            </a:r>
            <a:r>
              <a:rPr lang="de-DE"/>
              <a:t>und </a:t>
            </a:r>
            <a:r>
              <a:rPr lang="de-DE" i="1">
                <a:solidFill>
                  <a:srgbClr val="FF0000"/>
                </a:solidFill>
              </a:rPr>
              <a:t>R</a:t>
            </a:r>
            <a:r>
              <a:rPr lang="de-DE" i="1" baseline="-25000">
                <a:solidFill>
                  <a:srgbClr val="FF0000"/>
                </a:solidFill>
              </a:rPr>
              <a:t>c‘</a:t>
            </a:r>
            <a:r>
              <a:rPr lang="de-DE"/>
              <a:t> von </a:t>
            </a:r>
            <a:r>
              <a:rPr lang="de-DE" i="1">
                <a:solidFill>
                  <a:srgbClr val="FF0000"/>
                </a:solidFill>
              </a:rPr>
              <a:t>R</a:t>
            </a:r>
            <a:r>
              <a:rPr lang="de-DE"/>
              <a:t> mit </a:t>
            </a:r>
            <a:r>
              <a:rPr lang="de-DE" i="1">
                <a:solidFill>
                  <a:srgbClr val="FF0000"/>
                </a:solidFill>
              </a:rPr>
              <a:t>c‘</a:t>
            </a:r>
            <a:r>
              <a:rPr lang="de-DE" i="1"/>
              <a:t> &lt; </a:t>
            </a:r>
            <a:r>
              <a:rPr lang="de-DE" i="1">
                <a:solidFill>
                  <a:srgbClr val="FF0000"/>
                </a:solidFill>
              </a:rPr>
              <a:t>c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6858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F0000"/>
                </a:solidFill>
                <a:latin typeface="Tahoma" pitchFamily="-106" charset="0"/>
              </a:rPr>
              <a:t>R</a:t>
            </a:r>
            <a:r>
              <a:rPr lang="de-DE" i="1" baseline="-25000">
                <a:solidFill>
                  <a:srgbClr val="FF0000"/>
                </a:solidFill>
                <a:latin typeface="Tahoma" pitchFamily="-106" charset="0"/>
              </a:rPr>
              <a:t>c‘</a:t>
            </a:r>
            <a:r>
              <a:rPr lang="de-DE" baseline="30000">
                <a:latin typeface="Tahoma" pitchFamily="-106" charset="0"/>
              </a:rPr>
              <a:t> </a:t>
            </a:r>
            <a:r>
              <a:rPr lang="de-DE">
                <a:latin typeface="Tahoma" pitchFamily="-106" charset="0"/>
              </a:rPr>
              <a:t>= f(</a:t>
            </a:r>
            <a:r>
              <a:rPr lang="de-DE">
                <a:solidFill>
                  <a:srgbClr val="FF0000"/>
                </a:solidFill>
                <a:latin typeface="Tahoma" pitchFamily="-106" charset="0"/>
              </a:rPr>
              <a:t>R</a:t>
            </a:r>
            <a:r>
              <a:rPr lang="de-DE" baseline="-25000">
                <a:solidFill>
                  <a:srgbClr val="FF0000"/>
                </a:solidFill>
                <a:latin typeface="Tahoma" pitchFamily="-106" charset="0"/>
              </a:rPr>
              <a:t>c</a:t>
            </a:r>
            <a:r>
              <a:rPr lang="de-DE">
                <a:latin typeface="Tahoma" pitchFamily="-106" charset="0"/>
              </a:rPr>
              <a:t>, </a:t>
            </a:r>
            <a:r>
              <a:rPr lang="de-DE">
                <a:solidFill>
                  <a:srgbClr val="FF0000"/>
                </a:solidFill>
                <a:latin typeface="Tahoma" pitchFamily="-106" charset="0"/>
              </a:rPr>
              <a:t>c‘</a:t>
            </a:r>
            <a:r>
              <a:rPr lang="de-DE">
                <a:latin typeface="Tahoma" pitchFamily="-106" charset="0"/>
              </a:rPr>
              <a:t>)</a:t>
            </a:r>
            <a:endParaRPr lang="de-DE" i="1">
              <a:latin typeface="Tahoma" pitchFamily="-106" charset="0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143000" y="1885950"/>
            <a:ext cx="6858000" cy="10064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gilt. Die Filterfunktion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</a:rPr>
              <a:t>f</a:t>
            </a:r>
            <a:r>
              <a:rPr lang="de-DE">
                <a:latin typeface="Tahoma" pitchFamily="-106" charset="0"/>
              </a:rPr>
              <a:t> arbeitet wie folgt:</a:t>
            </a:r>
          </a:p>
          <a:p>
            <a:pPr marL="685800" lvl="1" indent="-342900">
              <a:spcBef>
                <a:spcPct val="30000"/>
              </a:spcBef>
              <a:buFontTx/>
              <a:buAutoNum type="arabicPeriod"/>
            </a:pPr>
            <a:r>
              <a:rPr lang="de-DE">
                <a:latin typeface="Tahoma" pitchFamily="-106" charset="0"/>
              </a:rPr>
              <a:t>Für jedes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</a:rPr>
              <a:t>r</a:t>
            </a:r>
            <a:r>
              <a:rPr lang="de-DE" i="1">
                <a:latin typeface="Tahoma" pitchFamily="-106" charset="0"/>
              </a:rPr>
              <a:t> </a:t>
            </a:r>
            <a:r>
              <a:rPr lang="de-DE" i="1">
                <a:latin typeface="Tahoma" pitchFamily="-106" charset="0"/>
                <a:sym typeface="Symbol" pitchFamily="-106" charset="2"/>
              </a:rPr>
              <a:t>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R</a:t>
            </a:r>
            <a:r>
              <a:rPr lang="de-DE" i="1" baseline="-25000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c</a:t>
            </a:r>
            <a:r>
              <a:rPr lang="de-DE">
                <a:latin typeface="Tahoma" pitchFamily="-106" charset="0"/>
                <a:sym typeface="Symbol" pitchFamily="-106" charset="2"/>
              </a:rPr>
              <a:t> mit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r.C</a:t>
            </a:r>
            <a:r>
              <a:rPr kumimoji="1" lang="de-DE" i="1" baseline="-25000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</a:t>
            </a:r>
            <a:r>
              <a:rPr lang="de-DE" i="1">
                <a:latin typeface="Tahoma" pitchFamily="-106" charset="0"/>
                <a:sym typeface="Symbol" pitchFamily="-106" charset="2"/>
              </a:rPr>
              <a:t> 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c‘</a:t>
            </a:r>
            <a:r>
              <a:rPr lang="de-DE" i="1">
                <a:latin typeface="Tahoma" pitchFamily="-106" charset="0"/>
                <a:sym typeface="Symbol" pitchFamily="-106" charset="2"/>
              </a:rPr>
              <a:t> </a:t>
            </a:r>
            <a:r>
              <a:rPr lang="de-DE">
                <a:latin typeface="Tahoma" pitchFamily="-106" charset="0"/>
                <a:sym typeface="Symbol" pitchFamily="-106" charset="2"/>
              </a:rPr>
              <a:t>muss ein Tupel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s</a:t>
            </a:r>
            <a:r>
              <a:rPr lang="de-DE" i="1">
                <a:latin typeface="Tahoma" pitchFamily="-106" charset="0"/>
                <a:sym typeface="Symbol" pitchFamily="-106" charset="2"/>
              </a:rPr>
              <a:t> 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R</a:t>
            </a:r>
            <a:r>
              <a:rPr lang="de-DE" i="1" baseline="-25000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c‘</a:t>
            </a:r>
            <a:r>
              <a:rPr lang="de-DE" i="1">
                <a:latin typeface="Tahoma" pitchFamily="-106" charset="0"/>
                <a:sym typeface="Symbol" pitchFamily="-106" charset="2"/>
              </a:rPr>
              <a:t> </a:t>
            </a:r>
            <a:r>
              <a:rPr lang="de-DE">
                <a:latin typeface="Tahoma" pitchFamily="-106" charset="0"/>
                <a:sym typeface="Symbol" pitchFamily="-106" charset="2"/>
              </a:rPr>
              <a:t>existieren, mit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3286125" y="2857500"/>
          <a:ext cx="2571750" cy="1458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701720" imgH="965160" progId="Equation.3">
                  <p:embed/>
                </p:oleObj>
              </mc:Choice>
              <mc:Fallback>
                <p:oleObj name="Equation" r:id="rId4" imgW="17017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857500"/>
                        <a:ext cx="2571750" cy="1458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143000" y="4286250"/>
            <a:ext cx="6858000" cy="7294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lvl="1" indent="-342900">
              <a:spcBef>
                <a:spcPct val="30000"/>
              </a:spcBef>
              <a:buFontTx/>
              <a:buAutoNum type="arabicPeriod" startAt="2"/>
            </a:pPr>
            <a:r>
              <a:rPr lang="de-DE">
                <a:latin typeface="Tahoma" pitchFamily="-106" charset="0"/>
              </a:rPr>
              <a:t>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</a:rPr>
              <a:t>R</a:t>
            </a:r>
            <a:r>
              <a:rPr lang="de-DE" i="1" baseline="-25000">
                <a:solidFill>
                  <a:srgbClr val="FF0000"/>
                </a:solidFill>
                <a:latin typeface="Tahoma" pitchFamily="-106" charset="0"/>
              </a:rPr>
              <a:t>c‘</a:t>
            </a:r>
            <a:r>
              <a:rPr lang="de-DE">
                <a:latin typeface="Tahoma" pitchFamily="-106" charset="0"/>
              </a:rPr>
              <a:t> enthält außer diesen keine weiteren Tupel.</a:t>
            </a:r>
          </a:p>
          <a:p>
            <a:pPr marL="685800" lvl="1" indent="-342900">
              <a:spcBef>
                <a:spcPct val="30000"/>
              </a:spcBef>
              <a:buFontTx/>
              <a:buAutoNum type="arabicPeriod" startAt="2"/>
            </a:pPr>
            <a:r>
              <a:rPr lang="de-DE">
                <a:latin typeface="Tahoma" pitchFamily="-106" charset="0"/>
              </a:rPr>
              <a:t>Subsumierte Tupel werden eliminiert.</a:t>
            </a:r>
            <a:endParaRPr lang="de-DE" i="1">
              <a:latin typeface="Tahoma" pitchFamily="-106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26318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Integritätsbedingungen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76312"/>
            <a:ext cx="6858000" cy="21764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de-DE" b="1">
                <a:solidFill>
                  <a:schemeClr val="accent1"/>
                </a:solidFill>
              </a:rPr>
              <a:t>Polyinstanziierungsintegrität</a:t>
            </a:r>
            <a:r>
              <a:rPr lang="de-DE" b="1"/>
              <a:t>.</a:t>
            </a:r>
            <a:r>
              <a:rPr lang="de-DE"/>
              <a:t> 	</a:t>
            </a:r>
            <a:r>
              <a:rPr lang="de-DE" i="1">
                <a:solidFill>
                  <a:srgbClr val="FF0000"/>
                </a:solidFill>
              </a:rPr>
              <a:t>R</a:t>
            </a:r>
            <a:r>
              <a:rPr lang="de-DE"/>
              <a:t> erfüllt die Polyinstanziierungsintegrität genau dann, wenn für jede Instanz </a:t>
            </a:r>
            <a:r>
              <a:rPr lang="de-DE" i="1">
                <a:solidFill>
                  <a:srgbClr val="FF0000"/>
                </a:solidFill>
              </a:rPr>
              <a:t>R</a:t>
            </a:r>
            <a:r>
              <a:rPr lang="de-DE" i="1" baseline="-25000">
                <a:solidFill>
                  <a:srgbClr val="FF0000"/>
                </a:solidFill>
              </a:rPr>
              <a:t>c</a:t>
            </a:r>
            <a:r>
              <a:rPr lang="de-DE" i="1"/>
              <a:t> </a:t>
            </a:r>
            <a:r>
              <a:rPr lang="de-DE"/>
              <a:t>für alle </a:t>
            </a:r>
            <a:r>
              <a:rPr lang="de-DE" i="1">
                <a:solidFill>
                  <a:srgbClr val="FF0000"/>
                </a:solidFill>
              </a:rPr>
              <a:t>a</a:t>
            </a:r>
            <a:r>
              <a:rPr lang="de-DE" i="1" baseline="-25000">
                <a:solidFill>
                  <a:srgbClr val="FF0000"/>
                </a:solidFill>
              </a:rPr>
              <a:t>i</a:t>
            </a:r>
            <a:r>
              <a:rPr lang="de-DE"/>
              <a:t> die folgende funktionale Abhängigkeit gilt:</a:t>
            </a:r>
          </a:p>
          <a:p>
            <a:pPr algn="ctr">
              <a:lnSpc>
                <a:spcPct val="150000"/>
              </a:lnSpc>
              <a:spcBef>
                <a:spcPct val="40000"/>
              </a:spcBef>
            </a:pPr>
            <a:r>
              <a:rPr lang="de-DE"/>
              <a:t>{</a:t>
            </a:r>
            <a:r>
              <a:rPr lang="de-DE" i="1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i="1">
                <a:sym typeface="Symbol" pitchFamily="-106" charset="2"/>
              </a:rPr>
              <a:t>, </a:t>
            </a:r>
            <a:r>
              <a:rPr lang="de-DE" i="1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baseline="-2500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i="1">
                <a:sym typeface="Symbol" pitchFamily="-106" charset="2"/>
              </a:rPr>
              <a:t>, </a:t>
            </a:r>
            <a:r>
              <a:rPr lang="de-DE" i="1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baseline="-2500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>
                <a:sym typeface="Symbol" pitchFamily="-106" charset="2"/>
              </a:rPr>
              <a:t>}</a:t>
            </a:r>
            <a:r>
              <a:rPr lang="de-DE" i="1">
                <a:sym typeface="Symbol" pitchFamily="-106" charset="2"/>
              </a:rPr>
              <a:t>  </a:t>
            </a:r>
            <a:r>
              <a:rPr lang="de-DE" i="1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>
                <a:sym typeface="Symbol" pitchFamily="-106" charset="2"/>
              </a:rPr>
              <a:t>.</a:t>
            </a:r>
            <a:endParaRPr lang="de-DE" i="1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2907265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SQL-</a:t>
            </a:r>
            <a:r>
              <a:rPr lang="de-DE" err="1"/>
              <a:t>Injection</a:t>
            </a:r>
            <a:r>
              <a:rPr lang="de-DE"/>
              <a:t> Attacken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e-DE" dirty="0"/>
              <a:t>Hinter den meisten Web-Applikationen verbergen sich </a:t>
            </a:r>
            <a:r>
              <a:rPr lang="de-DE" dirty="0" smtClean="0"/>
              <a:t>Datenbanksysteme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Aus den Eingabe-Parametern werden SQL-Anfragen </a:t>
            </a:r>
            <a:r>
              <a:rPr lang="de-DE" dirty="0" smtClean="0"/>
              <a:t>generiert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Man darf diesen Eingabe-Parametern NIEMALS trauen, da sie „ausführbaren“ SQL-Code enthalten könnten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302973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/>
              <a:t>Discretionary Access Control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370" y="914400"/>
            <a:ext cx="8258629" cy="4229100"/>
          </a:xfrm>
        </p:spPr>
        <p:txBody>
          <a:bodyPr/>
          <a:lstStyle/>
          <a:p>
            <a:pPr>
              <a:spcAft>
                <a:spcPct val="50000"/>
              </a:spcAft>
              <a:buFont typeface="Webdings" pitchFamily="-106" charset="2"/>
              <a:buNone/>
            </a:pPr>
            <a:r>
              <a:rPr lang="de-DE" dirty="0">
                <a:solidFill>
                  <a:srgbClr val="CC0099"/>
                </a:solidFill>
              </a:rPr>
              <a:t>Zugriffsregeln (</a:t>
            </a:r>
            <a:r>
              <a:rPr lang="de-DE" i="1" dirty="0">
                <a:solidFill>
                  <a:srgbClr val="CC0099"/>
                </a:solidFill>
              </a:rPr>
              <a:t>o, s, t, p, f) </a:t>
            </a:r>
            <a:r>
              <a:rPr lang="de-DE" dirty="0">
                <a:solidFill>
                  <a:srgbClr val="CC0099"/>
                </a:solidFill>
              </a:rPr>
              <a:t>mit</a:t>
            </a:r>
          </a:p>
          <a:p>
            <a:pPr lvl="1">
              <a:spcAft>
                <a:spcPct val="50000"/>
              </a:spcAft>
            </a:pPr>
            <a:r>
              <a:rPr lang="de-DE" dirty="0">
                <a:solidFill>
                  <a:srgbClr val="FF5050"/>
                </a:solidFill>
              </a:rPr>
              <a:t>o </a:t>
            </a:r>
            <a:r>
              <a:rPr lang="de-DE" dirty="0">
                <a:solidFill>
                  <a:srgbClr val="FF5050"/>
                </a:solidFill>
                <a:sym typeface="Symbol" pitchFamily="-106" charset="2"/>
              </a:rPr>
              <a:t> O</a:t>
            </a:r>
            <a:r>
              <a:rPr lang="de-DE" dirty="0">
                <a:sym typeface="Symbol" pitchFamily="-106" charset="2"/>
              </a:rPr>
              <a:t>, der Menge der </a:t>
            </a:r>
            <a:r>
              <a:rPr lang="de-DE" dirty="0">
                <a:solidFill>
                  <a:srgbClr val="66FF99"/>
                </a:solidFill>
                <a:sym typeface="Symbol" pitchFamily="-106" charset="2"/>
              </a:rPr>
              <a:t>Objekte</a:t>
            </a:r>
            <a:r>
              <a:rPr lang="de-DE" dirty="0">
                <a:sym typeface="Symbol" pitchFamily="-106" charset="2"/>
              </a:rPr>
              <a:t> (z.B. Relationen, Tupel, Attribute),</a:t>
            </a:r>
          </a:p>
          <a:p>
            <a:pPr lvl="1">
              <a:spcAft>
                <a:spcPct val="50000"/>
              </a:spcAft>
            </a:pPr>
            <a:r>
              <a:rPr lang="de-DE" i="1" dirty="0">
                <a:solidFill>
                  <a:srgbClr val="FF5050"/>
                </a:solidFill>
                <a:sym typeface="Symbol" pitchFamily="-106" charset="2"/>
              </a:rPr>
              <a:t>s  S</a:t>
            </a:r>
            <a:r>
              <a:rPr lang="de-DE" dirty="0">
                <a:sym typeface="Symbol" pitchFamily="-106" charset="2"/>
              </a:rPr>
              <a:t>, der Menge der </a:t>
            </a:r>
            <a:r>
              <a:rPr lang="de-DE" dirty="0">
                <a:solidFill>
                  <a:srgbClr val="66FF99"/>
                </a:solidFill>
                <a:sym typeface="Symbol" pitchFamily="-106" charset="2"/>
              </a:rPr>
              <a:t>Subjekte</a:t>
            </a:r>
            <a:r>
              <a:rPr lang="de-DE" dirty="0">
                <a:sym typeface="Symbol" pitchFamily="-106" charset="2"/>
              </a:rPr>
              <a:t> (z.B. Benutzer, Prozesse),</a:t>
            </a:r>
          </a:p>
          <a:p>
            <a:pPr lvl="1">
              <a:spcAft>
                <a:spcPct val="50000"/>
              </a:spcAft>
            </a:pPr>
            <a:r>
              <a:rPr lang="de-DE" i="1" dirty="0">
                <a:solidFill>
                  <a:srgbClr val="FF5050"/>
                </a:solidFill>
                <a:sym typeface="Symbol" pitchFamily="-106" charset="2"/>
              </a:rPr>
              <a:t>t</a:t>
            </a:r>
            <a:r>
              <a:rPr lang="de-DE" dirty="0">
                <a:solidFill>
                  <a:srgbClr val="FF5050"/>
                </a:solidFill>
                <a:sym typeface="Symbol" pitchFamily="-106" charset="2"/>
              </a:rPr>
              <a:t> </a:t>
            </a:r>
            <a:r>
              <a:rPr lang="de-DE" i="1" dirty="0">
                <a:solidFill>
                  <a:srgbClr val="FF5050"/>
                </a:solidFill>
                <a:sym typeface="Symbol" pitchFamily="-106" charset="2"/>
              </a:rPr>
              <a:t> T</a:t>
            </a:r>
            <a:r>
              <a:rPr lang="de-DE" dirty="0">
                <a:sym typeface="Symbol" pitchFamily="-106" charset="2"/>
              </a:rPr>
              <a:t>, der Menge der </a:t>
            </a:r>
            <a:r>
              <a:rPr lang="de-DE" dirty="0">
                <a:solidFill>
                  <a:srgbClr val="66FF99"/>
                </a:solidFill>
                <a:sym typeface="Symbol" pitchFamily="-106" charset="2"/>
              </a:rPr>
              <a:t>Zugriffsrechte</a:t>
            </a:r>
            <a:r>
              <a:rPr lang="de-DE" dirty="0">
                <a:sym typeface="Symbol" pitchFamily="-106" charset="2"/>
              </a:rPr>
              <a:t> (z.B. </a:t>
            </a:r>
            <a:r>
              <a:rPr lang="de-DE" i="1" dirty="0">
                <a:sym typeface="Symbol" pitchFamily="-106" charset="2"/>
              </a:rPr>
              <a:t>T </a:t>
            </a:r>
            <a:r>
              <a:rPr lang="de-DE" dirty="0">
                <a:sym typeface="Symbol" pitchFamily="-106" charset="2"/>
              </a:rPr>
              <a:t>= {lesen, schreiben, löschen}),</a:t>
            </a:r>
          </a:p>
          <a:p>
            <a:pPr lvl="1">
              <a:spcAft>
                <a:spcPct val="50000"/>
              </a:spcAft>
            </a:pPr>
            <a:r>
              <a:rPr lang="de-DE" i="1" dirty="0">
                <a:solidFill>
                  <a:srgbClr val="FF5050"/>
                </a:solidFill>
                <a:sym typeface="Symbol" pitchFamily="-106" charset="2"/>
              </a:rPr>
              <a:t>p</a:t>
            </a:r>
            <a:r>
              <a:rPr lang="de-DE" dirty="0">
                <a:sym typeface="Symbol" pitchFamily="-106" charset="2"/>
              </a:rPr>
              <a:t> ein </a:t>
            </a:r>
            <a:r>
              <a:rPr lang="de-DE" dirty="0">
                <a:solidFill>
                  <a:srgbClr val="66FF99"/>
                </a:solidFill>
                <a:sym typeface="Symbol" pitchFamily="-106" charset="2"/>
              </a:rPr>
              <a:t>Prädikat</a:t>
            </a:r>
            <a:r>
              <a:rPr lang="de-DE" dirty="0">
                <a:sym typeface="Symbol" pitchFamily="-106" charset="2"/>
              </a:rPr>
              <a:t> (z.B. </a:t>
            </a:r>
            <a:r>
              <a:rPr lang="de-DE" i="1" dirty="0">
                <a:sym typeface="Symbol" pitchFamily="-106" charset="2"/>
              </a:rPr>
              <a:t>Rang</a:t>
            </a:r>
            <a:r>
              <a:rPr lang="de-DE" dirty="0">
                <a:sym typeface="Symbol" pitchFamily="-106" charset="2"/>
              </a:rPr>
              <a:t> = ‚C4‘ für die Relation </a:t>
            </a:r>
            <a:r>
              <a:rPr lang="de-DE" i="1" dirty="0">
                <a:sym typeface="Symbol" pitchFamily="-106" charset="2"/>
              </a:rPr>
              <a:t>Professoren</a:t>
            </a:r>
            <a:r>
              <a:rPr lang="de-DE" dirty="0">
                <a:sym typeface="Symbol" pitchFamily="-106" charset="2"/>
              </a:rPr>
              <a:t>), und</a:t>
            </a:r>
          </a:p>
          <a:p>
            <a:pPr lvl="1">
              <a:spcAft>
                <a:spcPct val="50000"/>
              </a:spcAft>
            </a:pPr>
            <a:r>
              <a:rPr lang="de-DE" i="1" dirty="0">
                <a:solidFill>
                  <a:srgbClr val="FF5050"/>
                </a:solidFill>
                <a:sym typeface="Symbol" pitchFamily="-106" charset="2"/>
              </a:rPr>
              <a:t>f</a:t>
            </a:r>
            <a:r>
              <a:rPr lang="de-DE" dirty="0">
                <a:sym typeface="Symbol" pitchFamily="-106" charset="2"/>
              </a:rPr>
              <a:t> ein </a:t>
            </a:r>
            <a:r>
              <a:rPr lang="de-DE" dirty="0">
                <a:solidFill>
                  <a:srgbClr val="66FF99"/>
                </a:solidFill>
                <a:sym typeface="Symbol" pitchFamily="-106" charset="2"/>
              </a:rPr>
              <a:t>Boolescher Wert</a:t>
            </a:r>
            <a:r>
              <a:rPr lang="de-DE" dirty="0">
                <a:sym typeface="Symbol" pitchFamily="-106" charset="2"/>
              </a:rPr>
              <a:t>, der angibt, ob </a:t>
            </a:r>
            <a:r>
              <a:rPr lang="de-DE" i="1" dirty="0">
                <a:solidFill>
                  <a:srgbClr val="FF5050"/>
                </a:solidFill>
                <a:sym typeface="Symbol" pitchFamily="-106" charset="2"/>
              </a:rPr>
              <a:t>s</a:t>
            </a:r>
            <a:r>
              <a:rPr lang="de-DE" dirty="0">
                <a:sym typeface="Symbol" pitchFamily="-106" charset="2"/>
              </a:rPr>
              <a:t> das </a:t>
            </a:r>
            <a:r>
              <a:rPr lang="de-DE" dirty="0">
                <a:solidFill>
                  <a:srgbClr val="66FF99"/>
                </a:solidFill>
                <a:sym typeface="Symbol" pitchFamily="-106" charset="2"/>
              </a:rPr>
              <a:t>Recht</a:t>
            </a:r>
            <a:r>
              <a:rPr lang="de-DE" dirty="0">
                <a:sym typeface="Symbol" pitchFamily="-106" charset="2"/>
              </a:rPr>
              <a:t> (</a:t>
            </a:r>
            <a:r>
              <a:rPr lang="de-DE" i="1" dirty="0">
                <a:sym typeface="Symbol" pitchFamily="-106" charset="2"/>
              </a:rPr>
              <a:t>o, t, p</a:t>
            </a:r>
            <a:r>
              <a:rPr lang="de-DE" dirty="0">
                <a:sym typeface="Symbol" pitchFamily="-106" charset="2"/>
              </a:rPr>
              <a:t>) an ein anderes Subjekt </a:t>
            </a:r>
            <a:r>
              <a:rPr lang="de-DE" i="1" dirty="0" err="1">
                <a:solidFill>
                  <a:srgbClr val="FF5050"/>
                </a:solidFill>
                <a:sym typeface="Symbol" pitchFamily="-106" charset="2"/>
              </a:rPr>
              <a:t>s‘</a:t>
            </a:r>
            <a:r>
              <a:rPr lang="de-DE" i="1" dirty="0">
                <a:sym typeface="Symbol" pitchFamily="-106" charset="2"/>
              </a:rPr>
              <a:t> </a:t>
            </a:r>
            <a:r>
              <a:rPr lang="de-DE" dirty="0">
                <a:sym typeface="Symbol" pitchFamily="-106" charset="2"/>
              </a:rPr>
              <a:t>weitergeben darf.</a:t>
            </a:r>
            <a:endParaRPr lang="de-DE" i="1" dirty="0">
              <a:sym typeface="Symbol" pitchFamily="-106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981240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Naive Authentifizierung</a:t>
            </a:r>
            <a:br>
              <a:rPr lang="de-DE"/>
            </a:br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2411760" y="3705876"/>
          <a:ext cx="4536504" cy="14097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/>
                        <a:t>prüfen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err="1"/>
                        <a:t>MatrNr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PersNr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VorlNr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Note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28106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5001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2126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25403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5041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2125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27550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4630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2137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143001" y="465516"/>
          <a:ext cx="6480719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05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/>
                        <a:t>Studenten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err="1"/>
                        <a:t>MatrNr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Name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Semester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Passwort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24002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Xenokrates</a:t>
                      </a:r>
                      <a:endParaRPr lang="de-D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AlterGrieche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25403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Jonas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Bruno</a:t>
                      </a:r>
                    </a:p>
                  </a:txBody>
                  <a:tcPr marL="68580" marR="68580" marT="34290" marB="34290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26120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Fichte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Idealismus</a:t>
                      </a:r>
                    </a:p>
                  </a:txBody>
                  <a:tcPr marL="68580" marR="68580" marT="34290" marB="34290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26830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Aristoxenos</a:t>
                      </a:r>
                      <a:endParaRPr lang="de-D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Halbton</a:t>
                      </a:r>
                    </a:p>
                  </a:txBody>
                  <a:tcPr marL="68580" marR="68580" marT="34290" marB="34290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27550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Schopenhauer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WilleUndVorstellung</a:t>
                      </a:r>
                    </a:p>
                  </a:txBody>
                  <a:tcPr marL="68580" marR="68580" marT="34290" marB="34290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28106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Carnap</a:t>
                      </a:r>
                      <a:endParaRPr lang="de-D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logischeAnalyse</a:t>
                      </a:r>
                      <a:r>
                        <a:rPr lang="de-DE" sz="1400"/>
                        <a:t> </a:t>
                      </a:r>
                    </a:p>
                  </a:txBody>
                  <a:tcPr marL="68580" marR="68580" marT="34290" marB="34290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29120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Theophrastos</a:t>
                      </a:r>
                      <a:endParaRPr lang="de-D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/>
                        <a:t>Peripatos </a:t>
                      </a:r>
                    </a:p>
                  </a:txBody>
                  <a:tcPr marL="68580" marR="68580" marT="34290" marB="34290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29555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Feuerbach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Naturalismus</a:t>
                      </a:r>
                    </a:p>
                  </a:txBody>
                  <a:tcPr marL="68580" marR="68580" marT="34290" marB="34290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57276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Mit jeder Anfrage wird das Passwort übergeben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/>
              <a:t>Select</a:t>
            </a:r>
            <a:r>
              <a:rPr lang="de-DE"/>
              <a:t> * </a:t>
            </a:r>
          </a:p>
          <a:p>
            <a:pPr>
              <a:buNone/>
            </a:pPr>
            <a:r>
              <a:rPr lang="de-DE" b="1" err="1"/>
              <a:t>From</a:t>
            </a:r>
            <a:r>
              <a:rPr lang="de-DE" b="1"/>
              <a:t> </a:t>
            </a:r>
            <a:r>
              <a:rPr lang="de-DE"/>
              <a:t>Studenten s </a:t>
            </a:r>
            <a:r>
              <a:rPr lang="de-DE" b="1" err="1"/>
              <a:t>join</a:t>
            </a:r>
            <a:r>
              <a:rPr lang="de-DE"/>
              <a:t> prüfen p </a:t>
            </a:r>
            <a:r>
              <a:rPr lang="de-DE" b="1"/>
              <a:t>on</a:t>
            </a:r>
            <a:r>
              <a:rPr lang="de-DE"/>
              <a:t> </a:t>
            </a:r>
            <a:r>
              <a:rPr lang="de-DE" err="1"/>
              <a:t>s.MatrNr</a:t>
            </a:r>
            <a:r>
              <a:rPr lang="de-DE"/>
              <a:t> = </a:t>
            </a:r>
            <a:r>
              <a:rPr lang="de-DE" err="1"/>
              <a:t>p.MatrNr</a:t>
            </a:r>
            <a:r>
              <a:rPr lang="de-DE"/>
              <a:t> </a:t>
            </a:r>
          </a:p>
          <a:p>
            <a:pPr>
              <a:buNone/>
            </a:pPr>
            <a:r>
              <a:rPr lang="de-DE" b="1" err="1"/>
              <a:t>Where</a:t>
            </a:r>
            <a:r>
              <a:rPr lang="de-DE"/>
              <a:t> </a:t>
            </a:r>
            <a:r>
              <a:rPr lang="de-DE" err="1"/>
              <a:t>s.Name</a:t>
            </a:r>
            <a:r>
              <a:rPr lang="de-DE"/>
              <a:t> = … </a:t>
            </a:r>
            <a:r>
              <a:rPr lang="de-DE" b="1" err="1"/>
              <a:t>and</a:t>
            </a:r>
            <a:r>
              <a:rPr lang="de-DE"/>
              <a:t> </a:t>
            </a:r>
            <a:r>
              <a:rPr lang="de-DE" err="1"/>
              <a:t>s.Passwort</a:t>
            </a:r>
            <a:r>
              <a:rPr lang="de-DE"/>
              <a:t> = …</a:t>
            </a:r>
          </a:p>
          <a:p>
            <a:pPr>
              <a:buNone/>
            </a:pPr>
            <a:endParaRPr lang="de-DE"/>
          </a:p>
          <a:p>
            <a:pPr>
              <a:buNone/>
            </a:pPr>
            <a:endParaRPr lang="de-DE"/>
          </a:p>
          <a:p>
            <a:pPr>
              <a:buNone/>
            </a:pPr>
            <a:r>
              <a:rPr lang="de-DE" b="1"/>
              <a:t>Select</a:t>
            </a:r>
            <a:r>
              <a:rPr lang="de-DE"/>
              <a:t> * </a:t>
            </a:r>
          </a:p>
          <a:p>
            <a:pPr>
              <a:buNone/>
            </a:pPr>
            <a:r>
              <a:rPr lang="de-DE" b="1" err="1"/>
              <a:t>From</a:t>
            </a:r>
            <a:r>
              <a:rPr lang="de-DE" b="1"/>
              <a:t> </a:t>
            </a:r>
            <a:r>
              <a:rPr lang="de-DE"/>
              <a:t>Studenten s </a:t>
            </a:r>
            <a:r>
              <a:rPr lang="de-DE" b="1" err="1"/>
              <a:t>join</a:t>
            </a:r>
            <a:r>
              <a:rPr lang="de-DE"/>
              <a:t> prüfen p </a:t>
            </a:r>
            <a:r>
              <a:rPr lang="de-DE" b="1"/>
              <a:t>on</a:t>
            </a:r>
            <a:r>
              <a:rPr lang="de-DE"/>
              <a:t> </a:t>
            </a:r>
            <a:r>
              <a:rPr lang="de-DE" err="1"/>
              <a:t>s.MatrNr</a:t>
            </a:r>
            <a:r>
              <a:rPr lang="de-DE"/>
              <a:t> = </a:t>
            </a:r>
            <a:r>
              <a:rPr lang="de-DE" err="1"/>
              <a:t>p.MatrNr</a:t>
            </a:r>
            <a:r>
              <a:rPr lang="de-DE"/>
              <a:t> </a:t>
            </a:r>
          </a:p>
          <a:p>
            <a:pPr>
              <a:buNone/>
            </a:pPr>
            <a:r>
              <a:rPr lang="de-DE" b="1" err="1"/>
              <a:t>Where</a:t>
            </a:r>
            <a:r>
              <a:rPr lang="de-DE"/>
              <a:t> </a:t>
            </a:r>
            <a:r>
              <a:rPr lang="de-DE" err="1"/>
              <a:t>s.Name</a:t>
            </a:r>
            <a:r>
              <a:rPr lang="de-DE"/>
              <a:t> = ‘Schopenhauer‘ </a:t>
            </a:r>
            <a:r>
              <a:rPr lang="de-DE" b="1" err="1"/>
              <a:t>and</a:t>
            </a:r>
            <a:r>
              <a:rPr lang="de-DE"/>
              <a:t> </a:t>
            </a:r>
          </a:p>
          <a:p>
            <a:pPr>
              <a:buNone/>
            </a:pPr>
            <a:r>
              <a:rPr lang="de-DE"/>
              <a:t>                             </a:t>
            </a:r>
            <a:r>
              <a:rPr lang="de-DE" err="1"/>
              <a:t>s.Passwort</a:t>
            </a:r>
            <a:r>
              <a:rPr lang="de-DE"/>
              <a:t> = ‘WilleUndVorstellung‘</a:t>
            </a:r>
          </a:p>
          <a:p>
            <a:pPr>
              <a:buNone/>
            </a:pPr>
            <a:endParaRPr lang="de-DE"/>
          </a:p>
          <a:p>
            <a:pPr>
              <a:buNone/>
            </a:pPr>
            <a:endParaRPr lang="de-DE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2357754" y="4309110"/>
          <a:ext cx="4536504" cy="8458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/>
                        <a:t>prüfen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err="1"/>
                        <a:t>MatrNr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PersNr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VorlNr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Note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27550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4630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2137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14524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Attacke …</a:t>
            </a:r>
            <a:br>
              <a:rPr lang="de-DE"/>
            </a:b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707654"/>
            <a:ext cx="6858000" cy="3435846"/>
          </a:xfrm>
        </p:spPr>
        <p:txBody>
          <a:bodyPr/>
          <a:lstStyle/>
          <a:p>
            <a:pPr>
              <a:buNone/>
            </a:pPr>
            <a:endParaRPr lang="de-DE" b="1"/>
          </a:p>
          <a:p>
            <a:pPr>
              <a:buNone/>
            </a:pPr>
            <a:r>
              <a:rPr lang="de-DE" b="1"/>
              <a:t>Select</a:t>
            </a:r>
            <a:r>
              <a:rPr lang="de-DE"/>
              <a:t> * </a:t>
            </a:r>
          </a:p>
          <a:p>
            <a:pPr>
              <a:buNone/>
            </a:pPr>
            <a:r>
              <a:rPr lang="de-DE" b="1" err="1"/>
              <a:t>From</a:t>
            </a:r>
            <a:r>
              <a:rPr lang="de-DE" b="1"/>
              <a:t> </a:t>
            </a:r>
            <a:r>
              <a:rPr lang="de-DE"/>
              <a:t>Studenten s </a:t>
            </a:r>
            <a:r>
              <a:rPr lang="de-DE" b="1" err="1"/>
              <a:t>join</a:t>
            </a:r>
            <a:r>
              <a:rPr lang="de-DE"/>
              <a:t> prüfen p </a:t>
            </a:r>
            <a:r>
              <a:rPr lang="de-DE" b="1"/>
              <a:t>on</a:t>
            </a:r>
            <a:r>
              <a:rPr lang="de-DE"/>
              <a:t> </a:t>
            </a:r>
            <a:r>
              <a:rPr lang="de-DE" err="1"/>
              <a:t>s.MatrNr</a:t>
            </a:r>
            <a:r>
              <a:rPr lang="de-DE"/>
              <a:t> = </a:t>
            </a:r>
            <a:r>
              <a:rPr lang="de-DE" err="1"/>
              <a:t>p.MatrNr</a:t>
            </a:r>
            <a:r>
              <a:rPr lang="de-DE"/>
              <a:t> </a:t>
            </a:r>
          </a:p>
          <a:p>
            <a:pPr>
              <a:buNone/>
            </a:pPr>
            <a:r>
              <a:rPr lang="de-DE" b="1" err="1"/>
              <a:t>Where</a:t>
            </a:r>
            <a:r>
              <a:rPr lang="de-DE"/>
              <a:t> </a:t>
            </a:r>
            <a:r>
              <a:rPr lang="de-DE" err="1"/>
              <a:t>s.Name</a:t>
            </a:r>
            <a:r>
              <a:rPr lang="de-DE"/>
              <a:t> = ‘Schopenhauer‘ </a:t>
            </a:r>
            <a:r>
              <a:rPr lang="de-DE" b="1" err="1"/>
              <a:t>and</a:t>
            </a:r>
            <a:r>
              <a:rPr lang="de-DE"/>
              <a:t> </a:t>
            </a:r>
          </a:p>
          <a:p>
            <a:pPr>
              <a:buNone/>
            </a:pPr>
            <a:r>
              <a:rPr lang="de-DE"/>
              <a:t>                        </a:t>
            </a:r>
            <a:r>
              <a:rPr lang="de-DE" err="1"/>
              <a:t>s.Passwort</a:t>
            </a:r>
            <a:r>
              <a:rPr lang="de-DE"/>
              <a:t> = ‘WilleUndVorstellung‘ </a:t>
            </a:r>
            <a:r>
              <a:rPr lang="de-DE" b="1" err="1"/>
              <a:t>or</a:t>
            </a:r>
            <a:r>
              <a:rPr lang="de-DE"/>
              <a:t> ‘x‘ = ‘x‘</a:t>
            </a:r>
          </a:p>
          <a:p>
            <a:pPr>
              <a:buNone/>
            </a:pPr>
            <a:endParaRPr lang="de-DE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2411760" y="3705876"/>
          <a:ext cx="4536504" cy="14097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/>
                        <a:t>prüfen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err="1"/>
                        <a:t>MatrNr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PersNr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VorlNr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Note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28106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5001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2126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25403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5041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2125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27550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4630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2137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277634" y="465516"/>
            <a:ext cx="6372708" cy="1296144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de-DE" b="1"/>
              <a:t>Name:</a:t>
            </a:r>
          </a:p>
          <a:p>
            <a:pPr defTabSz="685800" eaLnBrk="0" hangingPunct="0"/>
            <a:endParaRPr lang="de-DE"/>
          </a:p>
          <a:p>
            <a:pPr defTabSz="685800" eaLnBrk="0" hangingPunct="0"/>
            <a:r>
              <a:rPr lang="de-DE" b="1"/>
              <a:t>Passwort: </a:t>
            </a:r>
            <a:endParaRPr lang="de-DE" b="1"/>
          </a:p>
        </p:txBody>
      </p:sp>
      <p:sp>
        <p:nvSpPr>
          <p:cNvPr id="6" name="Rechteck 5"/>
          <p:cNvSpPr/>
          <p:nvPr/>
        </p:nvSpPr>
        <p:spPr bwMode="auto">
          <a:xfrm>
            <a:off x="2141730" y="681540"/>
            <a:ext cx="3024336" cy="32403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de-DE"/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2573778" y="1221600"/>
            <a:ext cx="4968552" cy="32403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/>
              <a:t>WilleUndVorstellung‘ </a:t>
            </a:r>
            <a:r>
              <a:rPr lang="de-DE" b="1" err="1"/>
              <a:t>or</a:t>
            </a:r>
            <a:r>
              <a:rPr lang="de-DE"/>
              <a:t> ‘x‘ = ‘x‘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924066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Web-Anbindung von Datenbanken via Servlets</a:t>
            </a: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028700" y="228601"/>
          <a:ext cx="6972300" cy="4888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4" imgW="7819920" imgH="6281640" progId="Visio.Drawing.6">
                  <p:embed/>
                </p:oleObj>
              </mc:Choice>
              <mc:Fallback>
                <p:oleObj name="VISIO" r:id="rId4" imgW="7819920" imgH="6281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28601"/>
                        <a:ext cx="6972300" cy="4888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2D9-5618-764D-BF29-71852D175DBE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6989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Web-Anbindung von Datenbanken via Servlets</a:t>
            </a: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028700" y="228601"/>
          <a:ext cx="6972300" cy="4888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4" imgW="7819906" imgH="6281499" progId="Visio.Drawing.11">
                  <p:embed/>
                </p:oleObj>
              </mc:Choice>
              <mc:Fallback>
                <p:oleObj name="Visio" r:id="rId4" imgW="7819906" imgH="62814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28601"/>
                        <a:ext cx="6972300" cy="4888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2D9-5618-764D-BF29-71852D175DBE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93872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SQL-Injektion via Web-Schnittstelle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/>
              <a:t>String _</a:t>
            </a:r>
            <a:r>
              <a:rPr lang="de-DE" err="1"/>
              <a:t>name</a:t>
            </a:r>
            <a:r>
              <a:rPr lang="de-DE"/>
              <a:t> = ... //</a:t>
            </a:r>
            <a:r>
              <a:rPr lang="de-DE" sz="1500"/>
              <a:t>Auslesen aus der Session </a:t>
            </a:r>
            <a:r>
              <a:rPr lang="de-DE" sz="1500" err="1"/>
              <a:t>etc</a:t>
            </a:r>
            <a:r>
              <a:rPr lang="de-DE" sz="1500"/>
              <a:t> = Benutzereingabe</a:t>
            </a:r>
            <a:endParaRPr lang="de-DE"/>
          </a:p>
          <a:p>
            <a:pPr>
              <a:buNone/>
            </a:pPr>
            <a:r>
              <a:rPr lang="de-DE"/>
              <a:t>String _</a:t>
            </a:r>
            <a:r>
              <a:rPr lang="de-DE" err="1"/>
              <a:t>pwd</a:t>
            </a:r>
            <a:r>
              <a:rPr lang="de-DE"/>
              <a:t> = ... // analog</a:t>
            </a:r>
          </a:p>
          <a:p>
            <a:pPr>
              <a:buNone/>
            </a:pPr>
            <a:endParaRPr lang="de-DE"/>
          </a:p>
          <a:p>
            <a:pPr>
              <a:buNone/>
            </a:pPr>
            <a:r>
              <a:rPr lang="de-DE"/>
              <a:t>String _</a:t>
            </a:r>
            <a:r>
              <a:rPr lang="de-DE" err="1"/>
              <a:t>query</a:t>
            </a:r>
            <a:r>
              <a:rPr lang="de-DE"/>
              <a:t> = </a:t>
            </a:r>
          </a:p>
          <a:p>
            <a:pPr>
              <a:buNone/>
            </a:pPr>
            <a:r>
              <a:rPr lang="de-DE"/>
              <a:t>    "</a:t>
            </a:r>
            <a:r>
              <a:rPr lang="de-DE" err="1"/>
              <a:t>select</a:t>
            </a:r>
            <a:r>
              <a:rPr lang="de-DE"/>
              <a:t> * " +</a:t>
            </a:r>
          </a:p>
          <a:p>
            <a:pPr>
              <a:buNone/>
            </a:pPr>
            <a:r>
              <a:rPr lang="de-DE"/>
              <a:t>    "</a:t>
            </a:r>
            <a:r>
              <a:rPr lang="de-DE" err="1"/>
              <a:t>from</a:t>
            </a:r>
            <a:r>
              <a:rPr lang="de-DE"/>
              <a:t> Studenten s </a:t>
            </a:r>
            <a:r>
              <a:rPr lang="de-DE" err="1"/>
              <a:t>join</a:t>
            </a:r>
            <a:r>
              <a:rPr lang="de-DE"/>
              <a:t> prüfen p on </a:t>
            </a:r>
            <a:r>
              <a:rPr lang="de-DE" err="1"/>
              <a:t>s.MatrNr</a:t>
            </a:r>
            <a:r>
              <a:rPr lang="de-DE"/>
              <a:t> = </a:t>
            </a:r>
            <a:r>
              <a:rPr lang="de-DE" err="1"/>
              <a:t>p.MatrNr</a:t>
            </a:r>
            <a:r>
              <a:rPr lang="de-DE"/>
              <a:t>" +</a:t>
            </a:r>
          </a:p>
          <a:p>
            <a:pPr>
              <a:buNone/>
            </a:pPr>
            <a:r>
              <a:rPr lang="de-DE"/>
              <a:t>    "</a:t>
            </a:r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s.Name</a:t>
            </a:r>
            <a:r>
              <a:rPr lang="de-DE"/>
              <a:t> = '" + _</a:t>
            </a:r>
            <a:r>
              <a:rPr lang="de-DE" err="1"/>
              <a:t>name</a:t>
            </a:r>
            <a:r>
              <a:rPr lang="de-DE"/>
              <a:t> + </a:t>
            </a:r>
          </a:p>
          <a:p>
            <a:pPr>
              <a:buNone/>
            </a:pPr>
            <a:r>
              <a:rPr lang="de-DE"/>
              <a:t>                                      "'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s.Passwort</a:t>
            </a:r>
            <a:r>
              <a:rPr lang="de-DE"/>
              <a:t> = '" + _</a:t>
            </a:r>
            <a:r>
              <a:rPr lang="de-DE" err="1"/>
              <a:t>pwd</a:t>
            </a:r>
            <a:r>
              <a:rPr lang="de-DE"/>
              <a:t> +"';";</a:t>
            </a:r>
          </a:p>
          <a:p>
            <a:pPr>
              <a:buNone/>
            </a:pPr>
            <a:endParaRPr lang="de-DE"/>
          </a:p>
          <a:p>
            <a:pPr>
              <a:buNone/>
            </a:pPr>
            <a:r>
              <a:rPr lang="de-DE"/>
              <a:t>// initialisiere Connection c;</a:t>
            </a:r>
          </a:p>
          <a:p>
            <a:pPr>
              <a:buNone/>
            </a:pPr>
            <a:r>
              <a:rPr lang="de-DE"/>
              <a:t>Statement </a:t>
            </a:r>
            <a:r>
              <a:rPr lang="de-DE" err="1"/>
              <a:t>stmt</a:t>
            </a:r>
            <a:r>
              <a:rPr lang="de-DE"/>
              <a:t> = </a:t>
            </a:r>
            <a:r>
              <a:rPr lang="de-DE" err="1"/>
              <a:t>c.createStatement</a:t>
            </a:r>
            <a:r>
              <a:rPr lang="de-DE"/>
              <a:t>;</a:t>
            </a:r>
          </a:p>
          <a:p>
            <a:pPr>
              <a:buNone/>
            </a:pPr>
            <a:r>
              <a:rPr lang="de-DE" err="1"/>
              <a:t>ResultSet</a:t>
            </a:r>
            <a:r>
              <a:rPr lang="de-DE"/>
              <a:t> </a:t>
            </a:r>
            <a:r>
              <a:rPr lang="de-DE" err="1"/>
              <a:t>rs</a:t>
            </a:r>
            <a:r>
              <a:rPr lang="de-DE"/>
              <a:t> = </a:t>
            </a:r>
            <a:r>
              <a:rPr lang="de-DE" err="1"/>
              <a:t>stmt.execute</a:t>
            </a:r>
            <a:r>
              <a:rPr lang="de-DE"/>
              <a:t>(_</a:t>
            </a:r>
            <a:r>
              <a:rPr lang="de-DE" err="1"/>
              <a:t>query</a:t>
            </a:r>
            <a:r>
              <a:rPr lang="de-DE"/>
              <a:t>); // oder ähnlich;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652328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Attacke …</a:t>
            </a:r>
            <a:br>
              <a:rPr lang="de-DE"/>
            </a:b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2085696"/>
            <a:ext cx="6858000" cy="3057804"/>
          </a:xfrm>
        </p:spPr>
        <p:txBody>
          <a:bodyPr/>
          <a:lstStyle/>
          <a:p>
            <a:pPr>
              <a:buNone/>
            </a:pPr>
            <a:endParaRPr lang="de-DE" b="1"/>
          </a:p>
          <a:p>
            <a:pPr>
              <a:buNone/>
            </a:pPr>
            <a:r>
              <a:rPr lang="de-DE" b="1"/>
              <a:t>Select</a:t>
            </a:r>
            <a:r>
              <a:rPr lang="de-DE"/>
              <a:t> * </a:t>
            </a:r>
          </a:p>
          <a:p>
            <a:pPr>
              <a:buNone/>
            </a:pPr>
            <a:r>
              <a:rPr lang="de-DE" b="1" err="1"/>
              <a:t>From</a:t>
            </a:r>
            <a:r>
              <a:rPr lang="de-DE" b="1"/>
              <a:t> </a:t>
            </a:r>
            <a:r>
              <a:rPr lang="de-DE"/>
              <a:t>Studenten s </a:t>
            </a:r>
            <a:r>
              <a:rPr lang="de-DE" b="1" err="1"/>
              <a:t>join</a:t>
            </a:r>
            <a:r>
              <a:rPr lang="de-DE"/>
              <a:t> prüfen p </a:t>
            </a:r>
            <a:r>
              <a:rPr lang="de-DE" b="1"/>
              <a:t>on</a:t>
            </a:r>
            <a:r>
              <a:rPr lang="de-DE"/>
              <a:t> </a:t>
            </a:r>
            <a:r>
              <a:rPr lang="de-DE" err="1"/>
              <a:t>s.MatrNr</a:t>
            </a:r>
            <a:r>
              <a:rPr lang="de-DE"/>
              <a:t> = </a:t>
            </a:r>
            <a:r>
              <a:rPr lang="de-DE" err="1"/>
              <a:t>p.MatrNr</a:t>
            </a:r>
            <a:r>
              <a:rPr lang="de-DE"/>
              <a:t> </a:t>
            </a:r>
          </a:p>
          <a:p>
            <a:pPr>
              <a:buNone/>
            </a:pPr>
            <a:r>
              <a:rPr lang="de-DE" b="1" err="1"/>
              <a:t>Where</a:t>
            </a:r>
            <a:r>
              <a:rPr lang="de-DE"/>
              <a:t> </a:t>
            </a:r>
            <a:r>
              <a:rPr lang="de-DE" err="1"/>
              <a:t>s.Name</a:t>
            </a:r>
            <a:r>
              <a:rPr lang="de-DE"/>
              <a:t> = ‘Schopenhauer‘ </a:t>
            </a:r>
            <a:r>
              <a:rPr lang="de-DE" b="1" err="1"/>
              <a:t>and</a:t>
            </a:r>
            <a:r>
              <a:rPr lang="de-DE"/>
              <a:t> </a:t>
            </a:r>
          </a:p>
          <a:p>
            <a:pPr>
              <a:buNone/>
            </a:pPr>
            <a:r>
              <a:rPr lang="de-DE"/>
              <a:t>                        </a:t>
            </a:r>
            <a:r>
              <a:rPr lang="de-DE" err="1"/>
              <a:t>s.Passwort</a:t>
            </a:r>
            <a:r>
              <a:rPr lang="de-DE"/>
              <a:t> = ‘</a:t>
            </a:r>
            <a:r>
              <a:rPr lang="de-DE" err="1"/>
              <a:t>weissIchNichtAberEgal</a:t>
            </a:r>
            <a:r>
              <a:rPr lang="de-DE"/>
              <a:t>‘ </a:t>
            </a:r>
            <a:r>
              <a:rPr lang="de-DE" b="1" err="1"/>
              <a:t>or</a:t>
            </a:r>
            <a:r>
              <a:rPr lang="de-DE"/>
              <a:t> ‘x‘ = ‘x‘</a:t>
            </a:r>
          </a:p>
          <a:p>
            <a:pPr>
              <a:buNone/>
            </a:pPr>
            <a:endParaRPr lang="de-DE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2411760" y="3705876"/>
          <a:ext cx="4536504" cy="14097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/>
                        <a:t>prüfen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err="1"/>
                        <a:t>MatrNr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PersNr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VorlNr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Note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28106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5001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2126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25403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5041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2125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/>
                        <a:t>27550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4630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2137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277634" y="465516"/>
            <a:ext cx="6372708" cy="1296144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de-DE" b="1"/>
              <a:t>Name:</a:t>
            </a:r>
          </a:p>
          <a:p>
            <a:pPr defTabSz="685800" eaLnBrk="0" hangingPunct="0"/>
            <a:endParaRPr lang="de-DE"/>
          </a:p>
          <a:p>
            <a:pPr defTabSz="685800" eaLnBrk="0" hangingPunct="0"/>
            <a:r>
              <a:rPr lang="de-DE" b="1"/>
              <a:t>Passwort: </a:t>
            </a:r>
            <a:endParaRPr lang="de-DE" b="1"/>
          </a:p>
        </p:txBody>
      </p:sp>
      <p:sp>
        <p:nvSpPr>
          <p:cNvPr id="6" name="Rechteck 5"/>
          <p:cNvSpPr/>
          <p:nvPr/>
        </p:nvSpPr>
        <p:spPr bwMode="auto">
          <a:xfrm>
            <a:off x="2141730" y="681540"/>
            <a:ext cx="3024336" cy="32403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de-DE"/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2573778" y="1221600"/>
            <a:ext cx="4968552" cy="32403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err="1"/>
              <a:t>weissIchNichtAberEgal</a:t>
            </a:r>
            <a:r>
              <a:rPr lang="de-DE"/>
              <a:t>‘ </a:t>
            </a:r>
            <a:r>
              <a:rPr lang="de-DE" b="1" err="1"/>
              <a:t>or</a:t>
            </a:r>
            <a:r>
              <a:rPr lang="de-DE"/>
              <a:t> ‘x‘ = ‘x‘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835757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Attacke …</a:t>
            </a:r>
            <a:br>
              <a:rPr lang="de-DE"/>
            </a:b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2031690"/>
            <a:ext cx="6858000" cy="3111810"/>
          </a:xfrm>
        </p:spPr>
        <p:txBody>
          <a:bodyPr/>
          <a:lstStyle/>
          <a:p>
            <a:pPr>
              <a:buNone/>
            </a:pPr>
            <a:endParaRPr lang="de-DE" b="1"/>
          </a:p>
          <a:p>
            <a:pPr>
              <a:buNone/>
            </a:pPr>
            <a:r>
              <a:rPr lang="de-DE" b="1"/>
              <a:t>Select</a:t>
            </a:r>
            <a:r>
              <a:rPr lang="de-DE"/>
              <a:t> * </a:t>
            </a:r>
          </a:p>
          <a:p>
            <a:pPr>
              <a:buNone/>
            </a:pPr>
            <a:r>
              <a:rPr lang="de-DE" b="1" err="1"/>
              <a:t>From</a:t>
            </a:r>
            <a:r>
              <a:rPr lang="de-DE" b="1"/>
              <a:t> </a:t>
            </a:r>
            <a:r>
              <a:rPr lang="de-DE"/>
              <a:t>Studenten s </a:t>
            </a:r>
            <a:r>
              <a:rPr lang="de-DE" b="1" err="1"/>
              <a:t>join</a:t>
            </a:r>
            <a:r>
              <a:rPr lang="de-DE"/>
              <a:t> prüfen p </a:t>
            </a:r>
            <a:r>
              <a:rPr lang="de-DE" b="1"/>
              <a:t>on</a:t>
            </a:r>
            <a:r>
              <a:rPr lang="de-DE"/>
              <a:t> </a:t>
            </a:r>
            <a:r>
              <a:rPr lang="de-DE" err="1"/>
              <a:t>s.MatrNr</a:t>
            </a:r>
            <a:r>
              <a:rPr lang="de-DE"/>
              <a:t> = </a:t>
            </a:r>
            <a:r>
              <a:rPr lang="de-DE" err="1"/>
              <a:t>p.MatrNr</a:t>
            </a:r>
            <a:r>
              <a:rPr lang="de-DE"/>
              <a:t> </a:t>
            </a:r>
          </a:p>
          <a:p>
            <a:pPr>
              <a:buNone/>
            </a:pPr>
            <a:r>
              <a:rPr lang="de-DE" b="1" err="1"/>
              <a:t>Where</a:t>
            </a:r>
            <a:r>
              <a:rPr lang="de-DE"/>
              <a:t> </a:t>
            </a:r>
            <a:r>
              <a:rPr lang="de-DE" err="1"/>
              <a:t>s.Name</a:t>
            </a:r>
            <a:r>
              <a:rPr lang="de-DE"/>
              <a:t> = ‘Schopenhauer‘ </a:t>
            </a:r>
            <a:r>
              <a:rPr lang="de-DE" b="1" err="1"/>
              <a:t>and</a:t>
            </a:r>
            <a:r>
              <a:rPr lang="de-DE"/>
              <a:t> </a:t>
            </a:r>
          </a:p>
          <a:p>
            <a:pPr>
              <a:buNone/>
            </a:pPr>
            <a:r>
              <a:rPr lang="de-DE"/>
              <a:t>              </a:t>
            </a:r>
            <a:r>
              <a:rPr lang="de-DE" err="1"/>
              <a:t>s.Passwort</a:t>
            </a:r>
            <a:r>
              <a:rPr lang="de-DE"/>
              <a:t> = ‘Egal‘; </a:t>
            </a:r>
            <a:r>
              <a:rPr lang="de-DE" b="1" err="1"/>
              <a:t>delete</a:t>
            </a:r>
            <a:r>
              <a:rPr lang="de-DE"/>
              <a:t> </a:t>
            </a:r>
            <a:r>
              <a:rPr lang="de-DE" b="1" err="1"/>
              <a:t>from</a:t>
            </a:r>
            <a:r>
              <a:rPr lang="de-DE"/>
              <a:t> prüfen </a:t>
            </a:r>
            <a:r>
              <a:rPr lang="de-DE" b="1" err="1"/>
              <a:t>where</a:t>
            </a:r>
            <a:r>
              <a:rPr lang="de-DE"/>
              <a:t> ‘x‘ = ‘x‘</a:t>
            </a:r>
          </a:p>
          <a:p>
            <a:pPr>
              <a:buNone/>
            </a:pPr>
            <a:endParaRPr lang="de-DE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2411760" y="3705876"/>
          <a:ext cx="4536504" cy="14097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/>
                        <a:t>prüfen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err="1"/>
                        <a:t>MatrNr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PersNr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VorlNr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Note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trike="sngStrike"/>
                        <a:t>28106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sngStrike"/>
                        <a:t>5001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sngStrike"/>
                        <a:t>2126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trike="sngStrike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trike="sngStrike"/>
                        <a:t>25403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sngStrike"/>
                        <a:t>5041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sngStrike"/>
                        <a:t>2125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trike="sngStrike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trike="sngStrike"/>
                        <a:t>27550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sngStrike"/>
                        <a:t>4630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sngStrike"/>
                        <a:t>2137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trike="sngStrike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277634" y="465516"/>
            <a:ext cx="6372708" cy="1296144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de-DE" b="1"/>
              <a:t>Name:</a:t>
            </a:r>
          </a:p>
          <a:p>
            <a:pPr defTabSz="685800" eaLnBrk="0" hangingPunct="0"/>
            <a:endParaRPr lang="de-DE"/>
          </a:p>
          <a:p>
            <a:pPr defTabSz="685800" eaLnBrk="0" hangingPunct="0"/>
            <a:r>
              <a:rPr lang="de-DE" b="1"/>
              <a:t>Passwort: </a:t>
            </a:r>
            <a:endParaRPr lang="de-DE" b="1"/>
          </a:p>
        </p:txBody>
      </p:sp>
      <p:sp>
        <p:nvSpPr>
          <p:cNvPr id="6" name="Rechteck 5"/>
          <p:cNvSpPr/>
          <p:nvPr/>
        </p:nvSpPr>
        <p:spPr bwMode="auto">
          <a:xfrm>
            <a:off x="2141730" y="681540"/>
            <a:ext cx="3024336" cy="32403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de-DE"/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2573778" y="1221600"/>
            <a:ext cx="4968552" cy="32403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1350"/>
              <a:t>Egal‘; </a:t>
            </a:r>
            <a:r>
              <a:rPr lang="de-DE" sz="1350" b="1" err="1"/>
              <a:t>delete</a:t>
            </a:r>
            <a:r>
              <a:rPr lang="de-DE" sz="1350"/>
              <a:t> </a:t>
            </a:r>
            <a:r>
              <a:rPr lang="de-DE" sz="1350" b="1" err="1"/>
              <a:t>from</a:t>
            </a:r>
            <a:r>
              <a:rPr lang="de-DE" sz="1350"/>
              <a:t> prüfen </a:t>
            </a:r>
            <a:r>
              <a:rPr lang="de-DE" sz="1350" b="1" err="1"/>
              <a:t>where</a:t>
            </a:r>
            <a:r>
              <a:rPr lang="de-DE" sz="1350"/>
              <a:t> ‘x‘ = ‘x‘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5538784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465516"/>
          </a:xfrm>
        </p:spPr>
        <p:txBody>
          <a:bodyPr/>
          <a:lstStyle/>
          <a:p>
            <a:r>
              <a:rPr lang="de-DE"/>
              <a:t>Attacke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869672"/>
            <a:ext cx="6858000" cy="3165816"/>
          </a:xfrm>
        </p:spPr>
        <p:txBody>
          <a:bodyPr/>
          <a:lstStyle/>
          <a:p>
            <a:pPr>
              <a:buNone/>
            </a:pPr>
            <a:r>
              <a:rPr lang="de-DE" b="1"/>
              <a:t>Select</a:t>
            </a:r>
            <a:r>
              <a:rPr lang="de-DE"/>
              <a:t> * </a:t>
            </a:r>
          </a:p>
          <a:p>
            <a:pPr>
              <a:buNone/>
            </a:pPr>
            <a:r>
              <a:rPr lang="de-DE" b="1" err="1"/>
              <a:t>From</a:t>
            </a:r>
            <a:r>
              <a:rPr lang="de-DE" b="1"/>
              <a:t> </a:t>
            </a:r>
            <a:r>
              <a:rPr lang="de-DE"/>
              <a:t>Studenten s </a:t>
            </a:r>
            <a:r>
              <a:rPr lang="de-DE" b="1" err="1"/>
              <a:t>join</a:t>
            </a:r>
            <a:r>
              <a:rPr lang="de-DE"/>
              <a:t> prüfen p </a:t>
            </a:r>
            <a:r>
              <a:rPr lang="de-DE" b="1"/>
              <a:t>on</a:t>
            </a:r>
            <a:r>
              <a:rPr lang="de-DE"/>
              <a:t> </a:t>
            </a:r>
            <a:r>
              <a:rPr lang="de-DE" err="1"/>
              <a:t>s.MatrNr</a:t>
            </a:r>
            <a:r>
              <a:rPr lang="de-DE"/>
              <a:t> = </a:t>
            </a:r>
            <a:r>
              <a:rPr lang="de-DE" err="1"/>
              <a:t>p.MatrNr</a:t>
            </a:r>
            <a:r>
              <a:rPr lang="de-DE"/>
              <a:t> </a:t>
            </a:r>
          </a:p>
          <a:p>
            <a:pPr>
              <a:buNone/>
            </a:pPr>
            <a:r>
              <a:rPr lang="de-DE" b="1" err="1"/>
              <a:t>Where</a:t>
            </a:r>
            <a:r>
              <a:rPr lang="de-DE"/>
              <a:t> </a:t>
            </a:r>
            <a:r>
              <a:rPr lang="de-DE" err="1"/>
              <a:t>s.Name</a:t>
            </a:r>
            <a:r>
              <a:rPr lang="de-DE"/>
              <a:t> = ‘Schopenhauer‘ </a:t>
            </a:r>
            <a:r>
              <a:rPr lang="de-DE" b="1" err="1"/>
              <a:t>and</a:t>
            </a:r>
            <a:r>
              <a:rPr lang="de-DE"/>
              <a:t> </a:t>
            </a:r>
          </a:p>
          <a:p>
            <a:pPr>
              <a:buNone/>
            </a:pPr>
            <a:r>
              <a:rPr lang="de-DE"/>
              <a:t>              </a:t>
            </a:r>
            <a:r>
              <a:rPr lang="de-DE" err="1"/>
              <a:t>s.Passwort</a:t>
            </a:r>
            <a:r>
              <a:rPr lang="de-DE"/>
              <a:t> = ‘Egal‘; </a:t>
            </a:r>
            <a:r>
              <a:rPr lang="de-DE" b="1"/>
              <a:t>update </a:t>
            </a:r>
            <a:r>
              <a:rPr lang="de-DE"/>
              <a:t>prüfen</a:t>
            </a:r>
            <a:r>
              <a:rPr lang="de-DE" b="1"/>
              <a:t> </a:t>
            </a:r>
            <a:r>
              <a:rPr lang="de-DE" b="1" err="1"/>
              <a:t>set</a:t>
            </a:r>
            <a:r>
              <a:rPr lang="de-DE" b="1"/>
              <a:t> </a:t>
            </a:r>
            <a:r>
              <a:rPr lang="de-DE"/>
              <a:t>Note = 1               </a:t>
            </a:r>
          </a:p>
          <a:p>
            <a:pPr>
              <a:buNone/>
            </a:pPr>
            <a:r>
              <a:rPr lang="de-DE" b="1"/>
              <a:t>                                                      </a:t>
            </a:r>
            <a:r>
              <a:rPr lang="de-DE" b="1" err="1"/>
              <a:t>where</a:t>
            </a:r>
            <a:r>
              <a:rPr lang="de-DE" b="1"/>
              <a:t> </a:t>
            </a:r>
            <a:r>
              <a:rPr lang="de-DE" err="1"/>
              <a:t>MatrNr</a:t>
            </a:r>
            <a:r>
              <a:rPr lang="de-DE"/>
              <a:t> = 25403</a:t>
            </a:r>
            <a:r>
              <a:rPr lang="de-DE" b="1"/>
              <a:t>;</a:t>
            </a:r>
            <a:endParaRPr lang="de-DE"/>
          </a:p>
          <a:p>
            <a:pPr>
              <a:buNone/>
            </a:pPr>
            <a:endParaRPr lang="de-DE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2411760" y="3705876"/>
          <a:ext cx="4536504" cy="14097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/>
                        <a:t>prüfen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err="1"/>
                        <a:t>MatrNr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PersNr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VorlNr</a:t>
                      </a:r>
                      <a:endParaRPr lang="de-DE" sz="140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Note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trike="noStrike"/>
                        <a:t>28106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noStrike"/>
                        <a:t>5001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noStrike"/>
                        <a:t>2126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trike="noStrike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trike="noStrike"/>
                        <a:t>25403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noStrike"/>
                        <a:t>5041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noStrike"/>
                        <a:t>2125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trike="sngStrike"/>
                        <a:t>2 </a:t>
                      </a:r>
                      <a:r>
                        <a:rPr lang="de-DE" sz="1400" strike="noStrike"/>
                        <a:t>  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trike="noStrike"/>
                        <a:t>27550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noStrike"/>
                        <a:t>4630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trike="noStrike"/>
                        <a:t>2137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trike="noStrike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277634" y="465516"/>
            <a:ext cx="6372708" cy="1296144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de-DE" b="1"/>
              <a:t>Name:</a:t>
            </a:r>
          </a:p>
          <a:p>
            <a:pPr defTabSz="685800" eaLnBrk="0" hangingPunct="0"/>
            <a:endParaRPr lang="de-DE"/>
          </a:p>
          <a:p>
            <a:pPr defTabSz="685800" eaLnBrk="0" hangingPunct="0"/>
            <a:r>
              <a:rPr lang="de-DE" b="1"/>
              <a:t>Passwort: </a:t>
            </a:r>
            <a:endParaRPr lang="de-DE" b="1"/>
          </a:p>
        </p:txBody>
      </p:sp>
      <p:sp>
        <p:nvSpPr>
          <p:cNvPr id="6" name="Rechteck 5"/>
          <p:cNvSpPr/>
          <p:nvPr/>
        </p:nvSpPr>
        <p:spPr bwMode="auto">
          <a:xfrm>
            <a:off x="2141730" y="681540"/>
            <a:ext cx="3024336" cy="32403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de-DE"/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2573778" y="1221600"/>
            <a:ext cx="4968552" cy="32403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1350"/>
              <a:t>Egal‘; </a:t>
            </a:r>
            <a:r>
              <a:rPr lang="de-DE" sz="1350" b="1"/>
              <a:t>update </a:t>
            </a:r>
            <a:r>
              <a:rPr lang="de-DE" sz="1350"/>
              <a:t>prüfen</a:t>
            </a:r>
            <a:r>
              <a:rPr lang="de-DE" sz="1350" b="1"/>
              <a:t> </a:t>
            </a:r>
            <a:r>
              <a:rPr lang="de-DE" sz="1350" b="1" err="1"/>
              <a:t>set</a:t>
            </a:r>
            <a:r>
              <a:rPr lang="de-DE" sz="1350" b="1"/>
              <a:t> </a:t>
            </a:r>
            <a:r>
              <a:rPr lang="de-DE" sz="1350"/>
              <a:t>Note = 1</a:t>
            </a:r>
            <a:r>
              <a:rPr lang="de-DE" sz="1350" b="1"/>
              <a:t>where </a:t>
            </a:r>
            <a:r>
              <a:rPr lang="de-DE" sz="1350" err="1"/>
              <a:t>MatrNr</a:t>
            </a:r>
            <a:r>
              <a:rPr lang="de-DE" sz="1350"/>
              <a:t> = 25403</a:t>
            </a:r>
            <a:r>
              <a:rPr lang="de-DE" sz="1350" b="1"/>
              <a:t>;</a:t>
            </a:r>
            <a:endParaRPr lang="de-DE" sz="135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50806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Karikatur</a:t>
            </a:r>
            <a:br>
              <a:rPr lang="de-DE"/>
            </a:br>
            <a:r>
              <a:rPr lang="de-DE"/>
              <a:t>Quelle: </a:t>
            </a:r>
            <a:r>
              <a:rPr lang="de-DE" err="1"/>
              <a:t>xkcd</a:t>
            </a:r>
            <a:endParaRPr lang="de-DE"/>
          </a:p>
        </p:txBody>
      </p:sp>
      <p:pic>
        <p:nvPicPr>
          <p:cNvPr id="4" name="Inhaltsplatzhalter 3" descr="exploits_of_a_mo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4640" y="1977684"/>
            <a:ext cx="6842691" cy="2106234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59753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 err="1"/>
              <a:t>Discretionary</a:t>
            </a:r>
            <a:r>
              <a:rPr lang="de-DE"/>
              <a:t> Access </a:t>
            </a:r>
            <a:r>
              <a:rPr lang="de-DE" err="1"/>
              <a:t>Control</a:t>
            </a: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170" y="914400"/>
            <a:ext cx="8461829" cy="42291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50000"/>
              </a:spcAft>
              <a:buFont typeface="Webdings" pitchFamily="-106" charset="2"/>
              <a:buNone/>
            </a:pPr>
            <a:r>
              <a:rPr lang="de-DE" dirty="0">
                <a:solidFill>
                  <a:srgbClr val="CC0099"/>
                </a:solidFill>
              </a:rPr>
              <a:t>Realisierung</a:t>
            </a:r>
            <a:r>
              <a:rPr lang="de-DE" dirty="0"/>
              <a:t>:</a:t>
            </a:r>
          </a:p>
          <a:p>
            <a:pPr lvl="1">
              <a:lnSpc>
                <a:spcPct val="100000"/>
              </a:lnSpc>
              <a:spcAft>
                <a:spcPct val="50000"/>
              </a:spcAft>
            </a:pPr>
            <a:r>
              <a:rPr lang="de-DE" dirty="0">
                <a:solidFill>
                  <a:srgbClr val="FF5050"/>
                </a:solidFill>
              </a:rPr>
              <a:t>Zugriffsmatrix</a:t>
            </a:r>
          </a:p>
          <a:p>
            <a:pPr lvl="1">
              <a:lnSpc>
                <a:spcPct val="100000"/>
              </a:lnSpc>
              <a:spcAft>
                <a:spcPct val="50000"/>
              </a:spcAft>
            </a:pPr>
            <a:r>
              <a:rPr lang="de-DE" dirty="0">
                <a:solidFill>
                  <a:srgbClr val="FF5050"/>
                </a:solidFill>
              </a:rPr>
              <a:t>Sichten</a:t>
            </a:r>
          </a:p>
          <a:p>
            <a:pPr lvl="1">
              <a:lnSpc>
                <a:spcPct val="100000"/>
              </a:lnSpc>
              <a:spcAft>
                <a:spcPct val="50000"/>
              </a:spcAft>
            </a:pPr>
            <a:r>
              <a:rPr lang="de-DE" dirty="0">
                <a:solidFill>
                  <a:srgbClr val="FF5050"/>
                </a:solidFill>
              </a:rPr>
              <a:t>„Query </a:t>
            </a:r>
            <a:r>
              <a:rPr lang="de-DE" dirty="0" err="1">
                <a:solidFill>
                  <a:srgbClr val="FF5050"/>
                </a:solidFill>
              </a:rPr>
              <a:t>Modification</a:t>
            </a:r>
            <a:r>
              <a:rPr lang="de-DE" dirty="0">
                <a:solidFill>
                  <a:srgbClr val="FF5050"/>
                </a:solidFill>
              </a:rPr>
              <a:t>“</a:t>
            </a:r>
          </a:p>
          <a:p>
            <a:pPr>
              <a:lnSpc>
                <a:spcPct val="100000"/>
              </a:lnSpc>
              <a:spcAft>
                <a:spcPct val="50000"/>
              </a:spcAft>
              <a:buFont typeface="Webdings" pitchFamily="-106" charset="2"/>
              <a:buNone/>
            </a:pPr>
            <a:r>
              <a:rPr lang="de-DE" dirty="0">
                <a:solidFill>
                  <a:srgbClr val="CC0099"/>
                </a:solidFill>
              </a:rPr>
              <a:t>Nachteile</a:t>
            </a:r>
            <a:r>
              <a:rPr lang="de-DE" dirty="0"/>
              <a:t>:</a:t>
            </a:r>
          </a:p>
          <a:p>
            <a:pPr lvl="1">
              <a:lnSpc>
                <a:spcPct val="100000"/>
              </a:lnSpc>
              <a:spcAft>
                <a:spcPct val="50000"/>
              </a:spcAft>
            </a:pPr>
            <a:r>
              <a:rPr lang="de-DE" dirty="0">
                <a:solidFill>
                  <a:srgbClr val="66FF99"/>
                </a:solidFill>
              </a:rPr>
              <a:t>Erzeuger der Daten = Verantwortlicher für deren Sicherheit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3164348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Schutz vor SQL-</a:t>
            </a:r>
            <a:r>
              <a:rPr lang="de-DE" err="1"/>
              <a:t>Injection</a:t>
            </a:r>
            <a:r>
              <a:rPr lang="de-DE"/>
              <a:t>-Attacken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Prepared</a:t>
            </a:r>
            <a:r>
              <a:rPr lang="de-DE" b="1" dirty="0"/>
              <a:t> Statements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 err="1"/>
              <a:t>PreparedStatement</a:t>
            </a:r>
            <a:r>
              <a:rPr lang="de-DE" dirty="0"/>
              <a:t> </a:t>
            </a:r>
            <a:r>
              <a:rPr lang="de-DE" dirty="0" err="1"/>
              <a:t>stmt</a:t>
            </a:r>
            <a:r>
              <a:rPr lang="de-DE" dirty="0"/>
              <a:t> = </a:t>
            </a:r>
            <a:r>
              <a:rPr lang="de-DE" dirty="0" err="1"/>
              <a:t>conn.prepareStatement</a:t>
            </a:r>
            <a:r>
              <a:rPr lang="de-DE" dirty="0"/>
              <a:t>(</a:t>
            </a:r>
          </a:p>
          <a:p>
            <a:pPr>
              <a:buNone/>
            </a:pPr>
            <a:r>
              <a:rPr lang="de-DE" dirty="0"/>
              <a:t>                    “</a:t>
            </a:r>
            <a:r>
              <a:rPr lang="de-DE" b="1" dirty="0" err="1"/>
              <a:t>select</a:t>
            </a:r>
            <a:r>
              <a:rPr lang="de-DE" dirty="0"/>
              <a:t> * </a:t>
            </a:r>
            <a:endParaRPr lang="de-DE" dirty="0" smtClean="0"/>
          </a:p>
          <a:p>
            <a:pPr>
              <a:buNone/>
            </a:pPr>
            <a:r>
              <a:rPr lang="de-DE" dirty="0"/>
              <a:t> </a:t>
            </a:r>
            <a:r>
              <a:rPr lang="de-DE" dirty="0" smtClean="0"/>
              <a:t>                    </a:t>
            </a:r>
            <a:r>
              <a:rPr lang="de-DE" b="1" dirty="0" err="1" smtClean="0"/>
              <a:t>from</a:t>
            </a:r>
            <a:r>
              <a:rPr lang="de-DE" dirty="0" smtClean="0"/>
              <a:t> </a:t>
            </a:r>
            <a:r>
              <a:rPr lang="de-DE" dirty="0"/>
              <a:t>Vorlesungen v </a:t>
            </a:r>
            <a:r>
              <a:rPr lang="de-DE" b="1" dirty="0" err="1"/>
              <a:t>join</a:t>
            </a:r>
            <a:r>
              <a:rPr lang="de-DE" dirty="0"/>
              <a:t> Professoren p </a:t>
            </a:r>
          </a:p>
          <a:p>
            <a:pPr>
              <a:buNone/>
            </a:pPr>
            <a:r>
              <a:rPr lang="de-DE" dirty="0"/>
              <a:t>                                       </a:t>
            </a:r>
            <a:r>
              <a:rPr lang="de-DE" b="1" dirty="0"/>
              <a:t>on</a:t>
            </a:r>
            <a:r>
              <a:rPr lang="de-DE" dirty="0"/>
              <a:t> </a:t>
            </a:r>
            <a:r>
              <a:rPr lang="de-DE" dirty="0" err="1"/>
              <a:t>v.gelesenVon</a:t>
            </a:r>
            <a:r>
              <a:rPr lang="de-DE" dirty="0"/>
              <a:t> = </a:t>
            </a:r>
            <a:r>
              <a:rPr lang="de-DE" dirty="0" err="1"/>
              <a:t>p.PersNr</a:t>
            </a:r>
            <a:endParaRPr lang="de-DE" dirty="0"/>
          </a:p>
          <a:p>
            <a:pPr>
              <a:buNone/>
            </a:pPr>
            <a:r>
              <a:rPr lang="de-DE" dirty="0"/>
              <a:t>                     </a:t>
            </a:r>
            <a:r>
              <a:rPr lang="de-DE" b="1" dirty="0" err="1"/>
              <a:t>where</a:t>
            </a:r>
            <a:r>
              <a:rPr lang="de-DE" dirty="0"/>
              <a:t> </a:t>
            </a:r>
            <a:r>
              <a:rPr lang="de-DE" dirty="0" err="1"/>
              <a:t>v.Titel</a:t>
            </a:r>
            <a:r>
              <a:rPr lang="de-DE" dirty="0"/>
              <a:t> = ?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p.Name</a:t>
            </a:r>
            <a:r>
              <a:rPr lang="de-DE" dirty="0"/>
              <a:t> = ? “);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String </a:t>
            </a:r>
            <a:r>
              <a:rPr lang="de-DE" dirty="0" err="1"/>
              <a:t>einzulesenderTitel</a:t>
            </a:r>
            <a:r>
              <a:rPr lang="de-DE" dirty="0"/>
              <a:t> = “Logik“;</a:t>
            </a:r>
          </a:p>
          <a:p>
            <a:pPr>
              <a:buNone/>
            </a:pPr>
            <a:r>
              <a:rPr lang="de-DE" dirty="0"/>
              <a:t>String </a:t>
            </a:r>
            <a:r>
              <a:rPr lang="de-DE" dirty="0" err="1"/>
              <a:t>einzulesenderName</a:t>
            </a:r>
            <a:r>
              <a:rPr lang="de-DE" dirty="0"/>
              <a:t> = “Sokrates“;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 err="1"/>
              <a:t>stmt.setString</a:t>
            </a:r>
            <a:r>
              <a:rPr lang="de-DE" dirty="0"/>
              <a:t>(1, </a:t>
            </a:r>
            <a:r>
              <a:rPr lang="de-DE" dirty="0" err="1"/>
              <a:t>einzulesenderTitel</a:t>
            </a:r>
            <a:r>
              <a:rPr lang="de-DE" dirty="0"/>
              <a:t>);</a:t>
            </a:r>
          </a:p>
          <a:p>
            <a:pPr>
              <a:buNone/>
            </a:pPr>
            <a:r>
              <a:rPr lang="de-DE" dirty="0" err="1"/>
              <a:t>stmt.setString</a:t>
            </a:r>
            <a:r>
              <a:rPr lang="de-DE" dirty="0"/>
              <a:t>(2, </a:t>
            </a:r>
            <a:r>
              <a:rPr lang="de-DE" dirty="0" err="1"/>
              <a:t>einzulesenderName</a:t>
            </a:r>
            <a:r>
              <a:rPr lang="de-DE" dirty="0"/>
              <a:t>);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 err="1"/>
              <a:t>ResultSet</a:t>
            </a:r>
            <a:r>
              <a:rPr lang="de-DE" dirty="0"/>
              <a:t> </a:t>
            </a:r>
            <a:r>
              <a:rPr lang="de-DE" dirty="0" err="1"/>
              <a:t>rs</a:t>
            </a:r>
            <a:r>
              <a:rPr lang="de-DE" dirty="0"/>
              <a:t> = </a:t>
            </a:r>
            <a:r>
              <a:rPr lang="de-DE" dirty="0" err="1"/>
              <a:t>stmt.executeQuery</a:t>
            </a:r>
            <a:r>
              <a:rPr lang="de-DE" dirty="0"/>
              <a:t>();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382045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Schutz vor SQL-</a:t>
            </a:r>
            <a:r>
              <a:rPr lang="de-DE" err="1"/>
              <a:t>Injection</a:t>
            </a:r>
            <a:r>
              <a:rPr lang="de-DE"/>
              <a:t>-Attacken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Filterung der Eingabe-Parameter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Restriktive Autorisierungskorridore für die Anwendungen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5896238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BF7ED-A7AB-47E7-AC45-0EEADDF5B4CA}" type="slidenum">
              <a:rPr lang="de-DE" altLang="en-US"/>
              <a:pPr/>
              <a:t>42</a:t>
            </a:fld>
            <a:endParaRPr lang="de-DE" alt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Autorisierungs-Korridor</a:t>
            </a:r>
            <a:r>
              <a:rPr lang="en-US"/>
              <a:t> </a:t>
            </a:r>
            <a:r>
              <a:rPr lang="en-US" err="1"/>
              <a:t>einer</a:t>
            </a:r>
            <a:r>
              <a:rPr lang="en-US"/>
              <a:t> Web-</a:t>
            </a:r>
            <a:r>
              <a:rPr lang="en-US" err="1"/>
              <a:t>Anwendung</a:t>
            </a:r>
            <a:endParaRPr lang="en-US"/>
          </a:p>
        </p:txBody>
      </p:sp>
      <p:sp>
        <p:nvSpPr>
          <p:cNvPr id="888836" name="AutoShape 4"/>
          <p:cNvSpPr>
            <a:spLocks noChangeArrowheads="1"/>
          </p:cNvSpPr>
          <p:nvPr/>
        </p:nvSpPr>
        <p:spPr bwMode="auto">
          <a:xfrm>
            <a:off x="4355977" y="1923678"/>
            <a:ext cx="2106215" cy="54006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88837" name="AutoShape 5"/>
          <p:cNvSpPr>
            <a:spLocks noChangeArrowheads="1"/>
          </p:cNvSpPr>
          <p:nvPr/>
        </p:nvSpPr>
        <p:spPr bwMode="auto">
          <a:xfrm>
            <a:off x="5219179" y="2085882"/>
            <a:ext cx="323850" cy="216694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9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888838" name="Line 6"/>
          <p:cNvSpPr>
            <a:spLocks noChangeShapeType="1"/>
          </p:cNvSpPr>
          <p:nvPr/>
        </p:nvSpPr>
        <p:spPr bwMode="auto">
          <a:xfrm flipH="1">
            <a:off x="4355976" y="1113142"/>
            <a:ext cx="594122" cy="97274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88839" name="Line 7"/>
          <p:cNvSpPr>
            <a:spLocks noChangeShapeType="1"/>
          </p:cNvSpPr>
          <p:nvPr/>
        </p:nvSpPr>
        <p:spPr bwMode="auto">
          <a:xfrm>
            <a:off x="5868070" y="1113142"/>
            <a:ext cx="592931" cy="97274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88840" name="Rectangle 8"/>
          <p:cNvSpPr>
            <a:spLocks noChangeArrowheads="1"/>
          </p:cNvSpPr>
          <p:nvPr/>
        </p:nvSpPr>
        <p:spPr bwMode="auto">
          <a:xfrm>
            <a:off x="4977483" y="897637"/>
            <a:ext cx="864394" cy="215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50">
                <a:solidFill>
                  <a:schemeClr val="bg1"/>
                </a:solidFill>
              </a:rPr>
              <a:t>Web service</a:t>
            </a:r>
          </a:p>
        </p:txBody>
      </p:sp>
      <p:sp>
        <p:nvSpPr>
          <p:cNvPr id="888841" name="AutoShape 9"/>
          <p:cNvSpPr>
            <a:spLocks noChangeArrowheads="1"/>
          </p:cNvSpPr>
          <p:nvPr/>
        </p:nvSpPr>
        <p:spPr bwMode="auto">
          <a:xfrm>
            <a:off x="4408363" y="2090644"/>
            <a:ext cx="594122" cy="216694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750"/>
              <a:t>Top secret</a:t>
            </a:r>
          </a:p>
        </p:txBody>
      </p:sp>
      <p:sp>
        <p:nvSpPr>
          <p:cNvPr id="888842" name="AutoShape 10"/>
          <p:cNvSpPr>
            <a:spLocks noChangeArrowheads="1"/>
          </p:cNvSpPr>
          <p:nvPr/>
        </p:nvSpPr>
        <p:spPr bwMode="auto">
          <a:xfrm>
            <a:off x="5759723" y="2090644"/>
            <a:ext cx="647700" cy="216694"/>
          </a:xfrm>
          <a:prstGeom prst="flowChartMultidocumen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750"/>
              <a:t>secret</a:t>
            </a:r>
          </a:p>
        </p:txBody>
      </p:sp>
      <p:pic>
        <p:nvPicPr>
          <p:cNvPr id="888843" name="Picture 11" descr="j029008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9492"/>
            <a:ext cx="1009594" cy="1282644"/>
          </a:xfrm>
          <a:prstGeom prst="rect">
            <a:avLst/>
          </a:prstGeom>
          <a:noFill/>
        </p:spPr>
      </p:pic>
      <p:pic>
        <p:nvPicPr>
          <p:cNvPr id="888844" name="Picture 12" descr="MCPE01714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7504"/>
            <a:ext cx="623888" cy="758429"/>
          </a:xfrm>
          <a:prstGeom prst="rect">
            <a:avLst/>
          </a:prstGeom>
          <a:noFill/>
        </p:spPr>
      </p:pic>
      <p:sp>
        <p:nvSpPr>
          <p:cNvPr id="888845" name="AutoShape 13"/>
          <p:cNvSpPr>
            <a:spLocks noChangeArrowheads="1"/>
          </p:cNvSpPr>
          <p:nvPr/>
        </p:nvSpPr>
        <p:spPr bwMode="auto">
          <a:xfrm>
            <a:off x="4625057" y="2139460"/>
            <a:ext cx="328613" cy="136922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525"/>
              <a:t>Top secret</a:t>
            </a:r>
          </a:p>
        </p:txBody>
      </p:sp>
      <p:sp>
        <p:nvSpPr>
          <p:cNvPr id="888846" name="AutoShape 14"/>
          <p:cNvSpPr>
            <a:spLocks noChangeArrowheads="1"/>
          </p:cNvSpPr>
          <p:nvPr/>
        </p:nvSpPr>
        <p:spPr bwMode="auto">
          <a:xfrm>
            <a:off x="5975226" y="2139460"/>
            <a:ext cx="357188" cy="138113"/>
          </a:xfrm>
          <a:prstGeom prst="flowChartMultidocumen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750"/>
              <a:t>secret</a:t>
            </a:r>
          </a:p>
        </p:txBody>
      </p:sp>
      <p:sp>
        <p:nvSpPr>
          <p:cNvPr id="888847" name="AutoShape 15"/>
          <p:cNvSpPr>
            <a:spLocks noChangeArrowheads="1"/>
          </p:cNvSpPr>
          <p:nvPr/>
        </p:nvSpPr>
        <p:spPr bwMode="auto">
          <a:xfrm>
            <a:off x="5327526" y="2089454"/>
            <a:ext cx="151209" cy="114300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675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085947" y="4245937"/>
            <a:ext cx="2106215" cy="269081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949149" y="4300705"/>
            <a:ext cx="323850" cy="216694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9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680068" y="3327965"/>
            <a:ext cx="269081" cy="97274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272999" y="3327965"/>
            <a:ext cx="325041" cy="97274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707453" y="3112461"/>
            <a:ext cx="864394" cy="215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50">
                <a:solidFill>
                  <a:schemeClr val="bg1"/>
                </a:solidFill>
              </a:rPr>
              <a:t>Web service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138333" y="4305468"/>
            <a:ext cx="594122" cy="216694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750"/>
              <a:t>Top secret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5489693" y="4305468"/>
            <a:ext cx="647700" cy="216694"/>
          </a:xfrm>
          <a:prstGeom prst="flowChartMultidocumen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750"/>
              <a:t>secret</a:t>
            </a:r>
          </a:p>
        </p:txBody>
      </p:sp>
      <p:pic>
        <p:nvPicPr>
          <p:cNvPr id="24" name="Picture 13" descr="j029008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599" y="3112461"/>
            <a:ext cx="523875" cy="665560"/>
          </a:xfrm>
          <a:prstGeom prst="rect">
            <a:avLst/>
          </a:prstGeom>
          <a:noFill/>
        </p:spPr>
      </p:pic>
      <p:pic>
        <p:nvPicPr>
          <p:cNvPr id="25" name="Picture 14" descr="MCPE01714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980" y="2950536"/>
            <a:ext cx="623888" cy="758429"/>
          </a:xfrm>
          <a:prstGeom prst="rect">
            <a:avLst/>
          </a:prstGeom>
          <a:noFill/>
        </p:spPr>
      </p:pic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5057496" y="4304277"/>
            <a:ext cx="151209" cy="114300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675">
                <a:solidFill>
                  <a:schemeClr val="bg1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5599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81481E-6 C -0.02378 -0.09722 -0.04739 -0.19421 -0.08437 -0.22777 C -0.12135 -0.26134 -0.19895 -0.20578 -0.22187 -0.20138 " pathEditMode="relative" ptsTypes="aaA">
                                      <p:cBhvr>
                                        <p:cTn id="13" dur="2000" fill="hold"/>
                                        <p:tgtEl>
                                          <p:spTgt spid="888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48148E-6 C 0.01458 -0.08889 0.02933 -0.17778 0.00937 -0.20694 C -0.0106 -0.23611 -0.06529 -0.20555 -0.1198 -0.175 " pathEditMode="relative" ptsTypes="aaA">
                                      <p:cBhvr>
                                        <p:cTn id="15" dur="2000" fill="hold"/>
                                        <p:tgtEl>
                                          <p:spTgt spid="888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0.04861 -0.10162 0.09722 -0.20301 0.09375 -0.23056 C 0.09027 -0.2581 0.03472 -0.21181 -0.02084 -0.16528 " pathEditMode="relative" ptsTypes="aaA">
                                      <p:cBhvr>
                                        <p:cTn id="17" dur="2000" fill="hold"/>
                                        <p:tgtEl>
                                          <p:spTgt spid="888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48148E-6 C 0.01458 -0.08889 0.02933 -0.17778 0.00937 -0.20694 C -0.0106 -0.23611 -0.06529 -0.20555 -0.1198 -0.175 " pathEditMode="relative" ptsTypes="a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45" grpId="0" animBg="1"/>
      <p:bldP spid="888845" grpId="1" animBg="1"/>
      <p:bldP spid="888846" grpId="0" animBg="1"/>
      <p:bldP spid="888846" grpId="1" animBg="1"/>
      <p:bldP spid="888847" grpId="0" animBg="1"/>
      <p:bldP spid="888847" grpId="1" animBg="1"/>
      <p:bldP spid="26" grpId="0" animBg="1"/>
      <p:bldP spid="2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Sony Datendiebstahl</a:t>
            </a:r>
            <a:br>
              <a:rPr lang="de-DE"/>
            </a:br>
            <a:r>
              <a:rPr lang="de-DE"/>
              <a:t>Quelle: Spiegel online </a:t>
            </a:r>
          </a:p>
        </p:txBody>
      </p:sp>
      <p:pic>
        <p:nvPicPr>
          <p:cNvPr id="4" name="Inhaltsplatzhalter 3" descr="image-210025-galleryV9-ryw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5951" y="914400"/>
            <a:ext cx="5652099" cy="422910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6079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age-210027-galleryV9-lq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32557" y="914400"/>
            <a:ext cx="5678886" cy="422910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6961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age-210024-galleryV9-nji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37036" y="914400"/>
            <a:ext cx="5669929" cy="422910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330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age-210028-galleryV9-gr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1500" y="914400"/>
            <a:ext cx="5661000" cy="422910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1866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Kryptographie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e-DE" dirty="0"/>
              <a:t>Gerade die Gefahr des Abhörens von Kommunikationskanälen ist in heutigen Datenbankarchitekturen und Anwendungen sehr groß.</a:t>
            </a:r>
          </a:p>
          <a:p>
            <a:pPr marL="285750" indent="-285750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e-DE" dirty="0"/>
              <a:t>Die meisten Datenbankanwendungen werden in einer verteilten Umgebung betrieben – sei es als Client / Server-System oder als „echte“ verteilte Datenbank.</a:t>
            </a:r>
          </a:p>
          <a:p>
            <a:pPr marL="285750" indent="-285750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e-DE" dirty="0"/>
              <a:t>In beiden Fällen ist die Gefahr des </a:t>
            </a:r>
            <a:r>
              <a:rPr lang="de-DE" dirty="0" err="1"/>
              <a:t>unlegitimierten</a:t>
            </a:r>
            <a:r>
              <a:rPr lang="de-DE" dirty="0"/>
              <a:t> Abhörens sowohl innerhalb eines LAN (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, z.B. Ethernet) als auch im WAN (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, z.B. Internet) gegeben und kann technisch fast nicht ausgeschlossen werden.</a:t>
            </a:r>
          </a:p>
          <a:p>
            <a:pPr marL="285750" indent="-285750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e-DE" dirty="0"/>
              <a:t>Deshalb kann nur die Verschlüsselung der gesendeten Information einen effektiven Datenschutz gewährleisten.</a:t>
            </a:r>
          </a:p>
        </p:txBody>
      </p:sp>
      <p:sp>
        <p:nvSpPr>
          <p:cNvPr id="32772" name="AutoShape 4">
            <a:hlinkClick r:id="rId3" action="ppaction://hlinkpres?slideindex=120&amp;slidetitle=Sicherheitsaspekte" highlightClick="1"/>
          </p:cNvPr>
          <p:cNvSpPr>
            <a:spLocks noChangeArrowheads="1"/>
          </p:cNvSpPr>
          <p:nvPr/>
        </p:nvSpPr>
        <p:spPr bwMode="auto">
          <a:xfrm>
            <a:off x="7325916" y="4624387"/>
            <a:ext cx="540544" cy="519113"/>
          </a:xfrm>
          <a:prstGeom prst="actionButtonDocumen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959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Ethernet-Netzwerktopologie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1143000" y="2686050"/>
            <a:ext cx="6858000" cy="1143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114550" y="3200400"/>
          <a:ext cx="1338263" cy="126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4" imgW="1783800" imgH="1686960" progId="MS_ClipArt_Gallery.2">
                  <p:embed/>
                </p:oleObj>
              </mc:Choice>
              <mc:Fallback>
                <p:oleObj name="Clip" r:id="rId4" imgW="1783800" imgH="1686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3200400"/>
                        <a:ext cx="1338263" cy="1264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4800600" y="3371850"/>
          <a:ext cx="1338263" cy="126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6" imgW="1783800" imgH="1686960" progId="MS_ClipArt_Gallery.2">
                  <p:embed/>
                </p:oleObj>
              </mc:Choice>
              <mc:Fallback>
                <p:oleObj name="Clip" r:id="rId6" imgW="1783800" imgH="1686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71850"/>
                        <a:ext cx="1338263" cy="1264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6229350" y="742950"/>
          <a:ext cx="1338263" cy="126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lip" r:id="rId7" imgW="1783800" imgH="1686960" progId="MS_ClipArt_Gallery.2">
                  <p:embed/>
                </p:oleObj>
              </mc:Choice>
              <mc:Fallback>
                <p:oleObj name="Clip" r:id="rId7" imgW="1783800" imgH="1686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742950"/>
                        <a:ext cx="1338263" cy="1264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Freeform 8"/>
          <p:cNvSpPr>
            <a:spLocks/>
          </p:cNvSpPr>
          <p:nvPr/>
        </p:nvSpPr>
        <p:spPr bwMode="auto">
          <a:xfrm>
            <a:off x="3257550" y="2743200"/>
            <a:ext cx="666750" cy="1581150"/>
          </a:xfrm>
          <a:custGeom>
            <a:avLst/>
            <a:gdLst>
              <a:gd name="T0" fmla="*/ 480 w 560"/>
              <a:gd name="T1" fmla="*/ 0 h 1328"/>
              <a:gd name="T2" fmla="*/ 480 w 560"/>
              <a:gd name="T3" fmla="*/ 1152 h 1328"/>
              <a:gd name="T4" fmla="*/ 0 w 560"/>
              <a:gd name="T5" fmla="*/ 1056 h 1328"/>
              <a:gd name="T6" fmla="*/ 0 60000 65536"/>
              <a:gd name="T7" fmla="*/ 0 60000 65536"/>
              <a:gd name="T8" fmla="*/ 0 60000 65536"/>
              <a:gd name="T9" fmla="*/ 0 w 560"/>
              <a:gd name="T10" fmla="*/ 0 h 1328"/>
              <a:gd name="T11" fmla="*/ 560 w 560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0" h="1328">
                <a:moveTo>
                  <a:pt x="480" y="0"/>
                </a:moveTo>
                <a:cubicBezTo>
                  <a:pt x="520" y="488"/>
                  <a:pt x="560" y="976"/>
                  <a:pt x="480" y="1152"/>
                </a:cubicBezTo>
                <a:cubicBezTo>
                  <a:pt x="400" y="1328"/>
                  <a:pt x="80" y="1072"/>
                  <a:pt x="0" y="1056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2514600" y="1714500"/>
            <a:ext cx="238125" cy="1028700"/>
          </a:xfrm>
          <a:custGeom>
            <a:avLst/>
            <a:gdLst>
              <a:gd name="T0" fmla="*/ 48 w 200"/>
              <a:gd name="T1" fmla="*/ 864 h 864"/>
              <a:gd name="T2" fmla="*/ 192 w 200"/>
              <a:gd name="T3" fmla="*/ 288 h 864"/>
              <a:gd name="T4" fmla="*/ 0 w 200"/>
              <a:gd name="T5" fmla="*/ 0 h 864"/>
              <a:gd name="T6" fmla="*/ 0 60000 65536"/>
              <a:gd name="T7" fmla="*/ 0 60000 65536"/>
              <a:gd name="T8" fmla="*/ 0 60000 65536"/>
              <a:gd name="T9" fmla="*/ 0 w 200"/>
              <a:gd name="T10" fmla="*/ 0 h 864"/>
              <a:gd name="T11" fmla="*/ 200 w 20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864">
                <a:moveTo>
                  <a:pt x="48" y="864"/>
                </a:moveTo>
                <a:cubicBezTo>
                  <a:pt x="124" y="648"/>
                  <a:pt x="200" y="432"/>
                  <a:pt x="192" y="288"/>
                </a:cubicBezTo>
                <a:cubicBezTo>
                  <a:pt x="184" y="144"/>
                  <a:pt x="32" y="48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5257800" y="1543050"/>
            <a:ext cx="314325" cy="1200150"/>
          </a:xfrm>
          <a:custGeom>
            <a:avLst/>
            <a:gdLst>
              <a:gd name="T0" fmla="*/ 144 w 264"/>
              <a:gd name="T1" fmla="*/ 1008 h 1008"/>
              <a:gd name="T2" fmla="*/ 240 w 264"/>
              <a:gd name="T3" fmla="*/ 480 h 1008"/>
              <a:gd name="T4" fmla="*/ 0 w 264"/>
              <a:gd name="T5" fmla="*/ 0 h 1008"/>
              <a:gd name="T6" fmla="*/ 0 60000 65536"/>
              <a:gd name="T7" fmla="*/ 0 60000 65536"/>
              <a:gd name="T8" fmla="*/ 0 60000 65536"/>
              <a:gd name="T9" fmla="*/ 0 w 264"/>
              <a:gd name="T10" fmla="*/ 0 h 1008"/>
              <a:gd name="T11" fmla="*/ 264 w 26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1008">
                <a:moveTo>
                  <a:pt x="144" y="1008"/>
                </a:moveTo>
                <a:cubicBezTo>
                  <a:pt x="204" y="828"/>
                  <a:pt x="264" y="648"/>
                  <a:pt x="240" y="480"/>
                </a:cubicBezTo>
                <a:cubicBezTo>
                  <a:pt x="216" y="312"/>
                  <a:pt x="108" y="156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5943600" y="2743200"/>
            <a:ext cx="1028700" cy="1952625"/>
          </a:xfrm>
          <a:custGeom>
            <a:avLst/>
            <a:gdLst>
              <a:gd name="T0" fmla="*/ 0 w 864"/>
              <a:gd name="T1" fmla="*/ 1200 h 1640"/>
              <a:gd name="T2" fmla="*/ 336 w 864"/>
              <a:gd name="T3" fmla="*/ 1440 h 1640"/>
              <a:gd name="T4" fmla="*/ 864 w 864"/>
              <a:gd name="T5" fmla="*/ 0 h 1640"/>
              <a:gd name="T6" fmla="*/ 0 60000 65536"/>
              <a:gd name="T7" fmla="*/ 0 60000 65536"/>
              <a:gd name="T8" fmla="*/ 0 60000 65536"/>
              <a:gd name="T9" fmla="*/ 0 w 864"/>
              <a:gd name="T10" fmla="*/ 0 h 1640"/>
              <a:gd name="T11" fmla="*/ 864 w 864"/>
              <a:gd name="T12" fmla="*/ 1640 h 1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640">
                <a:moveTo>
                  <a:pt x="0" y="1200"/>
                </a:moveTo>
                <a:cubicBezTo>
                  <a:pt x="96" y="1420"/>
                  <a:pt x="192" y="1640"/>
                  <a:pt x="336" y="1440"/>
                </a:cubicBezTo>
                <a:cubicBezTo>
                  <a:pt x="480" y="1240"/>
                  <a:pt x="672" y="620"/>
                  <a:pt x="864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053" name="Object 12"/>
          <p:cNvGraphicFramePr>
            <a:graphicFrameLocks noChangeAspect="1"/>
          </p:cNvGraphicFramePr>
          <p:nvPr/>
        </p:nvGraphicFramePr>
        <p:xfrm>
          <a:off x="4114800" y="742950"/>
          <a:ext cx="1338263" cy="126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lip" r:id="rId8" imgW="1783800" imgH="1686960" progId="MS_ClipArt_Gallery.2">
                  <p:embed/>
                </p:oleObj>
              </mc:Choice>
              <mc:Fallback>
                <p:oleObj name="Clip" r:id="rId8" imgW="1783800" imgH="1686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42950"/>
                        <a:ext cx="1338263" cy="1264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Freeform 13"/>
          <p:cNvSpPr>
            <a:spLocks/>
          </p:cNvSpPr>
          <p:nvPr/>
        </p:nvSpPr>
        <p:spPr bwMode="auto">
          <a:xfrm>
            <a:off x="7372350" y="1543050"/>
            <a:ext cx="314325" cy="1200150"/>
          </a:xfrm>
          <a:custGeom>
            <a:avLst/>
            <a:gdLst>
              <a:gd name="T0" fmla="*/ 144 w 264"/>
              <a:gd name="T1" fmla="*/ 1008 h 1008"/>
              <a:gd name="T2" fmla="*/ 240 w 264"/>
              <a:gd name="T3" fmla="*/ 480 h 1008"/>
              <a:gd name="T4" fmla="*/ 0 w 264"/>
              <a:gd name="T5" fmla="*/ 0 h 1008"/>
              <a:gd name="T6" fmla="*/ 0 60000 65536"/>
              <a:gd name="T7" fmla="*/ 0 60000 65536"/>
              <a:gd name="T8" fmla="*/ 0 60000 65536"/>
              <a:gd name="T9" fmla="*/ 0 w 264"/>
              <a:gd name="T10" fmla="*/ 0 h 1008"/>
              <a:gd name="T11" fmla="*/ 264 w 26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1008">
                <a:moveTo>
                  <a:pt x="144" y="1008"/>
                </a:moveTo>
                <a:cubicBezTo>
                  <a:pt x="204" y="828"/>
                  <a:pt x="264" y="648"/>
                  <a:pt x="240" y="480"/>
                </a:cubicBezTo>
                <a:cubicBezTo>
                  <a:pt x="216" y="312"/>
                  <a:pt x="108" y="156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8974" name="Freeform 14"/>
          <p:cNvSpPr>
            <a:spLocks/>
          </p:cNvSpPr>
          <p:nvPr/>
        </p:nvSpPr>
        <p:spPr bwMode="auto">
          <a:xfrm>
            <a:off x="2457450" y="1657350"/>
            <a:ext cx="4667250" cy="2867025"/>
          </a:xfrm>
          <a:custGeom>
            <a:avLst/>
            <a:gdLst>
              <a:gd name="T0" fmla="*/ 0 w 3920"/>
              <a:gd name="T1" fmla="*/ 0 h 2408"/>
              <a:gd name="T2" fmla="*/ 240 w 3920"/>
              <a:gd name="T3" fmla="*/ 288 h 2408"/>
              <a:gd name="T4" fmla="*/ 96 w 3920"/>
              <a:gd name="T5" fmla="*/ 912 h 2408"/>
              <a:gd name="T6" fmla="*/ 336 w 3920"/>
              <a:gd name="T7" fmla="*/ 912 h 2408"/>
              <a:gd name="T8" fmla="*/ 1584 w 3920"/>
              <a:gd name="T9" fmla="*/ 912 h 2408"/>
              <a:gd name="T10" fmla="*/ 3600 w 3920"/>
              <a:gd name="T11" fmla="*/ 912 h 2408"/>
              <a:gd name="T12" fmla="*/ 3504 w 3920"/>
              <a:gd name="T13" fmla="*/ 1680 h 2408"/>
              <a:gd name="T14" fmla="*/ 3360 w 3920"/>
              <a:gd name="T15" fmla="*/ 2160 h 2408"/>
              <a:gd name="T16" fmla="*/ 3168 w 3920"/>
              <a:gd name="T17" fmla="*/ 2400 h 2408"/>
              <a:gd name="T18" fmla="*/ 2928 w 3920"/>
              <a:gd name="T19" fmla="*/ 2112 h 24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20"/>
              <a:gd name="T31" fmla="*/ 0 h 2408"/>
              <a:gd name="T32" fmla="*/ 3920 w 3920"/>
              <a:gd name="T33" fmla="*/ 2408 h 24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20" h="2408">
                <a:moveTo>
                  <a:pt x="0" y="0"/>
                </a:moveTo>
                <a:cubicBezTo>
                  <a:pt x="112" y="68"/>
                  <a:pt x="224" y="136"/>
                  <a:pt x="240" y="288"/>
                </a:cubicBezTo>
                <a:cubicBezTo>
                  <a:pt x="256" y="440"/>
                  <a:pt x="80" y="808"/>
                  <a:pt x="96" y="912"/>
                </a:cubicBezTo>
                <a:cubicBezTo>
                  <a:pt x="112" y="1016"/>
                  <a:pt x="88" y="912"/>
                  <a:pt x="336" y="912"/>
                </a:cubicBezTo>
                <a:cubicBezTo>
                  <a:pt x="584" y="912"/>
                  <a:pt x="1040" y="912"/>
                  <a:pt x="1584" y="912"/>
                </a:cubicBezTo>
                <a:cubicBezTo>
                  <a:pt x="2128" y="912"/>
                  <a:pt x="3280" y="784"/>
                  <a:pt x="3600" y="912"/>
                </a:cubicBezTo>
                <a:cubicBezTo>
                  <a:pt x="3920" y="1040"/>
                  <a:pt x="3544" y="1472"/>
                  <a:pt x="3504" y="1680"/>
                </a:cubicBezTo>
                <a:cubicBezTo>
                  <a:pt x="3464" y="1888"/>
                  <a:pt x="3416" y="2040"/>
                  <a:pt x="3360" y="2160"/>
                </a:cubicBezTo>
                <a:cubicBezTo>
                  <a:pt x="3304" y="2280"/>
                  <a:pt x="3240" y="2408"/>
                  <a:pt x="3168" y="2400"/>
                </a:cubicBezTo>
                <a:cubicBezTo>
                  <a:pt x="3096" y="2392"/>
                  <a:pt x="3012" y="2252"/>
                  <a:pt x="2928" y="2112"/>
                </a:cubicBezTo>
              </a:path>
            </a:pathLst>
          </a:custGeom>
          <a:noFill/>
          <a:ln w="76200">
            <a:solidFill>
              <a:srgbClr val="CC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062" name="Picture 15" descr="j00872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3551" y="914400"/>
            <a:ext cx="75604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76" name="Freeform 16"/>
          <p:cNvSpPr>
            <a:spLocks/>
          </p:cNvSpPr>
          <p:nvPr/>
        </p:nvSpPr>
        <p:spPr bwMode="auto">
          <a:xfrm>
            <a:off x="5124450" y="1085850"/>
            <a:ext cx="533400" cy="1657350"/>
          </a:xfrm>
          <a:custGeom>
            <a:avLst/>
            <a:gdLst>
              <a:gd name="T0" fmla="*/ 256 w 448"/>
              <a:gd name="T1" fmla="*/ 1392 h 1392"/>
              <a:gd name="T2" fmla="*/ 352 w 448"/>
              <a:gd name="T3" fmla="*/ 1008 h 1392"/>
              <a:gd name="T4" fmla="*/ 256 w 448"/>
              <a:gd name="T5" fmla="*/ 624 h 1392"/>
              <a:gd name="T6" fmla="*/ 64 w 448"/>
              <a:gd name="T7" fmla="*/ 384 h 1392"/>
              <a:gd name="T8" fmla="*/ 64 w 448"/>
              <a:gd name="T9" fmla="*/ 96 h 1392"/>
              <a:gd name="T10" fmla="*/ 448 w 448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1392"/>
              <a:gd name="T20" fmla="*/ 448 w 448"/>
              <a:gd name="T21" fmla="*/ 1392 h 1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1392">
                <a:moveTo>
                  <a:pt x="256" y="1392"/>
                </a:moveTo>
                <a:cubicBezTo>
                  <a:pt x="304" y="1264"/>
                  <a:pt x="352" y="1136"/>
                  <a:pt x="352" y="1008"/>
                </a:cubicBezTo>
                <a:cubicBezTo>
                  <a:pt x="352" y="880"/>
                  <a:pt x="304" y="728"/>
                  <a:pt x="256" y="624"/>
                </a:cubicBezTo>
                <a:cubicBezTo>
                  <a:pt x="208" y="520"/>
                  <a:pt x="96" y="472"/>
                  <a:pt x="64" y="384"/>
                </a:cubicBezTo>
                <a:cubicBezTo>
                  <a:pt x="32" y="296"/>
                  <a:pt x="0" y="160"/>
                  <a:pt x="64" y="96"/>
                </a:cubicBezTo>
                <a:cubicBezTo>
                  <a:pt x="128" y="32"/>
                  <a:pt x="288" y="16"/>
                  <a:pt x="448" y="0"/>
                </a:cubicBezTo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4" name="AutoShape 17"/>
          <p:cNvSpPr>
            <a:spLocks noChangeArrowheads="1"/>
          </p:cNvSpPr>
          <p:nvPr/>
        </p:nvSpPr>
        <p:spPr bwMode="auto">
          <a:xfrm>
            <a:off x="1385888" y="844154"/>
            <a:ext cx="2159794" cy="102512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/>
              <a:t>Datenbank-Server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2D9-5618-764D-BF29-71852D175DBE}" type="slidenum">
              <a:rPr lang="en-US" altLang="x-none" smtClean="0"/>
              <a:pPr/>
              <a:t>48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29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4" grpId="0" animBg="1"/>
      <p:bldP spid="1689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3429000" y="3371850"/>
            <a:ext cx="2057400" cy="1485900"/>
          </a:xfrm>
          <a:prstGeom prst="wedgeRoundRectCallout">
            <a:avLst>
              <a:gd name="adj1" fmla="val 80500"/>
              <a:gd name="adj2" fmla="val -19472"/>
              <a:gd name="adj3" fmla="val 16667"/>
            </a:avLst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de-DE" sz="2100">
                <a:latin typeface="Times New Roman" pitchFamily="-106" charset="0"/>
              </a:rPr>
              <a:t>Secret key</a:t>
            </a:r>
          </a:p>
          <a:p>
            <a:pPr>
              <a:lnSpc>
                <a:spcPct val="70000"/>
              </a:lnSpc>
            </a:pPr>
            <a:r>
              <a:rPr lang="de-DE" sz="2100">
                <a:latin typeface="Times New Roman" pitchFamily="-106" charset="0"/>
              </a:rPr>
              <a:t>des Empfängers</a:t>
            </a:r>
          </a:p>
          <a:p>
            <a:pPr>
              <a:lnSpc>
                <a:spcPct val="70000"/>
              </a:lnSpc>
            </a:pPr>
            <a:endParaRPr lang="de-DE" sz="210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10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10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100">
              <a:latin typeface="Times New Roman" pitchFamily="-10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Geheimschlüssel vs Public Key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0988" y="857250"/>
            <a:ext cx="2238375" cy="4114800"/>
            <a:chOff x="192" y="768"/>
            <a:chExt cx="1880" cy="3456"/>
          </a:xfrm>
        </p:grpSpPr>
        <p:sp>
          <p:nvSpPr>
            <p:cNvPr id="33809" name="AutoShape 5"/>
            <p:cNvSpPr>
              <a:spLocks noChangeArrowheads="1"/>
            </p:cNvSpPr>
            <p:nvPr/>
          </p:nvSpPr>
          <p:spPr bwMode="auto">
            <a:xfrm>
              <a:off x="384" y="76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100">
                  <a:latin typeface="Times New Roman" pitchFamily="-106" charset="0"/>
                </a:rPr>
                <a:t>Dokument</a:t>
              </a:r>
            </a:p>
          </p:txBody>
        </p:sp>
        <p:sp>
          <p:nvSpPr>
            <p:cNvPr id="33810" name="Oval 6"/>
            <p:cNvSpPr>
              <a:spLocks noChangeArrowheads="1"/>
            </p:cNvSpPr>
            <p:nvPr/>
          </p:nvSpPr>
          <p:spPr bwMode="auto">
            <a:xfrm>
              <a:off x="192" y="1440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Mit Geheim-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Schlüssel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verschlüsseln</a:t>
              </a:r>
            </a:p>
          </p:txBody>
        </p:sp>
        <p:sp>
          <p:nvSpPr>
            <p:cNvPr id="33811" name="Oval 7"/>
            <p:cNvSpPr>
              <a:spLocks noChangeArrowheads="1"/>
            </p:cNvSpPr>
            <p:nvPr/>
          </p:nvSpPr>
          <p:spPr bwMode="auto">
            <a:xfrm>
              <a:off x="240" y="2928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Mit Geheim-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Schlüssel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entschlüsseln</a:t>
              </a:r>
            </a:p>
          </p:txBody>
        </p:sp>
        <p:sp>
          <p:nvSpPr>
            <p:cNvPr id="33812" name="AutoShape 8"/>
            <p:cNvSpPr>
              <a:spLocks noChangeArrowheads="1"/>
            </p:cNvSpPr>
            <p:nvPr/>
          </p:nvSpPr>
          <p:spPr bwMode="auto">
            <a:xfrm>
              <a:off x="432" y="388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100">
                  <a:latin typeface="Times New Roman" pitchFamily="-106" charset="0"/>
                </a:rPr>
                <a:t>Dokument</a:t>
              </a:r>
            </a:p>
          </p:txBody>
        </p:sp>
        <p:cxnSp>
          <p:nvCxnSpPr>
            <p:cNvPr id="33813" name="AutoShape 9"/>
            <p:cNvCxnSpPr>
              <a:cxnSpLocks noChangeShapeType="1"/>
              <a:stCxn id="33809" idx="2"/>
              <a:endCxn id="33810" idx="0"/>
            </p:cNvCxnSpPr>
            <p:nvPr/>
          </p:nvCxnSpPr>
          <p:spPr bwMode="auto">
            <a:xfrm>
              <a:off x="912" y="1091"/>
              <a:ext cx="24" cy="325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</p:spPr>
        </p:cxnSp>
        <p:cxnSp>
          <p:nvCxnSpPr>
            <p:cNvPr id="33814" name="AutoShape 10"/>
            <p:cNvCxnSpPr>
              <a:cxnSpLocks noChangeShapeType="1"/>
              <a:stCxn id="33811" idx="4"/>
              <a:endCxn id="33812" idx="0"/>
            </p:cNvCxnSpPr>
            <p:nvPr/>
          </p:nvCxnSpPr>
          <p:spPr bwMode="auto">
            <a:xfrm flipH="1">
              <a:off x="960" y="3624"/>
              <a:ext cx="24" cy="258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</p:spPr>
        </p:cxnSp>
        <p:sp>
          <p:nvSpPr>
            <p:cNvPr id="33815" name="Freeform 11"/>
            <p:cNvSpPr>
              <a:spLocks/>
            </p:cNvSpPr>
            <p:nvPr/>
          </p:nvSpPr>
          <p:spPr bwMode="auto">
            <a:xfrm>
              <a:off x="752" y="2112"/>
              <a:ext cx="280" cy="816"/>
            </a:xfrm>
            <a:custGeom>
              <a:avLst/>
              <a:gdLst>
                <a:gd name="T0" fmla="*/ 160 w 280"/>
                <a:gd name="T1" fmla="*/ 0 h 816"/>
                <a:gd name="T2" fmla="*/ 256 w 280"/>
                <a:gd name="T3" fmla="*/ 144 h 816"/>
                <a:gd name="T4" fmla="*/ 16 w 280"/>
                <a:gd name="T5" fmla="*/ 240 h 816"/>
                <a:gd name="T6" fmla="*/ 160 w 280"/>
                <a:gd name="T7" fmla="*/ 432 h 816"/>
                <a:gd name="T8" fmla="*/ 16 w 280"/>
                <a:gd name="T9" fmla="*/ 528 h 816"/>
                <a:gd name="T10" fmla="*/ 208 w 280"/>
                <a:gd name="T11" fmla="*/ 720 h 816"/>
                <a:gd name="T12" fmla="*/ 160 w 280"/>
                <a:gd name="T13" fmla="*/ 816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"/>
                <a:gd name="T22" fmla="*/ 0 h 816"/>
                <a:gd name="T23" fmla="*/ 280 w 280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" h="816">
                  <a:moveTo>
                    <a:pt x="160" y="0"/>
                  </a:moveTo>
                  <a:cubicBezTo>
                    <a:pt x="220" y="52"/>
                    <a:pt x="280" y="104"/>
                    <a:pt x="256" y="144"/>
                  </a:cubicBezTo>
                  <a:cubicBezTo>
                    <a:pt x="232" y="184"/>
                    <a:pt x="32" y="192"/>
                    <a:pt x="16" y="240"/>
                  </a:cubicBezTo>
                  <a:cubicBezTo>
                    <a:pt x="0" y="288"/>
                    <a:pt x="160" y="384"/>
                    <a:pt x="160" y="432"/>
                  </a:cubicBezTo>
                  <a:cubicBezTo>
                    <a:pt x="160" y="480"/>
                    <a:pt x="8" y="480"/>
                    <a:pt x="16" y="528"/>
                  </a:cubicBezTo>
                  <a:cubicBezTo>
                    <a:pt x="24" y="576"/>
                    <a:pt x="184" y="672"/>
                    <a:pt x="208" y="720"/>
                  </a:cubicBezTo>
                  <a:cubicBezTo>
                    <a:pt x="232" y="768"/>
                    <a:pt x="196" y="792"/>
                    <a:pt x="160" y="816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16" name="Text Box 12"/>
            <p:cNvSpPr txBox="1">
              <a:spLocks noChangeArrowheads="1"/>
            </p:cNvSpPr>
            <p:nvPr/>
          </p:nvSpPr>
          <p:spPr bwMode="auto">
            <a:xfrm>
              <a:off x="960" y="2352"/>
              <a:ext cx="1112" cy="349"/>
            </a:xfrm>
            <a:prstGeom prst="rect">
              <a:avLst/>
            </a:prstGeom>
            <a:solidFill>
              <a:schemeClr val="accent2"/>
            </a:solidFill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100">
                  <a:latin typeface="Times New Roman" pitchFamily="-106" charset="0"/>
                </a:rPr>
                <a:t>Ciphertext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715001" y="914400"/>
            <a:ext cx="2238375" cy="4114800"/>
            <a:chOff x="192" y="768"/>
            <a:chExt cx="1880" cy="3456"/>
          </a:xfrm>
        </p:grpSpPr>
        <p:sp>
          <p:nvSpPr>
            <p:cNvPr id="33801" name="AutoShape 14"/>
            <p:cNvSpPr>
              <a:spLocks noChangeArrowheads="1"/>
            </p:cNvSpPr>
            <p:nvPr/>
          </p:nvSpPr>
          <p:spPr bwMode="auto">
            <a:xfrm>
              <a:off x="384" y="76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100">
                  <a:latin typeface="Times New Roman" pitchFamily="-106" charset="0"/>
                </a:rPr>
                <a:t>Dokument</a:t>
              </a:r>
            </a:p>
          </p:txBody>
        </p:sp>
        <p:sp>
          <p:nvSpPr>
            <p:cNvPr id="33802" name="Oval 15"/>
            <p:cNvSpPr>
              <a:spLocks noChangeArrowheads="1"/>
            </p:cNvSpPr>
            <p:nvPr/>
          </p:nvSpPr>
          <p:spPr bwMode="auto">
            <a:xfrm>
              <a:off x="192" y="1440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 sz="1600" dirty="0">
                  <a:latin typeface="Times New Roman" pitchFamily="-106" charset="0"/>
                </a:rPr>
                <a:t>Mit </a:t>
              </a:r>
              <a:r>
                <a:rPr lang="de-DE" sz="1600" dirty="0" err="1">
                  <a:solidFill>
                    <a:srgbClr val="3333CC"/>
                  </a:solidFill>
                  <a:latin typeface="Times New Roman" pitchFamily="-106" charset="0"/>
                </a:rPr>
                <a:t>öffent</a:t>
              </a:r>
              <a:r>
                <a:rPr lang="de-DE" sz="1600" dirty="0">
                  <a:solidFill>
                    <a:srgbClr val="3333CC"/>
                  </a:solidFill>
                  <a:latin typeface="Times New Roman" pitchFamily="-106" charset="0"/>
                </a:rPr>
                <a:t>-</a:t>
              </a:r>
            </a:p>
            <a:p>
              <a:pPr>
                <a:lnSpc>
                  <a:spcPct val="80000"/>
                </a:lnSpc>
              </a:pPr>
              <a:r>
                <a:rPr lang="de-DE" sz="1600" dirty="0" err="1">
                  <a:solidFill>
                    <a:srgbClr val="3333CC"/>
                  </a:solidFill>
                  <a:latin typeface="Times New Roman" pitchFamily="-106" charset="0"/>
                </a:rPr>
                <a:t>l</a:t>
              </a:r>
              <a:r>
                <a:rPr lang="de-DE" sz="1600" dirty="0" err="1" smtClean="0">
                  <a:solidFill>
                    <a:srgbClr val="3333CC"/>
                  </a:solidFill>
                  <a:latin typeface="Times New Roman" pitchFamily="-106" charset="0"/>
                </a:rPr>
                <a:t>ichem</a:t>
              </a:r>
              <a:r>
                <a:rPr lang="de-DE" sz="1600" dirty="0" smtClean="0">
                  <a:solidFill>
                    <a:srgbClr val="3333CC"/>
                  </a:solidFill>
                  <a:latin typeface="Times New Roman" pitchFamily="-106" charset="0"/>
                </a:rPr>
                <a:t> </a:t>
              </a:r>
              <a:r>
                <a:rPr lang="de-DE" sz="1600" dirty="0">
                  <a:solidFill>
                    <a:srgbClr val="3333CC"/>
                  </a:solidFill>
                  <a:latin typeface="Times New Roman" pitchFamily="-106" charset="0"/>
                </a:rPr>
                <a:t>Schlüssel</a:t>
              </a:r>
              <a:r>
                <a:rPr lang="de-DE" sz="1600" dirty="0">
                  <a:latin typeface="Times New Roman" pitchFamily="-106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de-DE" sz="1600" dirty="0">
                  <a:latin typeface="Times New Roman" pitchFamily="-106" charset="0"/>
                </a:rPr>
                <a:t>verschlüsseln</a:t>
              </a:r>
            </a:p>
          </p:txBody>
        </p:sp>
        <p:sp>
          <p:nvSpPr>
            <p:cNvPr id="33803" name="Oval 16"/>
            <p:cNvSpPr>
              <a:spLocks noChangeArrowheads="1"/>
            </p:cNvSpPr>
            <p:nvPr/>
          </p:nvSpPr>
          <p:spPr bwMode="auto">
            <a:xfrm>
              <a:off x="240" y="2928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 sz="1600" dirty="0" err="1">
                  <a:latin typeface="Times New Roman" pitchFamily="-106" charset="0"/>
                </a:rPr>
                <a:t>Mit</a:t>
              </a:r>
              <a:r>
                <a:rPr lang="de-DE" sz="1600" b="1" dirty="0" err="1">
                  <a:solidFill>
                    <a:schemeClr val="accent1"/>
                  </a:solidFill>
                  <a:latin typeface="Times New Roman" pitchFamily="-106" charset="0"/>
                </a:rPr>
                <a:t>Geheim</a:t>
              </a:r>
              <a:r>
                <a:rPr lang="de-DE" sz="1600" b="1" dirty="0">
                  <a:solidFill>
                    <a:schemeClr val="accent1"/>
                  </a:solidFill>
                  <a:latin typeface="Times New Roman" pitchFamily="-106" charset="0"/>
                </a:rPr>
                <a:t>-</a:t>
              </a:r>
            </a:p>
            <a:p>
              <a:pPr>
                <a:lnSpc>
                  <a:spcPct val="80000"/>
                </a:lnSpc>
              </a:pPr>
              <a:r>
                <a:rPr lang="de-DE" sz="1600" b="1" dirty="0">
                  <a:solidFill>
                    <a:schemeClr val="accent1"/>
                  </a:solidFill>
                  <a:latin typeface="Times New Roman" pitchFamily="-106" charset="0"/>
                </a:rPr>
                <a:t>Schlüssel</a:t>
              </a:r>
              <a:endParaRPr lang="de-DE" sz="1600" dirty="0">
                <a:solidFill>
                  <a:srgbClr val="3333CC"/>
                </a:solidFill>
                <a:latin typeface="Times New Roman" pitchFamily="-106" charset="0"/>
              </a:endParaRPr>
            </a:p>
            <a:p>
              <a:pPr>
                <a:lnSpc>
                  <a:spcPct val="80000"/>
                </a:lnSpc>
              </a:pPr>
              <a:r>
                <a:rPr lang="de-DE" sz="1600" dirty="0">
                  <a:latin typeface="Times New Roman" pitchFamily="-106" charset="0"/>
                </a:rPr>
                <a:t>entschlüsseln</a:t>
              </a:r>
            </a:p>
          </p:txBody>
        </p:sp>
        <p:sp>
          <p:nvSpPr>
            <p:cNvPr id="33804" name="AutoShape 17"/>
            <p:cNvSpPr>
              <a:spLocks noChangeArrowheads="1"/>
            </p:cNvSpPr>
            <p:nvPr/>
          </p:nvSpPr>
          <p:spPr bwMode="auto">
            <a:xfrm>
              <a:off x="432" y="388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100">
                  <a:latin typeface="Times New Roman" pitchFamily="-106" charset="0"/>
                </a:rPr>
                <a:t>Dokument</a:t>
              </a:r>
            </a:p>
          </p:txBody>
        </p:sp>
        <p:cxnSp>
          <p:nvCxnSpPr>
            <p:cNvPr id="33805" name="AutoShape 18"/>
            <p:cNvCxnSpPr>
              <a:cxnSpLocks noChangeShapeType="1"/>
              <a:stCxn id="33801" idx="2"/>
              <a:endCxn id="33802" idx="0"/>
            </p:cNvCxnSpPr>
            <p:nvPr/>
          </p:nvCxnSpPr>
          <p:spPr bwMode="auto">
            <a:xfrm>
              <a:off x="912" y="1091"/>
              <a:ext cx="24" cy="325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</p:spPr>
        </p:cxnSp>
        <p:cxnSp>
          <p:nvCxnSpPr>
            <p:cNvPr id="33806" name="AutoShape 19"/>
            <p:cNvCxnSpPr>
              <a:cxnSpLocks noChangeShapeType="1"/>
              <a:stCxn id="33803" idx="4"/>
              <a:endCxn id="33804" idx="0"/>
            </p:cNvCxnSpPr>
            <p:nvPr/>
          </p:nvCxnSpPr>
          <p:spPr bwMode="auto">
            <a:xfrm flipH="1">
              <a:off x="960" y="3624"/>
              <a:ext cx="24" cy="258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</p:spPr>
        </p:cxnSp>
        <p:sp>
          <p:nvSpPr>
            <p:cNvPr id="33807" name="Freeform 20"/>
            <p:cNvSpPr>
              <a:spLocks/>
            </p:cNvSpPr>
            <p:nvPr/>
          </p:nvSpPr>
          <p:spPr bwMode="auto">
            <a:xfrm>
              <a:off x="752" y="2112"/>
              <a:ext cx="280" cy="816"/>
            </a:xfrm>
            <a:custGeom>
              <a:avLst/>
              <a:gdLst>
                <a:gd name="T0" fmla="*/ 160 w 280"/>
                <a:gd name="T1" fmla="*/ 0 h 816"/>
                <a:gd name="T2" fmla="*/ 256 w 280"/>
                <a:gd name="T3" fmla="*/ 144 h 816"/>
                <a:gd name="T4" fmla="*/ 16 w 280"/>
                <a:gd name="T5" fmla="*/ 240 h 816"/>
                <a:gd name="T6" fmla="*/ 160 w 280"/>
                <a:gd name="T7" fmla="*/ 432 h 816"/>
                <a:gd name="T8" fmla="*/ 16 w 280"/>
                <a:gd name="T9" fmla="*/ 528 h 816"/>
                <a:gd name="T10" fmla="*/ 208 w 280"/>
                <a:gd name="T11" fmla="*/ 720 h 816"/>
                <a:gd name="T12" fmla="*/ 160 w 280"/>
                <a:gd name="T13" fmla="*/ 816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"/>
                <a:gd name="T22" fmla="*/ 0 h 816"/>
                <a:gd name="T23" fmla="*/ 280 w 280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" h="816">
                  <a:moveTo>
                    <a:pt x="160" y="0"/>
                  </a:moveTo>
                  <a:cubicBezTo>
                    <a:pt x="220" y="52"/>
                    <a:pt x="280" y="104"/>
                    <a:pt x="256" y="144"/>
                  </a:cubicBezTo>
                  <a:cubicBezTo>
                    <a:pt x="232" y="184"/>
                    <a:pt x="32" y="192"/>
                    <a:pt x="16" y="240"/>
                  </a:cubicBezTo>
                  <a:cubicBezTo>
                    <a:pt x="0" y="288"/>
                    <a:pt x="160" y="384"/>
                    <a:pt x="160" y="432"/>
                  </a:cubicBezTo>
                  <a:cubicBezTo>
                    <a:pt x="160" y="480"/>
                    <a:pt x="8" y="480"/>
                    <a:pt x="16" y="528"/>
                  </a:cubicBezTo>
                  <a:cubicBezTo>
                    <a:pt x="24" y="576"/>
                    <a:pt x="184" y="672"/>
                    <a:pt x="208" y="720"/>
                  </a:cubicBezTo>
                  <a:cubicBezTo>
                    <a:pt x="232" y="768"/>
                    <a:pt x="196" y="792"/>
                    <a:pt x="160" y="816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8" name="Text Box 21"/>
            <p:cNvSpPr txBox="1">
              <a:spLocks noChangeArrowheads="1"/>
            </p:cNvSpPr>
            <p:nvPr/>
          </p:nvSpPr>
          <p:spPr bwMode="auto">
            <a:xfrm>
              <a:off x="960" y="2352"/>
              <a:ext cx="1112" cy="349"/>
            </a:xfrm>
            <a:prstGeom prst="rect">
              <a:avLst/>
            </a:prstGeom>
            <a:solidFill>
              <a:schemeClr val="accent2"/>
            </a:solidFill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100">
                  <a:latin typeface="Times New Roman" pitchFamily="-106" charset="0"/>
                </a:rPr>
                <a:t>Ciphertext</a:t>
              </a:r>
            </a:p>
          </p:txBody>
        </p:sp>
      </p:grpSp>
      <p:sp>
        <p:nvSpPr>
          <p:cNvPr id="171030" name="AutoShape 22"/>
          <p:cNvSpPr>
            <a:spLocks noChangeArrowheads="1"/>
          </p:cNvSpPr>
          <p:nvPr/>
        </p:nvSpPr>
        <p:spPr bwMode="auto">
          <a:xfrm>
            <a:off x="3371850" y="783771"/>
            <a:ext cx="2057400" cy="1616529"/>
          </a:xfrm>
          <a:prstGeom prst="wedgeRoundRectCallout">
            <a:avLst>
              <a:gd name="adj1" fmla="val 71991"/>
              <a:gd name="adj2" fmla="val 22194"/>
              <a:gd name="adj3" fmla="val 16667"/>
            </a:avLst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de-DE" sz="2100" dirty="0">
                <a:latin typeface="Times New Roman" pitchFamily="-106" charset="0"/>
              </a:rPr>
              <a:t>Public </a:t>
            </a:r>
            <a:r>
              <a:rPr lang="de-DE" sz="2100" dirty="0" err="1">
                <a:latin typeface="Times New Roman" pitchFamily="-106" charset="0"/>
              </a:rPr>
              <a:t>key</a:t>
            </a:r>
            <a:endParaRPr lang="de-DE" sz="2100" dirty="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r>
              <a:rPr lang="de-DE" sz="2100" dirty="0">
                <a:latin typeface="Times New Roman" pitchFamily="-106" charset="0"/>
              </a:rPr>
              <a:t>des Empfängers</a:t>
            </a:r>
          </a:p>
          <a:p>
            <a:pPr>
              <a:lnSpc>
                <a:spcPct val="70000"/>
              </a:lnSpc>
            </a:pPr>
            <a:endParaRPr lang="de-DE" sz="2100" dirty="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100" dirty="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100" dirty="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100" dirty="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100" dirty="0">
              <a:latin typeface="Times New Roman" pitchFamily="-106" charset="0"/>
            </a:endParaRPr>
          </a:p>
        </p:txBody>
      </p:sp>
      <p:pic>
        <p:nvPicPr>
          <p:cNvPr id="171031" name="Picture 23" descr="j01781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350" y="1314450"/>
            <a:ext cx="857250" cy="105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Picture 24" descr="bs0074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1" y="4000500"/>
            <a:ext cx="103227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2D9-5618-764D-BF29-71852D175DBE}" type="slidenum">
              <a:rPr lang="en-US" altLang="x-none" smtClean="0"/>
              <a:pPr/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4874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 autoUpdateAnimBg="0"/>
      <p:bldP spid="17103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/>
              <a:t>Zugriffskontrolle in SQL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4229100"/>
          </a:xfrm>
        </p:spPr>
        <p:txBody>
          <a:bodyPr/>
          <a:lstStyle/>
          <a:p>
            <a:pPr>
              <a:spcAft>
                <a:spcPct val="50000"/>
              </a:spcAft>
              <a:buFont typeface="Webdings" pitchFamily="-106" charset="2"/>
              <a:buNone/>
            </a:pPr>
            <a:r>
              <a:rPr lang="de-DE" dirty="0"/>
              <a:t>Beispiel:</a:t>
            </a:r>
          </a:p>
          <a:p>
            <a:pPr>
              <a:spcAft>
                <a:spcPct val="50000"/>
              </a:spcAft>
              <a:buFont typeface="Webdings" pitchFamily="-106" charset="2"/>
              <a:buNone/>
            </a:pPr>
            <a:r>
              <a:rPr lang="de-DE" b="1" dirty="0" err="1">
                <a:solidFill>
                  <a:srgbClr val="FF0000"/>
                </a:solidFill>
              </a:rPr>
              <a:t>grant</a:t>
            </a:r>
            <a:r>
              <a:rPr lang="de-DE" b="1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select</a:t>
            </a:r>
            <a:endParaRPr lang="de-DE" b="1" dirty="0">
              <a:solidFill>
                <a:srgbClr val="FF0000"/>
              </a:solidFill>
            </a:endParaRPr>
          </a:p>
          <a:p>
            <a:pPr lvl="1">
              <a:spcAft>
                <a:spcPct val="50000"/>
              </a:spcAft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 on</a:t>
            </a:r>
            <a:r>
              <a:rPr lang="de-DE" dirty="0" smtClean="0"/>
              <a:t> </a:t>
            </a:r>
            <a:r>
              <a:rPr lang="de-DE" dirty="0"/>
              <a:t>Professoren</a:t>
            </a:r>
          </a:p>
          <a:p>
            <a:pPr lvl="1">
              <a:spcAft>
                <a:spcPct val="50000"/>
              </a:spcAft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/>
              <a:t> </a:t>
            </a:r>
            <a:r>
              <a:rPr lang="de-DE" dirty="0" err="1"/>
              <a:t>eickler</a:t>
            </a:r>
            <a:r>
              <a:rPr lang="de-DE" dirty="0"/>
              <a:t>;</a:t>
            </a:r>
          </a:p>
          <a:p>
            <a:pPr lvl="1">
              <a:spcAft>
                <a:spcPct val="50000"/>
              </a:spcAft>
              <a:buFont typeface="Webdings" pitchFamily="-106" charset="2"/>
              <a:buNone/>
            </a:pPr>
            <a:endParaRPr lang="de-DE" b="1" dirty="0"/>
          </a:p>
          <a:p>
            <a:pPr>
              <a:spcAft>
                <a:spcPct val="50000"/>
              </a:spcAft>
              <a:buFont typeface="Webdings" pitchFamily="-106" charset="2"/>
              <a:buNone/>
            </a:pPr>
            <a:r>
              <a:rPr lang="de-DE" b="1" dirty="0" err="1">
                <a:solidFill>
                  <a:srgbClr val="FF0000"/>
                </a:solidFill>
              </a:rPr>
              <a:t>grant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update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MatrNr</a:t>
            </a:r>
            <a:r>
              <a:rPr lang="de-DE" dirty="0"/>
              <a:t>, </a:t>
            </a:r>
            <a:r>
              <a:rPr lang="de-DE" dirty="0" err="1"/>
              <a:t>VorlNr</a:t>
            </a:r>
            <a:r>
              <a:rPr lang="de-DE" dirty="0"/>
              <a:t>, </a:t>
            </a:r>
            <a:r>
              <a:rPr lang="de-DE" dirty="0" err="1"/>
              <a:t>PersNr</a:t>
            </a:r>
            <a:r>
              <a:rPr lang="de-DE" dirty="0"/>
              <a:t>)</a:t>
            </a:r>
          </a:p>
          <a:p>
            <a:pPr lvl="1">
              <a:spcAft>
                <a:spcPct val="50000"/>
              </a:spcAft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 on</a:t>
            </a:r>
            <a:r>
              <a:rPr lang="de-DE" b="1" dirty="0" smtClean="0"/>
              <a:t> </a:t>
            </a:r>
            <a:r>
              <a:rPr lang="de-DE" dirty="0"/>
              <a:t>prüfen</a:t>
            </a:r>
          </a:p>
          <a:p>
            <a:pPr lvl="1">
              <a:spcAft>
                <a:spcPct val="50000"/>
              </a:spcAft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/>
              <a:t> </a:t>
            </a:r>
            <a:r>
              <a:rPr lang="de-DE" dirty="0" err="1"/>
              <a:t>eickler</a:t>
            </a:r>
            <a:r>
              <a:rPr lang="de-DE" dirty="0"/>
              <a:t>;</a:t>
            </a:r>
            <a:endParaRPr lang="de-DE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717263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Verwaltung und Verteilung der öffentlichen Schlüssel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486" y="682171"/>
            <a:ext cx="6332764" cy="42898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1500" dirty="0"/>
              <a:t>X.509 </a:t>
            </a:r>
            <a:r>
              <a:rPr lang="de-DE" sz="1500"/>
              <a:t>– </a:t>
            </a:r>
            <a:r>
              <a:rPr lang="de-DE" sz="1500" smtClean="0"/>
              <a:t>Standard</a:t>
            </a:r>
          </a:p>
          <a:p>
            <a:pPr>
              <a:lnSpc>
                <a:spcPct val="80000"/>
              </a:lnSpc>
            </a:pPr>
            <a:endParaRPr lang="de-DE" sz="1500" dirty="0"/>
          </a:p>
          <a:p>
            <a:pPr>
              <a:lnSpc>
                <a:spcPct val="80000"/>
              </a:lnSpc>
            </a:pPr>
            <a:r>
              <a:rPr lang="de-DE" sz="1500" dirty="0"/>
              <a:t>Digitale </a:t>
            </a:r>
            <a:r>
              <a:rPr lang="de-DE" sz="1500" dirty="0" smtClean="0"/>
              <a:t>Zertifikate</a:t>
            </a:r>
          </a:p>
          <a:p>
            <a:pPr>
              <a:lnSpc>
                <a:spcPct val="80000"/>
              </a:lnSpc>
            </a:pPr>
            <a:endParaRPr lang="de-DE" sz="1500" dirty="0"/>
          </a:p>
          <a:p>
            <a:pPr>
              <a:lnSpc>
                <a:spcPct val="80000"/>
              </a:lnSpc>
            </a:pPr>
            <a:r>
              <a:rPr lang="de-DE" sz="1500" dirty="0" err="1"/>
              <a:t>Certification</a:t>
            </a:r>
            <a:r>
              <a:rPr lang="de-DE" sz="1500" dirty="0"/>
              <a:t> </a:t>
            </a:r>
            <a:r>
              <a:rPr lang="de-DE" sz="1500" dirty="0" err="1"/>
              <a:t>Authorities</a:t>
            </a:r>
            <a:r>
              <a:rPr lang="de-DE" sz="1500" dirty="0"/>
              <a:t> (CA)</a:t>
            </a:r>
          </a:p>
          <a:p>
            <a:pPr lvl="1">
              <a:lnSpc>
                <a:spcPct val="80000"/>
              </a:lnSpc>
            </a:pPr>
            <a:r>
              <a:rPr lang="de-DE" sz="1500" dirty="0" err="1"/>
              <a:t>Banken,Telekom,Firmen</a:t>
            </a:r>
            <a:r>
              <a:rPr lang="de-DE" sz="1500" dirty="0"/>
              <a:t> (</a:t>
            </a:r>
            <a:r>
              <a:rPr lang="de-DE" sz="1500" dirty="0" err="1"/>
              <a:t>Verisign</a:t>
            </a:r>
            <a:r>
              <a:rPr lang="de-DE" sz="1500" dirty="0"/>
              <a:t>, ...)</a:t>
            </a:r>
          </a:p>
          <a:p>
            <a:pPr lvl="1">
              <a:lnSpc>
                <a:spcPct val="80000"/>
              </a:lnSpc>
            </a:pPr>
            <a:r>
              <a:rPr lang="de-DE" sz="1500" dirty="0"/>
              <a:t>Ein Zertifikat von CA X ist nur für den sinnvoll, der den öffentlichen </a:t>
            </a:r>
            <a:r>
              <a:rPr lang="de-DE" sz="1500" dirty="0" err="1"/>
              <a:t>Schlüsssel</a:t>
            </a:r>
            <a:r>
              <a:rPr lang="de-DE" sz="1500" dirty="0"/>
              <a:t> von X </a:t>
            </a:r>
            <a:r>
              <a:rPr lang="de-DE" sz="1500" dirty="0" smtClean="0"/>
              <a:t>kennt</a:t>
            </a:r>
          </a:p>
          <a:p>
            <a:pPr lvl="1">
              <a:lnSpc>
                <a:spcPct val="80000"/>
              </a:lnSpc>
            </a:pPr>
            <a:endParaRPr lang="de-DE" sz="1500" dirty="0"/>
          </a:p>
          <a:p>
            <a:pPr>
              <a:lnSpc>
                <a:spcPct val="80000"/>
              </a:lnSpc>
            </a:pPr>
            <a:r>
              <a:rPr lang="de-DE" sz="1500" dirty="0"/>
              <a:t>Ein X.509 – Zertifikat enthält</a:t>
            </a:r>
          </a:p>
          <a:p>
            <a:pPr lvl="1">
              <a:lnSpc>
                <a:spcPct val="80000"/>
              </a:lnSpc>
            </a:pPr>
            <a:r>
              <a:rPr lang="de-DE" sz="1500" dirty="0"/>
              <a:t>Name der Organisation/Person: </a:t>
            </a:r>
            <a:r>
              <a:rPr lang="de-DE" sz="1500" dirty="0">
                <a:solidFill>
                  <a:srgbClr val="3333CC"/>
                </a:solidFill>
              </a:rPr>
              <a:t>Conny</a:t>
            </a:r>
          </a:p>
          <a:p>
            <a:pPr lvl="1">
              <a:lnSpc>
                <a:spcPct val="80000"/>
              </a:lnSpc>
            </a:pPr>
            <a:r>
              <a:rPr lang="de-DE" sz="1500" dirty="0"/>
              <a:t>Öffentlichen Schlüssel: </a:t>
            </a:r>
            <a:r>
              <a:rPr lang="de-DE" sz="1500" dirty="0">
                <a:solidFill>
                  <a:srgbClr val="3333CC"/>
                </a:solidFill>
              </a:rPr>
              <a:t>E</a:t>
            </a:r>
            <a:r>
              <a:rPr lang="de-DE" sz="1500" baseline="-25000" dirty="0">
                <a:solidFill>
                  <a:srgbClr val="3333CC"/>
                </a:solidFill>
              </a:rPr>
              <a:t>C</a:t>
            </a:r>
          </a:p>
          <a:p>
            <a:pPr lvl="1">
              <a:lnSpc>
                <a:spcPct val="80000"/>
              </a:lnSpc>
            </a:pPr>
            <a:r>
              <a:rPr lang="de-DE" sz="1500" dirty="0"/>
              <a:t>Name der Zertifizierungsautorität: </a:t>
            </a:r>
            <a:r>
              <a:rPr lang="de-DE" sz="1500" dirty="0">
                <a:solidFill>
                  <a:srgbClr val="3333CC"/>
                </a:solidFill>
              </a:rPr>
              <a:t>SV</a:t>
            </a:r>
          </a:p>
          <a:p>
            <a:pPr lvl="1">
              <a:lnSpc>
                <a:spcPct val="80000"/>
              </a:lnSpc>
            </a:pPr>
            <a:r>
              <a:rPr lang="de-DE" sz="1500" dirty="0"/>
              <a:t>Digitale Signatur der CA: </a:t>
            </a:r>
            <a:r>
              <a:rPr lang="de-DE" sz="1500" dirty="0">
                <a:solidFill>
                  <a:srgbClr val="3333CC"/>
                </a:solidFill>
              </a:rPr>
              <a:t>D</a:t>
            </a:r>
            <a:r>
              <a:rPr lang="de-DE" sz="1500" baseline="-25000" dirty="0">
                <a:solidFill>
                  <a:srgbClr val="3333CC"/>
                </a:solidFill>
              </a:rPr>
              <a:t>SV</a:t>
            </a:r>
            <a:r>
              <a:rPr lang="de-DE" sz="1500" dirty="0">
                <a:solidFill>
                  <a:srgbClr val="3333CC"/>
                </a:solidFill>
              </a:rPr>
              <a:t>(E</a:t>
            </a:r>
            <a:r>
              <a:rPr lang="de-DE" sz="1500" baseline="-25000" dirty="0">
                <a:solidFill>
                  <a:srgbClr val="3333CC"/>
                </a:solidFill>
              </a:rPr>
              <a:t>C</a:t>
            </a:r>
            <a:r>
              <a:rPr lang="de-DE" sz="1500" dirty="0" smtClean="0">
                <a:solidFill>
                  <a:srgbClr val="3333CC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endParaRPr lang="de-DE" sz="1500" dirty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1500" dirty="0"/>
              <a:t>Besitz eines Zertifikats sagt gar nichts aus</a:t>
            </a:r>
          </a:p>
          <a:p>
            <a:pPr lvl="1">
              <a:lnSpc>
                <a:spcPct val="80000"/>
              </a:lnSpc>
            </a:pPr>
            <a:r>
              <a:rPr lang="de-DE" sz="1500" dirty="0"/>
              <a:t>Zertifikate werden kopiert, gepuffert, etc.</a:t>
            </a:r>
          </a:p>
          <a:p>
            <a:pPr lvl="1">
              <a:lnSpc>
                <a:spcPct val="80000"/>
              </a:lnSpc>
            </a:pPr>
            <a:r>
              <a:rPr lang="de-DE" sz="1500" dirty="0"/>
              <a:t>Nur der Besitz des zugehörigen geheimen Schlüssels authentifiziert den rechtmäßigen </a:t>
            </a:r>
            <a:r>
              <a:rPr lang="de-DE" sz="1500" dirty="0" smtClean="0"/>
              <a:t>Besitzer</a:t>
            </a:r>
          </a:p>
          <a:p>
            <a:pPr lvl="1">
              <a:lnSpc>
                <a:spcPct val="80000"/>
              </a:lnSpc>
            </a:pPr>
            <a:endParaRPr lang="de-DE" sz="1500" dirty="0"/>
          </a:p>
          <a:p>
            <a:pPr>
              <a:lnSpc>
                <a:spcPct val="80000"/>
              </a:lnSpc>
            </a:pPr>
            <a:r>
              <a:rPr lang="de-DE" sz="1500" dirty="0"/>
              <a:t>Hierarchie von CAs: X zertifiziert Y zertifiziert Z</a:t>
            </a:r>
          </a:p>
          <a:p>
            <a:pPr lvl="1">
              <a:lnSpc>
                <a:spcPct val="80000"/>
              </a:lnSpc>
            </a:pPr>
            <a:r>
              <a:rPr lang="de-DE" sz="1500" dirty="0"/>
              <a:t>Wenn ich X kenne kann ich dem Zertifikat für Z trauen, ohne Y zu kennen</a:t>
            </a:r>
          </a:p>
          <a:p>
            <a:pPr lvl="1">
              <a:lnSpc>
                <a:spcPct val="80000"/>
              </a:lnSpc>
            </a:pPr>
            <a:endParaRPr lang="de-DE" sz="1500" dirty="0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6400800" y="2114550"/>
            <a:ext cx="914400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100">
                <a:solidFill>
                  <a:srgbClr val="3333CC"/>
                </a:solidFill>
                <a:latin typeface="Times New Roman" pitchFamily="-106" charset="0"/>
              </a:rPr>
              <a:t>Conny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E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SV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D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SV</a:t>
            </a:r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(E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)</a:t>
            </a:r>
          </a:p>
          <a:p>
            <a:endParaRPr kumimoji="1" lang="de-DE" sz="1500" baseline="-25000">
              <a:solidFill>
                <a:srgbClr val="3333CC"/>
              </a:solidFill>
              <a:latin typeface="Tahoma" pitchFamily="-106" charset="0"/>
            </a:endParaRPr>
          </a:p>
          <a:p>
            <a:endParaRPr kumimoji="1" lang="de-DE" sz="1500" baseline="-25000">
              <a:solidFill>
                <a:srgbClr val="3333CC"/>
              </a:solidFill>
              <a:latin typeface="Tahoma" pitchFamily="-106" charset="0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72250" y="2286000"/>
            <a:ext cx="914400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100">
                <a:solidFill>
                  <a:srgbClr val="3333CC"/>
                </a:solidFill>
                <a:latin typeface="Times New Roman" pitchFamily="-106" charset="0"/>
              </a:rPr>
              <a:t>Conny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E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SV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D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SV</a:t>
            </a:r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(E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)</a:t>
            </a:r>
          </a:p>
          <a:p>
            <a:endParaRPr kumimoji="1" lang="de-DE" sz="1500" baseline="-25000">
              <a:solidFill>
                <a:srgbClr val="3333CC"/>
              </a:solidFill>
              <a:latin typeface="Tahoma" pitchFamily="-106" charset="0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6743700" y="2400300"/>
            <a:ext cx="914400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100">
                <a:solidFill>
                  <a:srgbClr val="3333CC"/>
                </a:solidFill>
                <a:latin typeface="Times New Roman" pitchFamily="-106" charset="0"/>
              </a:rPr>
              <a:t>Conny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E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SV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D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SV</a:t>
            </a:r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(E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)</a:t>
            </a:r>
          </a:p>
          <a:p>
            <a:endParaRPr kumimoji="1" lang="de-DE" sz="1500" baseline="-25000">
              <a:solidFill>
                <a:srgbClr val="3333CC"/>
              </a:solidFill>
              <a:latin typeface="Tahoma" pitchFamily="-106" charset="0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7002270" y="2571750"/>
            <a:ext cx="914400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100">
                <a:solidFill>
                  <a:srgbClr val="3333CC"/>
                </a:solidFill>
                <a:latin typeface="Times New Roman" pitchFamily="-106" charset="0"/>
              </a:rPr>
              <a:t>Conny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E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SV</a:t>
            </a:r>
          </a:p>
          <a:p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D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SV</a:t>
            </a:r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(E</a:t>
            </a:r>
            <a:r>
              <a:rPr kumimoji="1" lang="de-DE" sz="15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  <a:r>
              <a:rPr kumimoji="1" lang="de-DE" sz="1500">
                <a:solidFill>
                  <a:srgbClr val="3333CC"/>
                </a:solidFill>
                <a:latin typeface="Tahoma" pitchFamily="-106" charset="0"/>
              </a:rPr>
              <a:t>)</a:t>
            </a:r>
          </a:p>
          <a:p>
            <a:endParaRPr kumimoji="1" lang="de-DE" sz="1500" baseline="-25000">
              <a:solidFill>
                <a:srgbClr val="3333CC"/>
              </a:solidFill>
              <a:latin typeface="Tahoma" pitchFamily="-106" charset="0"/>
            </a:endParaRPr>
          </a:p>
          <a:p>
            <a:endParaRPr kumimoji="1" lang="de-DE" sz="1500" baseline="-25000">
              <a:solidFill>
                <a:srgbClr val="3333CC"/>
              </a:solidFill>
              <a:latin typeface="Tahoma" pitchFamily="-106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3622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 autoUpdateAnimBg="0"/>
      <p:bldP spid="173061" grpId="0" animBg="1" autoUpdateAnimBg="0"/>
      <p:bldP spid="173062" grpId="0" animBg="1" autoUpdateAnimBg="0"/>
      <p:bldP spid="173063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7350" y="514350"/>
            <a:ext cx="5829300" cy="457200"/>
          </a:xfrm>
        </p:spPr>
        <p:txBody>
          <a:bodyPr/>
          <a:lstStyle/>
          <a:p>
            <a:r>
              <a:rPr lang="en-US" dirty="0"/>
              <a:t>Public Key </a:t>
            </a:r>
            <a:r>
              <a:rPr lang="en-US" dirty="0" err="1" smtClean="0"/>
              <a:t>Authentifizierung</a:t>
            </a:r>
            <a:r>
              <a:rPr lang="en-US" dirty="0" smtClean="0"/>
              <a:t> (Challenge and Response)</a:t>
            </a:r>
            <a:endParaRPr lang="en-US" dirty="0"/>
          </a:p>
        </p:txBody>
      </p:sp>
      <p:pic>
        <p:nvPicPr>
          <p:cNvPr id="35843" name="Picture 3" descr="PE08F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00150"/>
            <a:ext cx="3339704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048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203" t="2431" r="8463" b="6517"/>
          <a:stretch/>
        </p:blipFill>
        <p:spPr bwMode="auto">
          <a:xfrm>
            <a:off x="1485900" y="133350"/>
            <a:ext cx="6096000" cy="499547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CDC88-F547-4C52-B5AC-D345C691382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32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graphicFrame>
        <p:nvGraphicFramePr>
          <p:cNvPr id="177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122944"/>
              </p:ext>
            </p:extLst>
          </p:nvPr>
        </p:nvGraphicFramePr>
        <p:xfrm>
          <a:off x="6356567" y="2599941"/>
          <a:ext cx="2057400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Formel" r:id="rId5" imgW="2869920" imgH="3581280" progId="Equation.3">
                  <p:embed/>
                </p:oleObj>
              </mc:Choice>
              <mc:Fallback>
                <p:oleObj name="Formel" r:id="rId5" imgW="2869920" imgH="3581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567" y="2599941"/>
                        <a:ext cx="2057400" cy="25288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CDC88-F547-4C52-B5AC-D345C691382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75" r="7795"/>
          <a:stretch/>
        </p:blipFill>
        <p:spPr bwMode="auto">
          <a:xfrm>
            <a:off x="1800224" y="0"/>
            <a:ext cx="5791201" cy="5181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60094" y="50006"/>
            <a:ext cx="2638864" cy="415498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2100">
                <a:latin typeface="Times New Roman" pitchFamily="-106" charset="0"/>
              </a:rPr>
              <a:t>Auswahl der Schlüssel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CDC88-F547-4C52-B5AC-D345C691382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02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Illustration von e=157 und d=17 im Zahlenring Z*</a:t>
            </a:r>
            <a:r>
              <a:rPr lang="de-DE" baseline="-25000"/>
              <a:t>2668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143250" y="1714500"/>
            <a:ext cx="2686050" cy="2514600"/>
          </a:xfrm>
          <a:prstGeom prst="ellipse">
            <a:avLst/>
          </a:prstGeom>
          <a:noFill/>
          <a:ln w="76200">
            <a:solidFill>
              <a:srgbClr val="3333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71950" y="1543050"/>
            <a:ext cx="57150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pitchFamily="-106" charset="0"/>
              </a:rPr>
              <a:t>0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1657350"/>
            <a:ext cx="57150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pitchFamily="-106" charset="0"/>
              </a:rPr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5372100" y="3314700"/>
            <a:ext cx="57150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pitchFamily="-106" charset="0"/>
              </a:rPr>
              <a:t>17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086100" y="3486150"/>
            <a:ext cx="57150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pitchFamily="-106" charset="0"/>
              </a:rPr>
              <a:t>157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543300" y="1657350"/>
            <a:ext cx="57150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1500">
                <a:latin typeface="Times New Roman" pitchFamily="-106" charset="0"/>
              </a:rPr>
              <a:t>2667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4343400" y="3657600"/>
            <a:ext cx="285750" cy="228600"/>
          </a:xfrm>
          <a:prstGeom prst="rect">
            <a:avLst/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pitchFamily="-106" charset="0"/>
              </a:rPr>
              <a:t>*</a:t>
            </a:r>
          </a:p>
        </p:txBody>
      </p:sp>
      <p:sp>
        <p:nvSpPr>
          <p:cNvPr id="181258" name="Freeform 10"/>
          <p:cNvSpPr>
            <a:spLocks/>
          </p:cNvSpPr>
          <p:nvPr/>
        </p:nvSpPr>
        <p:spPr bwMode="auto">
          <a:xfrm>
            <a:off x="3409950" y="2000250"/>
            <a:ext cx="2143125" cy="1876425"/>
          </a:xfrm>
          <a:custGeom>
            <a:avLst/>
            <a:gdLst>
              <a:gd name="T0" fmla="*/ 1648 w 1800"/>
              <a:gd name="T1" fmla="*/ 1296 h 1576"/>
              <a:gd name="T2" fmla="*/ 1024 w 1800"/>
              <a:gd name="T3" fmla="*/ 1488 h 1576"/>
              <a:gd name="T4" fmla="*/ 208 w 1800"/>
              <a:gd name="T5" fmla="*/ 1440 h 1576"/>
              <a:gd name="T6" fmla="*/ 16 w 1800"/>
              <a:gd name="T7" fmla="*/ 672 h 1576"/>
              <a:gd name="T8" fmla="*/ 304 w 1800"/>
              <a:gd name="T9" fmla="*/ 144 h 1576"/>
              <a:gd name="T10" fmla="*/ 976 w 1800"/>
              <a:gd name="T11" fmla="*/ 48 h 1576"/>
              <a:gd name="T12" fmla="*/ 1552 w 1800"/>
              <a:gd name="T13" fmla="*/ 192 h 1576"/>
              <a:gd name="T14" fmla="*/ 1792 w 1800"/>
              <a:gd name="T15" fmla="*/ 768 h 1576"/>
              <a:gd name="T16" fmla="*/ 1600 w 1800"/>
              <a:gd name="T17" fmla="*/ 1104 h 1576"/>
              <a:gd name="T18" fmla="*/ 1072 w 1800"/>
              <a:gd name="T19" fmla="*/ 1296 h 1576"/>
              <a:gd name="T20" fmla="*/ 496 w 1800"/>
              <a:gd name="T21" fmla="*/ 1344 h 1576"/>
              <a:gd name="T22" fmla="*/ 256 w 1800"/>
              <a:gd name="T23" fmla="*/ 1104 h 1576"/>
              <a:gd name="T24" fmla="*/ 256 w 1800"/>
              <a:gd name="T25" fmla="*/ 576 h 1576"/>
              <a:gd name="T26" fmla="*/ 544 w 1800"/>
              <a:gd name="T27" fmla="*/ 240 h 1576"/>
              <a:gd name="T28" fmla="*/ 1120 w 1800"/>
              <a:gd name="T29" fmla="*/ 192 h 1576"/>
              <a:gd name="T30" fmla="*/ 1456 w 1800"/>
              <a:gd name="T31" fmla="*/ 384 h 1576"/>
              <a:gd name="T32" fmla="*/ 1552 w 1800"/>
              <a:gd name="T33" fmla="*/ 864 h 1576"/>
              <a:gd name="T34" fmla="*/ 1216 w 1800"/>
              <a:gd name="T35" fmla="*/ 1104 h 1576"/>
              <a:gd name="T36" fmla="*/ 592 w 1800"/>
              <a:gd name="T37" fmla="*/ 1200 h 1576"/>
              <a:gd name="T38" fmla="*/ 448 w 1800"/>
              <a:gd name="T39" fmla="*/ 672 h 1576"/>
              <a:gd name="T40" fmla="*/ 928 w 1800"/>
              <a:gd name="T41" fmla="*/ 384 h 1576"/>
              <a:gd name="T42" fmla="*/ 1312 w 1800"/>
              <a:gd name="T43" fmla="*/ 0 h 15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0"/>
              <a:gd name="T67" fmla="*/ 0 h 1576"/>
              <a:gd name="T68" fmla="*/ 1800 w 1800"/>
              <a:gd name="T69" fmla="*/ 1576 h 15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0" h="1576">
                <a:moveTo>
                  <a:pt x="1648" y="1296"/>
                </a:moveTo>
                <a:cubicBezTo>
                  <a:pt x="1456" y="1380"/>
                  <a:pt x="1264" y="1464"/>
                  <a:pt x="1024" y="1488"/>
                </a:cubicBezTo>
                <a:cubicBezTo>
                  <a:pt x="784" y="1512"/>
                  <a:pt x="376" y="1576"/>
                  <a:pt x="208" y="1440"/>
                </a:cubicBezTo>
                <a:cubicBezTo>
                  <a:pt x="40" y="1304"/>
                  <a:pt x="0" y="888"/>
                  <a:pt x="16" y="672"/>
                </a:cubicBezTo>
                <a:cubicBezTo>
                  <a:pt x="32" y="456"/>
                  <a:pt x="144" y="248"/>
                  <a:pt x="304" y="144"/>
                </a:cubicBezTo>
                <a:cubicBezTo>
                  <a:pt x="464" y="40"/>
                  <a:pt x="768" y="40"/>
                  <a:pt x="976" y="48"/>
                </a:cubicBezTo>
                <a:cubicBezTo>
                  <a:pt x="1184" y="56"/>
                  <a:pt x="1416" y="72"/>
                  <a:pt x="1552" y="192"/>
                </a:cubicBezTo>
                <a:cubicBezTo>
                  <a:pt x="1688" y="312"/>
                  <a:pt x="1784" y="616"/>
                  <a:pt x="1792" y="768"/>
                </a:cubicBezTo>
                <a:cubicBezTo>
                  <a:pt x="1800" y="920"/>
                  <a:pt x="1720" y="1016"/>
                  <a:pt x="1600" y="1104"/>
                </a:cubicBezTo>
                <a:cubicBezTo>
                  <a:pt x="1480" y="1192"/>
                  <a:pt x="1256" y="1256"/>
                  <a:pt x="1072" y="1296"/>
                </a:cubicBezTo>
                <a:cubicBezTo>
                  <a:pt x="888" y="1336"/>
                  <a:pt x="632" y="1376"/>
                  <a:pt x="496" y="1344"/>
                </a:cubicBezTo>
                <a:cubicBezTo>
                  <a:pt x="360" y="1312"/>
                  <a:pt x="296" y="1232"/>
                  <a:pt x="256" y="1104"/>
                </a:cubicBezTo>
                <a:cubicBezTo>
                  <a:pt x="216" y="976"/>
                  <a:pt x="208" y="720"/>
                  <a:pt x="256" y="576"/>
                </a:cubicBezTo>
                <a:cubicBezTo>
                  <a:pt x="304" y="432"/>
                  <a:pt x="400" y="304"/>
                  <a:pt x="544" y="240"/>
                </a:cubicBezTo>
                <a:cubicBezTo>
                  <a:pt x="688" y="176"/>
                  <a:pt x="968" y="168"/>
                  <a:pt x="1120" y="192"/>
                </a:cubicBezTo>
                <a:cubicBezTo>
                  <a:pt x="1272" y="216"/>
                  <a:pt x="1384" y="272"/>
                  <a:pt x="1456" y="384"/>
                </a:cubicBezTo>
                <a:cubicBezTo>
                  <a:pt x="1528" y="496"/>
                  <a:pt x="1592" y="744"/>
                  <a:pt x="1552" y="864"/>
                </a:cubicBezTo>
                <a:cubicBezTo>
                  <a:pt x="1512" y="984"/>
                  <a:pt x="1376" y="1048"/>
                  <a:pt x="1216" y="1104"/>
                </a:cubicBezTo>
                <a:cubicBezTo>
                  <a:pt x="1056" y="1160"/>
                  <a:pt x="720" y="1272"/>
                  <a:pt x="592" y="1200"/>
                </a:cubicBezTo>
                <a:cubicBezTo>
                  <a:pt x="464" y="1128"/>
                  <a:pt x="392" y="808"/>
                  <a:pt x="448" y="672"/>
                </a:cubicBezTo>
                <a:cubicBezTo>
                  <a:pt x="504" y="536"/>
                  <a:pt x="784" y="496"/>
                  <a:pt x="928" y="384"/>
                </a:cubicBezTo>
                <a:cubicBezTo>
                  <a:pt x="1072" y="272"/>
                  <a:pt x="1192" y="136"/>
                  <a:pt x="1312" y="0"/>
                </a:cubicBezTo>
              </a:path>
            </a:pathLst>
          </a:custGeom>
          <a:noFill/>
          <a:ln w="76200">
            <a:solidFill>
              <a:srgbClr val="CC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143000" y="951310"/>
            <a:ext cx="2106216" cy="120032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2668=46*58</a:t>
            </a:r>
          </a:p>
          <a:p>
            <a:pPr>
              <a:spcBef>
                <a:spcPct val="50000"/>
              </a:spcBef>
            </a:pPr>
            <a:r>
              <a:rPr lang="de-DE"/>
              <a:t>P=47</a:t>
            </a:r>
          </a:p>
          <a:p>
            <a:pPr>
              <a:spcBef>
                <a:spcPct val="50000"/>
              </a:spcBef>
            </a:pPr>
            <a:r>
              <a:rPr lang="de-DE"/>
              <a:t>q=59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2D9-5618-764D-BF29-71852D175DBE}" type="slidenum">
              <a:rPr lang="en-US" altLang="x-none" smtClean="0"/>
              <a:pPr/>
              <a:t>55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6552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 animBg="1" autoUpdateAnimBg="0"/>
      <p:bldP spid="18125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194" y="0"/>
            <a:ext cx="5928122" cy="857250"/>
          </a:xfrm>
        </p:spPr>
        <p:txBody>
          <a:bodyPr/>
          <a:lstStyle/>
          <a:p>
            <a:r>
              <a:rPr lang="en-US"/>
              <a:t>Authentifizierungs-Protokolle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1853" y="914400"/>
            <a:ext cx="5928122" cy="458391"/>
          </a:xfrm>
        </p:spPr>
        <p:txBody>
          <a:bodyPr/>
          <a:lstStyle/>
          <a:p>
            <a:r>
              <a:rPr lang="en-US"/>
              <a:t>Three-way handshake</a:t>
            </a:r>
          </a:p>
        </p:txBody>
      </p:sp>
      <p:pic>
        <p:nvPicPr>
          <p:cNvPr id="39940" name="Picture 4" descr="PE08F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314450"/>
            <a:ext cx="319921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1371600" y="1657349"/>
            <a:ext cx="1657350" cy="1666875"/>
          </a:xfrm>
          <a:prstGeom prst="wedgeRoundRectCallout">
            <a:avLst>
              <a:gd name="adj1" fmla="val 72991"/>
              <a:gd name="adj2" fmla="val -38250"/>
              <a:gd name="adj3" fmla="val 16667"/>
            </a:avLst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1500" dirty="0">
                <a:latin typeface="Times New Roman" pitchFamily="-106" charset="0"/>
              </a:rPr>
              <a:t>Client und Server</a:t>
            </a:r>
          </a:p>
          <a:p>
            <a:r>
              <a:rPr lang="de-DE" sz="1500" dirty="0">
                <a:latin typeface="Times New Roman" pitchFamily="-106" charset="0"/>
              </a:rPr>
              <a:t>Benötigen einen </a:t>
            </a:r>
          </a:p>
          <a:p>
            <a:r>
              <a:rPr lang="de-DE" sz="1500" dirty="0">
                <a:latin typeface="Times New Roman" pitchFamily="-106" charset="0"/>
              </a:rPr>
              <a:t>Gemeinsamen Geheimen Schlüssel CHK=SHK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1143000" y="3429000"/>
            <a:ext cx="1657350" cy="1428750"/>
          </a:xfrm>
          <a:prstGeom prst="wedgeRoundRectCallout">
            <a:avLst>
              <a:gd name="adj1" fmla="val 85847"/>
              <a:gd name="adj2" fmla="val 20333"/>
              <a:gd name="adj3" fmla="val 16667"/>
            </a:avLst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1500">
                <a:latin typeface="Times New Roman" pitchFamily="-106" charset="0"/>
              </a:rPr>
              <a:t>Ab jetzt wird ein neuer Session Key SK für die Kommunikation verwendet</a:t>
            </a:r>
          </a:p>
        </p:txBody>
      </p:sp>
      <p:sp>
        <p:nvSpPr>
          <p:cNvPr id="39943" name="AutoShape 7"/>
          <p:cNvSpPr>
            <a:spLocks/>
          </p:cNvSpPr>
          <p:nvPr/>
        </p:nvSpPr>
        <p:spPr bwMode="auto">
          <a:xfrm>
            <a:off x="6172200" y="798910"/>
            <a:ext cx="1828800" cy="457200"/>
          </a:xfrm>
          <a:prstGeom prst="borderCallout1">
            <a:avLst>
              <a:gd name="adj1" fmla="val 18750"/>
              <a:gd name="adj2" fmla="val -3125"/>
              <a:gd name="adj3" fmla="val 244792"/>
              <a:gd name="adj4" fmla="val -72852"/>
            </a:avLst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 type="triangle" w="med" len="med"/>
            <a:tailEnd type="triangle" w="med" len="med"/>
          </a:ln>
        </p:spPr>
        <p:txBody>
          <a:bodyPr anchor="ctr"/>
          <a:lstStyle/>
          <a:p>
            <a:r>
              <a:rPr lang="de-DE" dirty="0" err="1">
                <a:latin typeface="Times New Roman" pitchFamily="-106" charset="0"/>
              </a:rPr>
              <a:t>Encode</a:t>
            </a:r>
            <a:r>
              <a:rPr lang="de-DE" dirty="0">
                <a:latin typeface="Times New Roman" pitchFamily="-106" charset="0"/>
              </a:rPr>
              <a:t> mit </a:t>
            </a:r>
          </a:p>
          <a:p>
            <a:r>
              <a:rPr lang="de-DE" dirty="0">
                <a:latin typeface="Times New Roman" pitchFamily="-106" charset="0"/>
              </a:rPr>
              <a:t>Schlüssel CHK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66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7350" y="514350"/>
            <a:ext cx="5829300" cy="457200"/>
          </a:xfrm>
        </p:spPr>
        <p:txBody>
          <a:bodyPr/>
          <a:lstStyle/>
          <a:p>
            <a:r>
              <a:rPr lang="en-US"/>
              <a:t>Public Key Authentifizierung</a:t>
            </a:r>
          </a:p>
        </p:txBody>
      </p:sp>
      <p:pic>
        <p:nvPicPr>
          <p:cNvPr id="40963" name="Picture 3" descr="PE08F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00150"/>
            <a:ext cx="3339704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03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/>
              <a:t>Authentifizierung und Schlüsselaustausch: </a:t>
            </a:r>
            <a:br>
              <a:rPr lang="de-DE" sz="2100"/>
            </a:br>
            <a:r>
              <a:rPr lang="de-DE" sz="2100"/>
              <a:t>privater Schüssel </a:t>
            </a:r>
            <a:r>
              <a:rPr lang="de-DE" sz="2100" err="1"/>
              <a:t>Dc</a:t>
            </a:r>
            <a:r>
              <a:rPr lang="de-DE" sz="2100"/>
              <a:t>; öffentlicher Ec</a:t>
            </a:r>
          </a:p>
        </p:txBody>
      </p:sp>
      <p:pic>
        <p:nvPicPr>
          <p:cNvPr id="8" name="Inhaltsplatzhalter 7" descr="Bildschirmfoto 2013-05-14 um 16.13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77" r="-13177"/>
          <a:stretch>
            <a:fillRect/>
          </a:stretch>
        </p:blipFill>
        <p:spPr>
          <a:xfrm>
            <a:off x="0" y="933450"/>
            <a:ext cx="9144000" cy="4229100"/>
          </a:xfr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74934" y="428625"/>
            <a:ext cx="914400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100" dirty="0">
                <a:solidFill>
                  <a:srgbClr val="3333CC"/>
                </a:solidFill>
                <a:latin typeface="Times New Roman" pitchFamily="-106" charset="0"/>
              </a:rPr>
              <a:t>Conny</a:t>
            </a:r>
          </a:p>
          <a:p>
            <a:r>
              <a:rPr kumimoji="1" lang="de-DE" sz="1500" dirty="0">
                <a:solidFill>
                  <a:srgbClr val="3333CC"/>
                </a:solidFill>
                <a:latin typeface="Tahoma" pitchFamily="-106" charset="0"/>
              </a:rPr>
              <a:t>E</a:t>
            </a:r>
            <a:r>
              <a:rPr kumimoji="1" lang="de-DE" sz="1500" baseline="-25000" dirty="0">
                <a:solidFill>
                  <a:srgbClr val="3333CC"/>
                </a:solidFill>
                <a:latin typeface="Tahoma" pitchFamily="-106" charset="0"/>
              </a:rPr>
              <a:t>C</a:t>
            </a:r>
          </a:p>
          <a:p>
            <a:r>
              <a:rPr kumimoji="1" lang="de-DE" sz="1500" dirty="0">
                <a:solidFill>
                  <a:srgbClr val="3333CC"/>
                </a:solidFill>
                <a:latin typeface="Tahoma" pitchFamily="-106" charset="0"/>
              </a:rPr>
              <a:t>SV</a:t>
            </a:r>
          </a:p>
          <a:p>
            <a:r>
              <a:rPr kumimoji="1" lang="de-DE" sz="1500" dirty="0">
                <a:solidFill>
                  <a:srgbClr val="3333CC"/>
                </a:solidFill>
                <a:latin typeface="Tahoma" pitchFamily="-106" charset="0"/>
              </a:rPr>
              <a:t>D</a:t>
            </a:r>
            <a:r>
              <a:rPr kumimoji="1" lang="de-DE" sz="1500" baseline="-25000" dirty="0">
                <a:solidFill>
                  <a:srgbClr val="3333CC"/>
                </a:solidFill>
                <a:latin typeface="Tahoma" pitchFamily="-106" charset="0"/>
              </a:rPr>
              <a:t>SV</a:t>
            </a:r>
            <a:r>
              <a:rPr kumimoji="1" lang="de-DE" sz="1500" dirty="0">
                <a:solidFill>
                  <a:srgbClr val="3333CC"/>
                </a:solidFill>
                <a:latin typeface="Tahoma" pitchFamily="-106" charset="0"/>
              </a:rPr>
              <a:t>(E</a:t>
            </a:r>
            <a:r>
              <a:rPr kumimoji="1" lang="de-DE" sz="1500" baseline="-25000" dirty="0">
                <a:solidFill>
                  <a:srgbClr val="3333CC"/>
                </a:solidFill>
                <a:latin typeface="Tahoma" pitchFamily="-106" charset="0"/>
              </a:rPr>
              <a:t>C</a:t>
            </a:r>
            <a:r>
              <a:rPr kumimoji="1" lang="de-DE" sz="1500" dirty="0">
                <a:solidFill>
                  <a:srgbClr val="3333CC"/>
                </a:solidFill>
                <a:latin typeface="Tahoma" pitchFamily="-106" charset="0"/>
              </a:rPr>
              <a:t>)</a:t>
            </a:r>
          </a:p>
          <a:p>
            <a:endParaRPr kumimoji="1" lang="de-DE" sz="1500" baseline="-25000" dirty="0">
              <a:solidFill>
                <a:srgbClr val="3333CC"/>
              </a:solidFill>
              <a:latin typeface="Tahoma" pitchFamily="-106" charset="0"/>
            </a:endParaRPr>
          </a:p>
          <a:p>
            <a:endParaRPr kumimoji="1" lang="de-DE" sz="1500" baseline="-25000" dirty="0">
              <a:solidFill>
                <a:srgbClr val="3333CC"/>
              </a:solidFill>
              <a:latin typeface="Tahoma" pitchFamily="-106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3956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09CF-F559-4CB3-B6A3-59AFFBF92D27}" type="slidenum">
              <a:rPr lang="en-US"/>
              <a:pPr/>
              <a:t>59</a:t>
            </a:fld>
            <a:endParaRPr lang="en-US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7315200" y="3657600"/>
            <a:ext cx="571500" cy="914400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5372100" y="4229100"/>
            <a:ext cx="1771650" cy="914400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939390" cy="857250"/>
          </a:xfrm>
        </p:spPr>
        <p:txBody>
          <a:bodyPr/>
          <a:lstStyle/>
          <a:p>
            <a:r>
              <a:rPr lang="de-DE" dirty="0" err="1"/>
              <a:t>Dig</a:t>
            </a:r>
            <a:r>
              <a:rPr lang="de-DE" dirty="0"/>
              <a:t>. Signatur: MD5 mit RSA-Signatur</a:t>
            </a:r>
          </a:p>
        </p:txBody>
      </p:sp>
      <p:grpSp>
        <p:nvGrpSpPr>
          <p:cNvPr id="61453" name="Group 13"/>
          <p:cNvGrpSpPr>
            <a:grpSpLocks/>
          </p:cNvGrpSpPr>
          <p:nvPr/>
        </p:nvGrpSpPr>
        <p:grpSpPr bwMode="auto">
          <a:xfrm>
            <a:off x="1485900" y="1028700"/>
            <a:ext cx="2114550" cy="3829050"/>
            <a:chOff x="288" y="864"/>
            <a:chExt cx="1776" cy="3216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1776" cy="321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100" dirty="0">
                  <a:latin typeface="Times New Roman" pitchFamily="18" charset="0"/>
                </a:rPr>
                <a:t>Alice</a:t>
              </a:r>
            </a:p>
            <a:p>
              <a:r>
                <a:rPr lang="de-DE" sz="2100" dirty="0">
                  <a:latin typeface="Times New Roman" pitchFamily="18" charset="0"/>
                </a:rPr>
                <a:t>E</a:t>
              </a:r>
              <a:r>
                <a:rPr lang="de-DE" sz="2100" baseline="-25000" dirty="0">
                  <a:latin typeface="Times New Roman" pitchFamily="18" charset="0"/>
                </a:rPr>
                <a:t>A</a:t>
              </a:r>
              <a:r>
                <a:rPr lang="de-DE" sz="2100" dirty="0">
                  <a:latin typeface="Times New Roman" pitchFamily="18" charset="0"/>
                </a:rPr>
                <a:t>  D</a:t>
              </a:r>
              <a:r>
                <a:rPr lang="de-DE" sz="2100" baseline="-25000" dirty="0">
                  <a:latin typeface="Times New Roman" pitchFamily="18" charset="0"/>
                </a:rPr>
                <a:t>A</a:t>
              </a:r>
              <a:endParaRPr lang="de-DE" sz="2100" dirty="0">
                <a:latin typeface="Times New Roman" pitchFamily="18" charset="0"/>
              </a:endParaRPr>
            </a:p>
            <a:p>
              <a:endParaRPr lang="de-DE" sz="2100" dirty="0">
                <a:latin typeface="Times New Roman" pitchFamily="18" charset="0"/>
              </a:endParaRPr>
            </a:p>
            <a:p>
              <a:endParaRPr lang="de-DE" sz="2100" dirty="0">
                <a:latin typeface="Times New Roman" pitchFamily="18" charset="0"/>
              </a:endParaRPr>
            </a:p>
            <a:p>
              <a:r>
                <a:rPr lang="de-DE" sz="2100" dirty="0" smtClean="0">
                  <a:latin typeface="Times New Roman" pitchFamily="18" charset="0"/>
                </a:rPr>
                <a:t>     Dokument</a:t>
              </a:r>
              <a:endParaRPr lang="de-DE" sz="2100" dirty="0">
                <a:latin typeface="Times New Roman" pitchFamily="18" charset="0"/>
              </a:endParaRPr>
            </a:p>
            <a:p>
              <a:endParaRPr lang="de-DE" sz="2100" dirty="0">
                <a:latin typeface="Times New Roman" pitchFamily="18" charset="0"/>
              </a:endParaRPr>
            </a:p>
            <a:p>
              <a:endParaRPr lang="de-DE" sz="2100" dirty="0">
                <a:latin typeface="Times New Roman" pitchFamily="18" charset="0"/>
              </a:endParaRPr>
            </a:p>
            <a:p>
              <a:endParaRPr lang="de-DE" sz="2100" dirty="0">
                <a:latin typeface="Times New Roman" pitchFamily="18" charset="0"/>
              </a:endParaRPr>
            </a:p>
            <a:p>
              <a:endParaRPr lang="de-DE" sz="2100" dirty="0">
                <a:latin typeface="Times New Roman" pitchFamily="18" charset="0"/>
              </a:endParaRPr>
            </a:p>
            <a:p>
              <a:endParaRPr lang="de-DE" sz="2100" dirty="0">
                <a:latin typeface="Times New Roman" pitchFamily="18" charset="0"/>
              </a:endParaRPr>
            </a:p>
            <a:p>
              <a:endParaRPr lang="de-DE" sz="2100" dirty="0">
                <a:latin typeface="Times New Roman" pitchFamily="18" charset="0"/>
              </a:endParaRPr>
            </a:p>
            <a:p>
              <a:endParaRPr lang="de-DE" sz="2100" dirty="0">
                <a:latin typeface="Times New Roman" pitchFamily="18" charset="0"/>
              </a:endParaRPr>
            </a:p>
          </p:txBody>
        </p:sp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576" y="1536"/>
              <a:ext cx="1104" cy="768"/>
            </a:xfrm>
            <a:prstGeom prst="flowChartDocumen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46" name="Oval 6"/>
            <p:cNvSpPr>
              <a:spLocks noChangeArrowheads="1"/>
            </p:cNvSpPr>
            <p:nvPr/>
          </p:nvSpPr>
          <p:spPr bwMode="auto">
            <a:xfrm>
              <a:off x="576" y="2544"/>
              <a:ext cx="1152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dirty="0" smtClean="0">
                  <a:latin typeface="Times New Roman" pitchFamily="18" charset="0"/>
                </a:rPr>
                <a:t>SHA256</a:t>
              </a:r>
              <a:endParaRPr lang="de-DE" dirty="0">
                <a:latin typeface="Times New Roman" pitchFamily="18" charset="0"/>
              </a:endParaRPr>
            </a:p>
          </p:txBody>
        </p:sp>
        <p:pic>
          <p:nvPicPr>
            <p:cNvPr id="61447" name="Picture 7" descr="j02564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3072"/>
              <a:ext cx="416" cy="637"/>
            </a:xfrm>
            <a:prstGeom prst="rect">
              <a:avLst/>
            </a:prstGeom>
            <a:noFill/>
          </p:spPr>
        </p:pic>
        <p:cxnSp>
          <p:nvCxnSpPr>
            <p:cNvPr id="61448" name="AutoShape 8"/>
            <p:cNvCxnSpPr>
              <a:cxnSpLocks noChangeShapeType="1"/>
              <a:stCxn id="61445" idx="2"/>
              <a:endCxn id="61446" idx="0"/>
            </p:cNvCxnSpPr>
            <p:nvPr/>
          </p:nvCxnSpPr>
          <p:spPr bwMode="auto">
            <a:xfrm>
              <a:off x="1128" y="2253"/>
              <a:ext cx="24" cy="29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449" name="AutoShape 9"/>
            <p:cNvCxnSpPr>
              <a:cxnSpLocks noChangeShapeType="1"/>
              <a:stCxn id="61446" idx="4"/>
            </p:cNvCxnSpPr>
            <p:nvPr/>
          </p:nvCxnSpPr>
          <p:spPr bwMode="auto">
            <a:xfrm flipH="1">
              <a:off x="1120" y="2832"/>
              <a:ext cx="32" cy="2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1450" name="AutoShape 10"/>
            <p:cNvSpPr>
              <a:spLocks noChangeArrowheads="1"/>
            </p:cNvSpPr>
            <p:nvPr/>
          </p:nvSpPr>
          <p:spPr bwMode="auto">
            <a:xfrm>
              <a:off x="864" y="3120"/>
              <a:ext cx="528" cy="62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672" y="3264"/>
              <a:ext cx="116" cy="3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sz="2100">
                <a:latin typeface="Times New Roman" pitchFamily="18" charset="0"/>
              </a:endParaRPr>
            </a:p>
          </p:txBody>
        </p:sp>
        <p:sp>
          <p:nvSpPr>
            <p:cNvPr id="61452" name="Text Box 12"/>
            <p:cNvSpPr txBox="1">
              <a:spLocks noChangeArrowheads="1"/>
            </p:cNvSpPr>
            <p:nvPr/>
          </p:nvSpPr>
          <p:spPr bwMode="auto">
            <a:xfrm>
              <a:off x="384" y="3264"/>
              <a:ext cx="432" cy="3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100">
                  <a:latin typeface="Times New Roman" pitchFamily="18" charset="0"/>
                </a:rPr>
                <a:t>D</a:t>
              </a:r>
              <a:r>
                <a:rPr lang="de-DE" sz="2100" baseline="-25000"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4972050" y="1028700"/>
            <a:ext cx="2971800" cy="4114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100" dirty="0">
                <a:latin typeface="Times New Roman" pitchFamily="18" charset="0"/>
              </a:rPr>
              <a:t>Bob</a:t>
            </a:r>
          </a:p>
          <a:p>
            <a:r>
              <a:rPr lang="de-DE" sz="2100" dirty="0">
                <a:latin typeface="Times New Roman" pitchFamily="18" charset="0"/>
              </a:rPr>
              <a:t>E</a:t>
            </a:r>
            <a:r>
              <a:rPr lang="de-DE" sz="2100" baseline="-25000" dirty="0">
                <a:latin typeface="Times New Roman" pitchFamily="18" charset="0"/>
              </a:rPr>
              <a:t>B</a:t>
            </a:r>
            <a:r>
              <a:rPr lang="de-DE" sz="2100" dirty="0">
                <a:latin typeface="Times New Roman" pitchFamily="18" charset="0"/>
              </a:rPr>
              <a:t>  D</a:t>
            </a:r>
            <a:r>
              <a:rPr lang="de-DE" sz="2100" baseline="-25000" dirty="0">
                <a:latin typeface="Times New Roman" pitchFamily="18" charset="0"/>
              </a:rPr>
              <a:t>B</a:t>
            </a:r>
            <a:endParaRPr lang="de-DE" sz="2100" dirty="0">
              <a:latin typeface="Times New Roman" pitchFamily="18" charset="0"/>
            </a:endParaRPr>
          </a:p>
          <a:p>
            <a:endParaRPr lang="de-DE" sz="2100" dirty="0">
              <a:latin typeface="Times New Roman" pitchFamily="18" charset="0"/>
            </a:endParaRPr>
          </a:p>
          <a:p>
            <a:endParaRPr lang="de-DE" sz="2100" dirty="0">
              <a:latin typeface="Times New Roman" pitchFamily="18" charset="0"/>
            </a:endParaRPr>
          </a:p>
          <a:p>
            <a:r>
              <a:rPr lang="de-DE" sz="2100" dirty="0" smtClean="0">
                <a:latin typeface="Times New Roman" pitchFamily="18" charset="0"/>
              </a:rPr>
              <a:t>             Dokument</a:t>
            </a:r>
            <a:endParaRPr lang="de-DE" sz="2100" dirty="0">
              <a:latin typeface="Times New Roman" pitchFamily="18" charset="0"/>
            </a:endParaRPr>
          </a:p>
          <a:p>
            <a:endParaRPr lang="de-DE" sz="2100" dirty="0">
              <a:latin typeface="Times New Roman" pitchFamily="18" charset="0"/>
            </a:endParaRPr>
          </a:p>
          <a:p>
            <a:endParaRPr lang="de-DE" sz="2100" dirty="0">
              <a:latin typeface="Times New Roman" pitchFamily="18" charset="0"/>
            </a:endParaRPr>
          </a:p>
          <a:p>
            <a:endParaRPr lang="de-DE" sz="2100" dirty="0">
              <a:latin typeface="Times New Roman" pitchFamily="18" charset="0"/>
            </a:endParaRPr>
          </a:p>
          <a:p>
            <a:endParaRPr lang="de-DE" sz="2100" dirty="0">
              <a:latin typeface="Times New Roman" pitchFamily="18" charset="0"/>
            </a:endParaRPr>
          </a:p>
          <a:p>
            <a:endParaRPr lang="de-DE" sz="2100" dirty="0">
              <a:latin typeface="Times New Roman" pitchFamily="18" charset="0"/>
            </a:endParaRPr>
          </a:p>
          <a:p>
            <a:endParaRPr lang="de-DE" sz="2100" dirty="0">
              <a:latin typeface="Times New Roman" pitchFamily="18" charset="0"/>
            </a:endParaRPr>
          </a:p>
          <a:p>
            <a:endParaRPr lang="de-DE" sz="2100" dirty="0">
              <a:latin typeface="Times New Roman" pitchFamily="18" charset="0"/>
            </a:endParaRPr>
          </a:p>
        </p:txBody>
      </p:sp>
      <p:sp>
        <p:nvSpPr>
          <p:cNvPr id="61456" name="AutoShape 16"/>
          <p:cNvSpPr>
            <a:spLocks noChangeArrowheads="1"/>
          </p:cNvSpPr>
          <p:nvPr/>
        </p:nvSpPr>
        <p:spPr bwMode="auto">
          <a:xfrm>
            <a:off x="5829300" y="1943100"/>
            <a:ext cx="1314450" cy="914400"/>
          </a:xfrm>
          <a:prstGeom prst="flowChartDocumen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6000750" y="3028950"/>
            <a:ext cx="1371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SHA256</a:t>
            </a:r>
            <a:endParaRPr lang="de-DE" dirty="0">
              <a:latin typeface="Times New Roman" pitchFamily="18" charset="0"/>
            </a:endParaRPr>
          </a:p>
        </p:txBody>
      </p:sp>
      <p:cxnSp>
        <p:nvCxnSpPr>
          <p:cNvPr id="61459" name="AutoShape 19"/>
          <p:cNvCxnSpPr>
            <a:cxnSpLocks noChangeShapeType="1"/>
            <a:stCxn id="61456" idx="2"/>
            <a:endCxn id="61457" idx="0"/>
          </p:cNvCxnSpPr>
          <p:nvPr/>
        </p:nvCxnSpPr>
        <p:spPr bwMode="auto">
          <a:xfrm>
            <a:off x="6486525" y="2797048"/>
            <a:ext cx="200025" cy="23190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460" name="AutoShape 20"/>
          <p:cNvCxnSpPr>
            <a:cxnSpLocks noChangeShapeType="1"/>
            <a:stCxn id="61457" idx="4"/>
          </p:cNvCxnSpPr>
          <p:nvPr/>
        </p:nvCxnSpPr>
        <p:spPr bwMode="auto">
          <a:xfrm>
            <a:off x="6686550" y="3371850"/>
            <a:ext cx="990600" cy="400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61467" name="Group 27"/>
          <p:cNvGrpSpPr>
            <a:grpSpLocks/>
          </p:cNvGrpSpPr>
          <p:nvPr/>
        </p:nvGrpSpPr>
        <p:grpSpPr bwMode="auto">
          <a:xfrm>
            <a:off x="6057900" y="3486150"/>
            <a:ext cx="742950" cy="758429"/>
            <a:chOff x="4080" y="3072"/>
            <a:chExt cx="624" cy="637"/>
          </a:xfrm>
        </p:grpSpPr>
        <p:pic>
          <p:nvPicPr>
            <p:cNvPr id="61458" name="Picture 18" descr="j02564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3072"/>
              <a:ext cx="416" cy="637"/>
            </a:xfrm>
            <a:prstGeom prst="rect">
              <a:avLst/>
            </a:prstGeom>
            <a:noFill/>
          </p:spPr>
        </p:pic>
        <p:sp>
          <p:nvSpPr>
            <p:cNvPr id="61461" name="AutoShape 21"/>
            <p:cNvSpPr>
              <a:spLocks noChangeArrowheads="1"/>
            </p:cNvSpPr>
            <p:nvPr/>
          </p:nvSpPr>
          <p:spPr bwMode="auto">
            <a:xfrm>
              <a:off x="4176" y="3072"/>
              <a:ext cx="528" cy="62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62" name="Text Box 22"/>
            <p:cNvSpPr txBox="1">
              <a:spLocks noChangeArrowheads="1"/>
            </p:cNvSpPr>
            <p:nvPr/>
          </p:nvSpPr>
          <p:spPr bwMode="auto">
            <a:xfrm>
              <a:off x="4080" y="3264"/>
              <a:ext cx="116" cy="3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sz="2100">
                <a:latin typeface="Times New Roman" pitchFamily="18" charset="0"/>
              </a:endParaRPr>
            </a:p>
          </p:txBody>
        </p:sp>
      </p:grp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5715000" y="3657600"/>
            <a:ext cx="514350" cy="4154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100">
                <a:latin typeface="Times New Roman" pitchFamily="18" charset="0"/>
              </a:rPr>
              <a:t>D</a:t>
            </a:r>
            <a:r>
              <a:rPr lang="de-DE" sz="2100" baseline="-25000">
                <a:latin typeface="Times New Roman" pitchFamily="18" charset="0"/>
              </a:rPr>
              <a:t>A</a:t>
            </a:r>
          </a:p>
        </p:txBody>
      </p:sp>
      <p:sp>
        <p:nvSpPr>
          <p:cNvPr id="61464" name="Freeform 24"/>
          <p:cNvSpPr>
            <a:spLocks/>
          </p:cNvSpPr>
          <p:nvPr/>
        </p:nvSpPr>
        <p:spPr bwMode="auto">
          <a:xfrm>
            <a:off x="3200400" y="2038350"/>
            <a:ext cx="2571750" cy="40005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336" y="16"/>
              </a:cxn>
              <a:cxn ang="0">
                <a:pos x="528" y="256"/>
              </a:cxn>
              <a:cxn ang="0">
                <a:pos x="912" y="112"/>
              </a:cxn>
              <a:cxn ang="0">
                <a:pos x="1200" y="304"/>
              </a:cxn>
              <a:cxn ang="0">
                <a:pos x="1632" y="64"/>
              </a:cxn>
              <a:cxn ang="0">
                <a:pos x="1824" y="304"/>
              </a:cxn>
              <a:cxn ang="0">
                <a:pos x="2160" y="256"/>
              </a:cxn>
            </a:cxnLst>
            <a:rect l="0" t="0" r="r" b="b"/>
            <a:pathLst>
              <a:path w="2160" h="336">
                <a:moveTo>
                  <a:pt x="0" y="160"/>
                </a:moveTo>
                <a:cubicBezTo>
                  <a:pt x="124" y="80"/>
                  <a:pt x="248" y="0"/>
                  <a:pt x="336" y="16"/>
                </a:cubicBezTo>
                <a:cubicBezTo>
                  <a:pt x="424" y="32"/>
                  <a:pt x="432" y="240"/>
                  <a:pt x="528" y="256"/>
                </a:cubicBezTo>
                <a:cubicBezTo>
                  <a:pt x="624" y="272"/>
                  <a:pt x="800" y="104"/>
                  <a:pt x="912" y="112"/>
                </a:cubicBezTo>
                <a:cubicBezTo>
                  <a:pt x="1024" y="120"/>
                  <a:pt x="1080" y="312"/>
                  <a:pt x="1200" y="304"/>
                </a:cubicBezTo>
                <a:cubicBezTo>
                  <a:pt x="1320" y="296"/>
                  <a:pt x="1528" y="64"/>
                  <a:pt x="1632" y="64"/>
                </a:cubicBezTo>
                <a:cubicBezTo>
                  <a:pt x="1736" y="64"/>
                  <a:pt x="1736" y="272"/>
                  <a:pt x="1824" y="304"/>
                </a:cubicBezTo>
                <a:cubicBezTo>
                  <a:pt x="1912" y="336"/>
                  <a:pt x="2036" y="296"/>
                  <a:pt x="2160" y="256"/>
                </a:cubicBezTo>
              </a:path>
            </a:pathLst>
          </a:custGeom>
          <a:noFill/>
          <a:ln w="76200" cap="flat" cmpd="sng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65" name="Freeform 25"/>
          <p:cNvSpPr>
            <a:spLocks/>
          </p:cNvSpPr>
          <p:nvPr/>
        </p:nvSpPr>
        <p:spPr bwMode="auto">
          <a:xfrm>
            <a:off x="2914650" y="3714750"/>
            <a:ext cx="2857500" cy="4572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336" y="16"/>
              </a:cxn>
              <a:cxn ang="0">
                <a:pos x="528" y="256"/>
              </a:cxn>
              <a:cxn ang="0">
                <a:pos x="912" y="112"/>
              </a:cxn>
              <a:cxn ang="0">
                <a:pos x="1200" y="304"/>
              </a:cxn>
              <a:cxn ang="0">
                <a:pos x="1632" y="64"/>
              </a:cxn>
              <a:cxn ang="0">
                <a:pos x="1824" y="304"/>
              </a:cxn>
              <a:cxn ang="0">
                <a:pos x="2160" y="256"/>
              </a:cxn>
            </a:cxnLst>
            <a:rect l="0" t="0" r="r" b="b"/>
            <a:pathLst>
              <a:path w="2160" h="336">
                <a:moveTo>
                  <a:pt x="0" y="160"/>
                </a:moveTo>
                <a:cubicBezTo>
                  <a:pt x="124" y="80"/>
                  <a:pt x="248" y="0"/>
                  <a:pt x="336" y="16"/>
                </a:cubicBezTo>
                <a:cubicBezTo>
                  <a:pt x="424" y="32"/>
                  <a:pt x="432" y="240"/>
                  <a:pt x="528" y="256"/>
                </a:cubicBezTo>
                <a:cubicBezTo>
                  <a:pt x="624" y="272"/>
                  <a:pt x="800" y="104"/>
                  <a:pt x="912" y="112"/>
                </a:cubicBezTo>
                <a:cubicBezTo>
                  <a:pt x="1024" y="120"/>
                  <a:pt x="1080" y="312"/>
                  <a:pt x="1200" y="304"/>
                </a:cubicBezTo>
                <a:cubicBezTo>
                  <a:pt x="1320" y="296"/>
                  <a:pt x="1528" y="64"/>
                  <a:pt x="1632" y="64"/>
                </a:cubicBezTo>
                <a:cubicBezTo>
                  <a:pt x="1736" y="64"/>
                  <a:pt x="1736" y="272"/>
                  <a:pt x="1824" y="304"/>
                </a:cubicBezTo>
                <a:cubicBezTo>
                  <a:pt x="1912" y="336"/>
                  <a:pt x="2036" y="296"/>
                  <a:pt x="2160" y="256"/>
                </a:cubicBezTo>
              </a:path>
            </a:pathLst>
          </a:custGeom>
          <a:noFill/>
          <a:ln w="76200" cap="flat" cmpd="sng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1466" name="Picture 26" descr="j0256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3771900"/>
            <a:ext cx="495300" cy="758429"/>
          </a:xfrm>
          <a:prstGeom prst="rect">
            <a:avLst/>
          </a:prstGeom>
          <a:noFill/>
        </p:spPr>
      </p:pic>
      <p:grpSp>
        <p:nvGrpSpPr>
          <p:cNvPr id="61469" name="Group 29"/>
          <p:cNvGrpSpPr>
            <a:grpSpLocks/>
          </p:cNvGrpSpPr>
          <p:nvPr/>
        </p:nvGrpSpPr>
        <p:grpSpPr bwMode="auto">
          <a:xfrm>
            <a:off x="6115050" y="4286250"/>
            <a:ext cx="742950" cy="758429"/>
            <a:chOff x="4080" y="3072"/>
            <a:chExt cx="624" cy="637"/>
          </a:xfrm>
        </p:grpSpPr>
        <p:pic>
          <p:nvPicPr>
            <p:cNvPr id="61470" name="Picture 30" descr="j02564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3072"/>
              <a:ext cx="416" cy="637"/>
            </a:xfrm>
            <a:prstGeom prst="rect">
              <a:avLst/>
            </a:prstGeom>
            <a:noFill/>
          </p:spPr>
        </p:pic>
        <p:sp>
          <p:nvSpPr>
            <p:cNvPr id="61471" name="AutoShape 31"/>
            <p:cNvSpPr>
              <a:spLocks noChangeArrowheads="1"/>
            </p:cNvSpPr>
            <p:nvPr/>
          </p:nvSpPr>
          <p:spPr bwMode="auto">
            <a:xfrm>
              <a:off x="4176" y="3072"/>
              <a:ext cx="528" cy="62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72" name="Text Box 32"/>
            <p:cNvSpPr txBox="1">
              <a:spLocks noChangeArrowheads="1"/>
            </p:cNvSpPr>
            <p:nvPr/>
          </p:nvSpPr>
          <p:spPr bwMode="auto">
            <a:xfrm>
              <a:off x="4080" y="3264"/>
              <a:ext cx="116" cy="3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sz="2100">
                <a:latin typeface="Times New Roman" pitchFamily="18" charset="0"/>
              </a:endParaRPr>
            </a:p>
          </p:txBody>
        </p:sp>
      </p:grp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5372100" y="4457700"/>
            <a:ext cx="971550" cy="4154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100">
                <a:latin typeface="Times New Roman" pitchFamily="18" charset="0"/>
              </a:rPr>
              <a:t>E</a:t>
            </a:r>
            <a:r>
              <a:rPr lang="de-DE" sz="2100" baseline="-25000">
                <a:latin typeface="Times New Roman" pitchFamily="18" charset="0"/>
              </a:rPr>
              <a:t>A</a:t>
            </a:r>
            <a:r>
              <a:rPr lang="de-DE" sz="2100">
                <a:latin typeface="Times New Roman" pitchFamily="18" charset="0"/>
              </a:rPr>
              <a:t>  D</a:t>
            </a:r>
            <a:r>
              <a:rPr lang="de-DE" sz="2100" baseline="-25000">
                <a:latin typeface="Times New Roman" pitchFamily="18" charset="0"/>
              </a:rPr>
              <a:t>A</a:t>
            </a:r>
          </a:p>
        </p:txBody>
      </p:sp>
      <p:sp>
        <p:nvSpPr>
          <p:cNvPr id="61474" name="AutoShape 34"/>
          <p:cNvSpPr>
            <a:spLocks noChangeArrowheads="1"/>
          </p:cNvSpPr>
          <p:nvPr/>
        </p:nvSpPr>
        <p:spPr bwMode="auto">
          <a:xfrm>
            <a:off x="5829300" y="4286250"/>
            <a:ext cx="1200150" cy="857250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2343150" y="1714500"/>
            <a:ext cx="3143250" cy="291465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 rot="-2656866">
            <a:off x="7059837" y="4501768"/>
            <a:ext cx="577402" cy="415498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100">
                <a:latin typeface="Times New Roman" pitchFamily="18" charset="0"/>
              </a:rPr>
              <a:t>?=?</a:t>
            </a:r>
          </a:p>
        </p:txBody>
      </p:sp>
    </p:spTree>
    <p:extLst>
      <p:ext uri="{BB962C8B-B14F-4D97-AF65-F5344CB8AC3E}">
        <p14:creationId xmlns:p14="http://schemas.microsoft.com/office/powerpoint/2010/main" val="92456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/>
              <a:t>Zugriffskontrolle in SQL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514" y="914400"/>
            <a:ext cx="8367486" cy="42291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50000"/>
              </a:spcAft>
              <a:buFont typeface="Webdings" pitchFamily="-106" charset="2"/>
              <a:buNone/>
            </a:pPr>
            <a:r>
              <a:rPr lang="de-DE" dirty="0">
                <a:solidFill>
                  <a:srgbClr val="CC0099"/>
                </a:solidFill>
              </a:rPr>
              <a:t>Weitere Rechte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delete</a:t>
            </a:r>
            <a:endParaRPr lang="de-DE" dirty="0"/>
          </a:p>
          <a:p>
            <a:pPr lvl="1"/>
            <a:r>
              <a:rPr lang="de-DE" dirty="0" err="1"/>
              <a:t>insert</a:t>
            </a:r>
            <a:endParaRPr lang="de-DE" dirty="0"/>
          </a:p>
          <a:p>
            <a:pPr lvl="1"/>
            <a:r>
              <a:rPr lang="de-DE" dirty="0" err="1"/>
              <a:t>references</a:t>
            </a:r>
            <a:endParaRPr lang="de-DE" dirty="0"/>
          </a:p>
          <a:p>
            <a:pPr>
              <a:spcBef>
                <a:spcPct val="50000"/>
              </a:spcBef>
              <a:spcAft>
                <a:spcPct val="50000"/>
              </a:spcAft>
              <a:buFont typeface="Webdings" pitchFamily="-106" charset="2"/>
              <a:buNone/>
            </a:pPr>
            <a:r>
              <a:rPr lang="de-DE" dirty="0">
                <a:solidFill>
                  <a:srgbClr val="CC0099"/>
                </a:solidFill>
              </a:rPr>
              <a:t>Weitergabe von Rechten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>
                <a:solidFill>
                  <a:srgbClr val="FF5050"/>
                </a:solidFill>
              </a:rPr>
              <a:t>grant</a:t>
            </a:r>
            <a:r>
              <a:rPr lang="de-DE" dirty="0"/>
              <a:t> </a:t>
            </a:r>
            <a:r>
              <a:rPr lang="de-DE" dirty="0" err="1"/>
              <a:t>option</a:t>
            </a:r>
            <a:endParaRPr lang="de-DE" dirty="0"/>
          </a:p>
          <a:p>
            <a:pPr>
              <a:spcBef>
                <a:spcPct val="50000"/>
              </a:spcBef>
              <a:spcAft>
                <a:spcPct val="50000"/>
              </a:spcAft>
              <a:buFont typeface="Webdings" pitchFamily="-106" charset="2"/>
              <a:buNone/>
            </a:pPr>
            <a:r>
              <a:rPr lang="de-DE" dirty="0">
                <a:solidFill>
                  <a:srgbClr val="CC0099"/>
                </a:solidFill>
              </a:rPr>
              <a:t>Entzug von Rechten</a:t>
            </a:r>
            <a:r>
              <a:rPr lang="de-DE" dirty="0"/>
              <a:t>:</a:t>
            </a:r>
          </a:p>
          <a:p>
            <a:pPr>
              <a:buFont typeface="Webdings" pitchFamily="-106" charset="2"/>
              <a:buNone/>
            </a:pPr>
            <a:r>
              <a:rPr lang="de-DE" b="1" dirty="0" err="1">
                <a:solidFill>
                  <a:srgbClr val="FF0000"/>
                </a:solidFill>
              </a:rPr>
              <a:t>revoke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update</a:t>
            </a:r>
            <a:r>
              <a:rPr lang="de-DE" dirty="0"/>
              <a:t> (</a:t>
            </a:r>
            <a:r>
              <a:rPr lang="de-DE" dirty="0" err="1"/>
              <a:t>MatrNr</a:t>
            </a:r>
            <a:r>
              <a:rPr lang="de-DE" dirty="0"/>
              <a:t>, </a:t>
            </a:r>
            <a:r>
              <a:rPr lang="de-DE" dirty="0" err="1"/>
              <a:t>VorlNr</a:t>
            </a:r>
            <a:r>
              <a:rPr lang="de-DE" dirty="0"/>
              <a:t>, </a:t>
            </a:r>
            <a:r>
              <a:rPr lang="de-DE" dirty="0" err="1"/>
              <a:t>PersNr</a:t>
            </a:r>
            <a:r>
              <a:rPr lang="de-DE" dirty="0"/>
              <a:t>)</a:t>
            </a:r>
          </a:p>
          <a:p>
            <a:pPr lvl="1"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on</a:t>
            </a:r>
            <a:r>
              <a:rPr lang="de-DE" b="1" dirty="0" smtClean="0"/>
              <a:t> </a:t>
            </a:r>
            <a:r>
              <a:rPr lang="de-DE" dirty="0"/>
              <a:t>prüfen</a:t>
            </a:r>
          </a:p>
          <a:p>
            <a:pPr lvl="1"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/>
              <a:t> </a:t>
            </a:r>
            <a:r>
              <a:rPr lang="de-DE" dirty="0" err="1"/>
              <a:t>eickler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cascade</a:t>
            </a:r>
            <a:r>
              <a:rPr lang="de-DE" dirty="0"/>
              <a:t>;</a:t>
            </a:r>
            <a:endParaRPr lang="de-DE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100083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Digitale Signaturen</a:t>
            </a:r>
            <a:br>
              <a:rPr lang="de-DE"/>
            </a:b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60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5765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Ebenen des Datenschutzes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99" y="604717"/>
            <a:ext cx="6829425" cy="205740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  <a:buFont typeface="Webdings" pitchFamily="-106" charset="2"/>
              <a:buNone/>
            </a:pPr>
            <a:r>
              <a:rPr lang="de-DE" dirty="0"/>
              <a:t>legislative Maßnahmen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ebdings" pitchFamily="-106" charset="2"/>
              <a:buNone/>
            </a:pPr>
            <a:r>
              <a:rPr lang="de-DE" dirty="0"/>
              <a:t>organisatorische Maßnahmen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ebdings" pitchFamily="-106" charset="2"/>
              <a:buNone/>
            </a:pPr>
            <a:r>
              <a:rPr lang="de-DE" dirty="0" smtClean="0"/>
              <a:t>Authentisierung</a:t>
            </a:r>
            <a:endParaRPr lang="de-DE" dirty="0"/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ebdings" pitchFamily="-106" charset="2"/>
              <a:buNone/>
            </a:pPr>
            <a:r>
              <a:rPr lang="de-DE" dirty="0"/>
              <a:t>Zugriffskontrolle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ebdings" pitchFamily="-106" charset="2"/>
              <a:buNone/>
            </a:pPr>
            <a:r>
              <a:rPr lang="de-DE" dirty="0"/>
              <a:t>Kryptographie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3114675" y="3347918"/>
            <a:ext cx="2886075" cy="733663"/>
          </a:xfrm>
          <a:prstGeom prst="flowChartMagneticDisk">
            <a:avLst/>
          </a:prstGeom>
          <a:solidFill>
            <a:srgbClr val="FFCC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dirty="0" smtClean="0"/>
              <a:t>Datenbank</a:t>
            </a:r>
            <a:endParaRPr lang="de-DE" dirty="0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800350" y="1104900"/>
            <a:ext cx="3543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143250" y="1633417"/>
            <a:ext cx="2857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257550" y="2085975"/>
            <a:ext cx="2628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429000" y="2571750"/>
            <a:ext cx="228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600450" y="2971800"/>
            <a:ext cx="1828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61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9400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ist das?</a:t>
            </a:r>
          </a:p>
        </p:txBody>
      </p:sp>
      <p:pic>
        <p:nvPicPr>
          <p:cNvPr id="7" name="Inhaltsplatzhalter 6" descr="Bildschirmfoto 2014-12-10 um 17.02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r="673"/>
          <a:stretch>
            <a:fillRect/>
          </a:stretch>
        </p:blipFill>
        <p:spPr>
          <a:xfrm>
            <a:off x="1143000" y="925885"/>
            <a:ext cx="6561348" cy="404616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2AF8-EF3B-4E6C-A374-521C1736A4F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857250"/>
          </a:xfrm>
        </p:spPr>
        <p:txBody>
          <a:bodyPr/>
          <a:lstStyle/>
          <a:p>
            <a:r>
              <a:rPr lang="de-DE" sz="2400" dirty="0"/>
              <a:t>Transaktionskette eines Bit-</a:t>
            </a:r>
            <a:r>
              <a:rPr lang="de-DE" sz="2400" dirty="0" err="1"/>
              <a:t>Coins</a:t>
            </a:r>
            <a:r>
              <a:rPr lang="de-DE" sz="2400" dirty="0"/>
              <a:t> von Owner1 über Owner2 zu Owner3</a:t>
            </a:r>
          </a:p>
        </p:txBody>
      </p:sp>
      <p:pic>
        <p:nvPicPr>
          <p:cNvPr id="7" name="Inhaltsplatzhalter 6" descr="Bildschirmfoto 2014-12-10 um 17.02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r="673"/>
          <a:stretch>
            <a:fillRect/>
          </a:stretch>
        </p:blipFill>
        <p:spPr>
          <a:xfrm>
            <a:off x="1143000" y="914400"/>
            <a:ext cx="6561348" cy="404616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2AF8-EF3B-4E6C-A374-521C1736A4F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85800"/>
          </a:xfrm>
        </p:spPr>
        <p:txBody>
          <a:bodyPr anchor="ctr" anchorCtr="1"/>
          <a:lstStyle/>
          <a:p>
            <a:r>
              <a:rPr lang="de-DE"/>
              <a:t>Sichten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742950"/>
            <a:ext cx="6858000" cy="41719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  <a:buFont typeface="Webdings" pitchFamily="-106" charset="2"/>
              <a:buNone/>
            </a:pPr>
            <a:r>
              <a:rPr lang="de-DE" sz="2100" dirty="0">
                <a:solidFill>
                  <a:srgbClr val="CC0099"/>
                </a:solidFill>
              </a:rPr>
              <a:t>Realisierung des Zugriffsprädikats</a:t>
            </a:r>
            <a:r>
              <a:rPr lang="de-DE" sz="2100" dirty="0"/>
              <a:t>: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>
                <a:solidFill>
                  <a:srgbClr val="FF0000"/>
                </a:solidFill>
              </a:rPr>
              <a:t>create</a:t>
            </a:r>
            <a:r>
              <a:rPr lang="de-DE" b="1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view</a:t>
            </a:r>
            <a:r>
              <a:rPr lang="de-DE" dirty="0"/>
              <a:t> </a:t>
            </a:r>
            <a:r>
              <a:rPr lang="de-DE" dirty="0" err="1"/>
              <a:t>ErstSemestler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as</a:t>
            </a:r>
            <a:endParaRPr lang="de-DE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select</a:t>
            </a:r>
            <a:r>
              <a:rPr lang="de-DE" b="1" dirty="0" smtClean="0"/>
              <a:t> </a:t>
            </a:r>
            <a:r>
              <a:rPr lang="de-DE" dirty="0"/>
              <a:t>*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from</a:t>
            </a:r>
            <a:r>
              <a:rPr lang="de-DE" b="1" dirty="0" smtClean="0"/>
              <a:t> </a:t>
            </a:r>
            <a:r>
              <a:rPr lang="de-DE" dirty="0"/>
              <a:t>Studenten</a:t>
            </a:r>
            <a:endParaRPr lang="de-DE" b="1" dirty="0"/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where</a:t>
            </a:r>
            <a:r>
              <a:rPr lang="de-DE" dirty="0" smtClean="0"/>
              <a:t> </a:t>
            </a:r>
            <a:r>
              <a:rPr lang="de-DE" dirty="0"/>
              <a:t>Semester = 1</a:t>
            </a:r>
            <a:r>
              <a:rPr lang="de-DE" dirty="0" smtClean="0"/>
              <a:t>;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endParaRPr lang="de-DE" dirty="0"/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>
                <a:solidFill>
                  <a:srgbClr val="FF0000"/>
                </a:solidFill>
              </a:rPr>
              <a:t>grant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select</a:t>
            </a:r>
            <a:endParaRPr lang="de-DE" b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on</a:t>
            </a:r>
            <a:r>
              <a:rPr lang="de-DE" b="1" dirty="0" smtClean="0"/>
              <a:t> </a:t>
            </a:r>
            <a:r>
              <a:rPr lang="de-DE" dirty="0" err="1"/>
              <a:t>ErstSemestler</a:t>
            </a:r>
            <a:endParaRPr lang="de-DE" dirty="0"/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/>
              <a:t> </a:t>
            </a:r>
            <a:r>
              <a:rPr lang="de-DE" dirty="0" err="1"/>
              <a:t>tutor</a:t>
            </a:r>
            <a:r>
              <a:rPr lang="de-DE" dirty="0"/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Font typeface="Webdings" pitchFamily="-106" charset="2"/>
              <a:buNone/>
            </a:pPr>
            <a:r>
              <a:rPr lang="de-DE" sz="2100" dirty="0">
                <a:solidFill>
                  <a:srgbClr val="CC0099"/>
                </a:solidFill>
              </a:rPr>
              <a:t>Schutz von Individualdaten durch Aggregation</a:t>
            </a:r>
            <a:r>
              <a:rPr lang="de-DE" sz="2100" dirty="0"/>
              <a:t>: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>
                <a:solidFill>
                  <a:srgbClr val="FF0000"/>
                </a:solidFill>
              </a:rPr>
              <a:t>create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view</a:t>
            </a:r>
            <a:r>
              <a:rPr lang="de-DE" dirty="0"/>
              <a:t> </a:t>
            </a:r>
            <a:r>
              <a:rPr lang="de-DE" dirty="0" err="1"/>
              <a:t>VorlesungsHärte</a:t>
            </a:r>
            <a:r>
              <a:rPr lang="de-DE" dirty="0"/>
              <a:t> (</a:t>
            </a:r>
            <a:r>
              <a:rPr lang="de-DE" dirty="0" err="1"/>
              <a:t>VorlNr</a:t>
            </a:r>
            <a:r>
              <a:rPr lang="de-DE" dirty="0"/>
              <a:t>, Härte) </a:t>
            </a:r>
            <a:r>
              <a:rPr lang="de-DE" b="1" dirty="0" err="1">
                <a:solidFill>
                  <a:srgbClr val="FF0000"/>
                </a:solidFill>
              </a:rPr>
              <a:t>as</a:t>
            </a:r>
            <a:endParaRPr lang="de-DE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select</a:t>
            </a:r>
            <a:r>
              <a:rPr lang="de-DE" b="1" dirty="0" smtClean="0"/>
              <a:t> </a:t>
            </a:r>
            <a:r>
              <a:rPr lang="de-DE" dirty="0" err="1"/>
              <a:t>VorlNr</a:t>
            </a:r>
            <a:r>
              <a:rPr lang="de-DE" dirty="0"/>
              <a:t>, </a:t>
            </a:r>
            <a:r>
              <a:rPr lang="de-DE" b="1" dirty="0" err="1">
                <a:solidFill>
                  <a:srgbClr val="FF0000"/>
                </a:solidFill>
              </a:rPr>
              <a:t>avg</a:t>
            </a:r>
            <a:r>
              <a:rPr lang="de-DE" dirty="0"/>
              <a:t>(Note)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/>
              <a:t> </a:t>
            </a:r>
            <a:r>
              <a:rPr lang="de-DE" dirty="0"/>
              <a:t>prüfen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group</a:t>
            </a:r>
            <a:r>
              <a:rPr lang="de-DE" b="1" dirty="0" smtClean="0"/>
              <a:t> </a:t>
            </a:r>
            <a:r>
              <a:rPr lang="de-DE" b="1" dirty="0" err="1">
                <a:solidFill>
                  <a:srgbClr val="FF0000"/>
                </a:solidFill>
              </a:rPr>
              <a:t>by</a:t>
            </a:r>
            <a:r>
              <a:rPr lang="de-DE" b="1" dirty="0"/>
              <a:t> </a:t>
            </a:r>
            <a:r>
              <a:rPr lang="de-DE" dirty="0" err="1"/>
              <a:t>VorlNr</a:t>
            </a:r>
            <a:r>
              <a:rPr lang="de-DE" dirty="0"/>
              <a:t>;</a:t>
            </a:r>
            <a:endParaRPr lang="de-DE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95743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85800"/>
          </a:xfrm>
        </p:spPr>
        <p:txBody>
          <a:bodyPr anchor="ctr" anchorCtr="1"/>
          <a:lstStyle/>
          <a:p>
            <a:r>
              <a:rPr lang="de-DE"/>
              <a:t>Sichten: k-Anonymität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742950"/>
            <a:ext cx="6858000" cy="4171950"/>
          </a:xfrm>
        </p:spPr>
        <p:txBody>
          <a:bodyPr/>
          <a:lstStyle/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>
                <a:solidFill>
                  <a:srgbClr val="FF0000"/>
                </a:solidFill>
              </a:rPr>
              <a:t>create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view</a:t>
            </a:r>
            <a:r>
              <a:rPr lang="de-DE" dirty="0"/>
              <a:t> </a:t>
            </a:r>
            <a:r>
              <a:rPr lang="de-DE" dirty="0" err="1"/>
              <a:t>VorlesungsHärte</a:t>
            </a:r>
            <a:r>
              <a:rPr lang="de-DE" dirty="0"/>
              <a:t> (</a:t>
            </a:r>
            <a:r>
              <a:rPr lang="de-DE" dirty="0" err="1"/>
              <a:t>VorlNr</a:t>
            </a:r>
            <a:r>
              <a:rPr lang="de-DE" dirty="0"/>
              <a:t>, Härte) </a:t>
            </a:r>
            <a:r>
              <a:rPr lang="de-DE" b="1" dirty="0" err="1">
                <a:solidFill>
                  <a:srgbClr val="FF0000"/>
                </a:solidFill>
              </a:rPr>
              <a:t>as</a:t>
            </a:r>
            <a:endParaRPr lang="de-DE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select</a:t>
            </a:r>
            <a:r>
              <a:rPr lang="de-DE" b="1" dirty="0" smtClean="0"/>
              <a:t> </a:t>
            </a:r>
            <a:r>
              <a:rPr lang="de-DE" dirty="0" err="1"/>
              <a:t>VorlNr</a:t>
            </a:r>
            <a:r>
              <a:rPr lang="de-DE" dirty="0"/>
              <a:t>, </a:t>
            </a:r>
            <a:r>
              <a:rPr lang="de-DE" b="1" dirty="0" err="1">
                <a:solidFill>
                  <a:srgbClr val="FF0000"/>
                </a:solidFill>
              </a:rPr>
              <a:t>avg</a:t>
            </a:r>
            <a:r>
              <a:rPr lang="de-DE" dirty="0"/>
              <a:t>(Note)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/>
              <a:t> </a:t>
            </a:r>
            <a:r>
              <a:rPr lang="de-DE" dirty="0"/>
              <a:t>prüfen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</a:rPr>
              <a:t>group</a:t>
            </a:r>
            <a:r>
              <a:rPr lang="de-DE" b="1" dirty="0" smtClean="0"/>
              <a:t> </a:t>
            </a:r>
            <a:r>
              <a:rPr lang="de-DE" b="1" dirty="0" err="1">
                <a:solidFill>
                  <a:srgbClr val="FF0000"/>
                </a:solidFill>
              </a:rPr>
              <a:t>by</a:t>
            </a:r>
            <a:r>
              <a:rPr lang="de-DE" b="1" dirty="0"/>
              <a:t> </a:t>
            </a:r>
            <a:r>
              <a:rPr lang="de-DE" dirty="0" err="1"/>
              <a:t>VorlNr</a:t>
            </a:r>
            <a:endParaRPr lang="de-DE" dirty="0"/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dirty="0"/>
              <a:t>       </a:t>
            </a:r>
            <a:r>
              <a:rPr lang="de-DE" b="1" dirty="0" err="1">
                <a:solidFill>
                  <a:srgbClr val="7030A0"/>
                </a:solidFill>
              </a:rPr>
              <a:t>having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count</a:t>
            </a:r>
            <a:r>
              <a:rPr lang="de-DE" dirty="0"/>
              <a:t>(*) &gt; 11;</a:t>
            </a:r>
            <a:endParaRPr lang="de-DE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06157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Individuelle Privilegien für eine Gruppe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277541" y="963216"/>
            <a:ext cx="7467316" cy="244682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e-DE" dirty="0"/>
              <a:t> CREATE VIEW </a:t>
            </a:r>
            <a:r>
              <a:rPr lang="de-DE" dirty="0" err="1"/>
              <a:t>StudentenNotenView</a:t>
            </a:r>
            <a:r>
              <a:rPr lang="de-DE" dirty="0"/>
              <a:t> AS</a:t>
            </a:r>
          </a:p>
          <a:p>
            <a:pPr algn="l"/>
            <a:r>
              <a:rPr lang="de-DE" dirty="0"/>
              <a:t>  </a:t>
            </a:r>
            <a:r>
              <a:rPr lang="de-DE" dirty="0" smtClean="0"/>
              <a:t>  SELECT </a:t>
            </a:r>
            <a:r>
              <a:rPr lang="de-DE" dirty="0"/>
              <a:t>* FROM </a:t>
            </a:r>
            <a:r>
              <a:rPr lang="de-DE" dirty="0" err="1"/>
              <a:t>pruefen</a:t>
            </a:r>
            <a:r>
              <a:rPr lang="de-DE" dirty="0"/>
              <a:t> p</a:t>
            </a:r>
          </a:p>
          <a:p>
            <a:pPr algn="l"/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WHERE EXISTS (SELECT * FROM Studenten</a:t>
            </a:r>
          </a:p>
          <a:p>
            <a:pPr algn="l"/>
            <a:r>
              <a:rPr lang="de-DE" dirty="0"/>
              <a:t>    </a:t>
            </a:r>
            <a:r>
              <a:rPr lang="de-DE" dirty="0" smtClean="0"/>
              <a:t>                              WHERE  </a:t>
            </a:r>
            <a:r>
              <a:rPr lang="de-DE" dirty="0" err="1"/>
              <a:t>MatrNr</a:t>
            </a:r>
            <a:r>
              <a:rPr lang="de-DE" dirty="0"/>
              <a:t> = </a:t>
            </a:r>
            <a:r>
              <a:rPr lang="de-DE" dirty="0" err="1"/>
              <a:t>p.MatrNr</a:t>
            </a:r>
            <a:r>
              <a:rPr lang="de-DE" dirty="0"/>
              <a:t> AND Name = USER) 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GRANT SELECT ON </a:t>
            </a:r>
            <a:r>
              <a:rPr lang="de-DE" dirty="0" err="1"/>
              <a:t>StudentenNotenView</a:t>
            </a:r>
            <a:r>
              <a:rPr lang="de-DE" dirty="0"/>
              <a:t> </a:t>
            </a:r>
          </a:p>
          <a:p>
            <a:pPr algn="l"/>
            <a:r>
              <a:rPr lang="de-DE" dirty="0"/>
              <a:t>	</a:t>
            </a:r>
            <a:r>
              <a:rPr lang="de-DE" dirty="0" err="1"/>
              <a:t>to</a:t>
            </a:r>
            <a:r>
              <a:rPr lang="de-DE" dirty="0"/>
              <a:t> &lt;</a:t>
            </a:r>
            <a:r>
              <a:rPr lang="de-DE" dirty="0" err="1"/>
              <a:t>StudentenGruppe</a:t>
            </a:r>
            <a:r>
              <a:rPr lang="de-DE" dirty="0"/>
              <a:t>&gt;</a:t>
            </a:r>
          </a:p>
          <a:p>
            <a:pPr algn="l">
              <a:spcBef>
                <a:spcPct val="50000"/>
              </a:spcBef>
            </a:pPr>
            <a:endParaRPr lang="de-DE" dirty="0">
              <a:latin typeface="Courier New" pitchFamily="49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2D9-5618-764D-BF29-71852D175DBE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39235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2208</Words>
  <Application>Microsoft Macintosh PowerPoint</Application>
  <PresentationFormat>Bildschirmpräsentation (16:9)</PresentationFormat>
  <Paragraphs>806</Paragraphs>
  <Slides>63</Slides>
  <Notes>59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63</vt:i4>
      </vt:variant>
    </vt:vector>
  </HeadingPairs>
  <TitlesOfParts>
    <vt:vector size="83" baseType="lpstr">
      <vt:lpstr>Brush Script MT</vt:lpstr>
      <vt:lpstr>Calibri</vt:lpstr>
      <vt:lpstr>Courier New</vt:lpstr>
      <vt:lpstr>Symbol</vt:lpstr>
      <vt:lpstr>Tahoma</vt:lpstr>
      <vt:lpstr>Times New Roman</vt:lpstr>
      <vt:lpstr>Webdings</vt:lpstr>
      <vt:lpstr>Wingdings</vt:lpstr>
      <vt:lpstr>Arial</vt:lpstr>
      <vt:lpstr>Titel 1</vt:lpstr>
      <vt:lpstr>Titel 2</vt:lpstr>
      <vt:lpstr>Titel 3</vt:lpstr>
      <vt:lpstr>Inhalt</vt:lpstr>
      <vt:lpstr>Kapiteltrenner blau</vt:lpstr>
      <vt:lpstr>Kapiteltrenner schwarz</vt:lpstr>
      <vt:lpstr>Equation</vt:lpstr>
      <vt:lpstr>VISIO</vt:lpstr>
      <vt:lpstr>Visio</vt:lpstr>
      <vt:lpstr>Clip</vt:lpstr>
      <vt:lpstr>Formel</vt:lpstr>
      <vt:lpstr>Sicherheitsaspekte</vt:lpstr>
      <vt:lpstr>Angriffsarten</vt:lpstr>
      <vt:lpstr>Discretionary Access Control</vt:lpstr>
      <vt:lpstr>Discretionary Access Control</vt:lpstr>
      <vt:lpstr>Zugriffskontrolle in SQL</vt:lpstr>
      <vt:lpstr>Zugriffskontrolle in SQL</vt:lpstr>
      <vt:lpstr>Sichten</vt:lpstr>
      <vt:lpstr>Sichten: k-Anonymität</vt:lpstr>
      <vt:lpstr>Individuelle Privilegien für eine Gruppe</vt:lpstr>
      <vt:lpstr>Auditing</vt:lpstr>
      <vt:lpstr>Rollenbasierte Autorisierung RBAC: Role Based Access Control</vt:lpstr>
      <vt:lpstr>RbAC: Role based Access Support</vt:lpstr>
      <vt:lpstr>Verfeinerungen des Autorisierungsmodells</vt:lpstr>
      <vt:lpstr>Implizite Autorisierung von Subjekten</vt:lpstr>
      <vt:lpstr>Starke und schwache Autorisierung am Beispiel der Autorisierung von Subjekten</vt:lpstr>
      <vt:lpstr>Implizite Autorisierung von Operationen</vt:lpstr>
      <vt:lpstr>Implizite Autorisierung von Objekten</vt:lpstr>
      <vt:lpstr>Implizite Autorisierung  entlang einer Typhierarchie</vt:lpstr>
      <vt:lpstr>Implizite Autorisierung  entlang einer Typhierarchie</vt:lpstr>
      <vt:lpstr>Implizite Autorisierung  entlang einer Typhierarchie</vt:lpstr>
      <vt:lpstr>Mandatory Access Control</vt:lpstr>
      <vt:lpstr>Multilevel-Datenbanken</vt:lpstr>
      <vt:lpstr>Multilevel-Relationen</vt:lpstr>
      <vt:lpstr>Integritätsbedingungen</vt:lpstr>
      <vt:lpstr>Integritätsbedingungen</vt:lpstr>
      <vt:lpstr>Subsumtionsfreiheit von Relationen</vt:lpstr>
      <vt:lpstr>Integritätsbedingungen</vt:lpstr>
      <vt:lpstr>Integritätsbedingungen</vt:lpstr>
      <vt:lpstr>SQL-Injection Attacken</vt:lpstr>
      <vt:lpstr>Naive Authentifizierung </vt:lpstr>
      <vt:lpstr>Mit jeder Anfrage wird das Passwort übergeben</vt:lpstr>
      <vt:lpstr>Attacke … </vt:lpstr>
      <vt:lpstr>Web-Anbindung von Datenbanken via Servlets</vt:lpstr>
      <vt:lpstr>Web-Anbindung von Datenbanken via Servlets</vt:lpstr>
      <vt:lpstr>SQL-Injektion via Web-Schnittstelle</vt:lpstr>
      <vt:lpstr>Attacke … </vt:lpstr>
      <vt:lpstr>Attacke … </vt:lpstr>
      <vt:lpstr>Attacke …</vt:lpstr>
      <vt:lpstr>Karikatur Quelle: xkcd</vt:lpstr>
      <vt:lpstr>Schutz vor SQL-Injection-Attacken</vt:lpstr>
      <vt:lpstr>Schutz vor SQL-Injection-Attacken</vt:lpstr>
      <vt:lpstr>Autorisierungs-Korridor einer Web-Anwendung</vt:lpstr>
      <vt:lpstr>Sony Datendiebstahl Quelle: Spiegel online </vt:lpstr>
      <vt:lpstr>PowerPoint-Präsentation</vt:lpstr>
      <vt:lpstr>PowerPoint-Präsentation</vt:lpstr>
      <vt:lpstr>PowerPoint-Präsentation</vt:lpstr>
      <vt:lpstr>Kryptographie</vt:lpstr>
      <vt:lpstr>Ethernet-Netzwerktopologie</vt:lpstr>
      <vt:lpstr>Geheimschlüssel vs Public Key</vt:lpstr>
      <vt:lpstr>Verwaltung und Verteilung der öffentlichen Schlüssel</vt:lpstr>
      <vt:lpstr>PowerPoint-Präsentation</vt:lpstr>
      <vt:lpstr>PowerPoint-Präsentation</vt:lpstr>
      <vt:lpstr>PowerPoint-Präsentation</vt:lpstr>
      <vt:lpstr>PowerPoint-Präsentation</vt:lpstr>
      <vt:lpstr>Illustration von e=157 und d=17 im Zahlenring Z*2668</vt:lpstr>
      <vt:lpstr>Authentifizierungs-Protokolle</vt:lpstr>
      <vt:lpstr>PowerPoint-Präsentation</vt:lpstr>
      <vt:lpstr>Authentifizierung und Schlüsselaustausch:  privater Schüssel Dc; öffentlicher Ec</vt:lpstr>
      <vt:lpstr>Dig. Signatur: MD5 mit RSA-Signatur</vt:lpstr>
      <vt:lpstr>Digitale Signaturen </vt:lpstr>
      <vt:lpstr>Ebenen des Datenschutzes</vt:lpstr>
      <vt:lpstr>Was ist das?</vt:lpstr>
      <vt:lpstr>Transaktionskette eines Bit-Coins von Owner1 über Owner2 zu Owner3</vt:lpstr>
    </vt:vector>
  </TitlesOfParts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16</cp:revision>
  <cp:lastPrinted>2015-07-30T14:04:45Z</cp:lastPrinted>
  <dcterms:created xsi:type="dcterms:W3CDTF">2019-02-25T13:58:14Z</dcterms:created>
  <dcterms:modified xsi:type="dcterms:W3CDTF">2021-03-02T15:12:06Z</dcterms:modified>
</cp:coreProperties>
</file>