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  <p:sldMasterId id="2147483668" r:id="rId2"/>
    <p:sldMasterId id="2147483674" r:id="rId3"/>
    <p:sldMasterId id="2147483648" r:id="rId4"/>
    <p:sldMasterId id="2147483684" r:id="rId5"/>
    <p:sldMasterId id="2147483697" r:id="rId6"/>
  </p:sldMasterIdLst>
  <p:notesMasterIdLst>
    <p:notesMasterId r:id="rId39"/>
  </p:notesMasterIdLst>
  <p:handoutMasterIdLst>
    <p:handoutMasterId r:id="rId40"/>
  </p:handoutMasterIdLst>
  <p:sldIdLst>
    <p:sldId id="35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412" r:id="rId24"/>
    <p:sldId id="413" r:id="rId25"/>
    <p:sldId id="414" r:id="rId26"/>
    <p:sldId id="415" r:id="rId27"/>
    <p:sldId id="416" r:id="rId28"/>
    <p:sldId id="417" r:id="rId29"/>
    <p:sldId id="418" r:id="rId30"/>
    <p:sldId id="419" r:id="rId31"/>
    <p:sldId id="420" r:id="rId32"/>
    <p:sldId id="421" r:id="rId33"/>
    <p:sldId id="423" r:id="rId34"/>
    <p:sldId id="424" r:id="rId35"/>
    <p:sldId id="425" r:id="rId36"/>
    <p:sldId id="427" r:id="rId37"/>
    <p:sldId id="426" r:id="rId38"/>
  </p:sldIdLst>
  <p:sldSz cx="9144000" cy="5143500" type="screen16x9"/>
  <p:notesSz cx="9925050" cy="6665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98C6EA"/>
    <a:srgbClr val="005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18" autoAdjust="0"/>
    <p:restoredTop sz="88272" autoAdjust="0"/>
  </p:normalViewPr>
  <p:slideViewPr>
    <p:cSldViewPr snapToGrid="0">
      <p:cViewPr varScale="1">
        <p:scale>
          <a:sx n="187" d="100"/>
          <a:sy n="187" d="100"/>
        </p:scale>
        <p:origin x="992" y="17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1" d="100"/>
          <a:sy n="131" d="100"/>
        </p:scale>
        <p:origin x="-810" y="-96"/>
      </p:cViewPr>
      <p:guideLst>
        <p:guide orient="horz" pos="210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9" Type="http://schemas.openxmlformats.org/officeDocument/2006/relationships/slide" Target="slides/slide3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1901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751376-2EB8-4403-B858-305A8AAA6B01}" type="datetimeFigureOut">
              <a:rPr lang="en-GB"/>
              <a:pPr>
                <a:defRPr/>
              </a:pPr>
              <a:t>01/03/2021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1901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C15F7A-46C6-4AD2-BFEC-842DCCCC19C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95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1901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C46BC9-2C9E-4670-A85A-6A588BA2D405}" type="datetimeFigureOut">
              <a:rPr lang="en-GB"/>
              <a:pPr>
                <a:defRPr/>
              </a:pPr>
              <a:t>01/03/2021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40025" y="500063"/>
            <a:ext cx="4445000" cy="2500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506" y="3166309"/>
            <a:ext cx="7940040" cy="2999661"/>
          </a:xfrm>
          <a:prstGeom prst="rect">
            <a:avLst/>
          </a:prstGeom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1901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AFC6D0-44D5-4EB7-828F-6F464F83D79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97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indent="-182563" algn="l" rtl="0" fontAlgn="base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355600" indent="-173038" algn="l" rtl="0" fontAlgn="base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538163" indent="-182563" algn="l" rtl="0" fontAlgn="base">
      <a:spcBef>
        <a:spcPct val="30000"/>
      </a:spcBef>
      <a:spcAft>
        <a:spcPct val="0"/>
      </a:spcAft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720725" indent="-182563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40025" y="500063"/>
            <a:ext cx="4445000" cy="250031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FC6D0-44D5-4EB7-828F-6F464F83D79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92DBB90-2FD2-C34B-91D1-8449B7C2DE80}" type="slidenum">
              <a:rPr lang="de-DE" altLang="x-none" sz="1300">
                <a:latin typeface="Times New Roman" charset="0"/>
              </a:rPr>
              <a:pPr/>
              <a:t>10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08C6505-03E5-0E48-8AC1-F0ACDA359E52}" type="slidenum">
              <a:rPr lang="de-DE" altLang="x-none" sz="1300">
                <a:latin typeface="Times New Roman" charset="0"/>
              </a:rPr>
              <a:pPr/>
              <a:t>11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F1547BE-2FFE-4E44-B22B-52CA348971BA}" type="slidenum">
              <a:rPr lang="de-DE" altLang="x-none" sz="1300">
                <a:latin typeface="Times New Roman" charset="0"/>
              </a:rPr>
              <a:pPr/>
              <a:t>12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B2F5407-7E22-BE48-B687-1E3C2B72F3CB}" type="slidenum">
              <a:rPr lang="de-DE" altLang="x-none" sz="1300">
                <a:latin typeface="Times New Roman" charset="0"/>
              </a:rPr>
              <a:pPr/>
              <a:t>13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6F4C95A-F942-3D47-A6A1-AFF4213A9B1B}" type="slidenum">
              <a:rPr lang="de-DE" altLang="x-none" sz="1300">
                <a:latin typeface="Times New Roman" charset="0"/>
              </a:rPr>
              <a:pPr/>
              <a:t>14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355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F1F3ACE-F1BE-6341-B9AF-C5698ED46353}" type="slidenum">
              <a:rPr lang="de-DE" altLang="x-none" sz="1300">
                <a:latin typeface="Times New Roman" charset="0"/>
              </a:rPr>
              <a:pPr/>
              <a:t>15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4355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A829EF0-6073-3648-B650-A1441A90812D}" type="slidenum">
              <a:rPr lang="de-DE" altLang="x-none" sz="1300">
                <a:latin typeface="Times New Roman" charset="0"/>
              </a:rPr>
              <a:pPr/>
              <a:t>16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243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1469E12-1339-1740-87FA-705F9D1764AD}" type="slidenum">
              <a:rPr lang="de-DE" altLang="x-none" sz="1300">
                <a:latin typeface="Times New Roman" charset="0"/>
              </a:rPr>
              <a:pPr/>
              <a:t>17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577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13BE04A-B046-6A49-9D56-93587E40FF98}" type="slidenum">
              <a:rPr lang="de-DE" altLang="x-none" sz="1300">
                <a:latin typeface="Times New Roman" charset="0"/>
              </a:rPr>
              <a:pPr/>
              <a:t>18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FC6F6B7-02F3-CB41-89F2-5DF9B8BD3F14}" type="slidenum">
              <a:rPr lang="de-DE" altLang="x-none" sz="1300">
                <a:latin typeface="Times New Roman" charset="0"/>
              </a:rPr>
              <a:pPr/>
              <a:t>19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7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3B042B8-B06A-4E41-B6F5-3FC7046CA0E2}" type="slidenum">
              <a:rPr lang="de-DE" altLang="x-none" sz="1300">
                <a:latin typeface="Times New Roman" charset="0"/>
              </a:rPr>
              <a:pPr/>
              <a:t>2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3598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AFD88B9-7CE7-464C-BC89-0B0B6863DDCD}" type="slidenum">
              <a:rPr lang="de-DE" altLang="x-none" sz="1300">
                <a:latin typeface="Times New Roman" charset="0"/>
              </a:rPr>
              <a:pPr/>
              <a:t>20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5071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D3BA864-4079-B546-9B0C-62956BA0FB6E}" type="slidenum">
              <a:rPr lang="de-DE" altLang="x-none" sz="1300">
                <a:latin typeface="Times New Roman" charset="0"/>
              </a:rPr>
              <a:pPr/>
              <a:t>21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6873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9C24F69-FA63-994F-AFD9-EECC3927A7D3}" type="slidenum">
              <a:rPr lang="de-DE" altLang="x-none" sz="1300">
                <a:latin typeface="Times New Roman" charset="0"/>
              </a:rPr>
              <a:pPr/>
              <a:t>22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389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3D59852-6957-CA4C-A4FE-234168DB2060}" type="slidenum">
              <a:rPr lang="de-DE" altLang="x-none" sz="1300">
                <a:latin typeface="Times New Roman" charset="0"/>
              </a:rPr>
              <a:pPr/>
              <a:t>23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482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EA51E6A-B424-8040-9956-AC5257C9A80E}" type="slidenum">
              <a:rPr lang="de-DE" altLang="x-none" sz="1300">
                <a:latin typeface="Times New Roman" charset="0"/>
              </a:rPr>
              <a:pPr/>
              <a:t>24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7176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4D2CC1D-80AC-614C-8FD5-61DE765B8EF7}" type="slidenum">
              <a:rPr lang="de-DE" altLang="x-none" sz="1300">
                <a:latin typeface="Times New Roman" charset="0"/>
              </a:rPr>
              <a:pPr/>
              <a:t>25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113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55572EF-ECD9-6141-9921-054026E68172}" type="slidenum">
              <a:rPr lang="de-DE" altLang="x-none" sz="1300">
                <a:latin typeface="Times New Roman" charset="0"/>
              </a:rPr>
              <a:pPr/>
              <a:t>26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6275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6765A6E-C7B2-2242-B828-1D03B1C7A132}" type="slidenum">
              <a:rPr lang="de-DE" altLang="x-none" sz="1300">
                <a:latin typeface="Times New Roman" charset="0"/>
              </a:rPr>
              <a:pPr/>
              <a:t>27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0313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E294C21-D9FA-4440-8BF6-BEE26A8DD91A}" type="slidenum">
              <a:rPr lang="de-DE" altLang="x-none" sz="1300">
                <a:latin typeface="Times New Roman" charset="0"/>
              </a:rPr>
              <a:pPr/>
              <a:t>28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7659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398F208-680C-C64D-B9E6-7378E4409664}" type="slidenum">
              <a:rPr lang="de-DE" altLang="x-none" sz="1300">
                <a:latin typeface="Times New Roman" charset="0"/>
              </a:rPr>
              <a:pPr/>
              <a:t>29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65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EB5F740-40E2-2F4F-95BC-090BCC66C0A3}" type="slidenum">
              <a:rPr lang="de-DE" altLang="x-none" sz="1300">
                <a:latin typeface="Times New Roman" charset="0"/>
              </a:rPr>
              <a:pPr/>
              <a:t>3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57438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1F1C2DD-148B-9640-9E35-9A328EF5398B}" type="slidenum">
              <a:rPr lang="de-DE" altLang="x-none" sz="1300">
                <a:latin typeface="Times New Roman" charset="0"/>
              </a:rPr>
              <a:pPr/>
              <a:t>30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01999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7D66940-0481-A548-8E72-A8CB32C165C0}" type="slidenum">
              <a:rPr lang="de-DE" altLang="x-none" sz="1300">
                <a:latin typeface="Times New Roman" charset="0"/>
              </a:rPr>
              <a:pPr/>
              <a:t>31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90571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6D8AD93-9D97-5248-993C-D2767DF74AE6}" type="slidenum">
              <a:rPr lang="de-DE" altLang="x-none" sz="1300">
                <a:latin typeface="Times New Roman" charset="0"/>
              </a:rPr>
              <a:pPr/>
              <a:t>32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22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9C69D31-3A36-734A-B322-4F311C0701C1}" type="slidenum">
              <a:rPr lang="de-DE" altLang="x-none" sz="1300">
                <a:latin typeface="Times New Roman" charset="0"/>
              </a:rPr>
              <a:pPr/>
              <a:t>4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956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935C3B9-A581-1C4D-8393-1E90687954DA}" type="slidenum">
              <a:rPr lang="de-DE" altLang="x-none" sz="1300">
                <a:latin typeface="Times New Roman" charset="0"/>
              </a:rPr>
              <a:pPr/>
              <a:t>5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324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930F553-16ED-EB44-9FF7-6404D58976FE}" type="slidenum">
              <a:rPr lang="de-DE" altLang="x-none" sz="1300">
                <a:latin typeface="Times New Roman" charset="0"/>
              </a:rPr>
              <a:pPr/>
              <a:t>6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6009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B834B10-E14A-734C-9491-64EC9B29F3C1}" type="slidenum">
              <a:rPr lang="de-DE" altLang="x-none" sz="1300">
                <a:latin typeface="Times New Roman" charset="0"/>
              </a:rPr>
              <a:pPr/>
              <a:t>7</a:t>
            </a:fld>
            <a:endParaRPr lang="de-DE" altLang="x-none" sz="13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60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D420779-20B3-E645-8B0D-F228CA4D1D78}" type="slidenum">
              <a:rPr lang="de-DE" altLang="x-none" sz="1300">
                <a:latin typeface="Times New Roman" charset="0"/>
              </a:rPr>
              <a:pPr/>
              <a:t>8</a:t>
            </a:fld>
            <a:endParaRPr lang="de-DE" altLang="x-none" sz="13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C5355F5-4CE3-3540-825F-21CDD76F9DD0}" type="slidenum">
              <a:rPr lang="de-DE" altLang="x-none" sz="1300">
                <a:latin typeface="Times New Roman" charset="0"/>
              </a:rPr>
              <a:pPr/>
              <a:t>9</a:t>
            </a:fld>
            <a:endParaRPr lang="de-DE" altLang="x-none" sz="130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87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8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/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noProof="0"/>
              <a:t>Dr. rer. nat. Erika Mustermann (TUM) | kann beliebig erweitert werden | Infos mit Strich trennen</a:t>
            </a:r>
          </a:p>
        </p:txBody>
      </p:sp>
      <p:sp>
        <p:nvSpPr>
          <p:cNvPr id="8" name="Inhaltsplatzhalter 9"/>
          <p:cNvSpPr>
            <a:spLocks noGrp="1"/>
          </p:cNvSpPr>
          <p:nvPr>
            <p:ph sz="quarter" idx="18"/>
          </p:nvPr>
        </p:nvSpPr>
        <p:spPr>
          <a:xfrm>
            <a:off x="316992" y="2148752"/>
            <a:ext cx="4188333" cy="2547074"/>
          </a:xfrm>
          <a:prstGeom prst="rect">
            <a:avLst/>
          </a:prstGeom>
        </p:spPr>
        <p:txBody>
          <a:bodyPr lIns="0" rIns="0"/>
          <a:lstStyle>
            <a:lvl1pPr>
              <a:defRPr lang="de-DE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 baseline="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4648200" y="2148840"/>
            <a:ext cx="4180392" cy="2546911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+ Text (Hintergr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 bwMode="auto">
          <a:xfrm>
            <a:off x="0" y="2152650"/>
            <a:ext cx="9144000" cy="2990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endParaRPr lang="de-DE" sz="1000">
              <a:latin typeface="Arial" pitchFamily="34" charset="0"/>
            </a:endParaRP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noProof="0"/>
              <a:t>Dr. rer. nat. Erika Mustermann (TUM) | kann beliebig erweitert werden | Infos mit Strich trennen</a:t>
            </a:r>
          </a:p>
        </p:txBody>
      </p:sp>
      <p:sp>
        <p:nvSpPr>
          <p:cNvPr id="8" name="Inhaltsplatzhalter 9"/>
          <p:cNvSpPr>
            <a:spLocks noGrp="1"/>
          </p:cNvSpPr>
          <p:nvPr>
            <p:ph sz="quarter" idx="18"/>
          </p:nvPr>
        </p:nvSpPr>
        <p:spPr>
          <a:xfrm>
            <a:off x="316992" y="2152650"/>
            <a:ext cx="4197858" cy="2552700"/>
          </a:xfrm>
          <a:prstGeom prst="rect">
            <a:avLst/>
          </a:prstGeom>
        </p:spPr>
        <p:txBody>
          <a:bodyPr lIns="0" rIns="0"/>
          <a:lstStyle>
            <a:lvl1pPr>
              <a:defRPr lang="de-DE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 baseline="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4648200" y="2143125"/>
            <a:ext cx="4180392" cy="2543176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noProof="0"/>
              <a:t>Dr. rer. nat. Erika Mustermann (TUM) | kann beliebig erweitert werden | Infos mit Strich trennen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7"/>
          </p:nvPr>
        </p:nvSpPr>
        <p:spPr>
          <a:xfrm>
            <a:off x="0" y="2133600"/>
            <a:ext cx="9144000" cy="30099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formatfü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600200"/>
            <a:ext cx="9144000" cy="3543299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87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Präsentationsmuster</a:t>
            </a:r>
            <a:br>
              <a:rPr lang="de-DE" noProof="0" dirty="0"/>
            </a:br>
            <a:r>
              <a:rPr lang="de-DE" noProof="0" dirty="0"/>
              <a:t/>
            </a:r>
            <a:br>
              <a:rPr lang="de-DE" noProof="0" dirty="0"/>
            </a:br>
            <a:r>
              <a:rPr lang="de-DE" noProof="0" dirty="0"/>
              <a:t>kann auch als </a:t>
            </a:r>
            <a:r>
              <a:rPr lang="de-DE" noProof="0" dirty="0" err="1"/>
              <a:t>Kapiteltrenner</a:t>
            </a:r>
            <a:r>
              <a:rPr lang="de-DE" noProof="0" dirty="0"/>
              <a:t> verwendet werden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Präsentationsmuster</a:t>
            </a:r>
            <a:br>
              <a:rPr lang="de-DE" noProof="0" dirty="0"/>
            </a:br>
            <a:r>
              <a:rPr lang="de-DE" noProof="0" dirty="0"/>
              <a:t/>
            </a:r>
            <a:br>
              <a:rPr lang="de-DE" noProof="0" dirty="0"/>
            </a:br>
            <a:r>
              <a:rPr lang="de-DE" noProof="0" dirty="0"/>
              <a:t>kann auch als </a:t>
            </a:r>
            <a:r>
              <a:rPr lang="de-DE" noProof="0" dirty="0" err="1"/>
              <a:t>Kapiteltrenner</a:t>
            </a:r>
            <a:r>
              <a:rPr lang="de-DE" noProof="0" dirty="0"/>
              <a:t> verwendet werden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229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7F6C5-4A33-2D48-A031-50A1F03A2AD8}" type="slidenum">
              <a:rPr lang="en-US" altLang="x-none"/>
              <a:pPr/>
              <a:t>‹Nr.›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7654697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C12D9-5618-764D-BF29-71852D175DBE}" type="slidenum">
              <a:rPr lang="en-US" altLang="x-none"/>
              <a:pPr/>
              <a:t>‹Nr.›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7783311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600" baseline="0" noProof="0" dirty="0" smtClean="0">
                <a:solidFill>
                  <a:schemeClr val="bg1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>
                <a:solidFill>
                  <a:srgbClr val="000000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/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19090" y="1600200"/>
            <a:ext cx="8508999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 lIns="0" rIns="0"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19090" y="2143125"/>
            <a:ext cx="8508999" cy="25431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 useBgFill="1"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 useBgFill="1"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 useBgFill="1"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  <p:sp useBgFill="1"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9090" y="1600200"/>
            <a:ext cx="8508999" cy="50530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394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319091" y="1602000"/>
            <a:ext cx="4180910" cy="30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5" hasCustomPrompt="1"/>
          </p:nvPr>
        </p:nvSpPr>
        <p:spPr>
          <a:xfrm>
            <a:off x="4647179" y="1602000"/>
            <a:ext cx="4180910" cy="30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baseline="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0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Relationship Id="rId3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Relationship Id="rId9" Type="http://schemas.openxmlformats.org/officeDocument/2006/relationships/theme" Target="../theme/theme4.xml"/><Relationship Id="rId10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5.xml"/><Relationship Id="rId3" Type="http://schemas.openxmlformats.org/officeDocument/2006/relationships/image" Target="../media/image3.emf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6.xml"/><Relationship Id="rId3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7829538" cy="28851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5" name="Bild 8" descr="20150416 tum logo blau png final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18800" y="324000"/>
            <a:ext cx="604774" cy="3185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12" r:id="rId2"/>
    <p:sldLayoutId id="2147483713" r:id="rId3"/>
  </p:sldLayoutIdLst>
  <p:hf hdr="0" dt="0"/>
  <p:txStyles>
    <p:titleStyle>
      <a:lvl1pPr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feld 22"/>
          <p:cNvSpPr txBox="1"/>
          <p:nvPr/>
        </p:nvSpPr>
        <p:spPr>
          <a:xfrm>
            <a:off x="7713330" y="4922462"/>
            <a:ext cx="1115376" cy="21050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r">
              <a:lnSpc>
                <a:spcPct val="114000"/>
              </a:lnSpc>
            </a:pPr>
            <a:fld id="{C51078C5-4710-4254-8001-F1C0900803FD}" type="slidenum">
              <a:rPr lang="de-DE" sz="1200" smtClean="0">
                <a:latin typeface="+mn-lt"/>
                <a:cs typeface="Arial" pitchFamily="34" charset="0"/>
              </a:rPr>
              <a:pPr algn="r">
                <a:lnSpc>
                  <a:spcPct val="114000"/>
                </a:lnSpc>
              </a:pPr>
              <a:t>‹Nr.›</a:t>
            </a:fld>
            <a:endParaRPr lang="de-DE" sz="1200" dirty="0">
              <a:latin typeface="+mn-lt"/>
              <a:cs typeface="Arial" pitchFamily="34" charset="0"/>
            </a:endParaRPr>
          </a:p>
        </p:txBody>
      </p:sp>
      <p:pic>
        <p:nvPicPr>
          <p:cNvPr id="5" name="Bild 4" descr="Fahnen_HG.jpg"/>
          <p:cNvPicPr>
            <a:picLocks noChangeAspect="1"/>
          </p:cNvPicPr>
          <p:nvPr/>
        </p:nvPicPr>
        <p:blipFill>
          <a:blip r:embed="rId3" cstate="screen"/>
          <a:srcRect l="398" t="14167" b="1083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319506" y="321468"/>
            <a:ext cx="7160425" cy="346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Lehrstuhl für Mustertechnik</a:t>
            </a:r>
          </a:p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Fakultät für Musterverfahren</a:t>
            </a:r>
          </a:p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Technische Universität</a:t>
            </a:r>
            <a:r>
              <a:rPr lang="de-DE" sz="800" baseline="0" dirty="0">
                <a:solidFill>
                  <a:schemeClr val="tx2"/>
                </a:solidFill>
                <a:latin typeface="+mn-lt"/>
              </a:rPr>
              <a:t> München</a:t>
            </a:r>
            <a:endParaRPr lang="de-DE" sz="800" dirty="0">
              <a:solidFill>
                <a:schemeClr val="tx2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20150416 tum logo blau png final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74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4" r:id="rId2"/>
    <p:sldLayoutId id="2147483704" r:id="rId3"/>
    <p:sldLayoutId id="2147483657" r:id="rId4"/>
    <p:sldLayoutId id="2147483711" r:id="rId5"/>
    <p:sldLayoutId id="2147483703" r:id="rId6"/>
    <p:sldLayoutId id="2147483653" r:id="rId7"/>
    <p:sldLayoutId id="2147483656" r:id="rId8"/>
  </p:sldLayoutIdLst>
  <p:hf hd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5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hidden"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endParaRPr lang="de-DE" dirty="0"/>
          </a:p>
        </p:txBody>
      </p:sp>
      <p:pic>
        <p:nvPicPr>
          <p:cNvPr id="4" name="Bild 3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"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7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hidden"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4" name="Bild 3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"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de-DE"/>
              <a:t>Dr. rer. nat. Erika Mustermann (TUM) | kann beliebig erweitert werden | Infos mit Strich trennen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4" descr="TUM_Glockenturm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215" y="1476375"/>
            <a:ext cx="3819542" cy="333375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85758" y="283688"/>
            <a:ext cx="8508999" cy="383381"/>
          </a:xfrm>
        </p:spPr>
        <p:txBody>
          <a:bodyPr/>
          <a:lstStyle/>
          <a:p>
            <a:r>
              <a:rPr lang="de-DE" b="1" dirty="0" smtClean="0"/>
              <a:t>Fehlerbehandlung/</a:t>
            </a:r>
            <a:r>
              <a:rPr lang="de-DE" b="1" dirty="0" err="1" smtClean="0"/>
              <a:t>Recovery</a:t>
            </a:r>
            <a:r>
              <a:rPr lang="de-DE" b="1" dirty="0" smtClean="0"/>
              <a:t>: </a:t>
            </a:r>
            <a:r>
              <a:rPr lang="de-DE" b="1" dirty="0" smtClean="0">
                <a:solidFill>
                  <a:srgbClr val="FF0000"/>
                </a:solidFill>
              </a:rPr>
              <a:t>A</a:t>
            </a:r>
            <a:r>
              <a:rPr lang="de-DE" b="1" dirty="0" smtClean="0"/>
              <a:t>CI</a:t>
            </a:r>
            <a:r>
              <a:rPr lang="de-DE" b="1" dirty="0" smtClean="0">
                <a:solidFill>
                  <a:srgbClr val="FF0000"/>
                </a:solidFill>
              </a:rPr>
              <a:t>D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Atomarität</a:t>
            </a:r>
            <a:r>
              <a:rPr lang="de-DE" dirty="0" smtClean="0"/>
              <a:t> und Dauerhaftigkeit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B6EE3C8-C76A-5540-9A1F-C635E659DB11}" type="slidenum">
              <a:rPr lang="en-US" altLang="x-none" sz="1050">
                <a:solidFill>
                  <a:srgbClr val="CC66FF"/>
                </a:solidFill>
              </a:rPr>
              <a:pPr/>
              <a:t>10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11499" y="0"/>
            <a:ext cx="7689501" cy="571500"/>
          </a:xfrm>
        </p:spPr>
        <p:txBody>
          <a:bodyPr/>
          <a:lstStyle/>
          <a:p>
            <a:r>
              <a:rPr lang="de-DE" altLang="x-none" dirty="0">
                <a:latin typeface="Tahoma" charset="0"/>
                <a:ea typeface="ＭＳ Ｐゴシック" charset="-128"/>
              </a:rPr>
              <a:t>Protokollierung von </a:t>
            </a:r>
            <a:r>
              <a:rPr lang="de-DE" altLang="x-none" dirty="0" smtClean="0">
                <a:latin typeface="Tahoma" charset="0"/>
                <a:ea typeface="ＭＳ Ｐゴシック" charset="-128"/>
              </a:rPr>
              <a:t>Änderungsoperationen im Log</a:t>
            </a:r>
            <a:endParaRPr lang="de-DE" altLang="x-none" dirty="0">
              <a:latin typeface="Tahoma" charset="0"/>
              <a:ea typeface="ＭＳ Ｐゴシック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79" y="1535907"/>
            <a:ext cx="7568921" cy="36075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x-none" i="1" dirty="0">
                <a:solidFill>
                  <a:srgbClr val="CC0099"/>
                </a:solidFill>
                <a:ea typeface="ＭＳ Ｐゴシック" charset="-128"/>
              </a:rPr>
              <a:t>LSN (Log </a:t>
            </a: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Sequence</a:t>
            </a:r>
            <a:r>
              <a:rPr lang="de-DE" altLang="x-none" i="1" dirty="0">
                <a:solidFill>
                  <a:srgbClr val="CC0099"/>
                </a:solidFill>
                <a:ea typeface="ＭＳ Ｐゴシック" charset="-128"/>
              </a:rPr>
              <a:t> </a:t>
            </a: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Number</a:t>
            </a:r>
            <a:r>
              <a:rPr lang="de-DE" altLang="x-none" i="1" dirty="0">
                <a:solidFill>
                  <a:srgbClr val="CC0099"/>
                </a:solidFill>
                <a:ea typeface="ＭＳ Ｐゴシック" charset="-128"/>
              </a:rPr>
              <a:t>),</a:t>
            </a:r>
          </a:p>
          <a:p>
            <a:pPr lvl="1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eine eindeutige Kennung des Log-Eintrags.</a:t>
            </a:r>
          </a:p>
          <a:p>
            <a:pPr lvl="1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LSNs müssen monoton aufsteigend vergeben werden,</a:t>
            </a:r>
          </a:p>
          <a:p>
            <a:pPr lvl="1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die chronologische </a:t>
            </a:r>
            <a:r>
              <a:rPr lang="de-DE" altLang="x-none" dirty="0" smtClean="0">
                <a:ea typeface="ＭＳ Ｐゴシック" charset="-128"/>
              </a:rPr>
              <a:t>(zeitliche) Reihenfolge </a:t>
            </a:r>
            <a:r>
              <a:rPr lang="de-DE" altLang="x-none" dirty="0">
                <a:ea typeface="ＭＳ Ｐゴシック" charset="-128"/>
              </a:rPr>
              <a:t>der Protokolleinträge kann dadurch ermittelt werden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 lvl="1">
              <a:lnSpc>
                <a:spcPct val="80000"/>
              </a:lnSpc>
            </a:pPr>
            <a:endParaRPr lang="de-DE" altLang="x-none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de-DE" altLang="x-none" i="1" dirty="0">
                <a:solidFill>
                  <a:srgbClr val="CC0099"/>
                </a:solidFill>
                <a:ea typeface="ＭＳ Ｐゴシック" charset="-128"/>
              </a:rPr>
              <a:t>Transaktionskennung TA</a:t>
            </a:r>
            <a:r>
              <a:rPr lang="de-DE" altLang="x-none" dirty="0">
                <a:ea typeface="ＭＳ Ｐゴシック" charset="-128"/>
              </a:rPr>
              <a:t> der Transaktion, die die Änderung durchgeführt hat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>
              <a:lnSpc>
                <a:spcPct val="80000"/>
              </a:lnSpc>
            </a:pPr>
            <a:endParaRPr lang="de-DE" altLang="x-none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PageID</a:t>
            </a:r>
            <a:endParaRPr lang="de-DE" altLang="x-none" i="1" dirty="0">
              <a:solidFill>
                <a:srgbClr val="CC0099"/>
              </a:solidFill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die Kennung der Seite, auf der die Änderungsoperationen vollzogen wurde.</a:t>
            </a:r>
          </a:p>
          <a:p>
            <a:pPr lvl="1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Wenn eine Änderung mehr als eine Seite betrifft, müssen entsprechend viele Log-Einträge generiert werden.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11499" y="685800"/>
            <a:ext cx="768950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kumimoji="1" lang="de-DE" altLang="x-none" sz="2100" dirty="0">
                <a:solidFill>
                  <a:schemeClr val="tx2"/>
                </a:solidFill>
                <a:latin typeface="Arial Black" charset="0"/>
              </a:rPr>
              <a:t>Struktur der Log-Einträge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143000" y="1143000"/>
            <a:ext cx="6858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	[LSN, TransaktionsID, PageID, Redo, Undo, PrevLSN]</a:t>
            </a:r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3ED7259-1FEE-484E-865E-5B8AFDC8F0A4}" type="slidenum">
              <a:rPr lang="en-US" altLang="x-none" sz="1050">
                <a:solidFill>
                  <a:srgbClr val="CC66FF"/>
                </a:solidFill>
              </a:rPr>
              <a:pPr/>
              <a:t>11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27538" y="0"/>
            <a:ext cx="7473462" cy="571500"/>
          </a:xfrm>
        </p:spPr>
        <p:txBody>
          <a:bodyPr/>
          <a:lstStyle/>
          <a:p>
            <a:r>
              <a:rPr lang="de-DE" altLang="x-none" sz="2400">
                <a:latin typeface="Tahoma" charset="0"/>
                <a:ea typeface="ＭＳ Ｐゴシック" charset="-128"/>
              </a:rPr>
              <a:t>Protokollierung von Änderungsoperationen II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27538" y="1535907"/>
            <a:ext cx="7473462" cy="3607594"/>
          </a:xfrm>
        </p:spPr>
        <p:txBody>
          <a:bodyPr/>
          <a:lstStyle/>
          <a:p>
            <a:r>
              <a:rPr lang="de-DE" altLang="x-none" dirty="0">
                <a:ea typeface="ＭＳ Ｐゴシック" charset="-128"/>
              </a:rPr>
              <a:t>Die </a:t>
            </a: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Redo</a:t>
            </a:r>
            <a:r>
              <a:rPr lang="de-DE" altLang="x-none" i="1" dirty="0">
                <a:ea typeface="ＭＳ Ｐゴシック" charset="-128"/>
              </a:rPr>
              <a:t> </a:t>
            </a:r>
            <a:r>
              <a:rPr lang="de-DE" altLang="x-none" dirty="0">
                <a:ea typeface="ＭＳ Ｐゴシック" charset="-128"/>
              </a:rPr>
              <a:t>-Information gibt an, wie die Änderung nachvollzogen werden kann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endParaRPr lang="de-DE" altLang="x-none" dirty="0">
              <a:ea typeface="ＭＳ Ｐゴシック" charset="-128"/>
            </a:endParaRPr>
          </a:p>
          <a:p>
            <a:r>
              <a:rPr lang="de-DE" altLang="x-none" dirty="0">
                <a:ea typeface="ＭＳ Ｐゴシック" charset="-128"/>
              </a:rPr>
              <a:t>Die </a:t>
            </a: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Undo</a:t>
            </a:r>
            <a:r>
              <a:rPr lang="de-DE" altLang="x-none" i="1" dirty="0">
                <a:ea typeface="ＭＳ Ｐゴシック" charset="-128"/>
              </a:rPr>
              <a:t> </a:t>
            </a:r>
            <a:r>
              <a:rPr lang="de-DE" altLang="x-none" dirty="0">
                <a:ea typeface="ＭＳ Ｐゴシック" charset="-128"/>
              </a:rPr>
              <a:t>-Information beschreibt, wie die Änderung rückgängig gemacht werden kann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endParaRPr lang="de-DE" altLang="x-none" dirty="0">
              <a:ea typeface="ＭＳ Ｐゴシック" charset="-128"/>
            </a:endParaRPr>
          </a:p>
          <a:p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PrevLSN</a:t>
            </a:r>
            <a:r>
              <a:rPr lang="de-DE" altLang="x-none" dirty="0">
                <a:ea typeface="ＭＳ Ｐゴシック" charset="-128"/>
              </a:rPr>
              <a:t>, einen Zeiger auf den vorhergehenden Log-Eintrag der jeweiligen Transaktion. Diesen Eintrag benötigt man aus Effizienzgründen.</a:t>
            </a:r>
          </a:p>
        </p:txBody>
      </p:sp>
      <p:sp>
        <p:nvSpPr>
          <p:cNvPr id="33796" name="Rectangle 1028"/>
          <p:cNvSpPr>
            <a:spLocks noChangeArrowheads="1"/>
          </p:cNvSpPr>
          <p:nvPr/>
        </p:nvSpPr>
        <p:spPr bwMode="auto">
          <a:xfrm>
            <a:off x="527538" y="685800"/>
            <a:ext cx="747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kumimoji="1" lang="de-DE" altLang="x-none" sz="2100">
                <a:solidFill>
                  <a:schemeClr val="tx2"/>
                </a:solidFill>
                <a:latin typeface="Arial Black" charset="0"/>
              </a:rPr>
              <a:t>Struktur der Log-Einträge II</a:t>
            </a:r>
          </a:p>
        </p:txBody>
      </p:sp>
      <p:sp>
        <p:nvSpPr>
          <p:cNvPr id="33797" name="Rectangle 1029"/>
          <p:cNvSpPr>
            <a:spLocks noChangeArrowheads="1"/>
          </p:cNvSpPr>
          <p:nvPr/>
        </p:nvSpPr>
        <p:spPr bwMode="auto">
          <a:xfrm>
            <a:off x="1143000" y="1143000"/>
            <a:ext cx="6858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	[LSN, TransaktionsID, PageID, Redo, Undo, PrevLSN]</a:t>
            </a:r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03C9BE1-0F92-C840-8E21-6B74C491C754}" type="slidenum">
              <a:rPr lang="en-US" altLang="x-none" sz="1050">
                <a:solidFill>
                  <a:srgbClr val="CC66FF"/>
                </a:solidFill>
              </a:rPr>
              <a:pPr/>
              <a:t>12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457200"/>
          </a:xfrm>
        </p:spPr>
        <p:txBody>
          <a:bodyPr/>
          <a:lstStyle/>
          <a:p>
            <a:pPr algn="ctr"/>
            <a:r>
              <a:rPr lang="de-DE" altLang="x-none" sz="2400">
                <a:latin typeface="Tahoma" charset="0"/>
                <a:ea typeface="ＭＳ Ｐゴシック" charset="-128"/>
              </a:rPr>
              <a:t>Beispiel einer Log-Datei</a:t>
            </a:r>
          </a:p>
        </p:txBody>
      </p:sp>
      <p:graphicFrame>
        <p:nvGraphicFramePr>
          <p:cNvPr id="88372" name="Group 308"/>
          <p:cNvGraphicFramePr>
            <a:graphicFrameLocks noGrp="1"/>
          </p:cNvGraphicFramePr>
          <p:nvPr/>
        </p:nvGraphicFramePr>
        <p:xfrm>
          <a:off x="1371600" y="547688"/>
          <a:ext cx="6457950" cy="4319595"/>
        </p:xfrm>
        <a:graphic>
          <a:graphicData uri="http://schemas.openxmlformats.org/drawingml/2006/table">
            <a:tbl>
              <a:tblPr/>
              <a:tblGrid>
                <a:gridCol w="571500"/>
                <a:gridCol w="1085850"/>
                <a:gridCol w="1143000"/>
                <a:gridCol w="3657600"/>
              </a:tblGrid>
              <a:tr h="285750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Schritt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endParaRPr kumimoji="1" lang="de-DE" altLang="x-none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endParaRPr kumimoji="1" lang="de-DE" altLang="x-none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Log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[LSN, TA, PageID, Redo, Undo, PrevLSN]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247650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[#1,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,0]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3.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[#2,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,0]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4.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r(C,c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5.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- 50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6.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[#3,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-=50,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+=50,#1]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7.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+ 100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8.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w(C,c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[#4,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+=100,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-=100,#2]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9.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r(B,b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10.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+ 50</a:t>
                      </a:r>
                      <a:endParaRPr kumimoji="1" lang="de-DE" altLang="x-none" sz="1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11.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w(B,b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[#5,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+=50,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-=50,#3]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12.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 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[#6,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,#5]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13.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14.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– 100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15.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[#7,T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,P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,A-=100,A+=100,#4]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16.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[#8,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,#7]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C5A53AA-3E44-2B4C-A873-3CD555F3A77C}" type="slidenum">
              <a:rPr lang="en-US" altLang="x-none" sz="1050">
                <a:solidFill>
                  <a:srgbClr val="CC66FF"/>
                </a:solidFill>
              </a:rPr>
              <a:pPr/>
              <a:t>13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431" y="195309"/>
            <a:ext cx="7814569" cy="426127"/>
          </a:xfrm>
        </p:spPr>
        <p:txBody>
          <a:bodyPr/>
          <a:lstStyle/>
          <a:p>
            <a:r>
              <a:rPr lang="de-DE" altLang="x-none" sz="2100">
                <a:ea typeface="ＭＳ Ｐゴシック" charset="-128"/>
              </a:rPr>
              <a:t>Logische oder physische Protokollierung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431" y="909960"/>
            <a:ext cx="7814569" cy="4233539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de-DE" altLang="x-none" b="1" dirty="0">
                <a:solidFill>
                  <a:srgbClr val="CC0099"/>
                </a:solidFill>
                <a:ea typeface="ＭＳ Ｐゴシック" charset="-128"/>
              </a:rPr>
              <a:t>Physische Protokollierung</a:t>
            </a:r>
          </a:p>
          <a:p>
            <a:pPr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Es werden Inhalte / Zustände protokolliert</a:t>
            </a:r>
            <a:r>
              <a:rPr lang="de-DE" altLang="x-none" dirty="0" smtClean="0">
                <a:ea typeface="ＭＳ Ｐゴシック" charset="-128"/>
              </a:rPr>
              <a:t>:</a:t>
            </a:r>
          </a:p>
          <a:p>
            <a:pPr>
              <a:lnSpc>
                <a:spcPct val="80000"/>
              </a:lnSpc>
            </a:pPr>
            <a:endParaRPr lang="de-DE" altLang="x-none" dirty="0">
              <a:ea typeface="ＭＳ Ｐゴシック" charset="-128"/>
            </a:endParaRPr>
          </a:p>
          <a:p>
            <a:pPr marL="847725" lvl="1" indent="-342900">
              <a:lnSpc>
                <a:spcPct val="80000"/>
              </a:lnSpc>
              <a:buFont typeface="Webdings" charset="2"/>
              <a:buAutoNum type="arabicPeriod"/>
            </a:pPr>
            <a:r>
              <a:rPr lang="de-DE" altLang="x-none" b="1" dirty="0" err="1">
                <a:ea typeface="ＭＳ Ｐゴシック" charset="-128"/>
              </a:rPr>
              <a:t>before</a:t>
            </a:r>
            <a:r>
              <a:rPr lang="de-DE" altLang="x-none" b="1" dirty="0">
                <a:ea typeface="ＭＳ Ｐゴシック" charset="-128"/>
              </a:rPr>
              <a:t>-image</a:t>
            </a:r>
            <a:r>
              <a:rPr lang="de-DE" altLang="x-none" dirty="0">
                <a:ea typeface="ＭＳ Ｐゴシック" charset="-128"/>
              </a:rPr>
              <a:t> enthält den Zustand vor Ausführung der </a:t>
            </a:r>
            <a:r>
              <a:rPr lang="de-DE" altLang="x-none" dirty="0" smtClean="0">
                <a:ea typeface="ＭＳ Ｐゴシック" charset="-128"/>
              </a:rPr>
              <a:t>Operation</a:t>
            </a:r>
            <a:endParaRPr lang="de-DE" altLang="x-none" dirty="0">
              <a:ea typeface="ＭＳ Ｐゴシック" charset="-128"/>
            </a:endParaRPr>
          </a:p>
          <a:p>
            <a:pPr marL="847725" lvl="1" indent="-342900">
              <a:lnSpc>
                <a:spcPct val="80000"/>
              </a:lnSpc>
              <a:buFont typeface="Webdings" charset="2"/>
              <a:buAutoNum type="arabicPeriod"/>
            </a:pPr>
            <a:r>
              <a:rPr lang="de-DE" altLang="x-none" b="1" dirty="0">
                <a:ea typeface="ＭＳ Ｐゴシック" charset="-128"/>
              </a:rPr>
              <a:t>after-image</a:t>
            </a:r>
            <a:r>
              <a:rPr lang="de-DE" altLang="x-none" dirty="0">
                <a:ea typeface="ＭＳ Ｐゴシック" charset="-128"/>
              </a:rPr>
              <a:t> enthält den Zustand nach Ausführung der Operation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de-DE" altLang="x-none" b="1" dirty="0">
                <a:solidFill>
                  <a:srgbClr val="CC0099"/>
                </a:solidFill>
                <a:ea typeface="ＭＳ Ｐゴシック" charset="-128"/>
              </a:rPr>
              <a:t>Logische Protokollierung</a:t>
            </a:r>
          </a:p>
          <a:p>
            <a:pPr marL="847725" lvl="1" indent="-342900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das </a:t>
            </a:r>
            <a:r>
              <a:rPr lang="de-DE" altLang="x-none" i="1" dirty="0" err="1">
                <a:ea typeface="ＭＳ Ｐゴシック" charset="-128"/>
              </a:rPr>
              <a:t>Before</a:t>
            </a:r>
            <a:r>
              <a:rPr lang="de-DE" altLang="x-none" i="1" dirty="0">
                <a:ea typeface="ＭＳ Ｐゴシック" charset="-128"/>
              </a:rPr>
              <a:t>-Image</a:t>
            </a:r>
            <a:r>
              <a:rPr lang="de-DE" altLang="x-none" dirty="0">
                <a:ea typeface="ＭＳ Ｐゴシック" charset="-128"/>
              </a:rPr>
              <a:t> wird durch Ausführung des </a:t>
            </a:r>
            <a:r>
              <a:rPr lang="de-DE" altLang="x-none" b="1" dirty="0" err="1">
                <a:ea typeface="ＭＳ Ｐゴシック" charset="-128"/>
              </a:rPr>
              <a:t>Undo</a:t>
            </a:r>
            <a:r>
              <a:rPr lang="de-DE" altLang="x-none" dirty="0">
                <a:ea typeface="ＭＳ Ｐゴシック" charset="-128"/>
              </a:rPr>
              <a:t>-Codes aus dem </a:t>
            </a:r>
            <a:r>
              <a:rPr lang="de-DE" altLang="x-none" i="1" dirty="0">
                <a:ea typeface="ＭＳ Ｐゴシック" charset="-128"/>
              </a:rPr>
              <a:t>After-Image</a:t>
            </a:r>
            <a:r>
              <a:rPr lang="de-DE" altLang="x-none" dirty="0">
                <a:ea typeface="ＭＳ Ｐゴシック" charset="-128"/>
              </a:rPr>
              <a:t> generiert und</a:t>
            </a:r>
          </a:p>
          <a:p>
            <a:pPr marL="847725" lvl="1" indent="-342900">
              <a:lnSpc>
                <a:spcPct val="80000"/>
              </a:lnSpc>
            </a:pPr>
            <a:r>
              <a:rPr lang="de-DE" altLang="x-none" dirty="0">
                <a:ea typeface="ＭＳ Ｐゴシック" charset="-128"/>
              </a:rPr>
              <a:t>das </a:t>
            </a:r>
            <a:r>
              <a:rPr lang="de-DE" altLang="x-none" i="1" dirty="0">
                <a:ea typeface="ＭＳ Ｐゴシック" charset="-128"/>
              </a:rPr>
              <a:t>After-Image</a:t>
            </a:r>
            <a:r>
              <a:rPr lang="de-DE" altLang="x-none" dirty="0">
                <a:ea typeface="ＭＳ Ｐゴシック" charset="-128"/>
              </a:rPr>
              <a:t> </a:t>
            </a:r>
            <a:r>
              <a:rPr lang="de-DE" altLang="x-none" dirty="0" smtClean="0">
                <a:ea typeface="ＭＳ Ｐゴシック" charset="-128"/>
              </a:rPr>
              <a:t>wird durch </a:t>
            </a:r>
            <a:r>
              <a:rPr lang="de-DE" altLang="x-none" dirty="0">
                <a:ea typeface="ＭＳ Ｐゴシック" charset="-128"/>
              </a:rPr>
              <a:t>Ausführung des </a:t>
            </a:r>
            <a:r>
              <a:rPr lang="de-DE" altLang="x-none" b="1" dirty="0" err="1">
                <a:ea typeface="ＭＳ Ｐゴシック" charset="-128"/>
              </a:rPr>
              <a:t>Redo</a:t>
            </a:r>
            <a:r>
              <a:rPr lang="de-DE" altLang="x-none" dirty="0">
                <a:ea typeface="ＭＳ Ｐゴシック" charset="-128"/>
              </a:rPr>
              <a:t>-Codes aus dem </a:t>
            </a:r>
            <a:r>
              <a:rPr lang="de-DE" altLang="x-none" i="1" dirty="0" err="1">
                <a:ea typeface="ＭＳ Ｐゴシック" charset="-128"/>
              </a:rPr>
              <a:t>Before</a:t>
            </a:r>
            <a:r>
              <a:rPr lang="de-DE" altLang="x-none" i="1" dirty="0">
                <a:ea typeface="ＭＳ Ｐゴシック" charset="-128"/>
              </a:rPr>
              <a:t>-Image</a:t>
            </a:r>
            <a:r>
              <a:rPr lang="de-DE" altLang="x-none" dirty="0">
                <a:ea typeface="ＭＳ Ｐゴシック" charset="-128"/>
              </a:rPr>
              <a:t> berechnet.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de-DE" altLang="x-none" b="1" dirty="0">
                <a:solidFill>
                  <a:srgbClr val="CC0099"/>
                </a:solidFill>
                <a:ea typeface="ＭＳ Ｐゴシック" charset="-128"/>
              </a:rPr>
              <a:t>Speicherung der Seiten-LSN</a:t>
            </a:r>
          </a:p>
          <a:p>
            <a:pPr>
              <a:lnSpc>
                <a:spcPct val="80000"/>
              </a:lnSpc>
            </a:pPr>
            <a:endParaRPr lang="de-DE" altLang="x-none" dirty="0" smtClean="0">
              <a:ea typeface="ＭＳ Ｐゴシック" charset="-128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de-DE" altLang="x-none" dirty="0" smtClean="0">
                <a:ea typeface="ＭＳ Ｐゴシック" charset="-128"/>
              </a:rPr>
              <a:t>Die </a:t>
            </a:r>
            <a:r>
              <a:rPr lang="de-DE" altLang="x-none" dirty="0">
                <a:ea typeface="ＭＳ Ｐゴシック" charset="-128"/>
              </a:rPr>
              <a:t>„Herausforderung</a:t>
            </a:r>
            <a:r>
              <a:rPr lang="ja-JP" altLang="de-DE" dirty="0">
                <a:ea typeface="ＭＳ Ｐゴシック" charset="-128"/>
              </a:rPr>
              <a:t>“</a:t>
            </a:r>
            <a:r>
              <a:rPr lang="de-DE" altLang="ja-JP" dirty="0">
                <a:ea typeface="ＭＳ Ｐゴシック" charset="-128"/>
              </a:rPr>
              <a:t> besteht darin, beim Wiederanlauf zu entscheiden, ob man das </a:t>
            </a:r>
            <a:r>
              <a:rPr lang="de-DE" altLang="ja-JP" dirty="0" err="1">
                <a:ea typeface="ＭＳ Ｐゴシック" charset="-128"/>
              </a:rPr>
              <a:t>Before</a:t>
            </a:r>
            <a:r>
              <a:rPr lang="de-DE" altLang="ja-JP" dirty="0">
                <a:ea typeface="ＭＳ Ｐゴシック" charset="-128"/>
              </a:rPr>
              <a:t>- oder das After-Image auf dem Hintergrundspeicher vorgefunden </a:t>
            </a:r>
            <a:r>
              <a:rPr lang="de-DE" altLang="ja-JP" dirty="0" smtClean="0">
                <a:ea typeface="ＭＳ Ｐゴシック" charset="-128"/>
              </a:rPr>
              <a:t>hat.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de-DE" altLang="x-none" dirty="0">
              <a:ea typeface="ＭＳ Ｐゴシック" charset="-128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de-DE" altLang="x-none" dirty="0" smtClean="0">
                <a:ea typeface="ＭＳ Ｐゴシック" charset="-128"/>
              </a:rPr>
              <a:t>Dazu </a:t>
            </a:r>
            <a:r>
              <a:rPr lang="de-DE" altLang="x-none" dirty="0">
                <a:ea typeface="ＭＳ Ｐゴシック" charset="-128"/>
              </a:rPr>
              <a:t>wird auf jeder Seite die LSN des jüngsten diese Seite betreffenden Log-Eintrags gespeichert.</a:t>
            </a:r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A0BD8EE-A050-8147-94E7-93BF0444F4C5}" type="slidenum">
              <a:rPr lang="en-US" altLang="x-none" sz="1050">
                <a:solidFill>
                  <a:srgbClr val="CC66FF"/>
                </a:solidFill>
              </a:rPr>
              <a:pPr/>
              <a:t>14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Illustration: Seiten-LSN</a:t>
            </a:r>
          </a:p>
        </p:txBody>
      </p:sp>
      <p:grpSp>
        <p:nvGrpSpPr>
          <p:cNvPr id="39939" name="Group 49"/>
          <p:cNvGrpSpPr>
            <a:grpSpLocks/>
          </p:cNvGrpSpPr>
          <p:nvPr/>
        </p:nvGrpSpPr>
        <p:grpSpPr bwMode="auto">
          <a:xfrm>
            <a:off x="1371600" y="1485900"/>
            <a:ext cx="2427685" cy="2720579"/>
            <a:chOff x="192" y="1248"/>
            <a:chExt cx="2039" cy="2285"/>
          </a:xfrm>
        </p:grpSpPr>
        <p:grpSp>
          <p:nvGrpSpPr>
            <p:cNvPr id="39957" name="Group 16"/>
            <p:cNvGrpSpPr>
              <a:grpSpLocks/>
            </p:cNvGrpSpPr>
            <p:nvPr/>
          </p:nvGrpSpPr>
          <p:grpSpPr bwMode="auto">
            <a:xfrm>
              <a:off x="192" y="1702"/>
              <a:ext cx="2039" cy="1012"/>
              <a:chOff x="624" y="2448"/>
              <a:chExt cx="2039" cy="1012"/>
            </a:xfrm>
          </p:grpSpPr>
          <p:grpSp>
            <p:nvGrpSpPr>
              <p:cNvPr id="39967" name="Group 7"/>
              <p:cNvGrpSpPr>
                <a:grpSpLocks/>
              </p:cNvGrpSpPr>
              <p:nvPr/>
            </p:nvGrpSpPr>
            <p:grpSpPr bwMode="auto">
              <a:xfrm>
                <a:off x="624" y="2448"/>
                <a:ext cx="2039" cy="340"/>
                <a:chOff x="624" y="2448"/>
                <a:chExt cx="2039" cy="340"/>
              </a:xfrm>
            </p:grpSpPr>
            <p:sp>
              <p:nvSpPr>
                <p:cNvPr id="39976" name="AutoShape 4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39977" name="AutoShape 5"/>
                <p:cNvSpPr>
                  <a:spLocks noChangeArrowheads="1"/>
                </p:cNvSpPr>
                <p:nvPr/>
              </p:nvSpPr>
              <p:spPr bwMode="auto">
                <a:xfrm>
                  <a:off x="198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39978" name="AutoShape 6"/>
                <p:cNvSpPr>
                  <a:spLocks noChangeArrowheads="1"/>
                </p:cNvSpPr>
                <p:nvPr/>
              </p:nvSpPr>
              <p:spPr bwMode="auto">
                <a:xfrm>
                  <a:off x="130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</p:grpSp>
          <p:grpSp>
            <p:nvGrpSpPr>
              <p:cNvPr id="39968" name="Group 8"/>
              <p:cNvGrpSpPr>
                <a:grpSpLocks/>
              </p:cNvGrpSpPr>
              <p:nvPr/>
            </p:nvGrpSpPr>
            <p:grpSpPr bwMode="auto">
              <a:xfrm>
                <a:off x="624" y="2784"/>
                <a:ext cx="2039" cy="340"/>
                <a:chOff x="624" y="2448"/>
                <a:chExt cx="2039" cy="340"/>
              </a:xfrm>
            </p:grpSpPr>
            <p:sp>
              <p:nvSpPr>
                <p:cNvPr id="39973" name="AutoShape 9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39974" name="AutoShape 10"/>
                <p:cNvSpPr>
                  <a:spLocks noChangeArrowheads="1"/>
                </p:cNvSpPr>
                <p:nvPr/>
              </p:nvSpPr>
              <p:spPr bwMode="auto">
                <a:xfrm>
                  <a:off x="198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39975" name="AutoShape 11"/>
                <p:cNvSpPr>
                  <a:spLocks noChangeArrowheads="1"/>
                </p:cNvSpPr>
                <p:nvPr/>
              </p:nvSpPr>
              <p:spPr bwMode="auto">
                <a:xfrm>
                  <a:off x="130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</p:grpSp>
          <p:grpSp>
            <p:nvGrpSpPr>
              <p:cNvPr id="39969" name="Group 12"/>
              <p:cNvGrpSpPr>
                <a:grpSpLocks/>
              </p:cNvGrpSpPr>
              <p:nvPr/>
            </p:nvGrpSpPr>
            <p:grpSpPr bwMode="auto">
              <a:xfrm>
                <a:off x="624" y="3120"/>
                <a:ext cx="2039" cy="340"/>
                <a:chOff x="624" y="2448"/>
                <a:chExt cx="2039" cy="340"/>
              </a:xfrm>
            </p:grpSpPr>
            <p:sp>
              <p:nvSpPr>
                <p:cNvPr id="39970" name="AutoShape 13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39971" name="AutoShape 14"/>
                <p:cNvSpPr>
                  <a:spLocks noChangeArrowheads="1"/>
                </p:cNvSpPr>
                <p:nvPr/>
              </p:nvSpPr>
              <p:spPr bwMode="auto">
                <a:xfrm>
                  <a:off x="198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39972" name="AutoShape 15"/>
                <p:cNvSpPr>
                  <a:spLocks noChangeArrowheads="1"/>
                </p:cNvSpPr>
                <p:nvPr/>
              </p:nvSpPr>
              <p:spPr bwMode="auto">
                <a:xfrm>
                  <a:off x="130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</p:grpSp>
        </p:grpSp>
        <p:sp>
          <p:nvSpPr>
            <p:cNvPr id="39958" name="AutoShape 18"/>
            <p:cNvSpPr>
              <a:spLocks noChangeArrowheads="1"/>
            </p:cNvSpPr>
            <p:nvPr/>
          </p:nvSpPr>
          <p:spPr bwMode="auto">
            <a:xfrm>
              <a:off x="192" y="3193"/>
              <a:ext cx="680" cy="340"/>
            </a:xfrm>
            <a:prstGeom prst="flowChartProcess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39959" name="AutoShape 19"/>
            <p:cNvSpPr>
              <a:spLocks noChangeArrowheads="1"/>
            </p:cNvSpPr>
            <p:nvPr/>
          </p:nvSpPr>
          <p:spPr bwMode="auto">
            <a:xfrm>
              <a:off x="1551" y="3193"/>
              <a:ext cx="680" cy="340"/>
            </a:xfrm>
            <a:prstGeom prst="flowChartProcess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39960" name="AutoShape 20"/>
            <p:cNvSpPr>
              <a:spLocks noChangeArrowheads="1"/>
            </p:cNvSpPr>
            <p:nvPr/>
          </p:nvSpPr>
          <p:spPr bwMode="auto">
            <a:xfrm>
              <a:off x="871" y="3193"/>
              <a:ext cx="680" cy="340"/>
            </a:xfrm>
            <a:prstGeom prst="flowChartProcess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39961" name="Rectangle 21"/>
            <p:cNvSpPr>
              <a:spLocks noChangeArrowheads="1"/>
            </p:cNvSpPr>
            <p:nvPr/>
          </p:nvSpPr>
          <p:spPr bwMode="auto">
            <a:xfrm>
              <a:off x="192" y="2713"/>
              <a:ext cx="2038" cy="480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39962" name="Text Box 23"/>
            <p:cNvSpPr txBox="1">
              <a:spLocks noChangeArrowheads="1"/>
            </p:cNvSpPr>
            <p:nvPr/>
          </p:nvSpPr>
          <p:spPr bwMode="auto">
            <a:xfrm>
              <a:off x="900" y="2786"/>
              <a:ext cx="57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600" b="1">
                  <a:latin typeface="Tahoma" charset="0"/>
                </a:rPr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altLang="x-none" sz="600" b="1">
                  <a:latin typeface="Tahoma" charset="0"/>
                </a:rPr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altLang="x-none" sz="600" b="1">
                  <a:latin typeface="Tahoma" charset="0"/>
                </a:rPr>
                <a:t>.</a:t>
              </a:r>
            </a:p>
          </p:txBody>
        </p:sp>
        <p:sp>
          <p:nvSpPr>
            <p:cNvPr id="39963" name="Text Box 25"/>
            <p:cNvSpPr txBox="1">
              <a:spLocks noChangeArrowheads="1"/>
            </p:cNvSpPr>
            <p:nvPr/>
          </p:nvSpPr>
          <p:spPr bwMode="auto">
            <a:xfrm>
              <a:off x="276" y="2450"/>
              <a:ext cx="3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 dirty="0" smtClean="0">
                  <a:latin typeface="Tahoma" charset="0"/>
                </a:rPr>
                <a:t>C‘</a:t>
              </a:r>
              <a:endParaRPr lang="de-DE" altLang="x-none" sz="1800" i="1" dirty="0">
                <a:latin typeface="Tahoma" charset="0"/>
              </a:endParaRPr>
            </a:p>
          </p:txBody>
        </p:sp>
        <p:sp>
          <p:nvSpPr>
            <p:cNvPr id="39964" name="Text Box 26"/>
            <p:cNvSpPr txBox="1">
              <a:spLocks noChangeArrowheads="1"/>
            </p:cNvSpPr>
            <p:nvPr/>
          </p:nvSpPr>
          <p:spPr bwMode="auto">
            <a:xfrm>
              <a:off x="1043" y="1998"/>
              <a:ext cx="3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 dirty="0" smtClean="0">
                  <a:latin typeface="Tahoma" charset="0"/>
                </a:rPr>
                <a:t>A‘</a:t>
              </a:r>
              <a:endParaRPr lang="de-DE" altLang="x-none" sz="1800" i="1" dirty="0">
                <a:latin typeface="Tahoma" charset="0"/>
              </a:endParaRPr>
            </a:p>
          </p:txBody>
        </p:sp>
        <p:sp>
          <p:nvSpPr>
            <p:cNvPr id="39965" name="Text Box 27"/>
            <p:cNvSpPr txBox="1">
              <a:spLocks noChangeArrowheads="1"/>
            </p:cNvSpPr>
            <p:nvPr/>
          </p:nvSpPr>
          <p:spPr bwMode="auto">
            <a:xfrm>
              <a:off x="1297" y="2126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>
                  <a:latin typeface="Tahoma" charset="0"/>
                </a:rPr>
                <a:t>D</a:t>
              </a:r>
            </a:p>
          </p:txBody>
        </p:sp>
        <p:sp>
          <p:nvSpPr>
            <p:cNvPr id="39966" name="Text Box 40"/>
            <p:cNvSpPr txBox="1">
              <a:spLocks noChangeArrowheads="1"/>
            </p:cNvSpPr>
            <p:nvPr/>
          </p:nvSpPr>
          <p:spPr bwMode="auto">
            <a:xfrm>
              <a:off x="228" y="1248"/>
              <a:ext cx="19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DBMS-Puffer</a:t>
              </a:r>
            </a:p>
          </p:txBody>
        </p:sp>
      </p:grpSp>
      <p:sp>
        <p:nvSpPr>
          <p:cNvPr id="39940" name="AutoShape 28"/>
          <p:cNvSpPr>
            <a:spLocks noChangeArrowheads="1"/>
          </p:cNvSpPr>
          <p:nvPr/>
        </p:nvSpPr>
        <p:spPr bwMode="auto">
          <a:xfrm>
            <a:off x="5086350" y="2002631"/>
            <a:ext cx="2686050" cy="2171700"/>
          </a:xfrm>
          <a:prstGeom prst="flowChartMagneticDisk">
            <a:avLst/>
          </a:prstGeom>
          <a:solidFill>
            <a:srgbClr val="FFFF99">
              <a:alpha val="50195"/>
            </a:srgb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39941" name="AutoShape 30"/>
          <p:cNvSpPr>
            <a:spLocks noChangeArrowheads="1"/>
          </p:cNvSpPr>
          <p:nvPr/>
        </p:nvSpPr>
        <p:spPr bwMode="auto">
          <a:xfrm>
            <a:off x="6057900" y="3602831"/>
            <a:ext cx="809625" cy="404813"/>
          </a:xfrm>
          <a:prstGeom prst="flowChartProcess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39942" name="AutoShape 31"/>
          <p:cNvSpPr>
            <a:spLocks noChangeArrowheads="1"/>
          </p:cNvSpPr>
          <p:nvPr/>
        </p:nvSpPr>
        <p:spPr bwMode="auto">
          <a:xfrm>
            <a:off x="6743700" y="3031331"/>
            <a:ext cx="809625" cy="404813"/>
          </a:xfrm>
          <a:prstGeom prst="flowChartProcess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grpSp>
        <p:nvGrpSpPr>
          <p:cNvPr id="39943" name="Group 37"/>
          <p:cNvGrpSpPr>
            <a:grpSpLocks/>
          </p:cNvGrpSpPr>
          <p:nvPr/>
        </p:nvGrpSpPr>
        <p:grpSpPr bwMode="auto">
          <a:xfrm>
            <a:off x="5429250" y="2811067"/>
            <a:ext cx="809625" cy="496491"/>
            <a:chOff x="3408" y="2389"/>
            <a:chExt cx="680" cy="417"/>
          </a:xfrm>
        </p:grpSpPr>
        <p:sp>
          <p:nvSpPr>
            <p:cNvPr id="39954" name="AutoShape 29"/>
            <p:cNvSpPr>
              <a:spLocks noChangeArrowheads="1"/>
            </p:cNvSpPr>
            <p:nvPr/>
          </p:nvSpPr>
          <p:spPr bwMode="auto">
            <a:xfrm>
              <a:off x="3408" y="2400"/>
              <a:ext cx="680" cy="340"/>
            </a:xfrm>
            <a:prstGeom prst="flowChartProcess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39955" name="Text Box 32"/>
            <p:cNvSpPr txBox="1">
              <a:spLocks noChangeArrowheads="1"/>
            </p:cNvSpPr>
            <p:nvPr/>
          </p:nvSpPr>
          <p:spPr bwMode="auto">
            <a:xfrm>
              <a:off x="3536" y="2389"/>
              <a:ext cx="3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 dirty="0" smtClean="0">
                  <a:latin typeface="Tahoma" charset="0"/>
                </a:rPr>
                <a:t>A‘</a:t>
              </a:r>
              <a:endParaRPr lang="de-DE" altLang="x-none" sz="1800" i="1" dirty="0">
                <a:latin typeface="Tahoma" charset="0"/>
              </a:endParaRPr>
            </a:p>
          </p:txBody>
        </p:sp>
        <p:sp>
          <p:nvSpPr>
            <p:cNvPr id="39956" name="Text Box 33"/>
            <p:cNvSpPr txBox="1">
              <a:spLocks noChangeArrowheads="1"/>
            </p:cNvSpPr>
            <p:nvPr/>
          </p:nvSpPr>
          <p:spPr bwMode="auto">
            <a:xfrm>
              <a:off x="3792" y="2496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>
                  <a:latin typeface="Tahoma" charset="0"/>
                </a:rPr>
                <a:t>D</a:t>
              </a:r>
            </a:p>
          </p:txBody>
        </p:sp>
      </p:grpSp>
      <p:sp>
        <p:nvSpPr>
          <p:cNvPr id="39944" name="Text Box 34"/>
          <p:cNvSpPr txBox="1">
            <a:spLocks noChangeArrowheads="1"/>
          </p:cNvSpPr>
          <p:nvPr/>
        </p:nvSpPr>
        <p:spPr bwMode="auto">
          <a:xfrm>
            <a:off x="6858000" y="3088481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C</a:t>
            </a:r>
          </a:p>
        </p:txBody>
      </p:sp>
      <p:sp>
        <p:nvSpPr>
          <p:cNvPr id="39945" name="Text Box 35"/>
          <p:cNvSpPr txBox="1">
            <a:spLocks noChangeArrowheads="1"/>
          </p:cNvSpPr>
          <p:nvPr/>
        </p:nvSpPr>
        <p:spPr bwMode="auto">
          <a:xfrm>
            <a:off x="6286500" y="3602831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B</a:t>
            </a:r>
          </a:p>
        </p:txBody>
      </p:sp>
      <p:sp>
        <p:nvSpPr>
          <p:cNvPr id="39946" name="Text Box 36"/>
          <p:cNvSpPr txBox="1">
            <a:spLocks noChangeArrowheads="1"/>
          </p:cNvSpPr>
          <p:nvPr/>
        </p:nvSpPr>
        <p:spPr bwMode="auto">
          <a:xfrm>
            <a:off x="5029200" y="2574131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P</a:t>
            </a:r>
            <a:r>
              <a:rPr lang="de-DE" altLang="x-none" sz="1800" i="1" baseline="-25000">
                <a:latin typeface="Tahoma" charset="0"/>
              </a:rPr>
              <a:t>A</a:t>
            </a:r>
            <a:endParaRPr lang="de-DE" altLang="x-none" sz="1800" i="1">
              <a:latin typeface="Tahoma" charset="0"/>
            </a:endParaRPr>
          </a:p>
        </p:txBody>
      </p:sp>
      <p:sp>
        <p:nvSpPr>
          <p:cNvPr id="39947" name="Text Box 38"/>
          <p:cNvSpPr txBox="1">
            <a:spLocks noChangeArrowheads="1"/>
          </p:cNvSpPr>
          <p:nvPr/>
        </p:nvSpPr>
        <p:spPr bwMode="auto">
          <a:xfrm>
            <a:off x="5715000" y="3317081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P</a:t>
            </a:r>
            <a:r>
              <a:rPr lang="de-DE" altLang="x-none" sz="1800" i="1" baseline="-25000">
                <a:latin typeface="Tahoma" charset="0"/>
              </a:rPr>
              <a:t>B</a:t>
            </a:r>
            <a:endParaRPr lang="de-DE" altLang="x-none" sz="1800" i="1">
              <a:latin typeface="Tahoma" charset="0"/>
            </a:endParaRPr>
          </a:p>
        </p:txBody>
      </p:sp>
      <p:sp>
        <p:nvSpPr>
          <p:cNvPr id="39948" name="Text Box 39"/>
          <p:cNvSpPr txBox="1">
            <a:spLocks noChangeArrowheads="1"/>
          </p:cNvSpPr>
          <p:nvPr/>
        </p:nvSpPr>
        <p:spPr bwMode="auto">
          <a:xfrm>
            <a:off x="6353175" y="2745581"/>
            <a:ext cx="447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P</a:t>
            </a:r>
            <a:r>
              <a:rPr lang="de-DE" altLang="x-none" sz="1800" i="1" baseline="-25000">
                <a:latin typeface="Tahoma" charset="0"/>
              </a:rPr>
              <a:t>C</a:t>
            </a:r>
            <a:endParaRPr lang="de-DE" altLang="x-none" sz="1800" i="1">
              <a:latin typeface="Tahoma" charset="0"/>
            </a:endParaRPr>
          </a:p>
        </p:txBody>
      </p:sp>
      <p:sp>
        <p:nvSpPr>
          <p:cNvPr id="39949" name="Text Box 41"/>
          <p:cNvSpPr txBox="1">
            <a:spLocks noChangeArrowheads="1"/>
          </p:cNvSpPr>
          <p:nvPr/>
        </p:nvSpPr>
        <p:spPr bwMode="auto">
          <a:xfrm>
            <a:off x="5086350" y="1485900"/>
            <a:ext cx="2571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>
                <a:latin typeface="Tahoma" charset="0"/>
              </a:rPr>
              <a:t>Hintergrundspeicher</a:t>
            </a:r>
          </a:p>
        </p:txBody>
      </p:sp>
      <p:sp>
        <p:nvSpPr>
          <p:cNvPr id="39950" name="Line 44"/>
          <p:cNvSpPr>
            <a:spLocks noChangeShapeType="1"/>
          </p:cNvSpPr>
          <p:nvPr/>
        </p:nvSpPr>
        <p:spPr bwMode="auto">
          <a:xfrm flipH="1">
            <a:off x="3886200" y="2857500"/>
            <a:ext cx="10858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1" name="Line 45"/>
          <p:cNvSpPr>
            <a:spLocks noChangeShapeType="1"/>
          </p:cNvSpPr>
          <p:nvPr/>
        </p:nvSpPr>
        <p:spPr bwMode="auto">
          <a:xfrm flipH="1">
            <a:off x="3886200" y="3600450"/>
            <a:ext cx="10858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2" name="Text Box 46"/>
          <p:cNvSpPr txBox="1">
            <a:spLocks noChangeArrowheads="1"/>
          </p:cNvSpPr>
          <p:nvPr/>
        </p:nvSpPr>
        <p:spPr bwMode="auto">
          <a:xfrm>
            <a:off x="3886200" y="2571750"/>
            <a:ext cx="10858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350">
                <a:latin typeface="Tahoma" charset="0"/>
              </a:rPr>
              <a:t>Einlagerung</a:t>
            </a:r>
          </a:p>
        </p:txBody>
      </p:sp>
      <p:sp>
        <p:nvSpPr>
          <p:cNvPr id="39953" name="Text Box 47"/>
          <p:cNvSpPr txBox="1">
            <a:spLocks noChangeArrowheads="1"/>
          </p:cNvSpPr>
          <p:nvPr/>
        </p:nvSpPr>
        <p:spPr bwMode="auto">
          <a:xfrm>
            <a:off x="3886199" y="3314700"/>
            <a:ext cx="119895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350">
                <a:latin typeface="Tahoma" charset="0"/>
              </a:rPr>
              <a:t>Auslagerung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173183" y="2369269"/>
            <a:ext cx="265799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solidFill>
                  <a:srgbClr val="FF0000"/>
                </a:solidFill>
                <a:latin typeface="+mn-lt"/>
              </a:rPr>
              <a:t>#9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424604" y="2771738"/>
            <a:ext cx="317446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solidFill>
                  <a:srgbClr val="FF0000"/>
                </a:solidFill>
                <a:latin typeface="+mn-lt"/>
              </a:rPr>
              <a:t>#9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1377184" y="2775747"/>
            <a:ext cx="317446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solidFill>
                  <a:srgbClr val="FF0000"/>
                </a:solidFill>
                <a:latin typeface="+mn-lt"/>
              </a:rPr>
              <a:t>#8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6751599" y="2986288"/>
            <a:ext cx="317446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solidFill>
                  <a:srgbClr val="FF0000"/>
                </a:solidFill>
                <a:latin typeface="+mn-lt"/>
              </a:rPr>
              <a:t>#5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6069930" y="3552787"/>
            <a:ext cx="317446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solidFill>
                  <a:srgbClr val="FF0000"/>
                </a:solidFill>
                <a:latin typeface="+mn-lt"/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3624CFC-AE73-E245-9EC8-C19C660AED4B}" type="slidenum">
              <a:rPr lang="en-US" altLang="x-none" sz="1050">
                <a:solidFill>
                  <a:srgbClr val="CC66FF"/>
                </a:solidFill>
              </a:rPr>
              <a:pPr/>
              <a:t>15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514350"/>
          </a:xfrm>
        </p:spPr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Schreiben der Log-Information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57300" y="1428750"/>
            <a:ext cx="3829050" cy="2500313"/>
          </a:xfrm>
          <a:prstGeom prst="rect">
            <a:avLst/>
          </a:prstGeom>
          <a:solidFill>
            <a:srgbClr val="FFFF99">
              <a:alpha val="50195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grpSp>
        <p:nvGrpSpPr>
          <p:cNvPr id="41988" name="Group 9"/>
          <p:cNvGrpSpPr>
            <a:grpSpLocks/>
          </p:cNvGrpSpPr>
          <p:nvPr/>
        </p:nvGrpSpPr>
        <p:grpSpPr bwMode="auto">
          <a:xfrm>
            <a:off x="1371600" y="1649016"/>
            <a:ext cx="1429941" cy="808434"/>
            <a:chOff x="384" y="1140"/>
            <a:chExt cx="1201" cy="679"/>
          </a:xfrm>
        </p:grpSpPr>
        <p:sp>
          <p:nvSpPr>
            <p:cNvPr id="42027" name="AutoShape 5"/>
            <p:cNvSpPr>
              <a:spLocks noChangeArrowheads="1"/>
            </p:cNvSpPr>
            <p:nvPr/>
          </p:nvSpPr>
          <p:spPr bwMode="auto">
            <a:xfrm>
              <a:off x="384" y="1140"/>
              <a:ext cx="1201" cy="679"/>
            </a:xfrm>
            <a:prstGeom prst="flowChartProcess">
              <a:avLst/>
            </a:prstGeom>
            <a:solidFill>
              <a:srgbClr val="CC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42028" name="Text Box 8"/>
            <p:cNvSpPr txBox="1">
              <a:spLocks noChangeArrowheads="1"/>
            </p:cNvSpPr>
            <p:nvPr/>
          </p:nvSpPr>
          <p:spPr bwMode="auto">
            <a:xfrm>
              <a:off x="432" y="1152"/>
              <a:ext cx="1104" cy="659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DBMS-</a:t>
              </a:r>
            </a:p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Code</a:t>
              </a:r>
            </a:p>
          </p:txBody>
        </p:sp>
      </p:grpSp>
      <p:grpSp>
        <p:nvGrpSpPr>
          <p:cNvPr id="41989" name="Group 70"/>
          <p:cNvGrpSpPr>
            <a:grpSpLocks/>
          </p:cNvGrpSpPr>
          <p:nvPr/>
        </p:nvGrpSpPr>
        <p:grpSpPr bwMode="auto">
          <a:xfrm>
            <a:off x="1714500" y="685800"/>
            <a:ext cx="2228850" cy="760809"/>
            <a:chOff x="480" y="576"/>
            <a:chExt cx="1872" cy="639"/>
          </a:xfrm>
        </p:grpSpPr>
        <p:grpSp>
          <p:nvGrpSpPr>
            <p:cNvPr id="42020" name="Group 69"/>
            <p:cNvGrpSpPr>
              <a:grpSpLocks/>
            </p:cNvGrpSpPr>
            <p:nvPr/>
          </p:nvGrpSpPr>
          <p:grpSpPr bwMode="auto">
            <a:xfrm>
              <a:off x="480" y="576"/>
              <a:ext cx="624" cy="639"/>
              <a:chOff x="480" y="576"/>
              <a:chExt cx="624" cy="639"/>
            </a:xfrm>
          </p:grpSpPr>
          <p:sp>
            <p:nvSpPr>
              <p:cNvPr id="42025" name="Rectangle 11"/>
              <p:cNvSpPr>
                <a:spLocks noChangeArrowheads="1"/>
              </p:cNvSpPr>
              <p:nvPr/>
            </p:nvSpPr>
            <p:spPr bwMode="auto">
              <a:xfrm>
                <a:off x="480" y="576"/>
                <a:ext cx="624" cy="480"/>
              </a:xfrm>
              <a:prstGeom prst="rect">
                <a:avLst/>
              </a:prstGeom>
              <a:solidFill>
                <a:schemeClr val="accent2">
                  <a:alpha val="50195"/>
                </a:schemeClr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42026" name="Text Box 10"/>
              <p:cNvSpPr txBox="1">
                <a:spLocks noChangeArrowheads="1"/>
              </p:cNvSpPr>
              <p:nvPr/>
            </p:nvSpPr>
            <p:spPr bwMode="auto">
              <a:xfrm>
                <a:off x="576" y="672"/>
                <a:ext cx="432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de-DE" altLang="x-none" sz="1800" i="1">
                    <a:latin typeface="Tahoma" charset="0"/>
                  </a:rPr>
                  <a:t>AP</a:t>
                </a:r>
                <a:r>
                  <a:rPr lang="de-DE" altLang="x-none" sz="1800" i="1" baseline="-25000">
                    <a:latin typeface="Tahoma" charset="0"/>
                  </a:rPr>
                  <a:t>1</a:t>
                </a:r>
                <a:endParaRPr lang="de-DE" altLang="x-none" sz="1800" i="1">
                  <a:latin typeface="Tahoma" charset="0"/>
                </a:endParaRPr>
              </a:p>
            </p:txBody>
          </p:sp>
        </p:grpSp>
        <p:grpSp>
          <p:nvGrpSpPr>
            <p:cNvPr id="42021" name="Group 68"/>
            <p:cNvGrpSpPr>
              <a:grpSpLocks/>
            </p:cNvGrpSpPr>
            <p:nvPr/>
          </p:nvGrpSpPr>
          <p:grpSpPr bwMode="auto">
            <a:xfrm>
              <a:off x="1728" y="576"/>
              <a:ext cx="624" cy="639"/>
              <a:chOff x="1728" y="576"/>
              <a:chExt cx="624" cy="639"/>
            </a:xfrm>
          </p:grpSpPr>
          <p:sp>
            <p:nvSpPr>
              <p:cNvPr id="42023" name="Rectangle 15"/>
              <p:cNvSpPr>
                <a:spLocks noChangeArrowheads="1"/>
              </p:cNvSpPr>
              <p:nvPr/>
            </p:nvSpPr>
            <p:spPr bwMode="auto">
              <a:xfrm>
                <a:off x="1728" y="576"/>
                <a:ext cx="624" cy="480"/>
              </a:xfrm>
              <a:prstGeom prst="rect">
                <a:avLst/>
              </a:prstGeom>
              <a:solidFill>
                <a:schemeClr val="accent2">
                  <a:alpha val="50195"/>
                </a:schemeClr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42024" name="Text Box 14"/>
              <p:cNvSpPr txBox="1">
                <a:spLocks noChangeArrowheads="1"/>
              </p:cNvSpPr>
              <p:nvPr/>
            </p:nvSpPr>
            <p:spPr bwMode="auto">
              <a:xfrm>
                <a:off x="1824" y="672"/>
                <a:ext cx="432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de-DE" altLang="x-none" sz="1800" i="1">
                    <a:latin typeface="Tahoma" charset="0"/>
                  </a:rPr>
                  <a:t>AP</a:t>
                </a:r>
                <a:r>
                  <a:rPr lang="de-DE" altLang="x-none" sz="1800" i="1" baseline="-25000">
                    <a:latin typeface="Tahoma" charset="0"/>
                  </a:rPr>
                  <a:t>n</a:t>
                </a:r>
                <a:endParaRPr lang="de-DE" altLang="x-none" sz="1800" i="1">
                  <a:latin typeface="Tahoma" charset="0"/>
                </a:endParaRPr>
              </a:p>
            </p:txBody>
          </p:sp>
        </p:grpSp>
        <p:sp>
          <p:nvSpPr>
            <p:cNvPr id="42022" name="Text Box 16"/>
            <p:cNvSpPr txBox="1">
              <a:spLocks noChangeArrowheads="1"/>
            </p:cNvSpPr>
            <p:nvPr/>
          </p:nvSpPr>
          <p:spPr bwMode="auto">
            <a:xfrm>
              <a:off x="1152" y="672"/>
              <a:ext cx="4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· · ·</a:t>
              </a:r>
            </a:p>
          </p:txBody>
        </p:sp>
      </p:grpSp>
      <p:graphicFrame>
        <p:nvGraphicFramePr>
          <p:cNvPr id="90156" name="Group 44"/>
          <p:cNvGraphicFramePr>
            <a:graphicFrameLocks noGrp="1"/>
          </p:cNvGraphicFramePr>
          <p:nvPr/>
        </p:nvGraphicFramePr>
        <p:xfrm>
          <a:off x="3600450" y="1657350"/>
          <a:ext cx="1143000" cy="1548414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480069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Log-</a:t>
                      </a:r>
                      <a:b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</a:b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Puffer</a:t>
                      </a:r>
                    </a:p>
                  </a:txBody>
                  <a:tcPr marL="68580" marR="68580" marT="34295" marB="342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>
                        <a:alpha val="50195"/>
                      </a:srgbClr>
                    </a:solidFill>
                  </a:tcPr>
                </a:tc>
              </a:tr>
              <a:tr h="567929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  <a:sym typeface="Wingdings" charset="2"/>
                        </a:rPr>
                        <a:t>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  <a:sym typeface="Wingdings" charset="2"/>
                        </a:rPr>
                        <a:t>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  <a:sym typeface="Wingdings" charset="2"/>
                        </a:rPr>
                        <a:t></a:t>
                      </a:r>
                      <a:endParaRPr kumimoji="1" lang="de-DE" altLang="x-none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5" marB="342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>
                        <a:alpha val="50195"/>
                      </a:srgbClr>
                    </a:solidFill>
                  </a:tcPr>
                </a:tc>
              </a:tr>
              <a:tr h="480069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Datenbank-</a:t>
                      </a:r>
                      <a:b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</a:b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Puffer</a:t>
                      </a:r>
                    </a:p>
                  </a:txBody>
                  <a:tcPr marL="68580" marR="68580" marT="34295" marB="342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42000" name="Group 47"/>
          <p:cNvGrpSpPr>
            <a:grpSpLocks/>
          </p:cNvGrpSpPr>
          <p:nvPr/>
        </p:nvGrpSpPr>
        <p:grpSpPr bwMode="auto">
          <a:xfrm>
            <a:off x="6203434" y="1835033"/>
            <a:ext cx="1143000" cy="742950"/>
            <a:chOff x="4224" y="1536"/>
            <a:chExt cx="960" cy="624"/>
          </a:xfrm>
        </p:grpSpPr>
        <p:sp>
          <p:nvSpPr>
            <p:cNvPr id="42018" name="AutoShape 6"/>
            <p:cNvSpPr>
              <a:spLocks noChangeArrowheads="1"/>
            </p:cNvSpPr>
            <p:nvPr/>
          </p:nvSpPr>
          <p:spPr bwMode="auto">
            <a:xfrm>
              <a:off x="4224" y="1536"/>
              <a:ext cx="960" cy="624"/>
            </a:xfrm>
            <a:prstGeom prst="flowChartMagneticDisk">
              <a:avLst/>
            </a:prstGeom>
            <a:solidFill>
              <a:srgbClr val="FF99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42019" name="Text Box 46"/>
            <p:cNvSpPr txBox="1">
              <a:spLocks noChangeArrowheads="1"/>
            </p:cNvSpPr>
            <p:nvPr/>
          </p:nvSpPr>
          <p:spPr bwMode="auto">
            <a:xfrm>
              <a:off x="4224" y="1776"/>
              <a:ext cx="960" cy="284"/>
            </a:xfrm>
            <a:prstGeom prst="rect">
              <a:avLst/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600" dirty="0" smtClean="0">
                  <a:latin typeface="Tahoma" charset="0"/>
                </a:rPr>
                <a:t>Log-Datei</a:t>
              </a:r>
              <a:endParaRPr lang="de-DE" altLang="x-none" sz="1600" dirty="0">
                <a:latin typeface="Tahoma" charset="0"/>
              </a:endParaRPr>
            </a:p>
          </p:txBody>
        </p:sp>
      </p:grpSp>
      <p:grpSp>
        <p:nvGrpSpPr>
          <p:cNvPr id="42001" name="Group 49"/>
          <p:cNvGrpSpPr>
            <a:grpSpLocks/>
          </p:cNvGrpSpPr>
          <p:nvPr/>
        </p:nvGrpSpPr>
        <p:grpSpPr bwMode="auto">
          <a:xfrm>
            <a:off x="1485900" y="4171950"/>
            <a:ext cx="1389380" cy="742950"/>
            <a:chOff x="4224" y="1536"/>
            <a:chExt cx="960" cy="624"/>
          </a:xfrm>
        </p:grpSpPr>
        <p:sp>
          <p:nvSpPr>
            <p:cNvPr id="42016" name="AutoShape 50"/>
            <p:cNvSpPr>
              <a:spLocks noChangeArrowheads="1"/>
            </p:cNvSpPr>
            <p:nvPr/>
          </p:nvSpPr>
          <p:spPr bwMode="auto">
            <a:xfrm>
              <a:off x="4224" y="1536"/>
              <a:ext cx="960" cy="624"/>
            </a:xfrm>
            <a:prstGeom prst="flowChartMagneticDisk">
              <a:avLst/>
            </a:prstGeom>
            <a:solidFill>
              <a:srgbClr val="FF99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42017" name="Text Box 51"/>
            <p:cNvSpPr txBox="1">
              <a:spLocks noChangeArrowheads="1"/>
            </p:cNvSpPr>
            <p:nvPr/>
          </p:nvSpPr>
          <p:spPr bwMode="auto">
            <a:xfrm>
              <a:off x="4224" y="1776"/>
              <a:ext cx="960" cy="284"/>
            </a:xfrm>
            <a:prstGeom prst="rect">
              <a:avLst/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600" dirty="0">
                  <a:latin typeface="Tahoma" charset="0"/>
                </a:rPr>
                <a:t>Datenbasis</a:t>
              </a:r>
            </a:p>
          </p:txBody>
        </p:sp>
      </p:grpSp>
      <p:grpSp>
        <p:nvGrpSpPr>
          <p:cNvPr id="42002" name="Group 67"/>
          <p:cNvGrpSpPr>
            <a:grpSpLocks/>
          </p:cNvGrpSpPr>
          <p:nvPr/>
        </p:nvGrpSpPr>
        <p:grpSpPr bwMode="auto">
          <a:xfrm>
            <a:off x="6229350" y="3086100"/>
            <a:ext cx="971550" cy="800100"/>
            <a:chOff x="4272" y="2592"/>
            <a:chExt cx="816" cy="672"/>
          </a:xfrm>
        </p:grpSpPr>
        <p:sp>
          <p:nvSpPr>
            <p:cNvPr id="42014" name="AutoShape 48"/>
            <p:cNvSpPr>
              <a:spLocks noChangeArrowheads="1"/>
            </p:cNvSpPr>
            <p:nvPr/>
          </p:nvSpPr>
          <p:spPr bwMode="auto">
            <a:xfrm>
              <a:off x="4272" y="2592"/>
              <a:ext cx="816" cy="672"/>
            </a:xfrm>
            <a:prstGeom prst="flowChartMagneticTape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42015" name="Text Box 52"/>
            <p:cNvSpPr txBox="1">
              <a:spLocks noChangeArrowheads="1"/>
            </p:cNvSpPr>
            <p:nvPr/>
          </p:nvSpPr>
          <p:spPr bwMode="auto">
            <a:xfrm>
              <a:off x="4272" y="2688"/>
              <a:ext cx="816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Log-Archiv</a:t>
              </a:r>
            </a:p>
          </p:txBody>
        </p:sp>
      </p:grpSp>
      <p:grpSp>
        <p:nvGrpSpPr>
          <p:cNvPr id="42003" name="Group 66"/>
          <p:cNvGrpSpPr>
            <a:grpSpLocks/>
          </p:cNvGrpSpPr>
          <p:nvPr/>
        </p:nvGrpSpPr>
        <p:grpSpPr bwMode="auto">
          <a:xfrm>
            <a:off x="4800600" y="4171949"/>
            <a:ext cx="971550" cy="800100"/>
            <a:chOff x="3072" y="3504"/>
            <a:chExt cx="816" cy="672"/>
          </a:xfrm>
        </p:grpSpPr>
        <p:sp>
          <p:nvSpPr>
            <p:cNvPr id="42012" name="AutoShape 55"/>
            <p:cNvSpPr>
              <a:spLocks noChangeArrowheads="1"/>
            </p:cNvSpPr>
            <p:nvPr/>
          </p:nvSpPr>
          <p:spPr bwMode="auto">
            <a:xfrm>
              <a:off x="3072" y="3504"/>
              <a:ext cx="816" cy="672"/>
            </a:xfrm>
            <a:prstGeom prst="flowChartMagneticTape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42013" name="Text Box 56"/>
            <p:cNvSpPr txBox="1">
              <a:spLocks noChangeArrowheads="1"/>
            </p:cNvSpPr>
            <p:nvPr/>
          </p:nvSpPr>
          <p:spPr bwMode="auto">
            <a:xfrm>
              <a:off x="3072" y="3600"/>
              <a:ext cx="816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DB-Archiv</a:t>
              </a:r>
            </a:p>
          </p:txBody>
        </p:sp>
      </p:grpSp>
      <p:cxnSp>
        <p:nvCxnSpPr>
          <p:cNvPr id="42004" name="AutoShape 57"/>
          <p:cNvCxnSpPr>
            <a:cxnSpLocks noChangeShapeType="1"/>
            <a:endCxn id="42019" idx="1"/>
          </p:cNvCxnSpPr>
          <p:nvPr/>
        </p:nvCxnSpPr>
        <p:spPr bwMode="auto">
          <a:xfrm>
            <a:off x="4203184" y="1663583"/>
            <a:ext cx="2000250" cy="626269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5" name="AutoShape 59"/>
          <p:cNvCxnSpPr>
            <a:cxnSpLocks noChangeShapeType="1"/>
            <a:endCxn id="42015" idx="1"/>
          </p:cNvCxnSpPr>
          <p:nvPr/>
        </p:nvCxnSpPr>
        <p:spPr bwMode="auto">
          <a:xfrm>
            <a:off x="4743450" y="1897857"/>
            <a:ext cx="1485900" cy="162579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6" name="AutoShape 60"/>
          <p:cNvCxnSpPr>
            <a:cxnSpLocks noChangeShapeType="1"/>
            <a:endCxn id="42012" idx="0"/>
          </p:cNvCxnSpPr>
          <p:nvPr/>
        </p:nvCxnSpPr>
        <p:spPr bwMode="auto">
          <a:xfrm>
            <a:off x="4743450" y="2942034"/>
            <a:ext cx="542925" cy="1229915"/>
          </a:xfrm>
          <a:prstGeom prst="bentConnector2">
            <a:avLst/>
          </a:prstGeom>
          <a:noFill/>
          <a:ln w="63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7" name="AutoShape 61"/>
          <p:cNvCxnSpPr>
            <a:cxnSpLocks noChangeShapeType="1"/>
            <a:stCxn id="42016" idx="1"/>
          </p:cNvCxnSpPr>
          <p:nvPr/>
        </p:nvCxnSpPr>
        <p:spPr bwMode="auto">
          <a:xfrm flipV="1">
            <a:off x="2180590" y="3181350"/>
            <a:ext cx="1991360" cy="990599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8" name="AutoShape 62"/>
          <p:cNvCxnSpPr>
            <a:cxnSpLocks noChangeShapeType="1"/>
            <a:stCxn id="42027" idx="2"/>
          </p:cNvCxnSpPr>
          <p:nvPr/>
        </p:nvCxnSpPr>
        <p:spPr bwMode="auto">
          <a:xfrm rot="16200000" flipH="1">
            <a:off x="2601516" y="1943101"/>
            <a:ext cx="484585" cy="1513284"/>
          </a:xfrm>
          <a:prstGeom prst="bentConnector2">
            <a:avLst/>
          </a:prstGeom>
          <a:noFill/>
          <a:ln w="63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9" name="AutoShape 63"/>
          <p:cNvCxnSpPr>
            <a:cxnSpLocks noChangeShapeType="1"/>
            <a:stCxn id="42027" idx="3"/>
          </p:cNvCxnSpPr>
          <p:nvPr/>
        </p:nvCxnSpPr>
        <p:spPr bwMode="auto">
          <a:xfrm flipV="1">
            <a:off x="2801541" y="1897857"/>
            <a:ext cx="798909" cy="15597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10" name="AutoShape 64"/>
          <p:cNvCxnSpPr>
            <a:cxnSpLocks noChangeShapeType="1"/>
            <a:stCxn id="42025" idx="2"/>
            <a:endCxn id="42028" idx="0"/>
          </p:cNvCxnSpPr>
          <p:nvPr/>
        </p:nvCxnSpPr>
        <p:spPr bwMode="auto">
          <a:xfrm>
            <a:off x="2085975" y="1257300"/>
            <a:ext cx="0" cy="40600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11" name="AutoShape 65"/>
          <p:cNvCxnSpPr>
            <a:cxnSpLocks noChangeShapeType="1"/>
            <a:stCxn id="42023" idx="2"/>
            <a:endCxn id="42028" idx="0"/>
          </p:cNvCxnSpPr>
          <p:nvPr/>
        </p:nvCxnSpPr>
        <p:spPr bwMode="auto">
          <a:xfrm rot="5400000">
            <a:off x="2625924" y="717351"/>
            <a:ext cx="406003" cy="1485900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81507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248FBAC-67D0-2045-865D-56E9990CCA26}" type="slidenum">
              <a:rPr lang="en-US" altLang="x-none" sz="1050">
                <a:solidFill>
                  <a:srgbClr val="CC66FF"/>
                </a:solidFill>
              </a:rPr>
              <a:pPr/>
              <a:t>16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514350"/>
          </a:xfrm>
        </p:spPr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Schreiben der Log-Information</a:t>
            </a: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1143000" y="685801"/>
            <a:ext cx="6858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  <a:buClr>
                <a:schemeClr val="accent2"/>
              </a:buClr>
              <a:buFont typeface="Webdings" charset="2"/>
              <a:buChar char="="/>
            </a:pPr>
            <a:r>
              <a:rPr lang="de-DE" altLang="x-none" sz="2100" dirty="0">
                <a:latin typeface="Tahoma" charset="0"/>
              </a:rPr>
              <a:t>Die Log-Information wird </a:t>
            </a:r>
            <a:r>
              <a:rPr lang="de-DE" altLang="x-none" sz="2100" dirty="0" smtClean="0">
                <a:latin typeface="Tahoma" charset="0"/>
              </a:rPr>
              <a:t>(mindestens) zweimal </a:t>
            </a:r>
            <a:r>
              <a:rPr lang="de-DE" altLang="x-none" sz="2100" dirty="0">
                <a:latin typeface="Tahoma" charset="0"/>
              </a:rPr>
              <a:t>geschrieben</a:t>
            </a:r>
          </a:p>
          <a:p>
            <a:pPr lvl="1" algn="l">
              <a:spcBef>
                <a:spcPct val="50000"/>
              </a:spcBef>
              <a:buClr>
                <a:schemeClr val="accent2"/>
              </a:buClr>
              <a:buFont typeface="Webdings" charset="2"/>
              <a:buAutoNum type="arabicPeriod"/>
            </a:pPr>
            <a:r>
              <a:rPr lang="de-DE" altLang="x-none" sz="2100" dirty="0">
                <a:latin typeface="Tahoma" charset="0"/>
              </a:rPr>
              <a:t>Log-Datei für schnellen Zugriff</a:t>
            </a:r>
          </a:p>
          <a:p>
            <a:pPr lvl="2" algn="l">
              <a:spcBef>
                <a:spcPct val="50000"/>
              </a:spcBef>
              <a:buClr>
                <a:schemeClr val="accent2"/>
              </a:buClr>
              <a:buFontTx/>
              <a:buChar char="-"/>
            </a:pPr>
            <a:r>
              <a:rPr lang="de-DE" altLang="x-none" sz="2100" dirty="0">
                <a:latin typeface="Tahoma" charset="0"/>
              </a:rPr>
              <a:t>R1, R2 und R3-Recovery</a:t>
            </a:r>
          </a:p>
          <a:p>
            <a:pPr lvl="1" algn="l">
              <a:spcBef>
                <a:spcPct val="50000"/>
              </a:spcBef>
              <a:buClr>
                <a:schemeClr val="accent2"/>
              </a:buClr>
              <a:buFontTx/>
              <a:buAutoNum type="arabicPeriod"/>
            </a:pPr>
            <a:r>
              <a:rPr lang="de-DE" altLang="x-none" sz="2100" dirty="0">
                <a:latin typeface="Tahoma" charset="0"/>
              </a:rPr>
              <a:t>Log-Archiv</a:t>
            </a:r>
          </a:p>
          <a:p>
            <a:pPr lvl="2" algn="l">
              <a:spcBef>
                <a:spcPct val="50000"/>
              </a:spcBef>
              <a:buClr>
                <a:schemeClr val="accent2"/>
              </a:buClr>
              <a:buFontTx/>
              <a:buChar char="-"/>
            </a:pPr>
            <a:r>
              <a:rPr lang="de-DE" altLang="x-none" sz="2100" dirty="0">
                <a:latin typeface="Tahoma" charset="0"/>
              </a:rPr>
              <a:t>R4-Recovery</a:t>
            </a:r>
          </a:p>
        </p:txBody>
      </p:sp>
    </p:spTree>
    <p:extLst>
      <p:ext uri="{BB962C8B-B14F-4D97-AF65-F5344CB8AC3E}">
        <p14:creationId xmlns:p14="http://schemas.microsoft.com/office/powerpoint/2010/main" val="1997700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248ADCC-D071-FC45-8F8B-F302A9F36BED}" type="slidenum">
              <a:rPr lang="en-US" altLang="x-none" sz="1050">
                <a:solidFill>
                  <a:srgbClr val="CC66FF"/>
                </a:solidFill>
              </a:rPr>
              <a:pPr/>
              <a:t>17</a:t>
            </a:fld>
            <a:endParaRPr lang="en-US" altLang="x-none" sz="1050" dirty="0">
              <a:solidFill>
                <a:srgbClr val="CC66FF"/>
              </a:solidFill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685800"/>
          </a:xfrm>
        </p:spPr>
        <p:txBody>
          <a:bodyPr/>
          <a:lstStyle/>
          <a:p>
            <a:pPr algn="ctr"/>
            <a:r>
              <a:rPr lang="de-DE" altLang="x-none" dirty="0">
                <a:ea typeface="ＭＳ Ｐゴシック" charset="-128"/>
              </a:rPr>
              <a:t>Anordnung des Log-Ringpuffers</a:t>
            </a:r>
          </a:p>
        </p:txBody>
      </p:sp>
      <p:grpSp>
        <p:nvGrpSpPr>
          <p:cNvPr id="46083" name="Group 51"/>
          <p:cNvGrpSpPr>
            <a:grpSpLocks/>
          </p:cNvGrpSpPr>
          <p:nvPr/>
        </p:nvGrpSpPr>
        <p:grpSpPr bwMode="auto">
          <a:xfrm>
            <a:off x="2457450" y="1204914"/>
            <a:ext cx="3086100" cy="3086100"/>
            <a:chOff x="912" y="1008"/>
            <a:chExt cx="2592" cy="2592"/>
          </a:xfrm>
        </p:grpSpPr>
        <p:sp>
          <p:nvSpPr>
            <p:cNvPr id="46102" name="AutoShape 5"/>
            <p:cNvSpPr>
              <a:spLocks noChangeArrowheads="1"/>
            </p:cNvSpPr>
            <p:nvPr/>
          </p:nvSpPr>
          <p:spPr bwMode="auto">
            <a:xfrm>
              <a:off x="912" y="1008"/>
              <a:ext cx="2592" cy="2592"/>
            </a:xfrm>
            <a:custGeom>
              <a:avLst/>
              <a:gdLst>
                <a:gd name="T0" fmla="*/ 19 w 21600"/>
                <a:gd name="T1" fmla="*/ 0 h 21600"/>
                <a:gd name="T2" fmla="*/ 6 w 21600"/>
                <a:gd name="T3" fmla="*/ 6 h 21600"/>
                <a:gd name="T4" fmla="*/ 0 w 21600"/>
                <a:gd name="T5" fmla="*/ 19 h 21600"/>
                <a:gd name="T6" fmla="*/ 6 w 21600"/>
                <a:gd name="T7" fmla="*/ 32 h 21600"/>
                <a:gd name="T8" fmla="*/ 19 w 21600"/>
                <a:gd name="T9" fmla="*/ 37 h 21600"/>
                <a:gd name="T10" fmla="*/ 32 w 21600"/>
                <a:gd name="T11" fmla="*/ 32 h 21600"/>
                <a:gd name="T12" fmla="*/ 37 w 21600"/>
                <a:gd name="T13" fmla="*/ 19 h 21600"/>
                <a:gd name="T14" fmla="*/ 32 w 21600"/>
                <a:gd name="T15" fmla="*/ 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67 h 21600"/>
                <a:gd name="T26" fmla="*/ 18433 w 21600"/>
                <a:gd name="T27" fmla="*/ 1843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058" y="10800"/>
                  </a:moveTo>
                  <a:cubicBezTo>
                    <a:pt x="4058" y="14524"/>
                    <a:pt x="7076" y="17542"/>
                    <a:pt x="10800" y="17542"/>
                  </a:cubicBezTo>
                  <a:cubicBezTo>
                    <a:pt x="14524" y="17542"/>
                    <a:pt x="17542" y="14524"/>
                    <a:pt x="17542" y="10800"/>
                  </a:cubicBezTo>
                  <a:cubicBezTo>
                    <a:pt x="17542" y="7076"/>
                    <a:pt x="14524" y="4058"/>
                    <a:pt x="10800" y="4058"/>
                  </a:cubicBezTo>
                  <a:cubicBezTo>
                    <a:pt x="7076" y="4058"/>
                    <a:pt x="4058" y="7076"/>
                    <a:pt x="4058" y="10800"/>
                  </a:cubicBezTo>
                  <a:close/>
                </a:path>
              </a:pathLst>
            </a:cu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03" name="Text Box 11"/>
            <p:cNvSpPr txBox="1">
              <a:spLocks noChangeArrowheads="1"/>
            </p:cNvSpPr>
            <p:nvPr/>
          </p:nvSpPr>
          <p:spPr bwMode="auto">
            <a:xfrm>
              <a:off x="1949" y="3220"/>
              <a:ext cx="499" cy="284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600" dirty="0">
                  <a:solidFill>
                    <a:schemeClr val="tx2"/>
                  </a:solidFill>
                  <a:latin typeface="Tahoma" charset="0"/>
                </a:rPr>
                <a:t>#10</a:t>
              </a:r>
            </a:p>
          </p:txBody>
        </p:sp>
        <p:sp>
          <p:nvSpPr>
            <p:cNvPr id="46104" name="Text Box 12"/>
            <p:cNvSpPr txBox="1">
              <a:spLocks noChangeArrowheads="1"/>
            </p:cNvSpPr>
            <p:nvPr/>
          </p:nvSpPr>
          <p:spPr bwMode="auto">
            <a:xfrm>
              <a:off x="1968" y="1108"/>
              <a:ext cx="480" cy="284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600" dirty="0">
                  <a:solidFill>
                    <a:schemeClr val="tx2"/>
                  </a:solidFill>
                  <a:latin typeface="Tahoma" charset="0"/>
                </a:rPr>
                <a:t>#30</a:t>
              </a:r>
            </a:p>
          </p:txBody>
        </p:sp>
        <p:sp>
          <p:nvSpPr>
            <p:cNvPr id="46105" name="Text Box 13"/>
            <p:cNvSpPr txBox="1">
              <a:spLocks noChangeArrowheads="1"/>
            </p:cNvSpPr>
            <p:nvPr/>
          </p:nvSpPr>
          <p:spPr bwMode="auto">
            <a:xfrm>
              <a:off x="3024" y="2164"/>
              <a:ext cx="480" cy="284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600" dirty="0">
                  <a:solidFill>
                    <a:schemeClr val="tx2"/>
                  </a:solidFill>
                  <a:latin typeface="Tahoma" charset="0"/>
                </a:rPr>
                <a:t>#20</a:t>
              </a:r>
            </a:p>
          </p:txBody>
        </p:sp>
        <p:sp>
          <p:nvSpPr>
            <p:cNvPr id="46106" name="Text Box 14"/>
            <p:cNvSpPr txBox="1">
              <a:spLocks noChangeArrowheads="1"/>
            </p:cNvSpPr>
            <p:nvPr/>
          </p:nvSpPr>
          <p:spPr bwMode="auto">
            <a:xfrm>
              <a:off x="960" y="2548"/>
              <a:ext cx="480" cy="284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600" dirty="0">
                  <a:solidFill>
                    <a:schemeClr val="tx2"/>
                  </a:solidFill>
                  <a:latin typeface="Tahoma" charset="0"/>
                </a:rPr>
                <a:t>#41</a:t>
              </a:r>
            </a:p>
          </p:txBody>
        </p:sp>
        <p:sp>
          <p:nvSpPr>
            <p:cNvPr id="46107" name="Text Box 15"/>
            <p:cNvSpPr txBox="1">
              <a:spLocks noChangeArrowheads="1"/>
            </p:cNvSpPr>
            <p:nvPr/>
          </p:nvSpPr>
          <p:spPr bwMode="auto">
            <a:xfrm>
              <a:off x="912" y="2164"/>
              <a:ext cx="480" cy="284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600" dirty="0">
                  <a:solidFill>
                    <a:schemeClr val="tx2"/>
                  </a:solidFill>
                  <a:latin typeface="Tahoma" charset="0"/>
                </a:rPr>
                <a:t>#40</a:t>
              </a:r>
            </a:p>
          </p:txBody>
        </p:sp>
        <p:sp>
          <p:nvSpPr>
            <p:cNvPr id="46108" name="Line 18"/>
            <p:cNvSpPr>
              <a:spLocks noChangeShapeType="1"/>
            </p:cNvSpPr>
            <p:nvPr/>
          </p:nvSpPr>
          <p:spPr bwMode="auto">
            <a:xfrm flipH="1">
              <a:off x="1872" y="3094"/>
              <a:ext cx="144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09" name="Line 19"/>
            <p:cNvSpPr>
              <a:spLocks noChangeShapeType="1"/>
            </p:cNvSpPr>
            <p:nvPr/>
          </p:nvSpPr>
          <p:spPr bwMode="auto">
            <a:xfrm>
              <a:off x="2448" y="3072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0" name="Line 20"/>
            <p:cNvSpPr>
              <a:spLocks noChangeShapeType="1"/>
            </p:cNvSpPr>
            <p:nvPr/>
          </p:nvSpPr>
          <p:spPr bwMode="auto">
            <a:xfrm>
              <a:off x="3001" y="2400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1" name="Line 22"/>
            <p:cNvSpPr>
              <a:spLocks noChangeShapeType="1"/>
            </p:cNvSpPr>
            <p:nvPr/>
          </p:nvSpPr>
          <p:spPr bwMode="auto">
            <a:xfrm flipV="1">
              <a:off x="3012" y="2112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2" name="Line 23"/>
            <p:cNvSpPr>
              <a:spLocks noChangeShapeType="1"/>
            </p:cNvSpPr>
            <p:nvPr/>
          </p:nvSpPr>
          <p:spPr bwMode="auto">
            <a:xfrm flipH="1">
              <a:off x="929" y="2448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3" name="Line 24"/>
            <p:cNvSpPr>
              <a:spLocks noChangeShapeType="1"/>
            </p:cNvSpPr>
            <p:nvPr/>
          </p:nvSpPr>
          <p:spPr bwMode="auto">
            <a:xfrm>
              <a:off x="934" y="2112"/>
              <a:ext cx="48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4" name="Line 25"/>
            <p:cNvSpPr>
              <a:spLocks noChangeShapeType="1"/>
            </p:cNvSpPr>
            <p:nvPr/>
          </p:nvSpPr>
          <p:spPr bwMode="auto">
            <a:xfrm flipV="1">
              <a:off x="1081" y="273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5" name="Line 26"/>
            <p:cNvSpPr>
              <a:spLocks noChangeShapeType="1"/>
            </p:cNvSpPr>
            <p:nvPr/>
          </p:nvSpPr>
          <p:spPr bwMode="auto">
            <a:xfrm>
              <a:off x="1872" y="1056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116" name="Line 27"/>
            <p:cNvSpPr>
              <a:spLocks noChangeShapeType="1"/>
            </p:cNvSpPr>
            <p:nvPr/>
          </p:nvSpPr>
          <p:spPr bwMode="auto">
            <a:xfrm flipH="1">
              <a:off x="2400" y="1056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</p:grpSp>
      <p:grpSp>
        <p:nvGrpSpPr>
          <p:cNvPr id="46084" name="Group 43"/>
          <p:cNvGrpSpPr>
            <a:grpSpLocks/>
          </p:cNvGrpSpPr>
          <p:nvPr/>
        </p:nvGrpSpPr>
        <p:grpSpPr bwMode="auto">
          <a:xfrm>
            <a:off x="6229350" y="1204914"/>
            <a:ext cx="1485900" cy="733426"/>
            <a:chOff x="4224" y="1396"/>
            <a:chExt cx="1248" cy="616"/>
          </a:xfrm>
        </p:grpSpPr>
        <p:sp>
          <p:nvSpPr>
            <p:cNvPr id="46100" name="AutoShape 41"/>
            <p:cNvSpPr>
              <a:spLocks noChangeArrowheads="1"/>
            </p:cNvSpPr>
            <p:nvPr/>
          </p:nvSpPr>
          <p:spPr bwMode="auto">
            <a:xfrm>
              <a:off x="4224" y="1396"/>
              <a:ext cx="1248" cy="616"/>
            </a:xfrm>
            <a:prstGeom prst="flowChartMagneticDisk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46101" name="Text Box 42"/>
            <p:cNvSpPr txBox="1">
              <a:spLocks noChangeArrowheads="1"/>
            </p:cNvSpPr>
            <p:nvPr/>
          </p:nvSpPr>
          <p:spPr bwMode="auto">
            <a:xfrm>
              <a:off x="4224" y="1658"/>
              <a:ext cx="1248" cy="310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800">
                  <a:solidFill>
                    <a:schemeClr val="tx2"/>
                  </a:solidFill>
                  <a:latin typeface="Tahoma" charset="0"/>
                </a:rPr>
                <a:t>Log-Datei</a:t>
              </a:r>
            </a:p>
          </p:txBody>
        </p:sp>
      </p:grpSp>
      <p:cxnSp>
        <p:nvCxnSpPr>
          <p:cNvPr id="46086" name="AutoShape 47"/>
          <p:cNvCxnSpPr>
            <a:cxnSpLocks noChangeShapeType="1"/>
          </p:cNvCxnSpPr>
          <p:nvPr/>
        </p:nvCxnSpPr>
        <p:spPr bwMode="auto">
          <a:xfrm>
            <a:off x="5633992" y="2755436"/>
            <a:ext cx="1235959" cy="124086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7" name="AutoShape 48"/>
          <p:cNvCxnSpPr>
            <a:cxnSpLocks noChangeShapeType="1"/>
            <a:stCxn id="46105" idx="3"/>
            <a:endCxn id="46100" idx="3"/>
          </p:cNvCxnSpPr>
          <p:nvPr/>
        </p:nvCxnSpPr>
        <p:spPr bwMode="auto">
          <a:xfrm flipV="1">
            <a:off x="5543550" y="1938340"/>
            <a:ext cx="1428750" cy="8120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6088" name="Group 53"/>
          <p:cNvGrpSpPr>
            <a:grpSpLocks/>
          </p:cNvGrpSpPr>
          <p:nvPr/>
        </p:nvGrpSpPr>
        <p:grpSpPr bwMode="auto">
          <a:xfrm>
            <a:off x="5701906" y="1943100"/>
            <a:ext cx="369094" cy="798910"/>
            <a:chOff x="3829" y="1632"/>
            <a:chExt cx="310" cy="671"/>
          </a:xfrm>
        </p:grpSpPr>
        <p:sp>
          <p:nvSpPr>
            <p:cNvPr id="46096" name="Text Box 6"/>
            <p:cNvSpPr txBox="1">
              <a:spLocks noChangeArrowheads="1"/>
            </p:cNvSpPr>
            <p:nvPr/>
          </p:nvSpPr>
          <p:spPr bwMode="auto">
            <a:xfrm rot="5400000">
              <a:off x="3816" y="1981"/>
              <a:ext cx="33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800" dirty="0">
                  <a:solidFill>
                    <a:schemeClr val="tx2"/>
                  </a:solidFill>
                  <a:latin typeface="Tahoma" charset="0"/>
                </a:rPr>
                <a:t>...</a:t>
              </a:r>
            </a:p>
          </p:txBody>
        </p:sp>
        <p:sp>
          <p:nvSpPr>
            <p:cNvPr id="46097" name="Line 49"/>
            <p:cNvSpPr>
              <a:spLocks noChangeShapeType="1"/>
            </p:cNvSpPr>
            <p:nvPr/>
          </p:nvSpPr>
          <p:spPr bwMode="auto">
            <a:xfrm flipV="1">
              <a:off x="3910" y="163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</p:grpSp>
      <p:sp>
        <p:nvSpPr>
          <p:cNvPr id="46089" name="Text Box 50"/>
          <p:cNvSpPr txBox="1">
            <a:spLocks noChangeArrowheads="1"/>
          </p:cNvSpPr>
          <p:nvPr/>
        </p:nvSpPr>
        <p:spPr bwMode="auto">
          <a:xfrm>
            <a:off x="5529263" y="2641290"/>
            <a:ext cx="1485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600" dirty="0">
                <a:solidFill>
                  <a:schemeClr val="tx2"/>
                </a:solidFill>
                <a:latin typeface="Tahoma" charset="0"/>
              </a:rPr>
              <a:t>ausschreiben</a:t>
            </a:r>
          </a:p>
        </p:txBody>
      </p:sp>
      <p:grpSp>
        <p:nvGrpSpPr>
          <p:cNvPr id="46090" name="Group 56"/>
          <p:cNvGrpSpPr>
            <a:grpSpLocks/>
          </p:cNvGrpSpPr>
          <p:nvPr/>
        </p:nvGrpSpPr>
        <p:grpSpPr bwMode="auto">
          <a:xfrm>
            <a:off x="1257300" y="3130150"/>
            <a:ext cx="1200150" cy="527447"/>
            <a:chOff x="96" y="2629"/>
            <a:chExt cx="1008" cy="443"/>
          </a:xfrm>
        </p:grpSpPr>
        <p:sp>
          <p:nvSpPr>
            <p:cNvPr id="46094" name="Line 54"/>
            <p:cNvSpPr>
              <a:spLocks noChangeShapeType="1"/>
            </p:cNvSpPr>
            <p:nvPr/>
          </p:nvSpPr>
          <p:spPr bwMode="auto">
            <a:xfrm flipV="1">
              <a:off x="240" y="2784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sp>
          <p:nvSpPr>
            <p:cNvPr id="46095" name="Text Box 55"/>
            <p:cNvSpPr txBox="1">
              <a:spLocks noChangeArrowheads="1"/>
            </p:cNvSpPr>
            <p:nvPr/>
          </p:nvSpPr>
          <p:spPr bwMode="auto">
            <a:xfrm rot="20594425">
              <a:off x="96" y="2629"/>
              <a:ext cx="9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800">
                  <a:solidFill>
                    <a:schemeClr val="tx2"/>
                  </a:solidFill>
                  <a:latin typeface="Tahoma" charset="0"/>
                </a:rPr>
                <a:t>eintragen</a:t>
              </a:r>
            </a:p>
          </p:txBody>
        </p:sp>
      </p:grpSp>
      <p:grpSp>
        <p:nvGrpSpPr>
          <p:cNvPr id="46091" name="Group 58"/>
          <p:cNvGrpSpPr>
            <a:grpSpLocks/>
          </p:cNvGrpSpPr>
          <p:nvPr/>
        </p:nvGrpSpPr>
        <p:grpSpPr bwMode="auto">
          <a:xfrm>
            <a:off x="2330055" y="3314704"/>
            <a:ext cx="369095" cy="742951"/>
            <a:chOff x="997" y="2784"/>
            <a:chExt cx="310" cy="624"/>
          </a:xfrm>
        </p:grpSpPr>
        <p:sp>
          <p:nvSpPr>
            <p:cNvPr id="46092" name="Text Box 10"/>
            <p:cNvSpPr txBox="1">
              <a:spLocks noChangeArrowheads="1"/>
            </p:cNvSpPr>
            <p:nvPr/>
          </p:nvSpPr>
          <p:spPr bwMode="auto">
            <a:xfrm rot="3906776">
              <a:off x="960" y="2821"/>
              <a:ext cx="38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800">
                  <a:solidFill>
                    <a:schemeClr val="tx2"/>
                  </a:solidFill>
                  <a:latin typeface="Tahoma" charset="0"/>
                </a:rPr>
                <a:t>...</a:t>
              </a:r>
            </a:p>
          </p:txBody>
        </p:sp>
        <p:sp>
          <p:nvSpPr>
            <p:cNvPr id="46093" name="Line 57"/>
            <p:cNvSpPr>
              <a:spLocks noChangeShapeType="1"/>
            </p:cNvSpPr>
            <p:nvPr/>
          </p:nvSpPr>
          <p:spPr bwMode="auto">
            <a:xfrm>
              <a:off x="1152" y="3120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</p:grpSp>
      <p:grpSp>
        <p:nvGrpSpPr>
          <p:cNvPr id="50" name="Group 67"/>
          <p:cNvGrpSpPr>
            <a:grpSpLocks/>
          </p:cNvGrpSpPr>
          <p:nvPr/>
        </p:nvGrpSpPr>
        <p:grpSpPr bwMode="auto">
          <a:xfrm>
            <a:off x="6384176" y="4008841"/>
            <a:ext cx="971550" cy="800100"/>
            <a:chOff x="4272" y="2592"/>
            <a:chExt cx="816" cy="672"/>
          </a:xfrm>
        </p:grpSpPr>
        <p:sp>
          <p:nvSpPr>
            <p:cNvPr id="51" name="AutoShape 48"/>
            <p:cNvSpPr>
              <a:spLocks noChangeArrowheads="1"/>
            </p:cNvSpPr>
            <p:nvPr/>
          </p:nvSpPr>
          <p:spPr bwMode="auto">
            <a:xfrm>
              <a:off x="4272" y="2592"/>
              <a:ext cx="816" cy="672"/>
            </a:xfrm>
            <a:prstGeom prst="flowChartMagneticTape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4272" y="2688"/>
              <a:ext cx="816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Log-Archiv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360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8943A2D-3B75-A948-B5F3-775A7C7F34D6}" type="slidenum">
              <a:rPr lang="en-US" altLang="x-none" sz="1050">
                <a:solidFill>
                  <a:srgbClr val="CC66FF"/>
                </a:solidFill>
              </a:rPr>
              <a:pPr/>
              <a:t>18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552450"/>
          </a:xfrm>
        </p:spPr>
        <p:txBody>
          <a:bodyPr/>
          <a:lstStyle/>
          <a:p>
            <a:r>
              <a:rPr lang="de-DE" altLang="x-none" dirty="0">
                <a:ea typeface="ＭＳ Ｐゴシック" charset="-128"/>
              </a:rPr>
              <a:t>Das </a:t>
            </a:r>
            <a:r>
              <a:rPr lang="de-DE" altLang="x-none" dirty="0" smtClean="0">
                <a:ea typeface="ＭＳ Ｐゴシック" charset="-128"/>
              </a:rPr>
              <a:t>WAL-Prinzip: Write </a:t>
            </a:r>
            <a:r>
              <a:rPr lang="de-DE" altLang="x-none" dirty="0" err="1" smtClean="0">
                <a:ea typeface="ＭＳ Ｐゴシック" charset="-128"/>
              </a:rPr>
              <a:t>Ahead</a:t>
            </a:r>
            <a:r>
              <a:rPr lang="de-DE" altLang="x-none" dirty="0" smtClean="0">
                <a:ea typeface="ＭＳ Ｐゴシック" charset="-128"/>
              </a:rPr>
              <a:t> Log</a:t>
            </a:r>
            <a:endParaRPr lang="de-DE" altLang="x-none" dirty="0">
              <a:ea typeface="ＭＳ Ｐゴシック" charset="-12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301" y="1257300"/>
            <a:ext cx="7857699" cy="3886200"/>
          </a:xfrm>
        </p:spPr>
        <p:txBody>
          <a:bodyPr/>
          <a:lstStyle/>
          <a:p>
            <a:pPr marL="342900" indent="-342900">
              <a:spcAft>
                <a:spcPct val="100000"/>
              </a:spcAft>
            </a:pPr>
            <a:r>
              <a:rPr lang="de-DE" altLang="x-none" b="1" dirty="0">
                <a:ea typeface="ＭＳ Ｐゴシック" charset="-128"/>
              </a:rPr>
              <a:t>Write </a:t>
            </a:r>
            <a:r>
              <a:rPr lang="de-DE" altLang="x-none" b="1" dirty="0" err="1">
                <a:ea typeface="ＭＳ Ｐゴシック" charset="-128"/>
              </a:rPr>
              <a:t>Ahead</a:t>
            </a:r>
            <a:r>
              <a:rPr lang="de-DE" altLang="x-none" b="1" dirty="0">
                <a:ea typeface="ＭＳ Ｐゴシック" charset="-128"/>
              </a:rPr>
              <a:t> Log</a:t>
            </a:r>
            <a:r>
              <a:rPr lang="de-DE" altLang="x-none" dirty="0">
                <a:ea typeface="ＭＳ Ｐゴシック" charset="-128"/>
              </a:rPr>
              <a:t>-Prinzip</a:t>
            </a:r>
          </a:p>
          <a:p>
            <a:pPr marL="342900" indent="-342900">
              <a:spcAft>
                <a:spcPct val="50000"/>
              </a:spcAft>
              <a:buFont typeface="Webdings" charset="2"/>
              <a:buAutoNum type="arabicPeriod"/>
            </a:pPr>
            <a:r>
              <a:rPr lang="de-DE" altLang="x-none" dirty="0">
                <a:ea typeface="ＭＳ Ｐゴシック" charset="-128"/>
              </a:rPr>
              <a:t>Bevor eine Transaktion festgeschrieben (</a:t>
            </a:r>
            <a:r>
              <a:rPr lang="de-DE" altLang="x-none" b="1" dirty="0" err="1">
                <a:ea typeface="ＭＳ Ｐゴシック" charset="-128"/>
              </a:rPr>
              <a:t>committed</a:t>
            </a:r>
            <a:r>
              <a:rPr lang="de-DE" altLang="x-none" dirty="0">
                <a:ea typeface="ＭＳ Ｐゴシック" charset="-128"/>
              </a:rPr>
              <a:t>) wird, müssen alle „zu ihr gehörenden</a:t>
            </a:r>
            <a:r>
              <a:rPr lang="ja-JP" altLang="de-DE" dirty="0">
                <a:ea typeface="ＭＳ Ｐゴシック" charset="-128"/>
              </a:rPr>
              <a:t>“</a:t>
            </a:r>
            <a:r>
              <a:rPr lang="de-DE" altLang="ja-JP" dirty="0">
                <a:ea typeface="ＭＳ Ｐゴシック" charset="-128"/>
              </a:rPr>
              <a:t> Log-Einträge ausgeschrieben </a:t>
            </a:r>
            <a:r>
              <a:rPr lang="de-DE" altLang="ja-JP" dirty="0" smtClean="0">
                <a:ea typeface="ＭＳ Ｐゴシック" charset="-128"/>
              </a:rPr>
              <a:t>sein.</a:t>
            </a:r>
            <a:endParaRPr lang="de-DE" altLang="ja-JP" dirty="0">
              <a:ea typeface="ＭＳ Ｐゴシック" charset="-128"/>
            </a:endParaRPr>
          </a:p>
          <a:p>
            <a:pPr marL="342900" indent="-342900">
              <a:spcAft>
                <a:spcPct val="50000"/>
              </a:spcAft>
              <a:buFont typeface="Webdings" charset="2"/>
              <a:buAutoNum type="arabicPeriod"/>
            </a:pPr>
            <a:r>
              <a:rPr lang="de-DE" altLang="x-none" dirty="0">
                <a:ea typeface="ＭＳ Ｐゴシック" charset="-128"/>
              </a:rPr>
              <a:t>Bevor eine modifizierte Seite ausgelagert werden darf, müssen alle Log-Einträge, die zu dieser Seite gehören, in das temporäre und das Log-Archiv ausgeschrieben </a:t>
            </a:r>
            <a:r>
              <a:rPr lang="de-DE" altLang="x-none" dirty="0" smtClean="0">
                <a:ea typeface="ＭＳ Ｐゴシック" charset="-128"/>
              </a:rPr>
              <a:t>sein.</a:t>
            </a:r>
          </a:p>
          <a:p>
            <a:pPr marL="342900" indent="-342900">
              <a:spcAft>
                <a:spcPct val="50000"/>
              </a:spcAft>
              <a:buFont typeface="Webdings" charset="2"/>
              <a:buAutoNum type="arabicPeriod"/>
            </a:pPr>
            <a:endParaRPr lang="de-DE" altLang="x-none" dirty="0" smtClean="0">
              <a:ea typeface="ＭＳ Ｐゴシック" charset="-128"/>
            </a:endParaRPr>
          </a:p>
          <a:p>
            <a:pPr>
              <a:spcAft>
                <a:spcPct val="50000"/>
              </a:spcAft>
            </a:pPr>
            <a:r>
              <a:rPr lang="de-DE" altLang="x-none" dirty="0" smtClean="0">
                <a:ea typeface="ＭＳ Ｐゴシック" charset="-128"/>
              </a:rPr>
              <a:t>Die Einhaltung des WAL-Prinzips wird dadurch sichergestellt, dass der Log-Schreiber periodisch die LSN des zuletzt gesicherten Log-Records abspeichert, so dass die anderen Komponenten darauf warten können, dass die das WAL-Prinzip betreffenden Log-Records im „sicheren Hafen“ sind.</a:t>
            </a:r>
            <a:endParaRPr lang="de-DE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1399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B9D6BA1-741D-4847-B9F6-822EBD247F6F}" type="slidenum">
              <a:rPr lang="en-US" altLang="x-none" sz="1050">
                <a:solidFill>
                  <a:srgbClr val="CC66FF"/>
                </a:solidFill>
              </a:rPr>
              <a:pPr/>
              <a:t>19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696200" cy="457200"/>
          </a:xfrm>
        </p:spPr>
        <p:txBody>
          <a:bodyPr/>
          <a:lstStyle/>
          <a:p>
            <a:r>
              <a:rPr lang="de-DE" altLang="x-none">
                <a:ea typeface="ＭＳ Ｐゴシック" charset="-128"/>
              </a:rPr>
              <a:t>Wiederanlauf nach einem Fehler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86150"/>
            <a:ext cx="7696200" cy="1657350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de-DE" altLang="x-none" dirty="0" smtClean="0">
                <a:ea typeface="ＭＳ Ｐゴシック" charset="-128"/>
              </a:rPr>
              <a:t>Transaktionen </a:t>
            </a:r>
            <a:r>
              <a:rPr lang="de-DE" altLang="x-none" dirty="0">
                <a:ea typeface="ＭＳ Ｐゴシック" charset="-128"/>
              </a:rPr>
              <a:t>der Art </a:t>
            </a:r>
            <a:r>
              <a:rPr lang="de-DE" altLang="x-none" i="1" dirty="0">
                <a:ea typeface="ＭＳ Ｐゴシック" charset="-128"/>
              </a:rPr>
              <a:t>T</a:t>
            </a:r>
            <a:r>
              <a:rPr lang="de-DE" altLang="x-none" i="1" baseline="-25000" dirty="0">
                <a:ea typeface="ＭＳ Ｐゴシック" charset="-128"/>
              </a:rPr>
              <a:t>1</a:t>
            </a:r>
            <a:r>
              <a:rPr lang="de-DE" altLang="x-none" dirty="0">
                <a:ea typeface="ＭＳ Ｐゴシック" charset="-128"/>
              </a:rPr>
              <a:t> müssen hinsichtlich ihrer Wirkung vollständig nachvollzogen werden. </a:t>
            </a:r>
            <a:r>
              <a:rPr lang="de-DE" altLang="x-none" dirty="0" err="1">
                <a:ea typeface="ＭＳ Ｐゴシック" charset="-128"/>
              </a:rPr>
              <a:t>Transakionen</a:t>
            </a:r>
            <a:r>
              <a:rPr lang="de-DE" altLang="x-none" dirty="0">
                <a:ea typeface="ＭＳ Ｐゴシック" charset="-128"/>
              </a:rPr>
              <a:t> dieser Art nennt man </a:t>
            </a:r>
            <a:r>
              <a:rPr lang="de-DE" altLang="x-none" i="1" dirty="0" smtClean="0">
                <a:ea typeface="ＭＳ Ｐゴシック" charset="-128"/>
              </a:rPr>
              <a:t>Winner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de-DE" altLang="x-none" dirty="0">
              <a:ea typeface="ＭＳ Ｐゴシック" charset="-128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altLang="x-none" dirty="0" smtClean="0">
                <a:ea typeface="ＭＳ Ｐゴシック" charset="-128"/>
              </a:rPr>
              <a:t>Transaktionen</a:t>
            </a:r>
            <a:r>
              <a:rPr lang="de-DE" altLang="x-none" dirty="0">
                <a:ea typeface="ＭＳ Ｐゴシック" charset="-128"/>
              </a:rPr>
              <a:t>, die wie </a:t>
            </a:r>
            <a:r>
              <a:rPr lang="de-DE" altLang="x-none" i="1" dirty="0">
                <a:ea typeface="ＭＳ Ｐゴシック" charset="-128"/>
              </a:rPr>
              <a:t>T</a:t>
            </a:r>
            <a:r>
              <a:rPr lang="de-DE" altLang="x-none" i="1" baseline="-25000" dirty="0">
                <a:ea typeface="ＭＳ Ｐゴシック" charset="-128"/>
              </a:rPr>
              <a:t>2</a:t>
            </a:r>
            <a:r>
              <a:rPr lang="de-DE" altLang="x-none" dirty="0">
                <a:ea typeface="ＭＳ Ｐゴシック" charset="-128"/>
              </a:rPr>
              <a:t> zum Zeitpunkt des Absturzes noch aktiv waren, müssen rückgängig gemacht werden. Diese Transaktionen bezeichnen wir als </a:t>
            </a:r>
            <a:r>
              <a:rPr lang="de-DE" altLang="x-none" i="1" dirty="0">
                <a:ea typeface="ＭＳ Ｐゴシック" charset="-128"/>
              </a:rPr>
              <a:t>Loser</a:t>
            </a:r>
            <a:r>
              <a:rPr lang="de-DE" altLang="x-none" dirty="0">
                <a:ea typeface="ＭＳ Ｐゴシック" charset="-128"/>
              </a:rPr>
              <a:t>.</a:t>
            </a:r>
          </a:p>
        </p:txBody>
      </p:sp>
      <p:grpSp>
        <p:nvGrpSpPr>
          <p:cNvPr id="50180" name="Group 5"/>
          <p:cNvGrpSpPr>
            <a:grpSpLocks/>
          </p:cNvGrpSpPr>
          <p:nvPr/>
        </p:nvGrpSpPr>
        <p:grpSpPr bwMode="auto">
          <a:xfrm>
            <a:off x="1314450" y="800100"/>
            <a:ext cx="6172200" cy="2691371"/>
            <a:chOff x="672" y="1248"/>
            <a:chExt cx="4848" cy="2540"/>
          </a:xfrm>
        </p:grpSpPr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672" y="1536"/>
              <a:ext cx="0" cy="187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672" y="3408"/>
              <a:ext cx="460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4800" y="3505"/>
              <a:ext cx="72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350">
                  <a:latin typeface="Times New Roman" charset="0"/>
                </a:rPr>
                <a:t>Zeitachse</a:t>
              </a:r>
            </a:p>
          </p:txBody>
        </p:sp>
        <p:grpSp>
          <p:nvGrpSpPr>
            <p:cNvPr id="50185" name="Group 9"/>
            <p:cNvGrpSpPr>
              <a:grpSpLocks/>
            </p:cNvGrpSpPr>
            <p:nvPr/>
          </p:nvGrpSpPr>
          <p:grpSpPr bwMode="auto">
            <a:xfrm>
              <a:off x="3696" y="1488"/>
              <a:ext cx="48" cy="1920"/>
              <a:chOff x="3312" y="1440"/>
              <a:chExt cx="48" cy="1920"/>
            </a:xfrm>
          </p:grpSpPr>
          <p:sp>
            <p:nvSpPr>
              <p:cNvPr id="50201" name="Line 10"/>
              <p:cNvSpPr>
                <a:spLocks noChangeShapeType="1"/>
              </p:cNvSpPr>
              <p:nvPr/>
            </p:nvSpPr>
            <p:spPr bwMode="auto">
              <a:xfrm>
                <a:off x="3312" y="182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2" name="Line 11"/>
              <p:cNvSpPr>
                <a:spLocks noChangeShapeType="1"/>
              </p:cNvSpPr>
              <p:nvPr/>
            </p:nvSpPr>
            <p:spPr bwMode="auto">
              <a:xfrm flipH="1">
                <a:off x="3312" y="187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3" name="Line 12"/>
              <p:cNvSpPr>
                <a:spLocks noChangeShapeType="1"/>
              </p:cNvSpPr>
              <p:nvPr/>
            </p:nvSpPr>
            <p:spPr bwMode="auto">
              <a:xfrm>
                <a:off x="3312" y="192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4" name="Line 13"/>
              <p:cNvSpPr>
                <a:spLocks noChangeShapeType="1"/>
              </p:cNvSpPr>
              <p:nvPr/>
            </p:nvSpPr>
            <p:spPr bwMode="auto">
              <a:xfrm flipH="1">
                <a:off x="3312" y="196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5" name="Line 14"/>
              <p:cNvSpPr>
                <a:spLocks noChangeShapeType="1"/>
              </p:cNvSpPr>
              <p:nvPr/>
            </p:nvSpPr>
            <p:spPr bwMode="auto">
              <a:xfrm>
                <a:off x="3312" y="201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6" name="Line 15"/>
              <p:cNvSpPr>
                <a:spLocks noChangeShapeType="1"/>
              </p:cNvSpPr>
              <p:nvPr/>
            </p:nvSpPr>
            <p:spPr bwMode="auto">
              <a:xfrm flipH="1">
                <a:off x="3312" y="206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7" name="Line 16"/>
              <p:cNvSpPr>
                <a:spLocks noChangeShapeType="1"/>
              </p:cNvSpPr>
              <p:nvPr/>
            </p:nvSpPr>
            <p:spPr bwMode="auto">
              <a:xfrm>
                <a:off x="3312" y="211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8" name="Line 17"/>
              <p:cNvSpPr>
                <a:spLocks noChangeShapeType="1"/>
              </p:cNvSpPr>
              <p:nvPr/>
            </p:nvSpPr>
            <p:spPr bwMode="auto">
              <a:xfrm flipH="1">
                <a:off x="3312" y="216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9" name="Line 18"/>
              <p:cNvSpPr>
                <a:spLocks noChangeShapeType="1"/>
              </p:cNvSpPr>
              <p:nvPr/>
            </p:nvSpPr>
            <p:spPr bwMode="auto">
              <a:xfrm>
                <a:off x="3312" y="220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0" name="Line 19"/>
              <p:cNvSpPr>
                <a:spLocks noChangeShapeType="1"/>
              </p:cNvSpPr>
              <p:nvPr/>
            </p:nvSpPr>
            <p:spPr bwMode="auto">
              <a:xfrm flipH="1">
                <a:off x="3312" y="225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1" name="Line 20"/>
              <p:cNvSpPr>
                <a:spLocks noChangeShapeType="1"/>
              </p:cNvSpPr>
              <p:nvPr/>
            </p:nvSpPr>
            <p:spPr bwMode="auto">
              <a:xfrm>
                <a:off x="3312" y="230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2" name="Line 21"/>
              <p:cNvSpPr>
                <a:spLocks noChangeShapeType="1"/>
              </p:cNvSpPr>
              <p:nvPr/>
            </p:nvSpPr>
            <p:spPr bwMode="auto">
              <a:xfrm flipH="1">
                <a:off x="3312" y="235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3" name="Line 22"/>
              <p:cNvSpPr>
                <a:spLocks noChangeShapeType="1"/>
              </p:cNvSpPr>
              <p:nvPr/>
            </p:nvSpPr>
            <p:spPr bwMode="auto">
              <a:xfrm>
                <a:off x="3312" y="240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4" name="Line 23"/>
              <p:cNvSpPr>
                <a:spLocks noChangeShapeType="1"/>
              </p:cNvSpPr>
              <p:nvPr/>
            </p:nvSpPr>
            <p:spPr bwMode="auto">
              <a:xfrm flipH="1">
                <a:off x="3312" y="244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5" name="Line 24"/>
              <p:cNvSpPr>
                <a:spLocks noChangeShapeType="1"/>
              </p:cNvSpPr>
              <p:nvPr/>
            </p:nvSpPr>
            <p:spPr bwMode="auto">
              <a:xfrm>
                <a:off x="3312" y="249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6" name="Line 25"/>
              <p:cNvSpPr>
                <a:spLocks noChangeShapeType="1"/>
              </p:cNvSpPr>
              <p:nvPr/>
            </p:nvSpPr>
            <p:spPr bwMode="auto">
              <a:xfrm flipH="1">
                <a:off x="3312" y="254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7" name="Line 26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8" name="Line 27"/>
              <p:cNvSpPr>
                <a:spLocks noChangeShapeType="1"/>
              </p:cNvSpPr>
              <p:nvPr/>
            </p:nvSpPr>
            <p:spPr bwMode="auto">
              <a:xfrm flipH="1">
                <a:off x="3312" y="264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19" name="Line 28"/>
              <p:cNvSpPr>
                <a:spLocks noChangeShapeType="1"/>
              </p:cNvSpPr>
              <p:nvPr/>
            </p:nvSpPr>
            <p:spPr bwMode="auto">
              <a:xfrm>
                <a:off x="3312" y="268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0" name="Line 29"/>
              <p:cNvSpPr>
                <a:spLocks noChangeShapeType="1"/>
              </p:cNvSpPr>
              <p:nvPr/>
            </p:nvSpPr>
            <p:spPr bwMode="auto">
              <a:xfrm flipH="1">
                <a:off x="3312" y="273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1" name="Line 30"/>
              <p:cNvSpPr>
                <a:spLocks noChangeShapeType="1"/>
              </p:cNvSpPr>
              <p:nvPr/>
            </p:nvSpPr>
            <p:spPr bwMode="auto">
              <a:xfrm>
                <a:off x="3312" y="278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2" name="Line 31"/>
              <p:cNvSpPr>
                <a:spLocks noChangeShapeType="1"/>
              </p:cNvSpPr>
              <p:nvPr/>
            </p:nvSpPr>
            <p:spPr bwMode="auto">
              <a:xfrm flipH="1">
                <a:off x="3312" y="283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3" name="Line 32"/>
              <p:cNvSpPr>
                <a:spLocks noChangeShapeType="1"/>
              </p:cNvSpPr>
              <p:nvPr/>
            </p:nvSpPr>
            <p:spPr bwMode="auto">
              <a:xfrm>
                <a:off x="3312" y="288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4" name="Line 33"/>
              <p:cNvSpPr>
                <a:spLocks noChangeShapeType="1"/>
              </p:cNvSpPr>
              <p:nvPr/>
            </p:nvSpPr>
            <p:spPr bwMode="auto">
              <a:xfrm flipH="1">
                <a:off x="3312" y="292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5" name="Line 34"/>
              <p:cNvSpPr>
                <a:spLocks noChangeShapeType="1"/>
              </p:cNvSpPr>
              <p:nvPr/>
            </p:nvSpPr>
            <p:spPr bwMode="auto">
              <a:xfrm>
                <a:off x="3312" y="297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6" name="Line 35"/>
              <p:cNvSpPr>
                <a:spLocks noChangeShapeType="1"/>
              </p:cNvSpPr>
              <p:nvPr/>
            </p:nvSpPr>
            <p:spPr bwMode="auto">
              <a:xfrm flipH="1">
                <a:off x="3312" y="302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7" name="Line 36"/>
              <p:cNvSpPr>
                <a:spLocks noChangeShapeType="1"/>
              </p:cNvSpPr>
              <p:nvPr/>
            </p:nvSpPr>
            <p:spPr bwMode="auto">
              <a:xfrm>
                <a:off x="3312" y="307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8" name="Line 37"/>
              <p:cNvSpPr>
                <a:spLocks noChangeShapeType="1"/>
              </p:cNvSpPr>
              <p:nvPr/>
            </p:nvSpPr>
            <p:spPr bwMode="auto">
              <a:xfrm flipH="1">
                <a:off x="3312" y="312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29" name="Line 38"/>
              <p:cNvSpPr>
                <a:spLocks noChangeShapeType="1"/>
              </p:cNvSpPr>
              <p:nvPr/>
            </p:nvSpPr>
            <p:spPr bwMode="auto">
              <a:xfrm>
                <a:off x="3312" y="316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0" name="Line 39"/>
              <p:cNvSpPr>
                <a:spLocks noChangeShapeType="1"/>
              </p:cNvSpPr>
              <p:nvPr/>
            </p:nvSpPr>
            <p:spPr bwMode="auto">
              <a:xfrm flipH="1">
                <a:off x="3312" y="321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1" name="Line 40"/>
              <p:cNvSpPr>
                <a:spLocks noChangeShapeType="1"/>
              </p:cNvSpPr>
              <p:nvPr/>
            </p:nvSpPr>
            <p:spPr bwMode="auto">
              <a:xfrm>
                <a:off x="3312" y="326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2" name="Line 41"/>
              <p:cNvSpPr>
                <a:spLocks noChangeShapeType="1"/>
              </p:cNvSpPr>
              <p:nvPr/>
            </p:nvSpPr>
            <p:spPr bwMode="auto">
              <a:xfrm flipH="1">
                <a:off x="3312" y="331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3" name="Line 42"/>
              <p:cNvSpPr>
                <a:spLocks noChangeShapeType="1"/>
              </p:cNvSpPr>
              <p:nvPr/>
            </p:nvSpPr>
            <p:spPr bwMode="auto">
              <a:xfrm>
                <a:off x="3312" y="144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4" name="Line 43"/>
              <p:cNvSpPr>
                <a:spLocks noChangeShapeType="1"/>
              </p:cNvSpPr>
              <p:nvPr/>
            </p:nvSpPr>
            <p:spPr bwMode="auto">
              <a:xfrm flipH="1">
                <a:off x="3312" y="148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5" name="Line 44"/>
              <p:cNvSpPr>
                <a:spLocks noChangeShapeType="1"/>
              </p:cNvSpPr>
              <p:nvPr/>
            </p:nvSpPr>
            <p:spPr bwMode="auto">
              <a:xfrm>
                <a:off x="3312" y="153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6" name="Line 45"/>
              <p:cNvSpPr>
                <a:spLocks noChangeShapeType="1"/>
              </p:cNvSpPr>
              <p:nvPr/>
            </p:nvSpPr>
            <p:spPr bwMode="auto">
              <a:xfrm flipH="1">
                <a:off x="3312" y="1584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7" name="Line 46"/>
              <p:cNvSpPr>
                <a:spLocks noChangeShapeType="1"/>
              </p:cNvSpPr>
              <p:nvPr/>
            </p:nvSpPr>
            <p:spPr bwMode="auto">
              <a:xfrm>
                <a:off x="3312" y="1632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8" name="Line 47"/>
              <p:cNvSpPr>
                <a:spLocks noChangeShapeType="1"/>
              </p:cNvSpPr>
              <p:nvPr/>
            </p:nvSpPr>
            <p:spPr bwMode="auto">
              <a:xfrm flipH="1">
                <a:off x="3312" y="1680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9" name="Line 48"/>
              <p:cNvSpPr>
                <a:spLocks noChangeShapeType="1"/>
              </p:cNvSpPr>
              <p:nvPr/>
            </p:nvSpPr>
            <p:spPr bwMode="auto">
              <a:xfrm>
                <a:off x="3312" y="1728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40" name="Line 49"/>
              <p:cNvSpPr>
                <a:spLocks noChangeShapeType="1"/>
              </p:cNvSpPr>
              <p:nvPr/>
            </p:nvSpPr>
            <p:spPr bwMode="auto">
              <a:xfrm flipH="1">
                <a:off x="3312" y="1776"/>
                <a:ext cx="48" cy="4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0186" name="Group 50"/>
            <p:cNvGrpSpPr>
              <a:grpSpLocks/>
            </p:cNvGrpSpPr>
            <p:nvPr/>
          </p:nvGrpSpPr>
          <p:grpSpPr bwMode="auto">
            <a:xfrm>
              <a:off x="1824" y="2784"/>
              <a:ext cx="1872" cy="96"/>
              <a:chOff x="1824" y="2784"/>
              <a:chExt cx="1872" cy="96"/>
            </a:xfrm>
          </p:grpSpPr>
          <p:sp>
            <p:nvSpPr>
              <p:cNvPr id="50199" name="Line 51"/>
              <p:cNvSpPr>
                <a:spLocks noChangeShapeType="1"/>
              </p:cNvSpPr>
              <p:nvPr/>
            </p:nvSpPr>
            <p:spPr bwMode="auto">
              <a:xfrm flipH="1">
                <a:off x="1824" y="2832"/>
                <a:ext cx="187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00" name="Line 52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0187" name="Group 53"/>
            <p:cNvGrpSpPr>
              <a:grpSpLocks/>
            </p:cNvGrpSpPr>
            <p:nvPr/>
          </p:nvGrpSpPr>
          <p:grpSpPr bwMode="auto">
            <a:xfrm>
              <a:off x="1056" y="1920"/>
              <a:ext cx="1632" cy="96"/>
              <a:chOff x="1056" y="1920"/>
              <a:chExt cx="1632" cy="96"/>
            </a:xfrm>
          </p:grpSpPr>
          <p:sp>
            <p:nvSpPr>
              <p:cNvPr id="50196" name="Line 54"/>
              <p:cNvSpPr>
                <a:spLocks noChangeShapeType="1"/>
              </p:cNvSpPr>
              <p:nvPr/>
            </p:nvSpPr>
            <p:spPr bwMode="auto">
              <a:xfrm>
                <a:off x="1056" y="1968"/>
                <a:ext cx="163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197" name="Line 55"/>
              <p:cNvSpPr>
                <a:spLocks noChangeShapeType="1"/>
              </p:cNvSpPr>
              <p:nvPr/>
            </p:nvSpPr>
            <p:spPr bwMode="auto">
              <a:xfrm>
                <a:off x="1056" y="1920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198" name="Line 56"/>
              <p:cNvSpPr>
                <a:spLocks noChangeShapeType="1"/>
              </p:cNvSpPr>
              <p:nvPr/>
            </p:nvSpPr>
            <p:spPr bwMode="auto">
              <a:xfrm>
                <a:off x="2688" y="1920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0188" name="Text Box 57"/>
            <p:cNvSpPr txBox="1">
              <a:spLocks noChangeArrowheads="1"/>
            </p:cNvSpPr>
            <p:nvPr/>
          </p:nvSpPr>
          <p:spPr bwMode="auto">
            <a:xfrm>
              <a:off x="1536" y="2735"/>
              <a:ext cx="33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2</a:t>
              </a:r>
              <a:endParaRPr lang="de-DE" altLang="x-none" sz="1200" i="1">
                <a:latin typeface="Times New Roman" charset="0"/>
              </a:endParaRPr>
            </a:p>
          </p:txBody>
        </p:sp>
        <p:sp>
          <p:nvSpPr>
            <p:cNvPr id="50189" name="Text Box 58"/>
            <p:cNvSpPr txBox="1">
              <a:spLocks noChangeArrowheads="1"/>
            </p:cNvSpPr>
            <p:nvPr/>
          </p:nvSpPr>
          <p:spPr bwMode="auto">
            <a:xfrm>
              <a:off x="771" y="1871"/>
              <a:ext cx="335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1</a:t>
              </a:r>
              <a:endParaRPr lang="de-DE" altLang="x-none" sz="1200" i="1">
                <a:latin typeface="Times New Roman" charset="0"/>
              </a:endParaRPr>
            </a:p>
          </p:txBody>
        </p:sp>
        <p:sp>
          <p:nvSpPr>
            <p:cNvPr id="50190" name="Text Box 59"/>
            <p:cNvSpPr txBox="1">
              <a:spLocks noChangeArrowheads="1"/>
            </p:cNvSpPr>
            <p:nvPr/>
          </p:nvSpPr>
          <p:spPr bwMode="auto">
            <a:xfrm>
              <a:off x="912" y="3457"/>
              <a:ext cx="33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1</a:t>
              </a:r>
              <a:endParaRPr lang="de-DE" altLang="x-none" sz="1200" i="1">
                <a:latin typeface="Times New Roman" charset="0"/>
              </a:endParaRPr>
            </a:p>
          </p:txBody>
        </p:sp>
        <p:sp>
          <p:nvSpPr>
            <p:cNvPr id="50191" name="Text Box 60"/>
            <p:cNvSpPr txBox="1">
              <a:spLocks noChangeArrowheads="1"/>
            </p:cNvSpPr>
            <p:nvPr/>
          </p:nvSpPr>
          <p:spPr bwMode="auto">
            <a:xfrm>
              <a:off x="1680" y="3457"/>
              <a:ext cx="335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2</a:t>
              </a:r>
              <a:endParaRPr lang="de-DE" altLang="x-none" sz="1200" i="1">
                <a:latin typeface="Times New Roman" charset="0"/>
              </a:endParaRPr>
            </a:p>
          </p:txBody>
        </p:sp>
        <p:sp>
          <p:nvSpPr>
            <p:cNvPr id="50192" name="Text Box 61"/>
            <p:cNvSpPr txBox="1">
              <a:spLocks noChangeArrowheads="1"/>
            </p:cNvSpPr>
            <p:nvPr/>
          </p:nvSpPr>
          <p:spPr bwMode="auto">
            <a:xfrm>
              <a:off x="3551" y="3408"/>
              <a:ext cx="33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3</a:t>
              </a:r>
              <a:endParaRPr lang="de-DE" altLang="x-none" sz="1200" i="1">
                <a:latin typeface="Times New Roman" charset="0"/>
              </a:endParaRPr>
            </a:p>
          </p:txBody>
        </p:sp>
        <p:sp>
          <p:nvSpPr>
            <p:cNvPr id="50193" name="Line 62"/>
            <p:cNvSpPr>
              <a:spLocks noChangeShapeType="1"/>
            </p:cNvSpPr>
            <p:nvPr/>
          </p:nvSpPr>
          <p:spPr bwMode="auto">
            <a:xfrm>
              <a:off x="1056" y="3408"/>
              <a:ext cx="0" cy="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4" name="Line 63"/>
            <p:cNvSpPr>
              <a:spLocks noChangeShapeType="1"/>
            </p:cNvSpPr>
            <p:nvPr/>
          </p:nvSpPr>
          <p:spPr bwMode="auto">
            <a:xfrm>
              <a:off x="1824" y="3408"/>
              <a:ext cx="0" cy="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5" name="Text Box 64"/>
            <p:cNvSpPr txBox="1">
              <a:spLocks noChangeArrowheads="1"/>
            </p:cNvSpPr>
            <p:nvPr/>
          </p:nvSpPr>
          <p:spPr bwMode="auto">
            <a:xfrm>
              <a:off x="3215" y="1248"/>
              <a:ext cx="100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350">
                  <a:latin typeface="Times New Roman" charset="0"/>
                </a:rPr>
                <a:t>Absturz</a:t>
              </a:r>
            </a:p>
          </p:txBody>
        </p:sp>
      </p:grpSp>
      <p:sp>
        <p:nvSpPr>
          <p:cNvPr id="50181" name="Text Box 65"/>
          <p:cNvSpPr txBox="1">
            <a:spLocks noChangeArrowheads="1"/>
          </p:cNvSpPr>
          <p:nvPr/>
        </p:nvSpPr>
        <p:spPr bwMode="auto">
          <a:xfrm>
            <a:off x="1143000" y="488842"/>
            <a:ext cx="66294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500" b="1">
                <a:solidFill>
                  <a:schemeClr val="tx2"/>
                </a:solidFill>
                <a:latin typeface="Tahoma" charset="0"/>
              </a:rPr>
              <a:t>Transaktionsbeginn und – ende relativ zu einem Systemabsturz</a:t>
            </a:r>
          </a:p>
        </p:txBody>
      </p:sp>
    </p:spTree>
    <p:extLst>
      <p:ext uri="{BB962C8B-B14F-4D97-AF65-F5344CB8AC3E}">
        <p14:creationId xmlns:p14="http://schemas.microsoft.com/office/powerpoint/2010/main" val="1030121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8FB2604-EB96-C247-B135-2270936C723B}" type="slidenum">
              <a:rPr lang="en-US" altLang="x-none" sz="1050" smtClean="0">
                <a:solidFill>
                  <a:srgbClr val="CC66FF"/>
                </a:solidFill>
              </a:rPr>
              <a:pPr/>
              <a:t>2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6378"/>
            <a:ext cx="9144000" cy="570872"/>
          </a:xfrm>
        </p:spPr>
        <p:txBody>
          <a:bodyPr/>
          <a:lstStyle/>
          <a:p>
            <a:r>
              <a:rPr lang="de-DE" altLang="x-none" dirty="0" smtClean="0">
                <a:ea typeface="ＭＳ Ｐゴシック" charset="-128"/>
              </a:rPr>
              <a:t>Fehlerbehandlung (</a:t>
            </a:r>
            <a:r>
              <a:rPr lang="de-DE" altLang="x-none" dirty="0" err="1" smtClean="0">
                <a:ea typeface="ＭＳ Ｐゴシック" charset="-128"/>
              </a:rPr>
              <a:t>Recovery</a:t>
            </a:r>
            <a:r>
              <a:rPr lang="de-DE" altLang="x-none" dirty="0" smtClean="0">
                <a:ea typeface="ＭＳ Ｐゴシック" charset="-128"/>
              </a:rPr>
              <a:t>)</a:t>
            </a:r>
            <a:endParaRPr lang="de-DE" altLang="x-none" dirty="0">
              <a:ea typeface="ＭＳ Ｐゴシック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798" y="1485900"/>
            <a:ext cx="7841202" cy="3657600"/>
          </a:xfrm>
        </p:spPr>
        <p:txBody>
          <a:bodyPr/>
          <a:lstStyle/>
          <a:p>
            <a:pPr marL="361950" indent="-361950">
              <a:lnSpc>
                <a:spcPct val="80000"/>
              </a:lnSpc>
              <a:buFont typeface="Webdings" charset="2"/>
              <a:buAutoNum type="arabicPeriod"/>
            </a:pPr>
            <a:r>
              <a:rPr lang="de-DE" altLang="x-none" sz="2100" dirty="0" smtClean="0">
                <a:ea typeface="ＭＳ Ｐゴシック" charset="-128"/>
              </a:rPr>
              <a:t>Lokaler Fehler in einer noch nicht festgeschriebenen (</a:t>
            </a:r>
            <a:r>
              <a:rPr lang="de-DE" altLang="x-none" sz="2100" dirty="0" err="1" smtClean="0">
                <a:ea typeface="ＭＳ Ｐゴシック" charset="-128"/>
              </a:rPr>
              <a:t>committed</a:t>
            </a:r>
            <a:r>
              <a:rPr lang="de-DE" altLang="x-none" sz="2100" dirty="0" smtClean="0">
                <a:ea typeface="ＭＳ Ｐゴシック" charset="-128"/>
              </a:rPr>
              <a:t>) Transaktion</a:t>
            </a:r>
          </a:p>
          <a:p>
            <a:pPr marL="1362075" lvl="1" indent="-342900">
              <a:lnSpc>
                <a:spcPct val="80000"/>
              </a:lnSpc>
            </a:pPr>
            <a:r>
              <a:rPr lang="de-DE" altLang="x-none" sz="2100" dirty="0" smtClean="0">
                <a:ea typeface="ＭＳ Ｐゴシック" charset="-128"/>
              </a:rPr>
              <a:t>Wirkung muss zurückgesetzt werden</a:t>
            </a:r>
          </a:p>
          <a:p>
            <a:pPr marL="1362075" lvl="1" indent="-342900">
              <a:lnSpc>
                <a:spcPct val="80000"/>
              </a:lnSpc>
            </a:pPr>
            <a:r>
              <a:rPr lang="de-DE" altLang="x-none" sz="2100" b="1" dirty="0" smtClean="0">
                <a:ea typeface="ＭＳ Ｐゴシック" charset="-128"/>
              </a:rPr>
              <a:t>R1-Recovery</a:t>
            </a:r>
          </a:p>
          <a:p>
            <a:pPr marL="361950" indent="-361950">
              <a:lnSpc>
                <a:spcPct val="80000"/>
              </a:lnSpc>
              <a:buFont typeface="Webdings" charset="2"/>
              <a:buAutoNum type="arabicPeriod"/>
            </a:pPr>
            <a:r>
              <a:rPr lang="de-DE" altLang="x-none" sz="2100" dirty="0" smtClean="0">
                <a:ea typeface="ＭＳ Ｐゴシック" charset="-128"/>
              </a:rPr>
              <a:t>Fehler mit Hauptspeicherverlust</a:t>
            </a:r>
          </a:p>
          <a:p>
            <a:pPr marL="1362075" lvl="1" indent="-342900">
              <a:lnSpc>
                <a:spcPct val="80000"/>
              </a:lnSpc>
            </a:pPr>
            <a:r>
              <a:rPr lang="de-DE" altLang="x-none" sz="2100" dirty="0" smtClean="0">
                <a:ea typeface="ＭＳ Ｐゴシック" charset="-128"/>
              </a:rPr>
              <a:t>Abgeschlossene TAs müssen erhalten bleiben </a:t>
            </a:r>
            <a:endParaRPr lang="de-DE" altLang="x-none" sz="2100" dirty="0">
              <a:ea typeface="ＭＳ Ｐゴシック" charset="-128"/>
            </a:endParaRPr>
          </a:p>
          <a:p>
            <a:pPr marL="1546225" lvl="2" indent="-342900">
              <a:lnSpc>
                <a:spcPct val="80000"/>
              </a:lnSpc>
            </a:pPr>
            <a:r>
              <a:rPr lang="de-DE" altLang="x-none" sz="1900" b="1" dirty="0" smtClean="0">
                <a:ea typeface="ＭＳ Ｐゴシック" charset="-128"/>
              </a:rPr>
              <a:t>R2-Recovery </a:t>
            </a:r>
            <a:r>
              <a:rPr lang="de-DE" altLang="x-none" sz="1900" b="1" dirty="0" smtClean="0">
                <a:ea typeface="ＭＳ Ｐゴシック" charset="-128"/>
                <a:sym typeface="Wingdings"/>
              </a:rPr>
              <a:t> </a:t>
            </a:r>
            <a:r>
              <a:rPr lang="de-DE" altLang="x-none" sz="1900" b="1" dirty="0" err="1" smtClean="0">
                <a:ea typeface="ＭＳ Ｐゴシック" charset="-128"/>
                <a:sym typeface="Wingdings"/>
              </a:rPr>
              <a:t>redo</a:t>
            </a:r>
            <a:endParaRPr lang="de-DE" altLang="x-none" sz="1900" b="1" dirty="0" smtClean="0">
              <a:ea typeface="ＭＳ Ｐゴシック" charset="-128"/>
            </a:endParaRPr>
          </a:p>
          <a:p>
            <a:pPr marL="1362075" lvl="1" indent="-342900">
              <a:lnSpc>
                <a:spcPct val="80000"/>
              </a:lnSpc>
            </a:pPr>
            <a:r>
              <a:rPr lang="de-DE" altLang="x-none" sz="2100" dirty="0" smtClean="0">
                <a:ea typeface="ＭＳ Ｐゴシック" charset="-128"/>
              </a:rPr>
              <a:t>Noch nicht abgeschlossene TAs müssen zurückgesetzt werden </a:t>
            </a:r>
          </a:p>
          <a:p>
            <a:pPr marL="1546225" lvl="2" indent="-342900">
              <a:lnSpc>
                <a:spcPct val="80000"/>
              </a:lnSpc>
            </a:pPr>
            <a:r>
              <a:rPr lang="de-DE" altLang="x-none" sz="1900" b="1" dirty="0" smtClean="0">
                <a:ea typeface="ＭＳ Ｐゴシック" charset="-128"/>
              </a:rPr>
              <a:t>R3-Recovery </a:t>
            </a:r>
            <a:r>
              <a:rPr lang="de-DE" altLang="x-none" sz="1900" b="1" dirty="0" smtClean="0">
                <a:ea typeface="ＭＳ Ｐゴシック" charset="-128"/>
                <a:sym typeface="Wingdings"/>
              </a:rPr>
              <a:t> </a:t>
            </a:r>
            <a:r>
              <a:rPr lang="de-DE" altLang="x-none" sz="1900" b="1" dirty="0" err="1" smtClean="0">
                <a:ea typeface="ＭＳ Ｐゴシック" charset="-128"/>
                <a:sym typeface="Wingdings"/>
              </a:rPr>
              <a:t>undo</a:t>
            </a:r>
            <a:endParaRPr lang="de-DE" altLang="x-none" sz="1900" b="1" dirty="0" smtClean="0">
              <a:ea typeface="ＭＳ Ｐゴシック" charset="-128"/>
            </a:endParaRPr>
          </a:p>
          <a:p>
            <a:pPr marL="361950" indent="-361950">
              <a:lnSpc>
                <a:spcPct val="80000"/>
              </a:lnSpc>
              <a:buFont typeface="Webdings" charset="2"/>
              <a:buAutoNum type="arabicPeriod"/>
            </a:pPr>
            <a:r>
              <a:rPr lang="de-DE" altLang="x-none" sz="2100" dirty="0" smtClean="0">
                <a:ea typeface="ＭＳ Ｐゴシック" charset="-128"/>
              </a:rPr>
              <a:t>Fehler mit Hintergrundspeicherverlust</a:t>
            </a:r>
          </a:p>
          <a:p>
            <a:pPr marL="1362075" lvl="1" indent="-342900">
              <a:lnSpc>
                <a:spcPct val="80000"/>
              </a:lnSpc>
            </a:pPr>
            <a:r>
              <a:rPr lang="de-DE" altLang="x-none" sz="2100" b="1" dirty="0" smtClean="0">
                <a:ea typeface="ＭＳ Ｐゴシック" charset="-128"/>
              </a:rPr>
              <a:t>R4-Recovery</a:t>
            </a:r>
            <a:endParaRPr lang="de-DE" altLang="x-none" sz="2100" b="1" dirty="0">
              <a:ea typeface="ＭＳ Ｐゴシック" charset="-128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7705" y="971550"/>
            <a:ext cx="794329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de-DE" altLang="x-none" sz="2100" u="sng">
                <a:solidFill>
                  <a:srgbClr val="CC0099"/>
                </a:solidFill>
                <a:latin typeface="Tahoma" charset="0"/>
              </a:rPr>
              <a:t>Fehlerklassifikation </a:t>
            </a:r>
          </a:p>
        </p:txBody>
      </p:sp>
    </p:spTree>
    <p:extLst>
      <p:ext uri="{BB962C8B-B14F-4D97-AF65-F5344CB8AC3E}">
        <p14:creationId xmlns:p14="http://schemas.microsoft.com/office/powerpoint/2010/main" val="578860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63C06A7-EE2F-A349-97D0-D3C49B4ECEFC}" type="slidenum">
              <a:rPr lang="en-US" altLang="x-none" sz="1050">
                <a:solidFill>
                  <a:srgbClr val="CC66FF"/>
                </a:solidFill>
              </a:rPr>
              <a:pPr/>
              <a:t>20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x-none">
                <a:ea typeface="ＭＳ Ｐゴシック" charset="-128"/>
              </a:rPr>
              <a:t>Drei Phasen des Wiederanlaufs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ebdings" charset="2"/>
              <a:buAutoNum type="arabicPeriod"/>
            </a:pPr>
            <a:r>
              <a:rPr lang="de-DE" altLang="x-none" i="1" dirty="0">
                <a:ea typeface="ＭＳ Ｐゴシック" charset="-128"/>
              </a:rPr>
              <a:t>Analyse:</a:t>
            </a:r>
          </a:p>
          <a:p>
            <a:pPr marL="685800" lvl="1" indent="-342900"/>
            <a:r>
              <a:rPr lang="de-DE" altLang="x-none" dirty="0">
                <a:ea typeface="ＭＳ Ｐゴシック" charset="-128"/>
              </a:rPr>
              <a:t>Die temporäre Log-Datei wird von Anfang bis zum Ende analysiert,</a:t>
            </a:r>
          </a:p>
          <a:p>
            <a:pPr marL="685800" lvl="1" indent="-342900"/>
            <a:r>
              <a:rPr lang="de-DE" altLang="x-none" dirty="0">
                <a:ea typeface="ＭＳ Ｐゴシック" charset="-128"/>
              </a:rPr>
              <a:t>Ermittlung der </a:t>
            </a:r>
            <a:r>
              <a:rPr lang="de-DE" altLang="x-none" i="1" dirty="0">
                <a:ea typeface="ＭＳ Ｐゴシック" charset="-128"/>
              </a:rPr>
              <a:t>Winner</a:t>
            </a:r>
            <a:r>
              <a:rPr lang="de-DE" altLang="x-none" dirty="0">
                <a:ea typeface="ＭＳ Ｐゴシック" charset="-128"/>
              </a:rPr>
              <a:t>-Menge von Transaktionen des Typs </a:t>
            </a:r>
            <a:r>
              <a:rPr lang="de-DE" altLang="x-none" i="1" dirty="0">
                <a:ea typeface="ＭＳ Ｐゴシック" charset="-128"/>
              </a:rPr>
              <a:t>T</a:t>
            </a:r>
            <a:r>
              <a:rPr lang="de-DE" altLang="x-none" i="1" baseline="-25000" dirty="0">
                <a:ea typeface="ＭＳ Ｐゴシック" charset="-128"/>
              </a:rPr>
              <a:t>1</a:t>
            </a:r>
          </a:p>
          <a:p>
            <a:pPr marL="685800" lvl="1" indent="-342900"/>
            <a:r>
              <a:rPr lang="de-DE" altLang="x-none" dirty="0">
                <a:ea typeface="ＭＳ Ｐゴシック" charset="-128"/>
              </a:rPr>
              <a:t>Ermittlung der </a:t>
            </a:r>
            <a:r>
              <a:rPr lang="de-DE" altLang="x-none" i="1" dirty="0">
                <a:ea typeface="ＭＳ Ｐゴシック" charset="-128"/>
              </a:rPr>
              <a:t>Loser</a:t>
            </a:r>
            <a:r>
              <a:rPr lang="de-DE" altLang="x-none" dirty="0">
                <a:ea typeface="ＭＳ Ｐゴシック" charset="-128"/>
              </a:rPr>
              <a:t>-Menge von Transaktionen der Art </a:t>
            </a:r>
            <a:r>
              <a:rPr lang="de-DE" altLang="x-none" i="1" dirty="0">
                <a:ea typeface="ＭＳ Ｐゴシック" charset="-128"/>
              </a:rPr>
              <a:t>T</a:t>
            </a:r>
            <a:r>
              <a:rPr lang="de-DE" altLang="x-none" i="1" baseline="-25000" dirty="0">
                <a:ea typeface="ＭＳ Ｐゴシック" charset="-128"/>
              </a:rPr>
              <a:t>2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 marL="685800" lvl="1" indent="-342900"/>
            <a:endParaRPr lang="de-DE" altLang="x-none" dirty="0">
              <a:ea typeface="ＭＳ Ｐゴシック" charset="-128"/>
            </a:endParaRPr>
          </a:p>
          <a:p>
            <a:pPr marL="342900" indent="-342900">
              <a:buFont typeface="Webdings" charset="2"/>
              <a:buAutoNum type="arabicPeriod"/>
            </a:pPr>
            <a:r>
              <a:rPr lang="de-DE" altLang="x-none" i="1" dirty="0">
                <a:ea typeface="ＭＳ Ｐゴシック" charset="-128"/>
              </a:rPr>
              <a:t>Wiederholung der Historie:</a:t>
            </a:r>
            <a:endParaRPr lang="de-DE" altLang="x-none" dirty="0">
              <a:ea typeface="ＭＳ Ｐゴシック" charset="-128"/>
            </a:endParaRPr>
          </a:p>
          <a:p>
            <a:pPr marL="685800" lvl="1" indent="-342900"/>
            <a:r>
              <a:rPr lang="de-DE" altLang="x-none" i="1" dirty="0">
                <a:ea typeface="ＭＳ Ｐゴシック" charset="-128"/>
              </a:rPr>
              <a:t>alle</a:t>
            </a:r>
            <a:r>
              <a:rPr lang="de-DE" altLang="x-none" dirty="0">
                <a:ea typeface="ＭＳ Ｐゴシック" charset="-128"/>
              </a:rPr>
              <a:t> protokollierten Änderungen werden in der Reihenfolge ihrer Ausführung in die Datenbasis eingebracht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 marL="685800" lvl="1" indent="-342900"/>
            <a:r>
              <a:rPr lang="de-DE" altLang="x-none" dirty="0" smtClean="0">
                <a:ea typeface="ＭＳ Ｐゴシック" charset="-128"/>
              </a:rPr>
              <a:t>Die LSN des Logeintrags wird mit der Seiten-LSN verglichen, um festzustellen, ob </a:t>
            </a:r>
            <a:r>
              <a:rPr lang="de-DE" altLang="x-none" b="1" dirty="0" err="1" smtClean="0">
                <a:ea typeface="ＭＳ Ｐゴシック" charset="-128"/>
              </a:rPr>
              <a:t>redo</a:t>
            </a:r>
            <a:r>
              <a:rPr lang="de-DE" altLang="x-none" dirty="0" smtClean="0">
                <a:ea typeface="ＭＳ Ｐゴシック" charset="-128"/>
              </a:rPr>
              <a:t> notwendig ist</a:t>
            </a:r>
          </a:p>
          <a:p>
            <a:pPr marL="685800" lvl="1" indent="-342900"/>
            <a:r>
              <a:rPr lang="de-DE" altLang="x-none" dirty="0" smtClean="0">
                <a:ea typeface="ＭＳ Ｐゴシック" charset="-128"/>
              </a:rPr>
              <a:t>Der LSN-Eintrag auf der Seite wird aktualisiert</a:t>
            </a:r>
            <a:endParaRPr lang="de-DE" altLang="x-none" dirty="0" smtClean="0">
              <a:ea typeface="ＭＳ Ｐゴシック" charset="-128"/>
            </a:endParaRPr>
          </a:p>
          <a:p>
            <a:pPr marL="685800" lvl="1" indent="-342900"/>
            <a:endParaRPr lang="de-DE" altLang="x-none" dirty="0">
              <a:ea typeface="ＭＳ Ｐゴシック" charset="-128"/>
            </a:endParaRPr>
          </a:p>
          <a:p>
            <a:pPr marL="342900" indent="-342900">
              <a:buFont typeface="Webdings" charset="2"/>
              <a:buAutoNum type="arabicPeriod"/>
            </a:pPr>
            <a:r>
              <a:rPr lang="de-DE" altLang="x-none" i="1" dirty="0" err="1">
                <a:ea typeface="ＭＳ Ｐゴシック" charset="-128"/>
              </a:rPr>
              <a:t>Undo</a:t>
            </a:r>
            <a:r>
              <a:rPr lang="de-DE" altLang="x-none" i="1" dirty="0">
                <a:ea typeface="ＭＳ Ｐゴシック" charset="-128"/>
              </a:rPr>
              <a:t> der Loser:</a:t>
            </a:r>
          </a:p>
          <a:p>
            <a:pPr marL="685800" lvl="1" indent="-342900"/>
            <a:r>
              <a:rPr lang="de-DE" altLang="x-none" dirty="0">
                <a:ea typeface="ＭＳ Ｐゴシック" charset="-128"/>
              </a:rPr>
              <a:t>Die Änderungsoperationen der </a:t>
            </a:r>
            <a:r>
              <a:rPr lang="de-DE" altLang="x-none" i="1" dirty="0">
                <a:ea typeface="ＭＳ Ｐゴシック" charset="-128"/>
              </a:rPr>
              <a:t>Loser</a:t>
            </a:r>
            <a:r>
              <a:rPr lang="de-DE" altLang="x-none" dirty="0">
                <a:ea typeface="ＭＳ Ｐゴシック" charset="-128"/>
              </a:rPr>
              <a:t>-Transaktionen werden in umgekehrter Reihenfolge ihrer ursprünglichen Ausführung rückgängig gemacht.</a:t>
            </a:r>
          </a:p>
        </p:txBody>
      </p:sp>
    </p:spTree>
    <p:extLst>
      <p:ext uri="{BB962C8B-B14F-4D97-AF65-F5344CB8AC3E}">
        <p14:creationId xmlns:p14="http://schemas.microsoft.com/office/powerpoint/2010/main" val="1200902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2F28896-93E8-DD4F-A0E1-F9AC00A47C42}" type="slidenum">
              <a:rPr lang="en-US" altLang="x-none" sz="1050">
                <a:solidFill>
                  <a:srgbClr val="CC66FF"/>
                </a:solidFill>
              </a:rPr>
              <a:pPr/>
              <a:t>21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571500"/>
          </a:xfrm>
        </p:spPr>
        <p:txBody>
          <a:bodyPr/>
          <a:lstStyle/>
          <a:p>
            <a:pPr algn="ctr"/>
            <a:r>
              <a:rPr lang="de-DE" altLang="x-none" sz="1950">
                <a:ea typeface="ＭＳ Ｐゴシック" charset="-128"/>
              </a:rPr>
              <a:t>Wiederanlauf in drei Phasen</a:t>
            </a:r>
          </a:p>
        </p:txBody>
      </p:sp>
      <p:sp>
        <p:nvSpPr>
          <p:cNvPr id="54275" name="Text Box 5"/>
          <p:cNvSpPr txBox="1">
            <a:spLocks noChangeArrowheads="1"/>
          </p:cNvSpPr>
          <p:nvPr/>
        </p:nvSpPr>
        <p:spPr bwMode="auto">
          <a:xfrm>
            <a:off x="1331119" y="681990"/>
            <a:ext cx="6334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Log</a:t>
            </a:r>
          </a:p>
        </p:txBody>
      </p:sp>
      <p:grpSp>
        <p:nvGrpSpPr>
          <p:cNvPr id="54276" name="Group 71"/>
          <p:cNvGrpSpPr>
            <a:grpSpLocks/>
          </p:cNvGrpSpPr>
          <p:nvPr/>
        </p:nvGrpSpPr>
        <p:grpSpPr bwMode="auto">
          <a:xfrm>
            <a:off x="1964532" y="571501"/>
            <a:ext cx="5245894" cy="621506"/>
            <a:chOff x="720" y="1128"/>
            <a:chExt cx="4376" cy="522"/>
          </a:xfrm>
        </p:grpSpPr>
        <p:sp>
          <p:nvSpPr>
            <p:cNvPr id="54285" name="Line 6"/>
            <p:cNvSpPr>
              <a:spLocks noChangeShapeType="1"/>
            </p:cNvSpPr>
            <p:nvPr/>
          </p:nvSpPr>
          <p:spPr bwMode="auto">
            <a:xfrm>
              <a:off x="720" y="1392"/>
              <a:ext cx="4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de-DE"/>
            </a:p>
          </p:txBody>
        </p:sp>
        <p:grpSp>
          <p:nvGrpSpPr>
            <p:cNvPr id="54286" name="Group 67"/>
            <p:cNvGrpSpPr>
              <a:grpSpLocks noChangeAspect="1"/>
            </p:cNvGrpSpPr>
            <p:nvPr/>
          </p:nvGrpSpPr>
          <p:grpSpPr bwMode="auto">
            <a:xfrm>
              <a:off x="4992" y="1128"/>
              <a:ext cx="104" cy="522"/>
              <a:chOff x="3378" y="2129"/>
              <a:chExt cx="51" cy="256"/>
            </a:xfrm>
          </p:grpSpPr>
          <p:sp>
            <p:nvSpPr>
              <p:cNvPr id="54287" name="Line 45"/>
              <p:cNvSpPr>
                <a:spLocks noChangeAspect="1" noChangeShapeType="1"/>
              </p:cNvSpPr>
              <p:nvPr/>
            </p:nvSpPr>
            <p:spPr bwMode="auto">
              <a:xfrm flipH="1">
                <a:off x="3378" y="2129"/>
                <a:ext cx="51" cy="4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288" name="Line 46"/>
              <p:cNvSpPr>
                <a:spLocks noChangeAspect="1" noChangeShapeType="1"/>
              </p:cNvSpPr>
              <p:nvPr/>
            </p:nvSpPr>
            <p:spPr bwMode="auto">
              <a:xfrm>
                <a:off x="3378" y="2171"/>
                <a:ext cx="51" cy="4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289" name="Line 47"/>
              <p:cNvSpPr>
                <a:spLocks noChangeAspect="1" noChangeShapeType="1"/>
              </p:cNvSpPr>
              <p:nvPr/>
            </p:nvSpPr>
            <p:spPr bwMode="auto">
              <a:xfrm flipH="1">
                <a:off x="3378" y="2214"/>
                <a:ext cx="51" cy="4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290" name="Line 48"/>
              <p:cNvSpPr>
                <a:spLocks noChangeAspect="1" noChangeShapeType="1"/>
              </p:cNvSpPr>
              <p:nvPr/>
            </p:nvSpPr>
            <p:spPr bwMode="auto">
              <a:xfrm>
                <a:off x="3378" y="2257"/>
                <a:ext cx="51" cy="4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291" name="Line 49"/>
              <p:cNvSpPr>
                <a:spLocks noChangeAspect="1" noChangeShapeType="1"/>
              </p:cNvSpPr>
              <p:nvPr/>
            </p:nvSpPr>
            <p:spPr bwMode="auto">
              <a:xfrm flipH="1">
                <a:off x="3378" y="2300"/>
                <a:ext cx="51" cy="4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292" name="Line 50"/>
              <p:cNvSpPr>
                <a:spLocks noChangeAspect="1" noChangeShapeType="1"/>
              </p:cNvSpPr>
              <p:nvPr/>
            </p:nvSpPr>
            <p:spPr bwMode="auto">
              <a:xfrm>
                <a:off x="3378" y="2342"/>
                <a:ext cx="51" cy="4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4277" name="Line 68"/>
          <p:cNvSpPr>
            <a:spLocks noChangeShapeType="1"/>
          </p:cNvSpPr>
          <p:nvPr/>
        </p:nvSpPr>
        <p:spPr bwMode="auto">
          <a:xfrm>
            <a:off x="1959769" y="1921669"/>
            <a:ext cx="51208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>
            <a:spAutoFit/>
          </a:bodyPr>
          <a:lstStyle/>
          <a:p>
            <a:endParaRPr lang="de-DE"/>
          </a:p>
        </p:txBody>
      </p:sp>
      <p:sp>
        <p:nvSpPr>
          <p:cNvPr id="54278" name="Line 69"/>
          <p:cNvSpPr>
            <a:spLocks noChangeShapeType="1"/>
          </p:cNvSpPr>
          <p:nvPr/>
        </p:nvSpPr>
        <p:spPr bwMode="auto">
          <a:xfrm>
            <a:off x="1964531" y="1381125"/>
            <a:ext cx="51208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>
            <a:spAutoFit/>
          </a:bodyPr>
          <a:lstStyle/>
          <a:p>
            <a:endParaRPr lang="de-DE"/>
          </a:p>
        </p:txBody>
      </p:sp>
      <p:sp>
        <p:nvSpPr>
          <p:cNvPr id="54279" name="Line 70"/>
          <p:cNvSpPr>
            <a:spLocks noChangeShapeType="1"/>
          </p:cNvSpPr>
          <p:nvPr/>
        </p:nvSpPr>
        <p:spPr bwMode="auto">
          <a:xfrm>
            <a:off x="1959769" y="2461022"/>
            <a:ext cx="51208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>
            <a:spAutoFit/>
          </a:bodyPr>
          <a:lstStyle/>
          <a:p>
            <a:endParaRPr lang="de-DE"/>
          </a:p>
        </p:txBody>
      </p:sp>
      <p:sp>
        <p:nvSpPr>
          <p:cNvPr id="54280" name="Text Box 72"/>
          <p:cNvSpPr txBox="1">
            <a:spLocks noChangeArrowheads="1"/>
          </p:cNvSpPr>
          <p:nvPr/>
        </p:nvSpPr>
        <p:spPr bwMode="auto">
          <a:xfrm>
            <a:off x="2187178" y="1030843"/>
            <a:ext cx="46041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  <a:buFontTx/>
              <a:buAutoNum type="arabicPeriod"/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Analyse</a:t>
            </a:r>
          </a:p>
        </p:txBody>
      </p:sp>
      <p:sp>
        <p:nvSpPr>
          <p:cNvPr id="54281" name="Text Box 73"/>
          <p:cNvSpPr txBox="1">
            <a:spLocks noChangeArrowheads="1"/>
          </p:cNvSpPr>
          <p:nvPr/>
        </p:nvSpPr>
        <p:spPr bwMode="auto">
          <a:xfrm>
            <a:off x="2187179" y="1570197"/>
            <a:ext cx="48982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2.  Redo aller Änderungen (</a:t>
            </a:r>
            <a:r>
              <a:rPr kumimoji="1" lang="de-DE" altLang="x-none" sz="1800" i="1">
                <a:solidFill>
                  <a:schemeClr val="tx2"/>
                </a:solidFill>
                <a:latin typeface="Tahoma" charset="0"/>
              </a:rPr>
              <a:t>Winner</a:t>
            </a: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 und </a:t>
            </a:r>
            <a:r>
              <a:rPr kumimoji="1" lang="de-DE" altLang="x-none" sz="1800" i="1">
                <a:solidFill>
                  <a:schemeClr val="tx2"/>
                </a:solidFill>
                <a:latin typeface="Tahoma" charset="0"/>
              </a:rPr>
              <a:t>Loser</a:t>
            </a: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)</a:t>
            </a:r>
          </a:p>
        </p:txBody>
      </p:sp>
      <p:sp>
        <p:nvSpPr>
          <p:cNvPr id="54282" name="Text Box 74"/>
          <p:cNvSpPr txBox="1">
            <a:spLocks noChangeArrowheads="1"/>
          </p:cNvSpPr>
          <p:nvPr/>
        </p:nvSpPr>
        <p:spPr bwMode="auto">
          <a:xfrm>
            <a:off x="2187178" y="2110740"/>
            <a:ext cx="46041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3.  Undo aller </a:t>
            </a:r>
            <a:r>
              <a:rPr kumimoji="1" lang="de-DE" altLang="x-none" sz="1800" i="1">
                <a:solidFill>
                  <a:schemeClr val="tx2"/>
                </a:solidFill>
                <a:latin typeface="Tahoma" charset="0"/>
              </a:rPr>
              <a:t>Loser</a:t>
            </a: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-Änderungen</a:t>
            </a:r>
          </a:p>
        </p:txBody>
      </p:sp>
      <p:sp>
        <p:nvSpPr>
          <p:cNvPr id="54283" name="Rectangle 76"/>
          <p:cNvSpPr>
            <a:spLocks noChangeArrowheads="1"/>
          </p:cNvSpPr>
          <p:nvPr/>
        </p:nvSpPr>
        <p:spPr bwMode="auto">
          <a:xfrm>
            <a:off x="1143000" y="2571750"/>
            <a:ext cx="6858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de-DE" altLang="x-none" sz="1950">
                <a:solidFill>
                  <a:schemeClr val="tx2"/>
                </a:solidFill>
                <a:latin typeface="Arial Black" charset="0"/>
              </a:rPr>
              <a:t>Fehlertoleranz (Idempotenz) des Wiederanlaufs</a:t>
            </a:r>
          </a:p>
        </p:txBody>
      </p:sp>
      <p:sp>
        <p:nvSpPr>
          <p:cNvPr id="54284" name="Text Box 78"/>
          <p:cNvSpPr txBox="1">
            <a:spLocks noChangeArrowheads="1"/>
          </p:cNvSpPr>
          <p:nvPr/>
        </p:nvSpPr>
        <p:spPr bwMode="auto">
          <a:xfrm>
            <a:off x="1143000" y="3393103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imes New Roman" charset="0"/>
              </a:rPr>
              <a:t>undo(undo(...(undo(a))...)) = undo(a)</a:t>
            </a:r>
          </a:p>
          <a:p>
            <a:pPr>
              <a:spcBef>
                <a:spcPct val="50000"/>
              </a:spcBef>
            </a:pPr>
            <a:r>
              <a:rPr lang="de-DE" altLang="x-none" sz="1800" i="1">
                <a:latin typeface="Times New Roman" charset="0"/>
              </a:rPr>
              <a:t>redo(redo(...(redo(a))...)) = redo(a)</a:t>
            </a:r>
          </a:p>
          <a:p>
            <a:pPr algn="l">
              <a:spcBef>
                <a:spcPct val="50000"/>
              </a:spcBef>
              <a:buClr>
                <a:schemeClr val="accent2"/>
              </a:buClr>
              <a:buFont typeface="Webdings" charset="2"/>
              <a:buChar char="="/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auch während der Recoveryphase kann das System abstürzen</a:t>
            </a:r>
          </a:p>
        </p:txBody>
      </p:sp>
    </p:spTree>
    <p:extLst>
      <p:ext uri="{BB962C8B-B14F-4D97-AF65-F5344CB8AC3E}">
        <p14:creationId xmlns:p14="http://schemas.microsoft.com/office/powerpoint/2010/main" val="1972969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C2CFA24-BF2E-E446-8C98-FB966072726E}" type="slidenum">
              <a:rPr lang="en-US" altLang="x-none" sz="1050">
                <a:solidFill>
                  <a:srgbClr val="CC66FF"/>
                </a:solidFill>
              </a:rPr>
              <a:pPr/>
              <a:t>22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457200"/>
          </a:xfrm>
        </p:spPr>
        <p:txBody>
          <a:bodyPr/>
          <a:lstStyle/>
          <a:p>
            <a:pPr algn="ctr"/>
            <a:r>
              <a:rPr lang="de-DE" altLang="x-none" sz="2400">
                <a:latin typeface="Tahoma" charset="0"/>
                <a:ea typeface="ＭＳ Ｐゴシック" charset="-128"/>
              </a:rPr>
              <a:t>Beispiel einer Log-Datei</a:t>
            </a:r>
          </a:p>
        </p:txBody>
      </p:sp>
      <p:graphicFrame>
        <p:nvGraphicFramePr>
          <p:cNvPr id="146435" name="Group 3"/>
          <p:cNvGraphicFramePr>
            <a:graphicFrameLocks noGrp="1"/>
          </p:cNvGraphicFramePr>
          <p:nvPr/>
        </p:nvGraphicFramePr>
        <p:xfrm>
          <a:off x="1371600" y="547688"/>
          <a:ext cx="6457950" cy="4319595"/>
        </p:xfrm>
        <a:graphic>
          <a:graphicData uri="http://schemas.openxmlformats.org/drawingml/2006/table">
            <a:tbl>
              <a:tblPr/>
              <a:tblGrid>
                <a:gridCol w="571500"/>
                <a:gridCol w="1085850"/>
                <a:gridCol w="1143000"/>
                <a:gridCol w="3657600"/>
              </a:tblGrid>
              <a:tr h="285750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Schritt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endParaRPr kumimoji="1" lang="de-DE" altLang="x-none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endParaRPr kumimoji="1" lang="de-DE" altLang="x-none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Log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[LSN, TA, PageID, Redo, Undo, PrevLSN]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247650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[#1,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,0]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3.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[#2,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BOT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,0]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4.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r(C,c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5.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- 50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6.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[#3,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-=50,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+=50,#1]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7.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+ 100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8.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w(C,c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[#4,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+=100,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-=100,#2]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9.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r(B,b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10.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+ 50</a:t>
                      </a:r>
                      <a:endParaRPr kumimoji="1" lang="de-DE" altLang="x-none" sz="1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11.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w(B,b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[#5,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P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+=50,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B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-=50,#3]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12.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 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[#6,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,#5]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13.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14.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:= 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 – 100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15.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w(A,a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[#7,T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,P</a:t>
                      </a:r>
                      <a:r>
                        <a:rPr kumimoji="1" lang="de-DE" altLang="x-none" sz="1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A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,A-=100,A+=100,#4]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16.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[#8,</a:t>
                      </a:r>
                      <a:r>
                        <a:rPr kumimoji="1" lang="de-DE" altLang="x-none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T</a:t>
                      </a:r>
                      <a:r>
                        <a:rPr kumimoji="1" lang="de-DE" altLang="x-none" sz="12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2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</a:t>
                      </a:r>
                      <a:r>
                        <a:rPr kumimoji="1" lang="de-DE" altLang="x-non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commit</a:t>
                      </a:r>
                      <a:r>
                        <a:rPr kumimoji="1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,#7]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942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7234086-4087-AF4A-A442-712D5A86CFBE}" type="slidenum">
              <a:rPr lang="en-US" altLang="x-none" sz="1050">
                <a:solidFill>
                  <a:srgbClr val="CC66FF"/>
                </a:solidFill>
              </a:rPr>
              <a:pPr/>
              <a:t>23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571500"/>
          </a:xfrm>
        </p:spPr>
        <p:txBody>
          <a:bodyPr/>
          <a:lstStyle/>
          <a:p>
            <a:r>
              <a:rPr lang="de-DE" altLang="x-none" dirty="0">
                <a:ea typeface="ＭＳ Ｐゴシック" charset="-128"/>
              </a:rPr>
              <a:t>Kompensationseinträge im Log</a:t>
            </a:r>
          </a:p>
        </p:txBody>
      </p:sp>
      <p:sp>
        <p:nvSpPr>
          <p:cNvPr id="58375" name="Text Box 150"/>
          <p:cNvSpPr txBox="1">
            <a:spLocks noChangeArrowheads="1"/>
          </p:cNvSpPr>
          <p:nvPr/>
        </p:nvSpPr>
        <p:spPr bwMode="auto">
          <a:xfrm>
            <a:off x="1257300" y="1573768"/>
            <a:ext cx="657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 b="1">
                <a:solidFill>
                  <a:srgbClr val="CC0099"/>
                </a:solidFill>
                <a:latin typeface="Tahoma" charset="0"/>
              </a:rPr>
              <a:t>Wiederanlauf und Log</a:t>
            </a:r>
          </a:p>
        </p:txBody>
      </p:sp>
      <p:sp>
        <p:nvSpPr>
          <p:cNvPr id="58376" name="Text Box 152"/>
          <p:cNvSpPr txBox="1">
            <a:spLocks noChangeArrowheads="1"/>
          </p:cNvSpPr>
          <p:nvPr/>
        </p:nvSpPr>
        <p:spPr bwMode="auto">
          <a:xfrm>
            <a:off x="1143000" y="3429000"/>
            <a:ext cx="6858000" cy="145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73100" indent="-1905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  <a:buClr>
                <a:schemeClr val="accent2"/>
              </a:buClr>
              <a:buFont typeface="Webdings" charset="2"/>
              <a:buChar char="="/>
            </a:pP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Kompensationseinträge (CLR: </a:t>
            </a:r>
            <a:r>
              <a:rPr kumimoji="1" lang="de-DE" altLang="x-none" sz="1800" dirty="0" err="1">
                <a:solidFill>
                  <a:schemeClr val="tx2"/>
                </a:solidFill>
                <a:latin typeface="Tahoma" charset="0"/>
              </a:rPr>
              <a:t>compensating</a:t>
            </a: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 log </a:t>
            </a:r>
            <a:r>
              <a:rPr kumimoji="1" lang="de-DE" altLang="x-none" sz="1800" dirty="0" err="1">
                <a:solidFill>
                  <a:schemeClr val="tx2"/>
                </a:solidFill>
                <a:latin typeface="Tahoma" charset="0"/>
              </a:rPr>
              <a:t>record</a:t>
            </a: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) für rückgängig gemachte Änderungen.</a:t>
            </a:r>
          </a:p>
          <a:p>
            <a:pPr lvl="1" algn="l">
              <a:spcBef>
                <a:spcPct val="50000"/>
              </a:spcBef>
              <a:buClr>
                <a:srgbClr val="FF0000"/>
              </a:buClr>
              <a:buFontTx/>
              <a:buChar char="-"/>
            </a:pP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#7</a:t>
            </a:r>
            <a:r>
              <a:rPr kumimoji="1" lang="de-DE" altLang="de-DE" sz="1800" dirty="0">
                <a:solidFill>
                  <a:schemeClr val="tx2"/>
                </a:solidFill>
                <a:latin typeface="Tahoma" charset="0"/>
              </a:rPr>
              <a:t>‘</a:t>
            </a: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 ist CLR für #7</a:t>
            </a:r>
          </a:p>
          <a:p>
            <a:pPr lvl="1" algn="l">
              <a:spcBef>
                <a:spcPct val="50000"/>
              </a:spcBef>
              <a:buClr>
                <a:srgbClr val="FF0000"/>
              </a:buClr>
              <a:buFontTx/>
              <a:buChar char="-"/>
            </a:pP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#4</a:t>
            </a:r>
            <a:r>
              <a:rPr kumimoji="1" lang="de-DE" altLang="de-DE" sz="1800" dirty="0">
                <a:solidFill>
                  <a:schemeClr val="tx2"/>
                </a:solidFill>
                <a:latin typeface="Tahoma" charset="0"/>
              </a:rPr>
              <a:t>‘</a:t>
            </a: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 ist CLR für #4</a:t>
            </a:r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52" y="649751"/>
            <a:ext cx="6375319" cy="956561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52" y="1896420"/>
            <a:ext cx="6131560" cy="157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61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6A899DF-51FA-714F-B30F-A08AD182E6AD}" type="slidenum">
              <a:rPr lang="en-US" altLang="x-none" sz="1050">
                <a:solidFill>
                  <a:srgbClr val="CC66FF"/>
                </a:solidFill>
              </a:rPr>
              <a:pPr/>
              <a:t>24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913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4A849DB-FF11-C444-B22E-D7F39DC26C91}" type="slidenum">
              <a:rPr lang="en-US" altLang="x-none" sz="1050">
                <a:solidFill>
                  <a:srgbClr val="CC66FF"/>
                </a:solidFill>
              </a:rPr>
              <a:pPr/>
              <a:t>25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x-none" sz="2250" dirty="0">
                <a:ea typeface="ＭＳ Ｐゴシック" charset="-128"/>
              </a:rPr>
              <a:t>Logeinträge </a:t>
            </a:r>
            <a:br>
              <a:rPr lang="de-DE" altLang="x-none" sz="2250" dirty="0">
                <a:ea typeface="ＭＳ Ｐゴシック" charset="-128"/>
              </a:rPr>
            </a:br>
            <a:r>
              <a:rPr lang="de-DE" altLang="x-none" sz="2250" dirty="0">
                <a:ea typeface="ＭＳ Ｐゴシック" charset="-128"/>
              </a:rPr>
              <a:t>nach abgeschlossenem Wiederanlauf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6858000" cy="3829050"/>
          </a:xfrm>
        </p:spPr>
        <p:txBody>
          <a:bodyPr/>
          <a:lstStyle/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[#1,T</a:t>
            </a:r>
            <a:r>
              <a:rPr lang="de-DE" altLang="x-none" baseline="-25000" dirty="0">
                <a:ea typeface="ＭＳ Ｐゴシック" charset="-128"/>
              </a:rPr>
              <a:t>1</a:t>
            </a:r>
            <a:r>
              <a:rPr lang="de-DE" altLang="x-none" dirty="0">
                <a:ea typeface="ＭＳ Ｐゴシック" charset="-128"/>
              </a:rPr>
              <a:t>,BOT,0]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[#2,T</a:t>
            </a:r>
            <a:r>
              <a:rPr lang="de-DE" altLang="x-none" baseline="-25000" dirty="0">
                <a:ea typeface="ＭＳ Ｐゴシック" charset="-128"/>
              </a:rPr>
              <a:t>2</a:t>
            </a:r>
            <a:r>
              <a:rPr lang="de-DE" altLang="x-none" dirty="0">
                <a:ea typeface="ＭＳ Ｐゴシック" charset="-128"/>
              </a:rPr>
              <a:t>,BOT,0]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[#3,T</a:t>
            </a:r>
            <a:r>
              <a:rPr lang="de-DE" altLang="x-none" baseline="-25000" dirty="0">
                <a:ea typeface="ＭＳ Ｐゴシック" charset="-128"/>
              </a:rPr>
              <a:t>1</a:t>
            </a:r>
            <a:r>
              <a:rPr lang="de-DE" altLang="x-none" dirty="0">
                <a:ea typeface="ＭＳ Ｐゴシック" charset="-128"/>
              </a:rPr>
              <a:t>,P</a:t>
            </a:r>
            <a:r>
              <a:rPr lang="de-DE" altLang="x-none" baseline="-25000" dirty="0">
                <a:ea typeface="ＭＳ Ｐゴシック" charset="-128"/>
              </a:rPr>
              <a:t>A</a:t>
            </a:r>
            <a:r>
              <a:rPr lang="de-DE" altLang="x-none" dirty="0">
                <a:ea typeface="ＭＳ Ｐゴシック" charset="-128"/>
              </a:rPr>
              <a:t>,A-=50,A+=50,#1]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[#4,T</a:t>
            </a:r>
            <a:r>
              <a:rPr lang="de-DE" altLang="x-none" baseline="-25000" dirty="0">
                <a:ea typeface="ＭＳ Ｐゴシック" charset="-128"/>
              </a:rPr>
              <a:t>2</a:t>
            </a:r>
            <a:r>
              <a:rPr lang="de-DE" altLang="x-none" dirty="0">
                <a:ea typeface="ＭＳ Ｐゴシック" charset="-128"/>
              </a:rPr>
              <a:t>,P</a:t>
            </a:r>
            <a:r>
              <a:rPr lang="de-DE" altLang="x-none" baseline="-25000" dirty="0">
                <a:ea typeface="ＭＳ Ｐゴシック" charset="-128"/>
              </a:rPr>
              <a:t>C</a:t>
            </a:r>
            <a:r>
              <a:rPr lang="de-DE" altLang="x-none" dirty="0">
                <a:ea typeface="ＭＳ Ｐゴシック" charset="-128"/>
              </a:rPr>
              <a:t>,C+=100,C-=100,#2]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[#5,T</a:t>
            </a:r>
            <a:r>
              <a:rPr lang="de-DE" altLang="x-none" baseline="-25000" dirty="0">
                <a:ea typeface="ＭＳ Ｐゴシック" charset="-128"/>
              </a:rPr>
              <a:t>1</a:t>
            </a:r>
            <a:r>
              <a:rPr lang="de-DE" altLang="x-none" dirty="0">
                <a:ea typeface="ＭＳ Ｐゴシック" charset="-128"/>
              </a:rPr>
              <a:t>,P</a:t>
            </a:r>
            <a:r>
              <a:rPr lang="de-DE" altLang="x-none" baseline="-25000" dirty="0">
                <a:ea typeface="ＭＳ Ｐゴシック" charset="-128"/>
              </a:rPr>
              <a:t>B</a:t>
            </a:r>
            <a:r>
              <a:rPr lang="de-DE" altLang="x-none" dirty="0">
                <a:ea typeface="ＭＳ Ｐゴシック" charset="-128"/>
              </a:rPr>
              <a:t>,B+=50,B-=50,#3]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[#6,T</a:t>
            </a:r>
            <a:r>
              <a:rPr lang="de-DE" altLang="x-none" baseline="-25000" dirty="0">
                <a:ea typeface="ＭＳ Ｐゴシック" charset="-128"/>
              </a:rPr>
              <a:t>1</a:t>
            </a:r>
            <a:r>
              <a:rPr lang="de-DE" altLang="x-none" dirty="0">
                <a:ea typeface="ＭＳ Ｐゴシック" charset="-128"/>
              </a:rPr>
              <a:t>,commit,#5]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</a:rPr>
              <a:t>[#7,T</a:t>
            </a:r>
            <a:r>
              <a:rPr lang="de-DE" altLang="x-none" baseline="-25000" dirty="0">
                <a:ea typeface="ＭＳ Ｐゴシック" charset="-128"/>
              </a:rPr>
              <a:t>2</a:t>
            </a:r>
            <a:r>
              <a:rPr lang="de-DE" altLang="x-none" dirty="0">
                <a:ea typeface="ＭＳ Ｐゴシック" charset="-128"/>
              </a:rPr>
              <a:t>,P</a:t>
            </a:r>
            <a:r>
              <a:rPr lang="de-DE" altLang="x-none" baseline="-25000" dirty="0">
                <a:ea typeface="ＭＳ Ｐゴシック" charset="-128"/>
              </a:rPr>
              <a:t>A</a:t>
            </a:r>
            <a:r>
              <a:rPr lang="de-DE" altLang="x-none" dirty="0">
                <a:ea typeface="ＭＳ Ｐゴシック" charset="-128"/>
              </a:rPr>
              <a:t>,A-=100,A+=100,#4]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&lt;</a:t>
            </a:r>
            <a:r>
              <a:rPr lang="de-DE" altLang="x-none" dirty="0">
                <a:ea typeface="ＭＳ Ｐゴシック" charset="-128"/>
              </a:rPr>
              <a:t>#</a:t>
            </a:r>
            <a:r>
              <a:rPr lang="de-DE" altLang="x-none" dirty="0" smtClean="0">
                <a:ea typeface="ＭＳ Ｐゴシック" charset="-128"/>
              </a:rPr>
              <a:t>7‘</a:t>
            </a:r>
            <a:r>
              <a:rPr lang="de-DE" altLang="ja-JP" dirty="0" smtClean="0">
                <a:ea typeface="ＭＳ Ｐゴシック" charset="-128"/>
              </a:rPr>
              <a:t>,T</a:t>
            </a:r>
            <a:r>
              <a:rPr lang="de-DE" altLang="ja-JP" baseline="-25000" dirty="0" smtClean="0">
                <a:ea typeface="ＭＳ Ｐゴシック" charset="-128"/>
              </a:rPr>
              <a:t>2</a:t>
            </a:r>
            <a:r>
              <a:rPr lang="de-DE" altLang="ja-JP" dirty="0" smtClean="0">
                <a:ea typeface="ＭＳ Ｐゴシック" charset="-128"/>
              </a:rPr>
              <a:t>,P</a:t>
            </a:r>
            <a:r>
              <a:rPr lang="de-DE" altLang="ja-JP" baseline="-25000" dirty="0" smtClean="0">
                <a:ea typeface="ＭＳ Ｐゴシック" charset="-128"/>
              </a:rPr>
              <a:t>A</a:t>
            </a:r>
            <a:r>
              <a:rPr lang="de-DE" altLang="ja-JP" dirty="0" smtClean="0">
                <a:ea typeface="ＭＳ Ｐゴシック" charset="-128"/>
              </a:rPr>
              <a:t>,A</a:t>
            </a:r>
            <a:r>
              <a:rPr lang="de-DE" altLang="ja-JP" dirty="0">
                <a:ea typeface="ＭＳ Ｐゴシック" charset="-128"/>
              </a:rPr>
              <a:t>+=100,#7,#4</a:t>
            </a:r>
            <a:r>
              <a:rPr lang="de-DE" altLang="ja-JP" dirty="0">
                <a:ea typeface="ＭＳ Ｐゴシック" charset="-128"/>
                <a:sym typeface="Monotype Sorts" charset="2"/>
              </a:rPr>
              <a:t>&gt;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&lt;</a:t>
            </a:r>
            <a:r>
              <a:rPr lang="de-DE" altLang="x-none" dirty="0">
                <a:ea typeface="ＭＳ Ｐゴシック" charset="-128"/>
              </a:rPr>
              <a:t>#</a:t>
            </a:r>
            <a:r>
              <a:rPr lang="de-DE" altLang="x-none" dirty="0" smtClean="0">
                <a:ea typeface="ＭＳ Ｐゴシック" charset="-128"/>
              </a:rPr>
              <a:t>4‘</a:t>
            </a:r>
            <a:r>
              <a:rPr lang="de-DE" altLang="ja-JP" dirty="0" smtClean="0">
                <a:ea typeface="ＭＳ Ｐゴシック" charset="-128"/>
              </a:rPr>
              <a:t>,T</a:t>
            </a:r>
            <a:r>
              <a:rPr lang="de-DE" altLang="ja-JP" baseline="-25000" dirty="0" smtClean="0">
                <a:ea typeface="ＭＳ Ｐゴシック" charset="-128"/>
              </a:rPr>
              <a:t>2</a:t>
            </a:r>
            <a:r>
              <a:rPr lang="de-DE" altLang="ja-JP" dirty="0" smtClean="0">
                <a:ea typeface="ＭＳ Ｐゴシック" charset="-128"/>
              </a:rPr>
              <a:t>,P</a:t>
            </a:r>
            <a:r>
              <a:rPr lang="de-DE" altLang="ja-JP" baseline="-25000" dirty="0" smtClean="0">
                <a:ea typeface="ＭＳ Ｐゴシック" charset="-128"/>
              </a:rPr>
              <a:t>C</a:t>
            </a:r>
            <a:r>
              <a:rPr lang="de-DE" altLang="ja-JP" dirty="0" smtClean="0">
                <a:ea typeface="ＭＳ Ｐゴシック" charset="-128"/>
              </a:rPr>
              <a:t>,C-</a:t>
            </a:r>
            <a:r>
              <a:rPr lang="de-DE" altLang="ja-JP" dirty="0">
                <a:ea typeface="ＭＳ Ｐゴシック" charset="-128"/>
              </a:rPr>
              <a:t>=100,#</a:t>
            </a:r>
            <a:r>
              <a:rPr lang="de-DE" altLang="ja-JP" dirty="0" smtClean="0">
                <a:ea typeface="ＭＳ Ｐゴシック" charset="-128"/>
              </a:rPr>
              <a:t>7‘,#</a:t>
            </a:r>
            <a:r>
              <a:rPr lang="de-DE" altLang="ja-JP" dirty="0">
                <a:ea typeface="ＭＳ Ｐゴシック" charset="-128"/>
              </a:rPr>
              <a:t>2</a:t>
            </a:r>
            <a:r>
              <a:rPr lang="de-DE" altLang="ja-JP" dirty="0">
                <a:ea typeface="ＭＳ Ｐゴシック" charset="-128"/>
                <a:sym typeface="Monotype Sorts" charset="2"/>
              </a:rPr>
              <a:t>&gt;</a:t>
            </a:r>
          </a:p>
          <a:p>
            <a:pPr algn="ctr">
              <a:spcAft>
                <a:spcPct val="20000"/>
              </a:spcAft>
              <a:buFont typeface="Webdings" charset="2"/>
              <a:buNone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&lt;</a:t>
            </a:r>
            <a:r>
              <a:rPr lang="de-DE" altLang="x-none" dirty="0">
                <a:ea typeface="ＭＳ Ｐゴシック" charset="-128"/>
              </a:rPr>
              <a:t>#</a:t>
            </a:r>
            <a:r>
              <a:rPr lang="de-DE" altLang="x-none" dirty="0" smtClean="0">
                <a:ea typeface="ＭＳ Ｐゴシック" charset="-128"/>
              </a:rPr>
              <a:t>2‘</a:t>
            </a:r>
            <a:r>
              <a:rPr lang="de-DE" altLang="ja-JP" dirty="0" smtClean="0">
                <a:ea typeface="ＭＳ Ｐゴシック" charset="-128"/>
              </a:rPr>
              <a:t>,T</a:t>
            </a:r>
            <a:r>
              <a:rPr lang="de-DE" altLang="ja-JP" baseline="-25000" dirty="0" smtClean="0">
                <a:ea typeface="ＭＳ Ｐゴシック" charset="-128"/>
              </a:rPr>
              <a:t>2</a:t>
            </a:r>
            <a:r>
              <a:rPr lang="de-DE" altLang="ja-JP" dirty="0">
                <a:ea typeface="ＭＳ Ｐゴシック" charset="-128"/>
              </a:rPr>
              <a:t>,-,-,#</a:t>
            </a:r>
            <a:r>
              <a:rPr lang="de-DE" altLang="ja-JP" dirty="0" smtClean="0">
                <a:ea typeface="ＭＳ Ｐゴシック" charset="-128"/>
              </a:rPr>
              <a:t>4‘,0</a:t>
            </a:r>
            <a:r>
              <a:rPr lang="de-DE" altLang="ja-JP" dirty="0">
                <a:ea typeface="ＭＳ Ｐゴシック" charset="-128"/>
                <a:sym typeface="Monotype Sorts" charset="2"/>
              </a:rPr>
              <a:t>&gt;</a:t>
            </a:r>
            <a:endParaRPr lang="de-DE" altLang="x-none" dirty="0">
              <a:ea typeface="ＭＳ Ｐゴシック" charset="-128"/>
              <a:sym typeface="Monotype Sort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01106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07E76EB-9D2A-0148-A6E4-7828AA04FD0C}" type="slidenum">
              <a:rPr lang="en-US" altLang="x-none" sz="1050">
                <a:solidFill>
                  <a:srgbClr val="CC66FF"/>
                </a:solidFill>
              </a:rPr>
              <a:pPr/>
              <a:t>26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x-none" sz="2250">
                <a:ea typeface="ＭＳ Ｐゴシック" charset="-128"/>
              </a:rPr>
              <a:t>Logeinträge </a:t>
            </a:r>
            <a:br>
              <a:rPr lang="de-DE" altLang="x-none" sz="2250">
                <a:ea typeface="ＭＳ Ｐゴシック" charset="-128"/>
              </a:rPr>
            </a:br>
            <a:r>
              <a:rPr lang="de-DE" altLang="x-none" sz="2250">
                <a:ea typeface="ＭＳ Ｐゴシック" charset="-128"/>
              </a:rPr>
              <a:t>nach abgeschlossenem Wiederanlauf II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14400"/>
            <a:ext cx="6858000" cy="4167188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CLRs sind durch spitze Klammern &lt;...&gt; gekennzeichnet.</a:t>
            </a:r>
          </a:p>
          <a:p>
            <a:pPr>
              <a:spcAft>
                <a:spcPct val="20000"/>
              </a:spcAft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der Aufbau eines CLR ist wie folgt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LSN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TA-</a:t>
            </a:r>
            <a:r>
              <a:rPr lang="de-DE" altLang="x-none" dirty="0" err="1">
                <a:ea typeface="ＭＳ Ｐゴシック" charset="-128"/>
                <a:sym typeface="Monotype Sorts" charset="2"/>
              </a:rPr>
              <a:t>Identifikator</a:t>
            </a:r>
            <a:endParaRPr lang="de-DE" altLang="x-none" dirty="0">
              <a:ea typeface="ＭＳ Ｐゴシック" charset="-128"/>
              <a:sym typeface="Monotype Sorts" charset="2"/>
            </a:endParaRP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betroffene Seite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 err="1">
                <a:ea typeface="ＭＳ Ｐゴシック" charset="-128"/>
                <a:sym typeface="Monotype Sorts" charset="2"/>
              </a:rPr>
              <a:t>Redo</a:t>
            </a:r>
            <a:r>
              <a:rPr lang="de-DE" altLang="x-none" dirty="0">
                <a:ea typeface="ＭＳ Ｐゴシック" charset="-128"/>
                <a:sym typeface="Monotype Sorts" charset="2"/>
              </a:rPr>
              <a:t>-Information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 err="1">
                <a:ea typeface="ＭＳ Ｐゴシック" charset="-128"/>
                <a:sym typeface="Monotype Sorts" charset="2"/>
              </a:rPr>
              <a:t>PrevLSN</a:t>
            </a:r>
            <a:endParaRPr lang="de-DE" altLang="x-none" dirty="0">
              <a:ea typeface="ＭＳ Ｐゴシック" charset="-128"/>
              <a:sym typeface="Monotype Sorts" charset="2"/>
            </a:endParaRP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 err="1">
                <a:ea typeface="ＭＳ Ｐゴシック" charset="-128"/>
                <a:sym typeface="Monotype Sorts" charset="2"/>
              </a:rPr>
              <a:t>UndoNxtLSN</a:t>
            </a:r>
            <a:r>
              <a:rPr lang="de-DE" altLang="x-none" dirty="0">
                <a:ea typeface="ＭＳ Ｐゴシック" charset="-128"/>
                <a:sym typeface="Monotype Sorts" charset="2"/>
              </a:rPr>
              <a:t> (Verweis auf die nächste rückgängig zu machende Änderung)</a:t>
            </a:r>
          </a:p>
          <a:p>
            <a:pPr>
              <a:spcAft>
                <a:spcPct val="20000"/>
              </a:spcAft>
            </a:pPr>
            <a:endParaRPr lang="de-DE" altLang="x-none" dirty="0" smtClean="0">
              <a:ea typeface="ＭＳ Ｐゴシック" charset="-128"/>
              <a:sym typeface="Monotype Sorts" charset="2"/>
            </a:endParaRPr>
          </a:p>
          <a:p>
            <a:pPr>
              <a:spcAft>
                <a:spcPct val="20000"/>
              </a:spcAft>
            </a:pPr>
            <a:r>
              <a:rPr lang="de-DE" altLang="x-none" dirty="0" smtClean="0">
                <a:ea typeface="ＭＳ Ｐゴシック" charset="-128"/>
                <a:sym typeface="Monotype Sorts" charset="2"/>
              </a:rPr>
              <a:t>CLRs </a:t>
            </a:r>
            <a:r>
              <a:rPr lang="de-DE" altLang="x-none" dirty="0">
                <a:ea typeface="ＭＳ Ｐゴシック" charset="-128"/>
                <a:sym typeface="Monotype Sorts" charset="2"/>
              </a:rPr>
              <a:t>enthalten keine </a:t>
            </a:r>
            <a:r>
              <a:rPr lang="de-DE" altLang="x-none" dirty="0" err="1">
                <a:ea typeface="ＭＳ Ｐゴシック" charset="-128"/>
                <a:sym typeface="Monotype Sorts" charset="2"/>
              </a:rPr>
              <a:t>Undo</a:t>
            </a:r>
            <a:r>
              <a:rPr lang="de-DE" altLang="x-none" dirty="0">
                <a:ea typeface="ＭＳ Ｐゴシック" charset="-128"/>
                <a:sym typeface="Monotype Sorts" charset="2"/>
              </a:rPr>
              <a:t>-Information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  <a:buFontTx/>
              <a:buChar char="-"/>
            </a:pPr>
            <a:r>
              <a:rPr lang="de-DE" altLang="x-none" dirty="0">
                <a:ea typeface="ＭＳ Ｐゴシック" charset="-128"/>
                <a:sym typeface="Monotype Sorts" charset="2"/>
              </a:rPr>
              <a:t>warum nicht?</a:t>
            </a:r>
          </a:p>
        </p:txBody>
      </p:sp>
    </p:spTree>
    <p:extLst>
      <p:ext uri="{BB962C8B-B14F-4D97-AF65-F5344CB8AC3E}">
        <p14:creationId xmlns:p14="http://schemas.microsoft.com/office/powerpoint/2010/main" val="1136619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38A7979-5F01-9B4A-A05D-36C20713A965}" type="slidenum">
              <a:rPr lang="en-US" altLang="x-none" sz="1050">
                <a:solidFill>
                  <a:srgbClr val="CC66FF"/>
                </a:solidFill>
              </a:rPr>
              <a:pPr/>
              <a:t>27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571500"/>
          </a:xfrm>
        </p:spPr>
        <p:txBody>
          <a:bodyPr/>
          <a:lstStyle/>
          <a:p>
            <a:pPr algn="ctr"/>
            <a:r>
              <a:rPr lang="de-DE" altLang="x-none" sz="2100">
                <a:ea typeface="ＭＳ Ｐゴシック" charset="-128"/>
              </a:rPr>
              <a:t>Lokales Zurücksetzen einer Transaktion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418840"/>
            <a:ext cx="7874000" cy="172466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de-DE" altLang="x-none" sz="2100" dirty="0">
                <a:ea typeface="ＭＳ Ｐゴシック" charset="-128"/>
              </a:rPr>
              <a:t>Schritte 3 und 4 werden </a:t>
            </a:r>
            <a:r>
              <a:rPr lang="de-DE" altLang="x-none" sz="2100" dirty="0" smtClean="0">
                <a:ea typeface="ＭＳ Ｐゴシック" charset="-128"/>
              </a:rPr>
              <a:t>zurückgenommen</a:t>
            </a:r>
          </a:p>
          <a:p>
            <a:pPr marL="342900" indent="-342900">
              <a:spcAft>
                <a:spcPct val="50000"/>
              </a:spcAft>
              <a:buFont typeface="Arial" charset="0"/>
              <a:buChar char="•"/>
            </a:pPr>
            <a:r>
              <a:rPr lang="de-DE" altLang="x-none" sz="2100" dirty="0" smtClean="0">
                <a:ea typeface="ＭＳ Ｐゴシック" charset="-128"/>
              </a:rPr>
              <a:t>4´ und 3´ sind CLRs</a:t>
            </a:r>
            <a:endParaRPr lang="de-DE" altLang="x-none" sz="2100" dirty="0">
              <a:ea typeface="ＭＳ Ｐゴシック" charset="-128"/>
            </a:endParaRPr>
          </a:p>
          <a:p>
            <a:pPr marL="342900" indent="-342900">
              <a:spcAft>
                <a:spcPct val="50000"/>
              </a:spcAft>
              <a:buFont typeface="Arial" charset="0"/>
              <a:buChar char="•"/>
            </a:pPr>
            <a:r>
              <a:rPr lang="de-DE" altLang="x-none" sz="2100" dirty="0" smtClean="0">
                <a:ea typeface="ＭＳ Ｐゴシック" charset="-128"/>
              </a:rPr>
              <a:t>notwendig </a:t>
            </a:r>
            <a:r>
              <a:rPr lang="de-DE" altLang="x-none" sz="2100" dirty="0">
                <a:ea typeface="ＭＳ Ｐゴシック" charset="-128"/>
              </a:rPr>
              <a:t>für die Realisierung von Sicherungspunkten innerhalb einer TA</a:t>
            </a:r>
          </a:p>
        </p:txBody>
      </p:sp>
      <p:sp>
        <p:nvSpPr>
          <p:cNvPr id="66566" name="Text Box 76"/>
          <p:cNvSpPr txBox="1">
            <a:spLocks noChangeArrowheads="1"/>
          </p:cNvSpPr>
          <p:nvPr/>
        </p:nvSpPr>
        <p:spPr bwMode="auto">
          <a:xfrm>
            <a:off x="1143000" y="685800"/>
            <a:ext cx="68580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 b="1">
                <a:solidFill>
                  <a:schemeClr val="tx2"/>
                </a:solidFill>
                <a:latin typeface="Tahoma" charset="0"/>
              </a:rPr>
              <a:t>Partielles Zurücksetzen einer Transaktion</a:t>
            </a: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00641"/>
            <a:ext cx="5801360" cy="250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12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76C01C4-EE8E-044C-9227-E2ECE403F0E5}" type="slidenum">
              <a:rPr lang="en-US" altLang="x-none" sz="1050">
                <a:solidFill>
                  <a:srgbClr val="CC66FF"/>
                </a:solidFill>
              </a:rPr>
              <a:pPr/>
              <a:t>28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628650"/>
          </a:xfrm>
        </p:spPr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Sicherungspunkte</a:t>
            </a:r>
          </a:p>
        </p:txBody>
      </p:sp>
      <p:sp>
        <p:nvSpPr>
          <p:cNvPr id="70659" name="Line 5"/>
          <p:cNvSpPr>
            <a:spLocks noChangeShapeType="1"/>
          </p:cNvSpPr>
          <p:nvPr/>
        </p:nvSpPr>
        <p:spPr bwMode="auto">
          <a:xfrm>
            <a:off x="1257300" y="4057650"/>
            <a:ext cx="592336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0660" name="Text Box 6"/>
          <p:cNvSpPr txBox="1">
            <a:spLocks noChangeArrowheads="1"/>
          </p:cNvSpPr>
          <p:nvPr/>
        </p:nvSpPr>
        <p:spPr bwMode="auto">
          <a:xfrm>
            <a:off x="6569869" y="4133850"/>
            <a:ext cx="91678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350">
                <a:latin typeface="Times New Roman" charset="0"/>
              </a:rPr>
              <a:t>Zeitachse</a:t>
            </a:r>
          </a:p>
        </p:txBody>
      </p:sp>
      <p:grpSp>
        <p:nvGrpSpPr>
          <p:cNvPr id="70661" name="Group 63"/>
          <p:cNvGrpSpPr>
            <a:grpSpLocks/>
          </p:cNvGrpSpPr>
          <p:nvPr/>
        </p:nvGrpSpPr>
        <p:grpSpPr bwMode="auto">
          <a:xfrm>
            <a:off x="6572250" y="1600200"/>
            <a:ext cx="171450" cy="2457450"/>
            <a:chOff x="3378" y="1882"/>
            <a:chExt cx="126" cy="1533"/>
          </a:xfrm>
        </p:grpSpPr>
        <p:sp>
          <p:nvSpPr>
            <p:cNvPr id="70699" name="Line 14"/>
            <p:cNvSpPr>
              <a:spLocks noChangeShapeType="1"/>
            </p:cNvSpPr>
            <p:nvPr/>
          </p:nvSpPr>
          <p:spPr bwMode="auto">
            <a:xfrm>
              <a:off x="3378" y="1882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0" name="Line 15"/>
            <p:cNvSpPr>
              <a:spLocks noChangeShapeType="1"/>
            </p:cNvSpPr>
            <p:nvPr/>
          </p:nvSpPr>
          <p:spPr bwMode="auto">
            <a:xfrm flipH="1">
              <a:off x="3378" y="1941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1" name="Line 16"/>
            <p:cNvSpPr>
              <a:spLocks noChangeShapeType="1"/>
            </p:cNvSpPr>
            <p:nvPr/>
          </p:nvSpPr>
          <p:spPr bwMode="auto">
            <a:xfrm>
              <a:off x="3378" y="2000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2" name="Line 17"/>
            <p:cNvSpPr>
              <a:spLocks noChangeShapeType="1"/>
            </p:cNvSpPr>
            <p:nvPr/>
          </p:nvSpPr>
          <p:spPr bwMode="auto">
            <a:xfrm flipH="1">
              <a:off x="3378" y="2059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3" name="Line 18"/>
            <p:cNvSpPr>
              <a:spLocks noChangeShapeType="1"/>
            </p:cNvSpPr>
            <p:nvPr/>
          </p:nvSpPr>
          <p:spPr bwMode="auto">
            <a:xfrm>
              <a:off x="3378" y="2118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4" name="Line 19"/>
            <p:cNvSpPr>
              <a:spLocks noChangeShapeType="1"/>
            </p:cNvSpPr>
            <p:nvPr/>
          </p:nvSpPr>
          <p:spPr bwMode="auto">
            <a:xfrm flipH="1">
              <a:off x="3378" y="2177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5" name="Line 20"/>
            <p:cNvSpPr>
              <a:spLocks noChangeShapeType="1"/>
            </p:cNvSpPr>
            <p:nvPr/>
          </p:nvSpPr>
          <p:spPr bwMode="auto">
            <a:xfrm>
              <a:off x="3378" y="2236"/>
              <a:ext cx="126" cy="5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6" name="Line 21"/>
            <p:cNvSpPr>
              <a:spLocks noChangeShapeType="1"/>
            </p:cNvSpPr>
            <p:nvPr/>
          </p:nvSpPr>
          <p:spPr bwMode="auto">
            <a:xfrm flipH="1">
              <a:off x="3378" y="2294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7" name="Line 22"/>
            <p:cNvSpPr>
              <a:spLocks noChangeShapeType="1"/>
            </p:cNvSpPr>
            <p:nvPr/>
          </p:nvSpPr>
          <p:spPr bwMode="auto">
            <a:xfrm>
              <a:off x="3378" y="2353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8" name="Line 23"/>
            <p:cNvSpPr>
              <a:spLocks noChangeShapeType="1"/>
            </p:cNvSpPr>
            <p:nvPr/>
          </p:nvSpPr>
          <p:spPr bwMode="auto">
            <a:xfrm flipH="1">
              <a:off x="3378" y="2412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09" name="Line 24"/>
            <p:cNvSpPr>
              <a:spLocks noChangeShapeType="1"/>
            </p:cNvSpPr>
            <p:nvPr/>
          </p:nvSpPr>
          <p:spPr bwMode="auto">
            <a:xfrm>
              <a:off x="3378" y="2471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0" name="Line 25"/>
            <p:cNvSpPr>
              <a:spLocks noChangeShapeType="1"/>
            </p:cNvSpPr>
            <p:nvPr/>
          </p:nvSpPr>
          <p:spPr bwMode="auto">
            <a:xfrm flipH="1">
              <a:off x="3378" y="2530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1" name="Line 26"/>
            <p:cNvSpPr>
              <a:spLocks noChangeShapeType="1"/>
            </p:cNvSpPr>
            <p:nvPr/>
          </p:nvSpPr>
          <p:spPr bwMode="auto">
            <a:xfrm>
              <a:off x="3378" y="2589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2" name="Line 27"/>
            <p:cNvSpPr>
              <a:spLocks noChangeShapeType="1"/>
            </p:cNvSpPr>
            <p:nvPr/>
          </p:nvSpPr>
          <p:spPr bwMode="auto">
            <a:xfrm flipH="1">
              <a:off x="3378" y="2648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3" name="Line 28"/>
            <p:cNvSpPr>
              <a:spLocks noChangeShapeType="1"/>
            </p:cNvSpPr>
            <p:nvPr/>
          </p:nvSpPr>
          <p:spPr bwMode="auto">
            <a:xfrm>
              <a:off x="3378" y="2707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4" name="Line 29"/>
            <p:cNvSpPr>
              <a:spLocks noChangeShapeType="1"/>
            </p:cNvSpPr>
            <p:nvPr/>
          </p:nvSpPr>
          <p:spPr bwMode="auto">
            <a:xfrm flipH="1">
              <a:off x="3378" y="2766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5" name="Line 30"/>
            <p:cNvSpPr>
              <a:spLocks noChangeShapeType="1"/>
            </p:cNvSpPr>
            <p:nvPr/>
          </p:nvSpPr>
          <p:spPr bwMode="auto">
            <a:xfrm>
              <a:off x="3378" y="2825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6" name="Line 31"/>
            <p:cNvSpPr>
              <a:spLocks noChangeShapeType="1"/>
            </p:cNvSpPr>
            <p:nvPr/>
          </p:nvSpPr>
          <p:spPr bwMode="auto">
            <a:xfrm flipH="1">
              <a:off x="3378" y="2884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7" name="Line 32"/>
            <p:cNvSpPr>
              <a:spLocks noChangeShapeType="1"/>
            </p:cNvSpPr>
            <p:nvPr/>
          </p:nvSpPr>
          <p:spPr bwMode="auto">
            <a:xfrm>
              <a:off x="3378" y="2943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8" name="Line 33"/>
            <p:cNvSpPr>
              <a:spLocks noChangeShapeType="1"/>
            </p:cNvSpPr>
            <p:nvPr/>
          </p:nvSpPr>
          <p:spPr bwMode="auto">
            <a:xfrm flipH="1">
              <a:off x="3378" y="3002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19" name="Line 34"/>
            <p:cNvSpPr>
              <a:spLocks noChangeShapeType="1"/>
            </p:cNvSpPr>
            <p:nvPr/>
          </p:nvSpPr>
          <p:spPr bwMode="auto">
            <a:xfrm>
              <a:off x="3378" y="3061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20" name="Line 35"/>
            <p:cNvSpPr>
              <a:spLocks noChangeShapeType="1"/>
            </p:cNvSpPr>
            <p:nvPr/>
          </p:nvSpPr>
          <p:spPr bwMode="auto">
            <a:xfrm flipH="1">
              <a:off x="3378" y="3120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21" name="Line 36"/>
            <p:cNvSpPr>
              <a:spLocks noChangeShapeType="1"/>
            </p:cNvSpPr>
            <p:nvPr/>
          </p:nvSpPr>
          <p:spPr bwMode="auto">
            <a:xfrm>
              <a:off x="3378" y="3179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22" name="Line 37"/>
            <p:cNvSpPr>
              <a:spLocks noChangeShapeType="1"/>
            </p:cNvSpPr>
            <p:nvPr/>
          </p:nvSpPr>
          <p:spPr bwMode="auto">
            <a:xfrm flipH="1">
              <a:off x="3378" y="3238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23" name="Line 38"/>
            <p:cNvSpPr>
              <a:spLocks noChangeShapeType="1"/>
            </p:cNvSpPr>
            <p:nvPr/>
          </p:nvSpPr>
          <p:spPr bwMode="auto">
            <a:xfrm>
              <a:off x="3378" y="3297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0724" name="Line 39"/>
            <p:cNvSpPr>
              <a:spLocks noChangeShapeType="1"/>
            </p:cNvSpPr>
            <p:nvPr/>
          </p:nvSpPr>
          <p:spPr bwMode="auto">
            <a:xfrm flipH="1">
              <a:off x="3378" y="3356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70662" name="Group 72"/>
          <p:cNvGrpSpPr>
            <a:grpSpLocks/>
          </p:cNvGrpSpPr>
          <p:nvPr/>
        </p:nvGrpSpPr>
        <p:grpSpPr bwMode="auto">
          <a:xfrm>
            <a:off x="1428751" y="1885950"/>
            <a:ext cx="2440781" cy="277416"/>
            <a:chOff x="250" y="2522"/>
            <a:chExt cx="2050" cy="233"/>
          </a:xfrm>
        </p:grpSpPr>
        <p:grpSp>
          <p:nvGrpSpPr>
            <p:cNvPr id="70694" name="Group 51"/>
            <p:cNvGrpSpPr>
              <a:grpSpLocks/>
            </p:cNvGrpSpPr>
            <p:nvPr/>
          </p:nvGrpSpPr>
          <p:grpSpPr bwMode="auto">
            <a:xfrm>
              <a:off x="555" y="2551"/>
              <a:ext cx="1745" cy="55"/>
              <a:chOff x="1056" y="1920"/>
              <a:chExt cx="1632" cy="96"/>
            </a:xfrm>
          </p:grpSpPr>
          <p:sp>
            <p:nvSpPr>
              <p:cNvPr id="70696" name="Line 52"/>
              <p:cNvSpPr>
                <a:spLocks noChangeShapeType="1"/>
              </p:cNvSpPr>
              <p:nvPr/>
            </p:nvSpPr>
            <p:spPr bwMode="auto">
              <a:xfrm>
                <a:off x="1056" y="1968"/>
                <a:ext cx="163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0697" name="Line 53"/>
              <p:cNvSpPr>
                <a:spLocks noChangeShapeType="1"/>
              </p:cNvSpPr>
              <p:nvPr/>
            </p:nvSpPr>
            <p:spPr bwMode="auto">
              <a:xfrm>
                <a:off x="1056" y="1920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0698" name="Line 54"/>
              <p:cNvSpPr>
                <a:spLocks noChangeShapeType="1"/>
              </p:cNvSpPr>
              <p:nvPr/>
            </p:nvSpPr>
            <p:spPr bwMode="auto">
              <a:xfrm>
                <a:off x="2688" y="1920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70695" name="Text Box 56"/>
            <p:cNvSpPr txBox="1">
              <a:spLocks noChangeArrowheads="1"/>
            </p:cNvSpPr>
            <p:nvPr/>
          </p:nvSpPr>
          <p:spPr bwMode="auto">
            <a:xfrm>
              <a:off x="250" y="2522"/>
              <a:ext cx="35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1</a:t>
              </a:r>
              <a:endParaRPr lang="de-DE" altLang="x-none" sz="1200" i="1">
                <a:latin typeface="Times New Roman" charset="0"/>
              </a:endParaRPr>
            </a:p>
          </p:txBody>
        </p:sp>
      </p:grpSp>
      <p:sp>
        <p:nvSpPr>
          <p:cNvPr id="70663" name="Text Box 62"/>
          <p:cNvSpPr txBox="1">
            <a:spLocks noChangeArrowheads="1"/>
          </p:cNvSpPr>
          <p:nvPr/>
        </p:nvSpPr>
        <p:spPr bwMode="auto">
          <a:xfrm>
            <a:off x="5943600" y="1200150"/>
            <a:ext cx="12846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>
                <a:latin typeface="Times New Roman" charset="0"/>
              </a:rPr>
              <a:t>Absturz</a:t>
            </a:r>
          </a:p>
        </p:txBody>
      </p:sp>
      <p:sp>
        <p:nvSpPr>
          <p:cNvPr id="70664" name="Text Box 64"/>
          <p:cNvSpPr txBox="1">
            <a:spLocks noChangeArrowheads="1"/>
          </p:cNvSpPr>
          <p:nvPr/>
        </p:nvSpPr>
        <p:spPr bwMode="auto">
          <a:xfrm>
            <a:off x="1143000" y="742950"/>
            <a:ext cx="68580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 b="1">
                <a:solidFill>
                  <a:schemeClr val="tx2"/>
                </a:solidFill>
                <a:latin typeface="Tahoma" charset="0"/>
              </a:rPr>
              <a:t>Transaktionskonsistente Sicherungspunkte</a:t>
            </a:r>
          </a:p>
        </p:txBody>
      </p:sp>
      <p:sp>
        <p:nvSpPr>
          <p:cNvPr id="70665" name="Line 67"/>
          <p:cNvSpPr>
            <a:spLocks noChangeShapeType="1"/>
          </p:cNvSpPr>
          <p:nvPr/>
        </p:nvSpPr>
        <p:spPr bwMode="auto">
          <a:xfrm>
            <a:off x="1485900" y="154305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cxnSp>
        <p:nvCxnSpPr>
          <p:cNvPr id="70666" name="AutoShape 68"/>
          <p:cNvCxnSpPr>
            <a:cxnSpLocks noChangeShapeType="1"/>
            <a:endCxn id="70665" idx="1"/>
          </p:cNvCxnSpPr>
          <p:nvPr/>
        </p:nvCxnSpPr>
        <p:spPr bwMode="auto">
          <a:xfrm flipV="1">
            <a:off x="1485900" y="4057650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67" name="Text Box 69"/>
          <p:cNvSpPr txBox="1">
            <a:spLocks noChangeArrowheads="1"/>
          </p:cNvSpPr>
          <p:nvPr/>
        </p:nvSpPr>
        <p:spPr bwMode="auto">
          <a:xfrm>
            <a:off x="1143000" y="4343401"/>
            <a:ext cx="1485900" cy="59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350">
                <a:solidFill>
                  <a:schemeClr val="tx2"/>
                </a:solidFill>
                <a:latin typeface="Tahoma" charset="0"/>
              </a:rPr>
              <a:t>Sicherungspunkt</a:t>
            </a:r>
          </a:p>
          <a:p>
            <a:pPr>
              <a:spcBef>
                <a:spcPct val="50000"/>
              </a:spcBef>
            </a:pPr>
            <a:r>
              <a:rPr kumimoji="1" lang="de-DE" altLang="x-none" sz="1350" i="1">
                <a:solidFill>
                  <a:schemeClr val="tx2"/>
                </a:solidFill>
                <a:latin typeface="Tahoma" charset="0"/>
              </a:rPr>
              <a:t>S</a:t>
            </a:r>
            <a:r>
              <a:rPr kumimoji="1" lang="de-DE" altLang="x-none" sz="1350" i="1" baseline="-25000">
                <a:solidFill>
                  <a:schemeClr val="tx2"/>
                </a:solidFill>
                <a:latin typeface="Tahoma" charset="0"/>
              </a:rPr>
              <a:t>i-1</a:t>
            </a:r>
            <a:endParaRPr kumimoji="1" lang="de-DE" altLang="x-none" sz="1350" i="1">
              <a:solidFill>
                <a:schemeClr val="tx2"/>
              </a:solidFill>
              <a:latin typeface="Tahoma" charset="0"/>
            </a:endParaRPr>
          </a:p>
        </p:txBody>
      </p:sp>
      <p:grpSp>
        <p:nvGrpSpPr>
          <p:cNvPr id="70668" name="Group 98"/>
          <p:cNvGrpSpPr>
            <a:grpSpLocks/>
          </p:cNvGrpSpPr>
          <p:nvPr/>
        </p:nvGrpSpPr>
        <p:grpSpPr bwMode="auto">
          <a:xfrm>
            <a:off x="2686050" y="1600200"/>
            <a:ext cx="1600200" cy="2944416"/>
            <a:chOff x="1296" y="1344"/>
            <a:chExt cx="1344" cy="2473"/>
          </a:xfrm>
        </p:grpSpPr>
        <p:sp>
          <p:nvSpPr>
            <p:cNvPr id="70692" name="Line 66"/>
            <p:cNvSpPr>
              <a:spLocks noChangeShapeType="1"/>
            </p:cNvSpPr>
            <p:nvPr/>
          </p:nvSpPr>
          <p:spPr bwMode="auto">
            <a:xfrm>
              <a:off x="1968" y="134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0693" name="Text Box 70"/>
            <p:cNvSpPr txBox="1">
              <a:spLocks noChangeArrowheads="1"/>
            </p:cNvSpPr>
            <p:nvPr/>
          </p:nvSpPr>
          <p:spPr bwMode="auto">
            <a:xfrm>
              <a:off x="1296" y="3408"/>
              <a:ext cx="1344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350">
                  <a:solidFill>
                    <a:schemeClr val="tx2"/>
                  </a:solidFill>
                  <a:latin typeface="Tahoma" charset="0"/>
                </a:rPr>
                <a:t>Sicherungspunkt </a:t>
              </a:r>
              <a:r>
                <a:rPr kumimoji="1" lang="de-DE" altLang="x-none" sz="1350" i="1">
                  <a:solidFill>
                    <a:schemeClr val="tx2"/>
                  </a:solidFill>
                  <a:latin typeface="Tahoma" charset="0"/>
                </a:rPr>
                <a:t>S</a:t>
              </a:r>
              <a:r>
                <a:rPr kumimoji="1" lang="de-DE" altLang="x-none" sz="1350" i="1" baseline="-25000">
                  <a:solidFill>
                    <a:schemeClr val="tx2"/>
                  </a:solidFill>
                  <a:latin typeface="Tahoma" charset="0"/>
                </a:rPr>
                <a:t>i</a:t>
              </a:r>
              <a:br>
                <a:rPr kumimoji="1" lang="de-DE" altLang="x-none" sz="1350" i="1" baseline="-25000">
                  <a:solidFill>
                    <a:schemeClr val="tx2"/>
                  </a:solidFill>
                  <a:latin typeface="Tahoma" charset="0"/>
                </a:rPr>
              </a:br>
              <a:r>
                <a:rPr kumimoji="1" lang="de-DE" altLang="x-none" sz="1350">
                  <a:solidFill>
                    <a:schemeClr val="tx2"/>
                  </a:solidFill>
                  <a:latin typeface="Tahoma" charset="0"/>
                </a:rPr>
                <a:t>angemeldet</a:t>
              </a:r>
            </a:p>
          </p:txBody>
        </p:sp>
      </p:grpSp>
      <p:grpSp>
        <p:nvGrpSpPr>
          <p:cNvPr id="70669" name="Group 97"/>
          <p:cNvGrpSpPr>
            <a:grpSpLocks/>
          </p:cNvGrpSpPr>
          <p:nvPr/>
        </p:nvGrpSpPr>
        <p:grpSpPr bwMode="auto">
          <a:xfrm>
            <a:off x="4343400" y="1657350"/>
            <a:ext cx="1600200" cy="2944416"/>
            <a:chOff x="2688" y="1392"/>
            <a:chExt cx="1344" cy="2473"/>
          </a:xfrm>
        </p:grpSpPr>
        <p:sp>
          <p:nvSpPr>
            <p:cNvPr id="70690" name="Line 65"/>
            <p:cNvSpPr>
              <a:spLocks noChangeShapeType="1"/>
            </p:cNvSpPr>
            <p:nvPr/>
          </p:nvSpPr>
          <p:spPr bwMode="auto">
            <a:xfrm>
              <a:off x="3360" y="139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0691" name="Text Box 71"/>
            <p:cNvSpPr txBox="1">
              <a:spLocks noChangeArrowheads="1"/>
            </p:cNvSpPr>
            <p:nvPr/>
          </p:nvSpPr>
          <p:spPr bwMode="auto">
            <a:xfrm>
              <a:off x="2688" y="3456"/>
              <a:ext cx="1344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350">
                  <a:solidFill>
                    <a:schemeClr val="tx2"/>
                  </a:solidFill>
                  <a:latin typeface="Tahoma" charset="0"/>
                </a:rPr>
                <a:t>Sicherungspunkt </a:t>
              </a:r>
              <a:r>
                <a:rPr kumimoji="1" lang="de-DE" altLang="x-none" sz="1350" i="1">
                  <a:solidFill>
                    <a:schemeClr val="tx2"/>
                  </a:solidFill>
                  <a:latin typeface="Tahoma" charset="0"/>
                </a:rPr>
                <a:t>S</a:t>
              </a:r>
              <a:r>
                <a:rPr kumimoji="1" lang="de-DE" altLang="x-none" sz="1350" i="1" baseline="-25000">
                  <a:solidFill>
                    <a:schemeClr val="tx2"/>
                  </a:solidFill>
                  <a:latin typeface="Tahoma" charset="0"/>
                </a:rPr>
                <a:t>i</a:t>
              </a:r>
              <a:br>
                <a:rPr kumimoji="1" lang="de-DE" altLang="x-none" sz="1350" i="1" baseline="-25000">
                  <a:solidFill>
                    <a:schemeClr val="tx2"/>
                  </a:solidFill>
                  <a:latin typeface="Tahoma" charset="0"/>
                </a:rPr>
              </a:br>
              <a:r>
                <a:rPr kumimoji="1" lang="de-DE" altLang="x-none" sz="1350">
                  <a:solidFill>
                    <a:schemeClr val="tx2"/>
                  </a:solidFill>
                  <a:latin typeface="Tahoma" charset="0"/>
                </a:rPr>
                <a:t>geschrieben</a:t>
              </a:r>
            </a:p>
          </p:txBody>
        </p:sp>
      </p:grpSp>
      <p:grpSp>
        <p:nvGrpSpPr>
          <p:cNvPr id="70670" name="Group 77"/>
          <p:cNvGrpSpPr>
            <a:grpSpLocks/>
          </p:cNvGrpSpPr>
          <p:nvPr/>
        </p:nvGrpSpPr>
        <p:grpSpPr bwMode="auto">
          <a:xfrm>
            <a:off x="1820466" y="2319338"/>
            <a:ext cx="3094434" cy="277416"/>
            <a:chOff x="672" y="1872"/>
            <a:chExt cx="2311" cy="233"/>
          </a:xfrm>
        </p:grpSpPr>
        <p:grpSp>
          <p:nvGrpSpPr>
            <p:cNvPr id="70684" name="Group 73"/>
            <p:cNvGrpSpPr>
              <a:grpSpLocks/>
            </p:cNvGrpSpPr>
            <p:nvPr/>
          </p:nvGrpSpPr>
          <p:grpSpPr bwMode="auto">
            <a:xfrm>
              <a:off x="672" y="1872"/>
              <a:ext cx="2310" cy="233"/>
              <a:chOff x="1068" y="3025"/>
              <a:chExt cx="2310" cy="233"/>
            </a:xfrm>
          </p:grpSpPr>
          <p:grpSp>
            <p:nvGrpSpPr>
              <p:cNvPr id="70686" name="Group 48"/>
              <p:cNvGrpSpPr>
                <a:grpSpLocks/>
              </p:cNvGrpSpPr>
              <p:nvPr/>
            </p:nvGrpSpPr>
            <p:grpSpPr bwMode="auto">
              <a:xfrm>
                <a:off x="1376" y="3053"/>
                <a:ext cx="2002" cy="55"/>
                <a:chOff x="1824" y="2784"/>
                <a:chExt cx="1872" cy="96"/>
              </a:xfrm>
            </p:grpSpPr>
            <p:sp>
              <p:nvSpPr>
                <p:cNvPr id="70688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1824" y="2832"/>
                  <a:ext cx="1872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70689" name="Line 50"/>
                <p:cNvSpPr>
                  <a:spLocks noChangeShapeType="1"/>
                </p:cNvSpPr>
                <p:nvPr/>
              </p:nvSpPr>
              <p:spPr bwMode="auto">
                <a:xfrm>
                  <a:off x="1824" y="2784"/>
                  <a:ext cx="0" cy="96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70687" name="Text Box 55"/>
              <p:cNvSpPr txBox="1">
                <a:spLocks noChangeArrowheads="1"/>
              </p:cNvSpPr>
              <p:nvPr/>
            </p:nvSpPr>
            <p:spPr bwMode="auto">
              <a:xfrm>
                <a:off x="1068" y="3025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de-DE" altLang="x-none" sz="1200" i="1">
                    <a:latin typeface="Times New Roman" charset="0"/>
                  </a:rPr>
                  <a:t>T</a:t>
                </a:r>
                <a:r>
                  <a:rPr lang="de-DE" altLang="x-none" sz="1200" i="1" baseline="-25000">
                    <a:latin typeface="Times New Roman" charset="0"/>
                  </a:rPr>
                  <a:t>2</a:t>
                </a:r>
                <a:endParaRPr lang="de-DE" altLang="x-none" sz="1200" i="1">
                  <a:latin typeface="Times New Roman" charset="0"/>
                </a:endParaRPr>
              </a:p>
            </p:txBody>
          </p:sp>
        </p:grpSp>
        <p:sp>
          <p:nvSpPr>
            <p:cNvPr id="70685" name="Line 74"/>
            <p:cNvSpPr>
              <a:spLocks noChangeShapeType="1"/>
            </p:cNvSpPr>
            <p:nvPr/>
          </p:nvSpPr>
          <p:spPr bwMode="auto">
            <a:xfrm>
              <a:off x="2983" y="1872"/>
              <a:ext cx="0" cy="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</p:grpSp>
      <p:grpSp>
        <p:nvGrpSpPr>
          <p:cNvPr id="70671" name="Group 96"/>
          <p:cNvGrpSpPr>
            <a:grpSpLocks/>
          </p:cNvGrpSpPr>
          <p:nvPr/>
        </p:nvGrpSpPr>
        <p:grpSpPr bwMode="auto">
          <a:xfrm>
            <a:off x="3771900" y="2838450"/>
            <a:ext cx="2514600" cy="277416"/>
            <a:chOff x="2208" y="2384"/>
            <a:chExt cx="2112" cy="233"/>
          </a:xfrm>
        </p:grpSpPr>
        <p:grpSp>
          <p:nvGrpSpPr>
            <p:cNvPr id="70677" name="Group 88"/>
            <p:cNvGrpSpPr>
              <a:grpSpLocks/>
            </p:cNvGrpSpPr>
            <p:nvPr/>
          </p:nvGrpSpPr>
          <p:grpSpPr bwMode="auto">
            <a:xfrm>
              <a:off x="2208" y="2384"/>
              <a:ext cx="1152" cy="233"/>
              <a:chOff x="1968" y="2400"/>
              <a:chExt cx="1152" cy="233"/>
            </a:xfrm>
          </p:grpSpPr>
          <p:grpSp>
            <p:nvGrpSpPr>
              <p:cNvPr id="70680" name="Group 81"/>
              <p:cNvGrpSpPr>
                <a:grpSpLocks/>
              </p:cNvGrpSpPr>
              <p:nvPr/>
            </p:nvGrpSpPr>
            <p:grpSpPr bwMode="auto">
              <a:xfrm>
                <a:off x="2276" y="2428"/>
                <a:ext cx="844" cy="68"/>
                <a:chOff x="1824" y="2784"/>
                <a:chExt cx="1872" cy="96"/>
              </a:xfrm>
            </p:grpSpPr>
            <p:sp>
              <p:nvSpPr>
                <p:cNvPr id="70682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1824" y="2832"/>
                  <a:ext cx="1872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70683" name="Line 83"/>
                <p:cNvSpPr>
                  <a:spLocks noChangeShapeType="1"/>
                </p:cNvSpPr>
                <p:nvPr/>
              </p:nvSpPr>
              <p:spPr bwMode="auto">
                <a:xfrm>
                  <a:off x="1824" y="2784"/>
                  <a:ext cx="0" cy="96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70681" name="Text Box 84"/>
              <p:cNvSpPr txBox="1">
                <a:spLocks noChangeArrowheads="1"/>
              </p:cNvSpPr>
              <p:nvPr/>
            </p:nvSpPr>
            <p:spPr bwMode="auto">
              <a:xfrm>
                <a:off x="1968" y="2400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de-DE" altLang="x-none" sz="1200" i="1">
                    <a:latin typeface="Times New Roman" charset="0"/>
                  </a:rPr>
                  <a:t>T</a:t>
                </a:r>
                <a:r>
                  <a:rPr lang="de-DE" altLang="x-none" sz="1200" i="1" baseline="-25000">
                    <a:latin typeface="Times New Roman" charset="0"/>
                  </a:rPr>
                  <a:t>3</a:t>
                </a:r>
                <a:endParaRPr lang="de-DE" altLang="x-none" sz="1200" i="1">
                  <a:latin typeface="Times New Roman" charset="0"/>
                </a:endParaRPr>
              </a:p>
            </p:txBody>
          </p:sp>
        </p:grpSp>
        <p:sp>
          <p:nvSpPr>
            <p:cNvPr id="70678" name="Line 86"/>
            <p:cNvSpPr>
              <a:spLocks noChangeShapeType="1"/>
            </p:cNvSpPr>
            <p:nvPr/>
          </p:nvSpPr>
          <p:spPr bwMode="auto">
            <a:xfrm>
              <a:off x="3360" y="2448"/>
              <a:ext cx="96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0679" name="Line 87"/>
            <p:cNvSpPr>
              <a:spLocks noChangeShapeType="1"/>
            </p:cNvSpPr>
            <p:nvPr/>
          </p:nvSpPr>
          <p:spPr bwMode="auto">
            <a:xfrm>
              <a:off x="4320" y="2400"/>
              <a:ext cx="0" cy="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</p:grpSp>
      <p:grpSp>
        <p:nvGrpSpPr>
          <p:cNvPr id="70672" name="Group 95"/>
          <p:cNvGrpSpPr>
            <a:grpSpLocks/>
          </p:cNvGrpSpPr>
          <p:nvPr/>
        </p:nvGrpSpPr>
        <p:grpSpPr bwMode="auto">
          <a:xfrm>
            <a:off x="5200650" y="3600451"/>
            <a:ext cx="1371600" cy="277416"/>
            <a:chOff x="3408" y="3024"/>
            <a:chExt cx="1152" cy="233"/>
          </a:xfrm>
        </p:grpSpPr>
        <p:grpSp>
          <p:nvGrpSpPr>
            <p:cNvPr id="70673" name="Group 91"/>
            <p:cNvGrpSpPr>
              <a:grpSpLocks/>
            </p:cNvGrpSpPr>
            <p:nvPr/>
          </p:nvGrpSpPr>
          <p:grpSpPr bwMode="auto">
            <a:xfrm>
              <a:off x="3716" y="3052"/>
              <a:ext cx="844" cy="68"/>
              <a:chOff x="1824" y="2784"/>
              <a:chExt cx="1872" cy="96"/>
            </a:xfrm>
          </p:grpSpPr>
          <p:sp>
            <p:nvSpPr>
              <p:cNvPr id="70675" name="Line 92"/>
              <p:cNvSpPr>
                <a:spLocks noChangeShapeType="1"/>
              </p:cNvSpPr>
              <p:nvPr/>
            </p:nvSpPr>
            <p:spPr bwMode="auto">
              <a:xfrm flipH="1">
                <a:off x="1824" y="2832"/>
                <a:ext cx="187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0676" name="Line 93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70674" name="Text Box 94"/>
            <p:cNvSpPr txBox="1">
              <a:spLocks noChangeArrowheads="1"/>
            </p:cNvSpPr>
            <p:nvPr/>
          </p:nvSpPr>
          <p:spPr bwMode="auto">
            <a:xfrm>
              <a:off x="3408" y="3024"/>
              <a:ext cx="35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4</a:t>
              </a:r>
              <a:endParaRPr lang="de-DE" altLang="x-none" sz="1200" i="1"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354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4A0AC43-79B9-CB41-A5EC-66EF33401FF4}" type="slidenum">
              <a:rPr lang="en-US" altLang="x-none" sz="1050">
                <a:solidFill>
                  <a:srgbClr val="CC66FF"/>
                </a:solidFill>
              </a:rPr>
              <a:pPr/>
              <a:t>29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x-none" sz="2400">
                <a:ea typeface="ＭＳ Ｐゴシック" charset="-128"/>
              </a:rPr>
              <a:t>Drei unterschiedliche </a:t>
            </a:r>
            <a:br>
              <a:rPr lang="de-DE" altLang="x-none" sz="2400">
                <a:ea typeface="ＭＳ Ｐゴシック" charset="-128"/>
              </a:rPr>
            </a:br>
            <a:r>
              <a:rPr lang="de-DE" altLang="x-none" sz="2400">
                <a:ea typeface="ＭＳ Ｐゴシック" charset="-128"/>
              </a:rPr>
              <a:t>Sicherungspunkt-Qualitäten</a:t>
            </a:r>
          </a:p>
        </p:txBody>
      </p:sp>
      <p:grpSp>
        <p:nvGrpSpPr>
          <p:cNvPr id="72707" name="Group 61"/>
          <p:cNvGrpSpPr>
            <a:grpSpLocks/>
          </p:cNvGrpSpPr>
          <p:nvPr/>
        </p:nvGrpSpPr>
        <p:grpSpPr bwMode="auto">
          <a:xfrm>
            <a:off x="1291829" y="857250"/>
            <a:ext cx="6560344" cy="1001316"/>
            <a:chOff x="106" y="816"/>
            <a:chExt cx="5510" cy="841"/>
          </a:xfrm>
        </p:grpSpPr>
        <p:sp>
          <p:nvSpPr>
            <p:cNvPr id="72740" name="Line 3"/>
            <p:cNvSpPr>
              <a:spLocks noChangeShapeType="1"/>
            </p:cNvSpPr>
            <p:nvPr/>
          </p:nvSpPr>
          <p:spPr bwMode="auto">
            <a:xfrm>
              <a:off x="576" y="1392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grpSp>
          <p:nvGrpSpPr>
            <p:cNvPr id="72741" name="Group 5"/>
            <p:cNvGrpSpPr>
              <a:grpSpLocks/>
            </p:cNvGrpSpPr>
            <p:nvPr/>
          </p:nvGrpSpPr>
          <p:grpSpPr bwMode="auto">
            <a:xfrm>
              <a:off x="5386" y="1044"/>
              <a:ext cx="91" cy="613"/>
              <a:chOff x="4416" y="1200"/>
              <a:chExt cx="104" cy="613"/>
            </a:xfrm>
          </p:grpSpPr>
          <p:sp>
            <p:nvSpPr>
              <p:cNvPr id="72760" name="Line 6"/>
              <p:cNvSpPr>
                <a:spLocks noChangeAspect="1" noChangeShapeType="1"/>
              </p:cNvSpPr>
              <p:nvPr/>
            </p:nvSpPr>
            <p:spPr bwMode="auto">
              <a:xfrm flipH="1">
                <a:off x="4416" y="1200"/>
                <a:ext cx="104" cy="8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2761" name="Line 7"/>
              <p:cNvSpPr>
                <a:spLocks noChangeAspect="1" noChangeShapeType="1"/>
              </p:cNvSpPr>
              <p:nvPr/>
            </p:nvSpPr>
            <p:spPr bwMode="auto">
              <a:xfrm>
                <a:off x="4416" y="1286"/>
                <a:ext cx="104" cy="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2762" name="Line 8"/>
              <p:cNvSpPr>
                <a:spLocks noChangeAspect="1" noChangeShapeType="1"/>
              </p:cNvSpPr>
              <p:nvPr/>
            </p:nvSpPr>
            <p:spPr bwMode="auto">
              <a:xfrm flipH="1">
                <a:off x="4416" y="1373"/>
                <a:ext cx="104" cy="8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2763" name="Line 9"/>
              <p:cNvSpPr>
                <a:spLocks noChangeAspect="1" noChangeShapeType="1"/>
              </p:cNvSpPr>
              <p:nvPr/>
            </p:nvSpPr>
            <p:spPr bwMode="auto">
              <a:xfrm>
                <a:off x="4416" y="1461"/>
                <a:ext cx="104" cy="8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2764" name="Line 10"/>
              <p:cNvSpPr>
                <a:spLocks noChangeAspect="1" noChangeShapeType="1"/>
              </p:cNvSpPr>
              <p:nvPr/>
            </p:nvSpPr>
            <p:spPr bwMode="auto">
              <a:xfrm flipH="1">
                <a:off x="4416" y="1549"/>
                <a:ext cx="104" cy="8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2765" name="Line 11"/>
              <p:cNvSpPr>
                <a:spLocks noChangeAspect="1" noChangeShapeType="1"/>
              </p:cNvSpPr>
              <p:nvPr/>
            </p:nvSpPr>
            <p:spPr bwMode="auto">
              <a:xfrm>
                <a:off x="4416" y="1634"/>
                <a:ext cx="104" cy="8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2766" name="Line 12"/>
              <p:cNvSpPr>
                <a:spLocks noChangeAspect="1" noChangeShapeType="1"/>
              </p:cNvSpPr>
              <p:nvPr/>
            </p:nvSpPr>
            <p:spPr bwMode="auto">
              <a:xfrm flipH="1">
                <a:off x="4416" y="1728"/>
                <a:ext cx="104" cy="8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72742" name="Text Box 42"/>
            <p:cNvSpPr txBox="1">
              <a:spLocks noChangeArrowheads="1"/>
            </p:cNvSpPr>
            <p:nvPr/>
          </p:nvSpPr>
          <p:spPr bwMode="auto">
            <a:xfrm>
              <a:off x="106" y="1236"/>
              <a:ext cx="432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800">
                  <a:solidFill>
                    <a:schemeClr val="tx2"/>
                  </a:solidFill>
                  <a:latin typeface="Tahoma" charset="0"/>
                </a:rPr>
                <a:t>Log</a:t>
              </a:r>
            </a:p>
          </p:txBody>
        </p:sp>
        <p:sp>
          <p:nvSpPr>
            <p:cNvPr id="72743" name="Oval 43"/>
            <p:cNvSpPr>
              <a:spLocks noChangeArrowheads="1"/>
            </p:cNvSpPr>
            <p:nvPr/>
          </p:nvSpPr>
          <p:spPr bwMode="auto">
            <a:xfrm>
              <a:off x="1031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44" name="Oval 44"/>
            <p:cNvSpPr>
              <a:spLocks noChangeArrowheads="1"/>
            </p:cNvSpPr>
            <p:nvPr/>
          </p:nvSpPr>
          <p:spPr bwMode="auto">
            <a:xfrm>
              <a:off x="1374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45" name="Oval 45"/>
            <p:cNvSpPr>
              <a:spLocks noChangeArrowheads="1"/>
            </p:cNvSpPr>
            <p:nvPr/>
          </p:nvSpPr>
          <p:spPr bwMode="auto">
            <a:xfrm>
              <a:off x="690" y="1187"/>
              <a:ext cx="89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46" name="Oval 46"/>
            <p:cNvSpPr>
              <a:spLocks noChangeArrowheads="1"/>
            </p:cNvSpPr>
            <p:nvPr/>
          </p:nvSpPr>
          <p:spPr bwMode="auto">
            <a:xfrm>
              <a:off x="1716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47" name="Oval 47"/>
            <p:cNvSpPr>
              <a:spLocks noChangeArrowheads="1"/>
            </p:cNvSpPr>
            <p:nvPr/>
          </p:nvSpPr>
          <p:spPr bwMode="auto">
            <a:xfrm>
              <a:off x="2057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48" name="Oval 48"/>
            <p:cNvSpPr>
              <a:spLocks noChangeArrowheads="1"/>
            </p:cNvSpPr>
            <p:nvPr/>
          </p:nvSpPr>
          <p:spPr bwMode="auto">
            <a:xfrm>
              <a:off x="5136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49" name="Oval 49"/>
            <p:cNvSpPr>
              <a:spLocks noChangeArrowheads="1"/>
            </p:cNvSpPr>
            <p:nvPr/>
          </p:nvSpPr>
          <p:spPr bwMode="auto">
            <a:xfrm>
              <a:off x="4110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0" name="Oval 50"/>
            <p:cNvSpPr>
              <a:spLocks noChangeArrowheads="1"/>
            </p:cNvSpPr>
            <p:nvPr/>
          </p:nvSpPr>
          <p:spPr bwMode="auto">
            <a:xfrm>
              <a:off x="4794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1" name="Oval 51"/>
            <p:cNvSpPr>
              <a:spLocks noChangeArrowheads="1"/>
            </p:cNvSpPr>
            <p:nvPr/>
          </p:nvSpPr>
          <p:spPr bwMode="auto">
            <a:xfrm>
              <a:off x="2400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2" name="Oval 52"/>
            <p:cNvSpPr>
              <a:spLocks noChangeArrowheads="1"/>
            </p:cNvSpPr>
            <p:nvPr/>
          </p:nvSpPr>
          <p:spPr bwMode="auto">
            <a:xfrm>
              <a:off x="2742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3" name="Oval 53"/>
            <p:cNvSpPr>
              <a:spLocks noChangeArrowheads="1"/>
            </p:cNvSpPr>
            <p:nvPr/>
          </p:nvSpPr>
          <p:spPr bwMode="auto">
            <a:xfrm>
              <a:off x="3084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4" name="Oval 54"/>
            <p:cNvSpPr>
              <a:spLocks noChangeArrowheads="1"/>
            </p:cNvSpPr>
            <p:nvPr/>
          </p:nvSpPr>
          <p:spPr bwMode="auto">
            <a:xfrm>
              <a:off x="3426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5" name="Oval 55"/>
            <p:cNvSpPr>
              <a:spLocks noChangeArrowheads="1"/>
            </p:cNvSpPr>
            <p:nvPr/>
          </p:nvSpPr>
          <p:spPr bwMode="auto">
            <a:xfrm>
              <a:off x="3768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6" name="Oval 56"/>
            <p:cNvSpPr>
              <a:spLocks noChangeArrowheads="1"/>
            </p:cNvSpPr>
            <p:nvPr/>
          </p:nvSpPr>
          <p:spPr bwMode="auto">
            <a:xfrm>
              <a:off x="4452" y="1187"/>
              <a:ext cx="91" cy="4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500" tIns="35100" rIns="67500" bIns="351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72757" name="Line 58"/>
            <p:cNvSpPr>
              <a:spLocks noChangeShapeType="1"/>
            </p:cNvSpPr>
            <p:nvPr/>
          </p:nvSpPr>
          <p:spPr bwMode="auto">
            <a:xfrm>
              <a:off x="1930" y="13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2758" name="Line 59"/>
            <p:cNvSpPr>
              <a:spLocks noChangeShapeType="1"/>
            </p:cNvSpPr>
            <p:nvPr/>
          </p:nvSpPr>
          <p:spPr bwMode="auto">
            <a:xfrm>
              <a:off x="1920" y="10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2759" name="Text Box 60"/>
            <p:cNvSpPr txBox="1">
              <a:spLocks noChangeArrowheads="1"/>
            </p:cNvSpPr>
            <p:nvPr/>
          </p:nvSpPr>
          <p:spPr bwMode="auto">
            <a:xfrm>
              <a:off x="1248" y="816"/>
              <a:ext cx="1344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500">
                  <a:solidFill>
                    <a:schemeClr val="tx2"/>
                  </a:solidFill>
                  <a:latin typeface="Tahoma" charset="0"/>
                </a:rPr>
                <a:t>Sicherungspunkt</a:t>
              </a:r>
            </a:p>
          </p:txBody>
        </p:sp>
      </p:grpSp>
      <p:sp>
        <p:nvSpPr>
          <p:cNvPr id="72708" name="Text Box 62"/>
          <p:cNvSpPr txBox="1">
            <a:spLocks noChangeArrowheads="1"/>
          </p:cNvSpPr>
          <p:nvPr/>
        </p:nvSpPr>
        <p:spPr bwMode="auto">
          <a:xfrm>
            <a:off x="1143000" y="1771650"/>
            <a:ext cx="33147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 b="1">
                <a:solidFill>
                  <a:srgbClr val="CC0099"/>
                </a:solidFill>
                <a:latin typeface="Tahoma" charset="0"/>
              </a:rPr>
              <a:t>(a) transaktionskonsistent</a:t>
            </a:r>
          </a:p>
        </p:txBody>
      </p:sp>
      <p:sp>
        <p:nvSpPr>
          <p:cNvPr id="72709" name="Text Box 63"/>
          <p:cNvSpPr txBox="1">
            <a:spLocks noChangeArrowheads="1"/>
          </p:cNvSpPr>
          <p:nvPr/>
        </p:nvSpPr>
        <p:spPr bwMode="auto">
          <a:xfrm>
            <a:off x="1143000" y="2914650"/>
            <a:ext cx="28575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 b="1">
                <a:solidFill>
                  <a:srgbClr val="CC0099"/>
                </a:solidFill>
                <a:latin typeface="Tahoma" charset="0"/>
              </a:rPr>
              <a:t>(b) aktionskonsistent</a:t>
            </a:r>
          </a:p>
        </p:txBody>
      </p:sp>
      <p:sp>
        <p:nvSpPr>
          <p:cNvPr id="72710" name="Text Box 64"/>
          <p:cNvSpPr txBox="1">
            <a:spLocks noChangeArrowheads="1"/>
          </p:cNvSpPr>
          <p:nvPr/>
        </p:nvSpPr>
        <p:spPr bwMode="auto">
          <a:xfrm>
            <a:off x="1143000" y="3943350"/>
            <a:ext cx="28575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 b="1">
                <a:solidFill>
                  <a:srgbClr val="CC0099"/>
                </a:solidFill>
                <a:latin typeface="Tahoma" charset="0"/>
              </a:rPr>
              <a:t>(c) unscharf (fuzzy)</a:t>
            </a:r>
          </a:p>
        </p:txBody>
      </p:sp>
      <p:sp>
        <p:nvSpPr>
          <p:cNvPr id="72711" name="Text Box 66"/>
          <p:cNvSpPr txBox="1">
            <a:spLocks noChangeArrowheads="1"/>
          </p:cNvSpPr>
          <p:nvPr/>
        </p:nvSpPr>
        <p:spPr bwMode="auto">
          <a:xfrm>
            <a:off x="4847035" y="4171950"/>
            <a:ext cx="1393031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500">
                <a:solidFill>
                  <a:schemeClr val="tx2"/>
                </a:solidFill>
                <a:latin typeface="Tahoma" charset="0"/>
              </a:rPr>
              <a:t>Analyse</a:t>
            </a:r>
          </a:p>
        </p:txBody>
      </p:sp>
      <p:sp>
        <p:nvSpPr>
          <p:cNvPr id="72712" name="Line 65"/>
          <p:cNvSpPr>
            <a:spLocks noChangeShapeType="1"/>
          </p:cNvSpPr>
          <p:nvPr/>
        </p:nvSpPr>
        <p:spPr bwMode="auto">
          <a:xfrm>
            <a:off x="3371850" y="44577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13" name="Text Box 67"/>
          <p:cNvSpPr txBox="1">
            <a:spLocks noChangeArrowheads="1"/>
          </p:cNvSpPr>
          <p:nvPr/>
        </p:nvSpPr>
        <p:spPr bwMode="auto">
          <a:xfrm>
            <a:off x="4764882" y="4400550"/>
            <a:ext cx="1393031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500">
                <a:solidFill>
                  <a:schemeClr val="tx2"/>
                </a:solidFill>
                <a:latin typeface="Tahoma" charset="0"/>
              </a:rPr>
              <a:t>Redo</a:t>
            </a:r>
          </a:p>
        </p:txBody>
      </p:sp>
      <p:sp>
        <p:nvSpPr>
          <p:cNvPr id="72714" name="Text Box 68"/>
          <p:cNvSpPr txBox="1">
            <a:spLocks noChangeArrowheads="1"/>
          </p:cNvSpPr>
          <p:nvPr/>
        </p:nvSpPr>
        <p:spPr bwMode="auto">
          <a:xfrm>
            <a:off x="4764882" y="4651772"/>
            <a:ext cx="1393031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500">
                <a:solidFill>
                  <a:schemeClr val="tx2"/>
                </a:solidFill>
                <a:latin typeface="Tahoma" charset="0"/>
              </a:rPr>
              <a:t>Undo</a:t>
            </a:r>
          </a:p>
        </p:txBody>
      </p:sp>
      <p:sp>
        <p:nvSpPr>
          <p:cNvPr id="72715" name="Line 69"/>
          <p:cNvSpPr>
            <a:spLocks noChangeShapeType="1"/>
          </p:cNvSpPr>
          <p:nvPr/>
        </p:nvSpPr>
        <p:spPr bwMode="auto">
          <a:xfrm>
            <a:off x="3371850" y="46863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16" name="Line 70"/>
          <p:cNvSpPr>
            <a:spLocks noChangeShapeType="1"/>
          </p:cNvSpPr>
          <p:nvPr/>
        </p:nvSpPr>
        <p:spPr bwMode="auto">
          <a:xfrm>
            <a:off x="3371850" y="497205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17" name="Text Box 74"/>
          <p:cNvSpPr txBox="1">
            <a:spLocks noChangeArrowheads="1"/>
          </p:cNvSpPr>
          <p:nvPr/>
        </p:nvSpPr>
        <p:spPr bwMode="auto">
          <a:xfrm>
            <a:off x="4847035" y="2971800"/>
            <a:ext cx="1393031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500">
                <a:solidFill>
                  <a:schemeClr val="tx2"/>
                </a:solidFill>
                <a:latin typeface="Tahoma" charset="0"/>
              </a:rPr>
              <a:t>Analyse</a:t>
            </a:r>
          </a:p>
        </p:txBody>
      </p:sp>
      <p:sp>
        <p:nvSpPr>
          <p:cNvPr id="72718" name="Line 75"/>
          <p:cNvSpPr>
            <a:spLocks noChangeShapeType="1"/>
          </p:cNvSpPr>
          <p:nvPr/>
        </p:nvSpPr>
        <p:spPr bwMode="auto">
          <a:xfrm>
            <a:off x="3371850" y="325755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19" name="Text Box 76"/>
          <p:cNvSpPr txBox="1">
            <a:spLocks noChangeArrowheads="1"/>
          </p:cNvSpPr>
          <p:nvPr/>
        </p:nvSpPr>
        <p:spPr bwMode="auto">
          <a:xfrm>
            <a:off x="4764882" y="3200400"/>
            <a:ext cx="1393031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500">
                <a:solidFill>
                  <a:schemeClr val="tx2"/>
                </a:solidFill>
                <a:latin typeface="Tahoma" charset="0"/>
              </a:rPr>
              <a:t>Redo</a:t>
            </a:r>
          </a:p>
        </p:txBody>
      </p:sp>
      <p:sp>
        <p:nvSpPr>
          <p:cNvPr id="72720" name="Text Box 77"/>
          <p:cNvSpPr txBox="1">
            <a:spLocks noChangeArrowheads="1"/>
          </p:cNvSpPr>
          <p:nvPr/>
        </p:nvSpPr>
        <p:spPr bwMode="auto">
          <a:xfrm>
            <a:off x="4764882" y="3451622"/>
            <a:ext cx="1393031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500">
                <a:solidFill>
                  <a:schemeClr val="tx2"/>
                </a:solidFill>
                <a:latin typeface="Tahoma" charset="0"/>
              </a:rPr>
              <a:t>Undo</a:t>
            </a:r>
          </a:p>
        </p:txBody>
      </p:sp>
      <p:sp>
        <p:nvSpPr>
          <p:cNvPr id="72721" name="Line 78"/>
          <p:cNvSpPr>
            <a:spLocks noChangeShapeType="1"/>
          </p:cNvSpPr>
          <p:nvPr/>
        </p:nvSpPr>
        <p:spPr bwMode="auto">
          <a:xfrm>
            <a:off x="3371850" y="348615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grpSp>
        <p:nvGrpSpPr>
          <p:cNvPr id="72723" name="Group 80"/>
          <p:cNvGrpSpPr>
            <a:grpSpLocks/>
          </p:cNvGrpSpPr>
          <p:nvPr/>
        </p:nvGrpSpPr>
        <p:grpSpPr bwMode="auto">
          <a:xfrm>
            <a:off x="3371850" y="2000250"/>
            <a:ext cx="4343400" cy="800100"/>
            <a:chOff x="2880" y="1632"/>
            <a:chExt cx="2544" cy="672"/>
          </a:xfrm>
        </p:grpSpPr>
        <p:sp>
          <p:nvSpPr>
            <p:cNvPr id="72734" name="Text Box 81"/>
            <p:cNvSpPr txBox="1">
              <a:spLocks noChangeArrowheads="1"/>
            </p:cNvSpPr>
            <p:nvPr/>
          </p:nvSpPr>
          <p:spPr bwMode="auto">
            <a:xfrm>
              <a:off x="3744" y="1632"/>
              <a:ext cx="81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500">
                  <a:solidFill>
                    <a:schemeClr val="tx2"/>
                  </a:solidFill>
                  <a:latin typeface="Tahoma" charset="0"/>
                </a:rPr>
                <a:t>Analyse</a:t>
              </a:r>
            </a:p>
          </p:txBody>
        </p:sp>
        <p:sp>
          <p:nvSpPr>
            <p:cNvPr id="72735" name="Line 82"/>
            <p:cNvSpPr>
              <a:spLocks noChangeShapeType="1"/>
            </p:cNvSpPr>
            <p:nvPr/>
          </p:nvSpPr>
          <p:spPr bwMode="auto">
            <a:xfrm>
              <a:off x="2880" y="1872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2736" name="Text Box 83"/>
            <p:cNvSpPr txBox="1">
              <a:spLocks noChangeArrowheads="1"/>
            </p:cNvSpPr>
            <p:nvPr/>
          </p:nvSpPr>
          <p:spPr bwMode="auto">
            <a:xfrm>
              <a:off x="3696" y="1824"/>
              <a:ext cx="81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500">
                  <a:solidFill>
                    <a:schemeClr val="tx2"/>
                  </a:solidFill>
                  <a:latin typeface="Tahoma" charset="0"/>
                </a:rPr>
                <a:t>Redo</a:t>
              </a:r>
            </a:p>
          </p:txBody>
        </p:sp>
        <p:sp>
          <p:nvSpPr>
            <p:cNvPr id="72737" name="Text Box 84"/>
            <p:cNvSpPr txBox="1">
              <a:spLocks noChangeArrowheads="1"/>
            </p:cNvSpPr>
            <p:nvPr/>
          </p:nvSpPr>
          <p:spPr bwMode="auto">
            <a:xfrm>
              <a:off x="3696" y="2035"/>
              <a:ext cx="81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500">
                  <a:solidFill>
                    <a:schemeClr val="tx2"/>
                  </a:solidFill>
                  <a:latin typeface="Tahoma" charset="0"/>
                </a:rPr>
                <a:t>Undo</a:t>
              </a:r>
            </a:p>
          </p:txBody>
        </p:sp>
        <p:sp>
          <p:nvSpPr>
            <p:cNvPr id="72738" name="Line 85"/>
            <p:cNvSpPr>
              <a:spLocks noChangeShapeType="1"/>
            </p:cNvSpPr>
            <p:nvPr/>
          </p:nvSpPr>
          <p:spPr bwMode="auto">
            <a:xfrm>
              <a:off x="2880" y="2064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2739" name="Line 86"/>
            <p:cNvSpPr>
              <a:spLocks noChangeShapeType="1"/>
            </p:cNvSpPr>
            <p:nvPr/>
          </p:nvSpPr>
          <p:spPr bwMode="auto">
            <a:xfrm>
              <a:off x="2880" y="2304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</p:grpSp>
      <p:sp>
        <p:nvSpPr>
          <p:cNvPr id="72724" name="Line 87"/>
          <p:cNvSpPr>
            <a:spLocks noChangeShapeType="1"/>
          </p:cNvSpPr>
          <p:nvPr/>
        </p:nvSpPr>
        <p:spPr bwMode="auto">
          <a:xfrm>
            <a:off x="3371850" y="274320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26" name="Line 89"/>
          <p:cNvSpPr>
            <a:spLocks noChangeShapeType="1"/>
          </p:cNvSpPr>
          <p:nvPr/>
        </p:nvSpPr>
        <p:spPr bwMode="auto">
          <a:xfrm>
            <a:off x="1943100" y="371475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27" name="Line 90"/>
          <p:cNvSpPr>
            <a:spLocks noChangeShapeType="1"/>
          </p:cNvSpPr>
          <p:nvPr/>
        </p:nvSpPr>
        <p:spPr bwMode="auto">
          <a:xfrm flipH="1">
            <a:off x="1943100" y="4972050"/>
            <a:ext cx="1428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28" name="Line 91"/>
          <p:cNvSpPr>
            <a:spLocks noChangeShapeType="1"/>
          </p:cNvSpPr>
          <p:nvPr/>
        </p:nvSpPr>
        <p:spPr bwMode="auto">
          <a:xfrm>
            <a:off x="1943100" y="491490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29" name="Line 92"/>
          <p:cNvSpPr>
            <a:spLocks noChangeShapeType="1"/>
          </p:cNvSpPr>
          <p:nvPr/>
        </p:nvSpPr>
        <p:spPr bwMode="auto">
          <a:xfrm flipH="1">
            <a:off x="2686050" y="46863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30" name="Line 93"/>
          <p:cNvSpPr>
            <a:spLocks noChangeShapeType="1"/>
          </p:cNvSpPr>
          <p:nvPr/>
        </p:nvSpPr>
        <p:spPr bwMode="auto">
          <a:xfrm>
            <a:off x="2686050" y="462915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72731" name="Text Box 94"/>
          <p:cNvSpPr txBox="1">
            <a:spLocks noChangeArrowheads="1"/>
          </p:cNvSpPr>
          <p:nvPr/>
        </p:nvSpPr>
        <p:spPr bwMode="auto">
          <a:xfrm>
            <a:off x="2000250" y="4400551"/>
            <a:ext cx="1428750" cy="2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350">
                <a:solidFill>
                  <a:schemeClr val="tx2"/>
                </a:solidFill>
                <a:latin typeface="Tahoma" charset="0"/>
              </a:rPr>
              <a:t>MinDirtyPageLSN</a:t>
            </a:r>
          </a:p>
        </p:txBody>
      </p:sp>
      <p:sp>
        <p:nvSpPr>
          <p:cNvPr id="72732" name="Text Box 95"/>
          <p:cNvSpPr txBox="1">
            <a:spLocks noChangeArrowheads="1"/>
          </p:cNvSpPr>
          <p:nvPr/>
        </p:nvSpPr>
        <p:spPr bwMode="auto">
          <a:xfrm>
            <a:off x="1543050" y="4686301"/>
            <a:ext cx="742950" cy="2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350">
                <a:solidFill>
                  <a:schemeClr val="tx2"/>
                </a:solidFill>
                <a:latin typeface="Tahoma" charset="0"/>
              </a:rPr>
              <a:t>MinLSN</a:t>
            </a:r>
          </a:p>
        </p:txBody>
      </p:sp>
      <p:sp>
        <p:nvSpPr>
          <p:cNvPr id="72733" name="Text Box 96"/>
          <p:cNvSpPr txBox="1">
            <a:spLocks noChangeArrowheads="1"/>
          </p:cNvSpPr>
          <p:nvPr/>
        </p:nvSpPr>
        <p:spPr bwMode="auto">
          <a:xfrm>
            <a:off x="1600200" y="3429001"/>
            <a:ext cx="742950" cy="2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350">
                <a:solidFill>
                  <a:schemeClr val="tx2"/>
                </a:solidFill>
                <a:latin typeface="Tahoma" charset="0"/>
              </a:rPr>
              <a:t>MinLSN</a:t>
            </a:r>
          </a:p>
        </p:txBody>
      </p:sp>
      <p:sp>
        <p:nvSpPr>
          <p:cNvPr id="64" name="Line 70"/>
          <p:cNvSpPr>
            <a:spLocks noChangeShapeType="1"/>
          </p:cNvSpPr>
          <p:nvPr/>
        </p:nvSpPr>
        <p:spPr bwMode="auto">
          <a:xfrm>
            <a:off x="3371850" y="3754728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sp>
        <p:nvSpPr>
          <p:cNvPr id="65" name="Line 90"/>
          <p:cNvSpPr>
            <a:spLocks noChangeShapeType="1"/>
          </p:cNvSpPr>
          <p:nvPr/>
        </p:nvSpPr>
        <p:spPr bwMode="auto">
          <a:xfrm flipH="1">
            <a:off x="1943100" y="3754728"/>
            <a:ext cx="1428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171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57582C0-D1BF-1748-9155-DE4DB9C6AB25}" type="slidenum">
              <a:rPr lang="en-US" altLang="x-none" sz="1050">
                <a:solidFill>
                  <a:srgbClr val="CC66FF"/>
                </a:solidFill>
              </a:rPr>
              <a:pPr/>
              <a:t>3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0718"/>
            <a:ext cx="9144000" cy="546532"/>
          </a:xfrm>
        </p:spPr>
        <p:txBody>
          <a:bodyPr/>
          <a:lstStyle/>
          <a:p>
            <a:pPr algn="ctr"/>
            <a:r>
              <a:rPr lang="de-DE" altLang="x-none" dirty="0">
                <a:ea typeface="ＭＳ Ｐゴシック" charset="-128"/>
              </a:rPr>
              <a:t>Zweistufige Speicherhierarchie</a:t>
            </a:r>
          </a:p>
        </p:txBody>
      </p:sp>
      <p:grpSp>
        <p:nvGrpSpPr>
          <p:cNvPr id="17411" name="Group 49"/>
          <p:cNvGrpSpPr>
            <a:grpSpLocks/>
          </p:cNvGrpSpPr>
          <p:nvPr/>
        </p:nvGrpSpPr>
        <p:grpSpPr bwMode="auto">
          <a:xfrm>
            <a:off x="1060882" y="1485900"/>
            <a:ext cx="2738403" cy="2720579"/>
            <a:chOff x="192" y="1248"/>
            <a:chExt cx="2039" cy="2285"/>
          </a:xfrm>
        </p:grpSpPr>
        <p:grpSp>
          <p:nvGrpSpPr>
            <p:cNvPr id="17429" name="Group 16"/>
            <p:cNvGrpSpPr>
              <a:grpSpLocks/>
            </p:cNvGrpSpPr>
            <p:nvPr/>
          </p:nvGrpSpPr>
          <p:grpSpPr bwMode="auto">
            <a:xfrm>
              <a:off x="192" y="1702"/>
              <a:ext cx="2039" cy="1012"/>
              <a:chOff x="624" y="2448"/>
              <a:chExt cx="2039" cy="1012"/>
            </a:xfrm>
          </p:grpSpPr>
          <p:grpSp>
            <p:nvGrpSpPr>
              <p:cNvPr id="17439" name="Group 7"/>
              <p:cNvGrpSpPr>
                <a:grpSpLocks/>
              </p:cNvGrpSpPr>
              <p:nvPr/>
            </p:nvGrpSpPr>
            <p:grpSpPr bwMode="auto">
              <a:xfrm>
                <a:off x="624" y="2448"/>
                <a:ext cx="2039" cy="340"/>
                <a:chOff x="624" y="2448"/>
                <a:chExt cx="2039" cy="340"/>
              </a:xfrm>
            </p:grpSpPr>
            <p:sp>
              <p:nvSpPr>
                <p:cNvPr id="17448" name="AutoShape 4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17449" name="AutoShape 5"/>
                <p:cNvSpPr>
                  <a:spLocks noChangeArrowheads="1"/>
                </p:cNvSpPr>
                <p:nvPr/>
              </p:nvSpPr>
              <p:spPr bwMode="auto">
                <a:xfrm>
                  <a:off x="198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17450" name="AutoShape 6"/>
                <p:cNvSpPr>
                  <a:spLocks noChangeArrowheads="1"/>
                </p:cNvSpPr>
                <p:nvPr/>
              </p:nvSpPr>
              <p:spPr bwMode="auto">
                <a:xfrm>
                  <a:off x="130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</p:grpSp>
          <p:grpSp>
            <p:nvGrpSpPr>
              <p:cNvPr id="17440" name="Group 8"/>
              <p:cNvGrpSpPr>
                <a:grpSpLocks/>
              </p:cNvGrpSpPr>
              <p:nvPr/>
            </p:nvGrpSpPr>
            <p:grpSpPr bwMode="auto">
              <a:xfrm>
                <a:off x="624" y="2784"/>
                <a:ext cx="2039" cy="340"/>
                <a:chOff x="624" y="2448"/>
                <a:chExt cx="2039" cy="340"/>
              </a:xfrm>
            </p:grpSpPr>
            <p:sp>
              <p:nvSpPr>
                <p:cNvPr id="17445" name="AutoShape 9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17446" name="AutoShape 10"/>
                <p:cNvSpPr>
                  <a:spLocks noChangeArrowheads="1"/>
                </p:cNvSpPr>
                <p:nvPr/>
              </p:nvSpPr>
              <p:spPr bwMode="auto">
                <a:xfrm>
                  <a:off x="198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17447" name="AutoShape 11"/>
                <p:cNvSpPr>
                  <a:spLocks noChangeArrowheads="1"/>
                </p:cNvSpPr>
                <p:nvPr/>
              </p:nvSpPr>
              <p:spPr bwMode="auto">
                <a:xfrm>
                  <a:off x="130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</p:grpSp>
          <p:grpSp>
            <p:nvGrpSpPr>
              <p:cNvPr id="17441" name="Group 12"/>
              <p:cNvGrpSpPr>
                <a:grpSpLocks/>
              </p:cNvGrpSpPr>
              <p:nvPr/>
            </p:nvGrpSpPr>
            <p:grpSpPr bwMode="auto">
              <a:xfrm>
                <a:off x="624" y="3120"/>
                <a:ext cx="2039" cy="340"/>
                <a:chOff x="624" y="2448"/>
                <a:chExt cx="2039" cy="340"/>
              </a:xfrm>
            </p:grpSpPr>
            <p:sp>
              <p:nvSpPr>
                <p:cNvPr id="17442" name="AutoShape 13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17443" name="AutoShape 14"/>
                <p:cNvSpPr>
                  <a:spLocks noChangeArrowheads="1"/>
                </p:cNvSpPr>
                <p:nvPr/>
              </p:nvSpPr>
              <p:spPr bwMode="auto">
                <a:xfrm>
                  <a:off x="198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  <p:sp>
              <p:nvSpPr>
                <p:cNvPr id="17444" name="AutoShape 15"/>
                <p:cNvSpPr>
                  <a:spLocks noChangeArrowheads="1"/>
                </p:cNvSpPr>
                <p:nvPr/>
              </p:nvSpPr>
              <p:spPr bwMode="auto">
                <a:xfrm>
                  <a:off x="1303" y="2448"/>
                  <a:ext cx="680" cy="340"/>
                </a:xfrm>
                <a:prstGeom prst="flowChartProcess">
                  <a:avLst/>
                </a:prstGeom>
                <a:solidFill>
                  <a:srgbClr val="FFCC99">
                    <a:alpha val="50195"/>
                  </a:srgbClr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endParaRPr lang="x-none" altLang="x-none" sz="1800"/>
                </a:p>
              </p:txBody>
            </p:sp>
          </p:grpSp>
        </p:grpSp>
        <p:sp>
          <p:nvSpPr>
            <p:cNvPr id="17430" name="AutoShape 18"/>
            <p:cNvSpPr>
              <a:spLocks noChangeArrowheads="1"/>
            </p:cNvSpPr>
            <p:nvPr/>
          </p:nvSpPr>
          <p:spPr bwMode="auto">
            <a:xfrm>
              <a:off x="192" y="3193"/>
              <a:ext cx="680" cy="340"/>
            </a:xfrm>
            <a:prstGeom prst="flowChartProcess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17431" name="AutoShape 19"/>
            <p:cNvSpPr>
              <a:spLocks noChangeArrowheads="1"/>
            </p:cNvSpPr>
            <p:nvPr/>
          </p:nvSpPr>
          <p:spPr bwMode="auto">
            <a:xfrm>
              <a:off x="1551" y="3193"/>
              <a:ext cx="680" cy="340"/>
            </a:xfrm>
            <a:prstGeom prst="flowChartProcess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17432" name="AutoShape 20"/>
            <p:cNvSpPr>
              <a:spLocks noChangeArrowheads="1"/>
            </p:cNvSpPr>
            <p:nvPr/>
          </p:nvSpPr>
          <p:spPr bwMode="auto">
            <a:xfrm>
              <a:off x="871" y="3193"/>
              <a:ext cx="680" cy="340"/>
            </a:xfrm>
            <a:prstGeom prst="flowChartProcess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17433" name="Rectangle 21"/>
            <p:cNvSpPr>
              <a:spLocks noChangeArrowheads="1"/>
            </p:cNvSpPr>
            <p:nvPr/>
          </p:nvSpPr>
          <p:spPr bwMode="auto">
            <a:xfrm>
              <a:off x="192" y="2713"/>
              <a:ext cx="2038" cy="480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17434" name="Text Box 23"/>
            <p:cNvSpPr txBox="1">
              <a:spLocks noChangeArrowheads="1"/>
            </p:cNvSpPr>
            <p:nvPr/>
          </p:nvSpPr>
          <p:spPr bwMode="auto">
            <a:xfrm>
              <a:off x="900" y="2786"/>
              <a:ext cx="57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600" b="1">
                  <a:latin typeface="Tahoma" charset="0"/>
                </a:rPr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altLang="x-none" sz="600" b="1">
                  <a:latin typeface="Tahoma" charset="0"/>
                </a:rPr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altLang="x-none" sz="600" b="1">
                  <a:latin typeface="Tahoma" charset="0"/>
                </a:rPr>
                <a:t>.</a:t>
              </a:r>
            </a:p>
          </p:txBody>
        </p:sp>
        <p:sp>
          <p:nvSpPr>
            <p:cNvPr id="17435" name="Text Box 25"/>
            <p:cNvSpPr txBox="1">
              <a:spLocks noChangeArrowheads="1"/>
            </p:cNvSpPr>
            <p:nvPr/>
          </p:nvSpPr>
          <p:spPr bwMode="auto">
            <a:xfrm>
              <a:off x="276" y="2450"/>
              <a:ext cx="3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dirty="0" smtClean="0">
                  <a:latin typeface="Tahoma" charset="0"/>
                </a:rPr>
                <a:t>C</a:t>
              </a:r>
              <a:r>
                <a:rPr lang="de-DE" altLang="x-none" sz="1800" i="1" dirty="0" smtClean="0">
                  <a:latin typeface="Tahoma" charset="0"/>
                </a:rPr>
                <a:t>‘</a:t>
              </a:r>
              <a:endParaRPr lang="de-DE" altLang="x-none" sz="1800" i="1" dirty="0">
                <a:latin typeface="Tahoma" charset="0"/>
              </a:endParaRPr>
            </a:p>
          </p:txBody>
        </p:sp>
        <p:sp>
          <p:nvSpPr>
            <p:cNvPr id="17436" name="Text Box 26"/>
            <p:cNvSpPr txBox="1">
              <a:spLocks noChangeArrowheads="1"/>
            </p:cNvSpPr>
            <p:nvPr/>
          </p:nvSpPr>
          <p:spPr bwMode="auto">
            <a:xfrm>
              <a:off x="900" y="2018"/>
              <a:ext cx="3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 dirty="0" smtClean="0">
                  <a:latin typeface="Tahoma" charset="0"/>
                </a:rPr>
                <a:t>A‘</a:t>
              </a:r>
              <a:endParaRPr lang="de-DE" altLang="x-none" sz="1800" i="1" dirty="0">
                <a:latin typeface="Tahoma" charset="0"/>
              </a:endParaRPr>
            </a:p>
          </p:txBody>
        </p:sp>
        <p:sp>
          <p:nvSpPr>
            <p:cNvPr id="17437" name="Text Box 27"/>
            <p:cNvSpPr txBox="1">
              <a:spLocks noChangeArrowheads="1"/>
            </p:cNvSpPr>
            <p:nvPr/>
          </p:nvSpPr>
          <p:spPr bwMode="auto">
            <a:xfrm>
              <a:off x="1236" y="2110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>
                  <a:latin typeface="Tahoma" charset="0"/>
                </a:rPr>
                <a:t>D</a:t>
              </a:r>
            </a:p>
          </p:txBody>
        </p:sp>
        <p:sp>
          <p:nvSpPr>
            <p:cNvPr id="17438" name="Text Box 40"/>
            <p:cNvSpPr txBox="1">
              <a:spLocks noChangeArrowheads="1"/>
            </p:cNvSpPr>
            <p:nvPr/>
          </p:nvSpPr>
          <p:spPr bwMode="auto">
            <a:xfrm>
              <a:off x="228" y="1248"/>
              <a:ext cx="19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>
                  <a:latin typeface="Tahoma" charset="0"/>
                </a:rPr>
                <a:t>DBMS-Puffer</a:t>
              </a:r>
            </a:p>
          </p:txBody>
        </p:sp>
      </p:grpSp>
      <p:sp>
        <p:nvSpPr>
          <p:cNvPr id="17412" name="AutoShape 28"/>
          <p:cNvSpPr>
            <a:spLocks noChangeArrowheads="1"/>
          </p:cNvSpPr>
          <p:nvPr/>
        </p:nvSpPr>
        <p:spPr bwMode="auto">
          <a:xfrm>
            <a:off x="5086350" y="2002631"/>
            <a:ext cx="2686050" cy="2171700"/>
          </a:xfrm>
          <a:prstGeom prst="flowChartMagneticDisk">
            <a:avLst/>
          </a:prstGeom>
          <a:solidFill>
            <a:srgbClr val="FFFF99">
              <a:alpha val="50195"/>
            </a:srgb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17413" name="AutoShape 30"/>
          <p:cNvSpPr>
            <a:spLocks noChangeArrowheads="1"/>
          </p:cNvSpPr>
          <p:nvPr/>
        </p:nvSpPr>
        <p:spPr bwMode="auto">
          <a:xfrm>
            <a:off x="6057900" y="3602831"/>
            <a:ext cx="809625" cy="404813"/>
          </a:xfrm>
          <a:prstGeom prst="flowChartProcess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17414" name="AutoShape 31"/>
          <p:cNvSpPr>
            <a:spLocks noChangeArrowheads="1"/>
          </p:cNvSpPr>
          <p:nvPr/>
        </p:nvSpPr>
        <p:spPr bwMode="auto">
          <a:xfrm>
            <a:off x="6743700" y="3031331"/>
            <a:ext cx="809625" cy="404813"/>
          </a:xfrm>
          <a:prstGeom prst="flowChartProcess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grpSp>
        <p:nvGrpSpPr>
          <p:cNvPr id="17415" name="Group 37"/>
          <p:cNvGrpSpPr>
            <a:grpSpLocks/>
          </p:cNvGrpSpPr>
          <p:nvPr/>
        </p:nvGrpSpPr>
        <p:grpSpPr bwMode="auto">
          <a:xfrm>
            <a:off x="5429251" y="2802730"/>
            <a:ext cx="800100" cy="504825"/>
            <a:chOff x="3408" y="2382"/>
            <a:chExt cx="680" cy="424"/>
          </a:xfrm>
        </p:grpSpPr>
        <p:sp>
          <p:nvSpPr>
            <p:cNvPr id="17426" name="AutoShape 29"/>
            <p:cNvSpPr>
              <a:spLocks noChangeArrowheads="1"/>
            </p:cNvSpPr>
            <p:nvPr/>
          </p:nvSpPr>
          <p:spPr bwMode="auto">
            <a:xfrm>
              <a:off x="3408" y="2400"/>
              <a:ext cx="680" cy="340"/>
            </a:xfrm>
            <a:prstGeom prst="flowChartProcess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  <p:sp>
          <p:nvSpPr>
            <p:cNvPr id="17427" name="Text Box 32"/>
            <p:cNvSpPr txBox="1">
              <a:spLocks noChangeArrowheads="1"/>
            </p:cNvSpPr>
            <p:nvPr/>
          </p:nvSpPr>
          <p:spPr bwMode="auto">
            <a:xfrm>
              <a:off x="3408" y="2382"/>
              <a:ext cx="33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 dirty="0" smtClean="0">
                  <a:latin typeface="Tahoma" charset="0"/>
                </a:rPr>
                <a:t>A‘</a:t>
              </a:r>
              <a:endParaRPr lang="de-DE" altLang="x-none" sz="1800" i="1" dirty="0">
                <a:latin typeface="Tahoma" charset="0"/>
              </a:endParaRPr>
            </a:p>
          </p:txBody>
        </p:sp>
        <p:sp>
          <p:nvSpPr>
            <p:cNvPr id="17428" name="Text Box 33"/>
            <p:cNvSpPr txBox="1">
              <a:spLocks noChangeArrowheads="1"/>
            </p:cNvSpPr>
            <p:nvPr/>
          </p:nvSpPr>
          <p:spPr bwMode="auto">
            <a:xfrm>
              <a:off x="3792" y="2496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800" i="1">
                  <a:latin typeface="Tahoma" charset="0"/>
                </a:rPr>
                <a:t>D</a:t>
              </a:r>
            </a:p>
          </p:txBody>
        </p:sp>
      </p:grpSp>
      <p:sp>
        <p:nvSpPr>
          <p:cNvPr id="17416" name="Text Box 34"/>
          <p:cNvSpPr txBox="1">
            <a:spLocks noChangeArrowheads="1"/>
          </p:cNvSpPr>
          <p:nvPr/>
        </p:nvSpPr>
        <p:spPr bwMode="auto">
          <a:xfrm>
            <a:off x="6858000" y="3088481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C</a:t>
            </a:r>
          </a:p>
        </p:txBody>
      </p:sp>
      <p:sp>
        <p:nvSpPr>
          <p:cNvPr id="17417" name="Text Box 35"/>
          <p:cNvSpPr txBox="1">
            <a:spLocks noChangeArrowheads="1"/>
          </p:cNvSpPr>
          <p:nvPr/>
        </p:nvSpPr>
        <p:spPr bwMode="auto">
          <a:xfrm>
            <a:off x="6286500" y="3602831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B</a:t>
            </a:r>
          </a:p>
        </p:txBody>
      </p:sp>
      <p:sp>
        <p:nvSpPr>
          <p:cNvPr id="17418" name="Text Box 36"/>
          <p:cNvSpPr txBox="1">
            <a:spLocks noChangeArrowheads="1"/>
          </p:cNvSpPr>
          <p:nvPr/>
        </p:nvSpPr>
        <p:spPr bwMode="auto">
          <a:xfrm>
            <a:off x="5029200" y="2574131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P</a:t>
            </a:r>
            <a:r>
              <a:rPr lang="de-DE" altLang="x-none" sz="1800" i="1" baseline="-25000">
                <a:latin typeface="Tahoma" charset="0"/>
              </a:rPr>
              <a:t>A</a:t>
            </a:r>
            <a:endParaRPr lang="de-DE" altLang="x-none" sz="1800" i="1">
              <a:latin typeface="Tahoma" charset="0"/>
            </a:endParaRPr>
          </a:p>
        </p:txBody>
      </p:sp>
      <p:sp>
        <p:nvSpPr>
          <p:cNvPr id="17419" name="Text Box 38"/>
          <p:cNvSpPr txBox="1">
            <a:spLocks noChangeArrowheads="1"/>
          </p:cNvSpPr>
          <p:nvPr/>
        </p:nvSpPr>
        <p:spPr bwMode="auto">
          <a:xfrm>
            <a:off x="5715000" y="3317081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P</a:t>
            </a:r>
            <a:r>
              <a:rPr lang="de-DE" altLang="x-none" sz="1800" i="1" baseline="-25000">
                <a:latin typeface="Tahoma" charset="0"/>
              </a:rPr>
              <a:t>B</a:t>
            </a:r>
            <a:endParaRPr lang="de-DE" altLang="x-none" sz="1800" i="1">
              <a:latin typeface="Tahoma" charset="0"/>
            </a:endParaRPr>
          </a:p>
        </p:txBody>
      </p:sp>
      <p:sp>
        <p:nvSpPr>
          <p:cNvPr id="17420" name="Text Box 39"/>
          <p:cNvSpPr txBox="1">
            <a:spLocks noChangeArrowheads="1"/>
          </p:cNvSpPr>
          <p:nvPr/>
        </p:nvSpPr>
        <p:spPr bwMode="auto">
          <a:xfrm>
            <a:off x="6338944" y="2745581"/>
            <a:ext cx="461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 i="1">
                <a:latin typeface="Tahoma" charset="0"/>
              </a:rPr>
              <a:t>P</a:t>
            </a:r>
            <a:r>
              <a:rPr lang="de-DE" altLang="x-none" sz="1800" i="1" baseline="-25000">
                <a:latin typeface="Tahoma" charset="0"/>
              </a:rPr>
              <a:t>C</a:t>
            </a:r>
            <a:endParaRPr lang="de-DE" altLang="x-none" sz="1800" i="1">
              <a:latin typeface="Tahoma" charset="0"/>
            </a:endParaRPr>
          </a:p>
        </p:txBody>
      </p:sp>
      <p:sp>
        <p:nvSpPr>
          <p:cNvPr id="17421" name="Text Box 41"/>
          <p:cNvSpPr txBox="1">
            <a:spLocks noChangeArrowheads="1"/>
          </p:cNvSpPr>
          <p:nvPr/>
        </p:nvSpPr>
        <p:spPr bwMode="auto">
          <a:xfrm>
            <a:off x="5086350" y="1485900"/>
            <a:ext cx="2571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>
                <a:latin typeface="Tahoma" charset="0"/>
              </a:rPr>
              <a:t>Hintergrundspeicher</a:t>
            </a:r>
          </a:p>
        </p:txBody>
      </p:sp>
      <p:sp>
        <p:nvSpPr>
          <p:cNvPr id="17422" name="Line 44"/>
          <p:cNvSpPr>
            <a:spLocks noChangeShapeType="1"/>
          </p:cNvSpPr>
          <p:nvPr/>
        </p:nvSpPr>
        <p:spPr bwMode="auto">
          <a:xfrm flipH="1">
            <a:off x="3886200" y="2857500"/>
            <a:ext cx="10858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23" name="Line 45"/>
          <p:cNvSpPr>
            <a:spLocks noChangeShapeType="1"/>
          </p:cNvSpPr>
          <p:nvPr/>
        </p:nvSpPr>
        <p:spPr bwMode="auto">
          <a:xfrm flipH="1">
            <a:off x="3886200" y="3600450"/>
            <a:ext cx="10858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24" name="Text Box 46"/>
          <p:cNvSpPr txBox="1">
            <a:spLocks noChangeArrowheads="1"/>
          </p:cNvSpPr>
          <p:nvPr/>
        </p:nvSpPr>
        <p:spPr bwMode="auto">
          <a:xfrm>
            <a:off x="3886200" y="2571750"/>
            <a:ext cx="10858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350">
                <a:latin typeface="Tahoma" charset="0"/>
              </a:rPr>
              <a:t>Einlagerung</a:t>
            </a:r>
          </a:p>
        </p:txBody>
      </p:sp>
      <p:sp>
        <p:nvSpPr>
          <p:cNvPr id="17425" name="Text Box 47"/>
          <p:cNvSpPr txBox="1">
            <a:spLocks noChangeArrowheads="1"/>
          </p:cNvSpPr>
          <p:nvPr/>
        </p:nvSpPr>
        <p:spPr bwMode="auto">
          <a:xfrm>
            <a:off x="3886200" y="3314700"/>
            <a:ext cx="1143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350">
                <a:latin typeface="Tahoma" charset="0"/>
              </a:rPr>
              <a:t>Auslagerung</a:t>
            </a:r>
          </a:p>
        </p:txBody>
      </p:sp>
    </p:spTree>
    <p:extLst>
      <p:ext uri="{BB962C8B-B14F-4D97-AF65-F5344CB8AC3E}">
        <p14:creationId xmlns:p14="http://schemas.microsoft.com/office/powerpoint/2010/main" val="2101132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7EF6B72-4221-874B-AC4C-38D8F3C14942}" type="slidenum">
              <a:rPr lang="en-US" altLang="x-none" sz="1050">
                <a:solidFill>
                  <a:srgbClr val="CC66FF"/>
                </a:solidFill>
              </a:rPr>
              <a:pPr/>
              <a:t>30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457200"/>
          </a:xfrm>
        </p:spPr>
        <p:txBody>
          <a:bodyPr/>
          <a:lstStyle/>
          <a:p>
            <a:pPr algn="ctr"/>
            <a:r>
              <a:rPr lang="de-DE" altLang="x-none" sz="2400">
                <a:ea typeface="ＭＳ Ｐゴシック" charset="-128"/>
              </a:rPr>
              <a:t>Aktionskonsistente Sicherungspunkte</a:t>
            </a:r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1257300" y="4273154"/>
            <a:ext cx="592336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6569869" y="4349353"/>
            <a:ext cx="91678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350">
                <a:latin typeface="Times New Roman" charset="0"/>
              </a:rPr>
              <a:t>Zeitachse</a:t>
            </a:r>
          </a:p>
        </p:txBody>
      </p:sp>
      <p:grpSp>
        <p:nvGrpSpPr>
          <p:cNvPr id="74757" name="Group 5"/>
          <p:cNvGrpSpPr>
            <a:grpSpLocks/>
          </p:cNvGrpSpPr>
          <p:nvPr/>
        </p:nvGrpSpPr>
        <p:grpSpPr bwMode="auto">
          <a:xfrm>
            <a:off x="6572250" y="1815704"/>
            <a:ext cx="171450" cy="2457450"/>
            <a:chOff x="3378" y="1882"/>
            <a:chExt cx="126" cy="1533"/>
          </a:xfrm>
        </p:grpSpPr>
        <p:sp>
          <p:nvSpPr>
            <p:cNvPr id="74807" name="Line 6"/>
            <p:cNvSpPr>
              <a:spLocks noChangeShapeType="1"/>
            </p:cNvSpPr>
            <p:nvPr/>
          </p:nvSpPr>
          <p:spPr bwMode="auto">
            <a:xfrm>
              <a:off x="3378" y="1882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08" name="Line 7"/>
            <p:cNvSpPr>
              <a:spLocks noChangeShapeType="1"/>
            </p:cNvSpPr>
            <p:nvPr/>
          </p:nvSpPr>
          <p:spPr bwMode="auto">
            <a:xfrm flipH="1">
              <a:off x="3378" y="1941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09" name="Line 8"/>
            <p:cNvSpPr>
              <a:spLocks noChangeShapeType="1"/>
            </p:cNvSpPr>
            <p:nvPr/>
          </p:nvSpPr>
          <p:spPr bwMode="auto">
            <a:xfrm>
              <a:off x="3378" y="2000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0" name="Line 9"/>
            <p:cNvSpPr>
              <a:spLocks noChangeShapeType="1"/>
            </p:cNvSpPr>
            <p:nvPr/>
          </p:nvSpPr>
          <p:spPr bwMode="auto">
            <a:xfrm flipH="1">
              <a:off x="3378" y="2059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1" name="Line 10"/>
            <p:cNvSpPr>
              <a:spLocks noChangeShapeType="1"/>
            </p:cNvSpPr>
            <p:nvPr/>
          </p:nvSpPr>
          <p:spPr bwMode="auto">
            <a:xfrm>
              <a:off x="3378" y="2118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2" name="Line 11"/>
            <p:cNvSpPr>
              <a:spLocks noChangeShapeType="1"/>
            </p:cNvSpPr>
            <p:nvPr/>
          </p:nvSpPr>
          <p:spPr bwMode="auto">
            <a:xfrm flipH="1">
              <a:off x="3378" y="2177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3" name="Line 12"/>
            <p:cNvSpPr>
              <a:spLocks noChangeShapeType="1"/>
            </p:cNvSpPr>
            <p:nvPr/>
          </p:nvSpPr>
          <p:spPr bwMode="auto">
            <a:xfrm>
              <a:off x="3378" y="2236"/>
              <a:ext cx="126" cy="5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4" name="Line 13"/>
            <p:cNvSpPr>
              <a:spLocks noChangeShapeType="1"/>
            </p:cNvSpPr>
            <p:nvPr/>
          </p:nvSpPr>
          <p:spPr bwMode="auto">
            <a:xfrm flipH="1">
              <a:off x="3378" y="2294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5" name="Line 14"/>
            <p:cNvSpPr>
              <a:spLocks noChangeShapeType="1"/>
            </p:cNvSpPr>
            <p:nvPr/>
          </p:nvSpPr>
          <p:spPr bwMode="auto">
            <a:xfrm>
              <a:off x="3378" y="2353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6" name="Line 15"/>
            <p:cNvSpPr>
              <a:spLocks noChangeShapeType="1"/>
            </p:cNvSpPr>
            <p:nvPr/>
          </p:nvSpPr>
          <p:spPr bwMode="auto">
            <a:xfrm flipH="1">
              <a:off x="3378" y="2412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7" name="Line 16"/>
            <p:cNvSpPr>
              <a:spLocks noChangeShapeType="1"/>
            </p:cNvSpPr>
            <p:nvPr/>
          </p:nvSpPr>
          <p:spPr bwMode="auto">
            <a:xfrm>
              <a:off x="3378" y="2471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8" name="Line 17"/>
            <p:cNvSpPr>
              <a:spLocks noChangeShapeType="1"/>
            </p:cNvSpPr>
            <p:nvPr/>
          </p:nvSpPr>
          <p:spPr bwMode="auto">
            <a:xfrm flipH="1">
              <a:off x="3378" y="2530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19" name="Line 18"/>
            <p:cNvSpPr>
              <a:spLocks noChangeShapeType="1"/>
            </p:cNvSpPr>
            <p:nvPr/>
          </p:nvSpPr>
          <p:spPr bwMode="auto">
            <a:xfrm>
              <a:off x="3378" y="2589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0" name="Line 19"/>
            <p:cNvSpPr>
              <a:spLocks noChangeShapeType="1"/>
            </p:cNvSpPr>
            <p:nvPr/>
          </p:nvSpPr>
          <p:spPr bwMode="auto">
            <a:xfrm flipH="1">
              <a:off x="3378" y="2648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1" name="Line 20"/>
            <p:cNvSpPr>
              <a:spLocks noChangeShapeType="1"/>
            </p:cNvSpPr>
            <p:nvPr/>
          </p:nvSpPr>
          <p:spPr bwMode="auto">
            <a:xfrm>
              <a:off x="3378" y="2707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2" name="Line 21"/>
            <p:cNvSpPr>
              <a:spLocks noChangeShapeType="1"/>
            </p:cNvSpPr>
            <p:nvPr/>
          </p:nvSpPr>
          <p:spPr bwMode="auto">
            <a:xfrm flipH="1">
              <a:off x="3378" y="2766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3" name="Line 22"/>
            <p:cNvSpPr>
              <a:spLocks noChangeShapeType="1"/>
            </p:cNvSpPr>
            <p:nvPr/>
          </p:nvSpPr>
          <p:spPr bwMode="auto">
            <a:xfrm>
              <a:off x="3378" y="2825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4" name="Line 23"/>
            <p:cNvSpPr>
              <a:spLocks noChangeShapeType="1"/>
            </p:cNvSpPr>
            <p:nvPr/>
          </p:nvSpPr>
          <p:spPr bwMode="auto">
            <a:xfrm flipH="1">
              <a:off x="3378" y="2884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5" name="Line 24"/>
            <p:cNvSpPr>
              <a:spLocks noChangeShapeType="1"/>
            </p:cNvSpPr>
            <p:nvPr/>
          </p:nvSpPr>
          <p:spPr bwMode="auto">
            <a:xfrm>
              <a:off x="3378" y="2943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6" name="Line 25"/>
            <p:cNvSpPr>
              <a:spLocks noChangeShapeType="1"/>
            </p:cNvSpPr>
            <p:nvPr/>
          </p:nvSpPr>
          <p:spPr bwMode="auto">
            <a:xfrm flipH="1">
              <a:off x="3378" y="3002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7" name="Line 26"/>
            <p:cNvSpPr>
              <a:spLocks noChangeShapeType="1"/>
            </p:cNvSpPr>
            <p:nvPr/>
          </p:nvSpPr>
          <p:spPr bwMode="auto">
            <a:xfrm>
              <a:off x="3378" y="3061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8" name="Line 27"/>
            <p:cNvSpPr>
              <a:spLocks noChangeShapeType="1"/>
            </p:cNvSpPr>
            <p:nvPr/>
          </p:nvSpPr>
          <p:spPr bwMode="auto">
            <a:xfrm flipH="1">
              <a:off x="3378" y="3120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29" name="Line 28"/>
            <p:cNvSpPr>
              <a:spLocks noChangeShapeType="1"/>
            </p:cNvSpPr>
            <p:nvPr/>
          </p:nvSpPr>
          <p:spPr bwMode="auto">
            <a:xfrm>
              <a:off x="3378" y="3179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30" name="Line 29"/>
            <p:cNvSpPr>
              <a:spLocks noChangeShapeType="1"/>
            </p:cNvSpPr>
            <p:nvPr/>
          </p:nvSpPr>
          <p:spPr bwMode="auto">
            <a:xfrm flipH="1">
              <a:off x="3378" y="3238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31" name="Line 30"/>
            <p:cNvSpPr>
              <a:spLocks noChangeShapeType="1"/>
            </p:cNvSpPr>
            <p:nvPr/>
          </p:nvSpPr>
          <p:spPr bwMode="auto">
            <a:xfrm>
              <a:off x="3378" y="3297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32" name="Line 31"/>
            <p:cNvSpPr>
              <a:spLocks noChangeShapeType="1"/>
            </p:cNvSpPr>
            <p:nvPr/>
          </p:nvSpPr>
          <p:spPr bwMode="auto">
            <a:xfrm flipH="1">
              <a:off x="3378" y="3356"/>
              <a:ext cx="126" cy="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74758" name="Group 32"/>
          <p:cNvGrpSpPr>
            <a:grpSpLocks/>
          </p:cNvGrpSpPr>
          <p:nvPr/>
        </p:nvGrpSpPr>
        <p:grpSpPr bwMode="auto">
          <a:xfrm>
            <a:off x="1428751" y="2101454"/>
            <a:ext cx="2440781" cy="277416"/>
            <a:chOff x="250" y="2522"/>
            <a:chExt cx="2050" cy="233"/>
          </a:xfrm>
        </p:grpSpPr>
        <p:grpSp>
          <p:nvGrpSpPr>
            <p:cNvPr id="74802" name="Group 33"/>
            <p:cNvGrpSpPr>
              <a:grpSpLocks/>
            </p:cNvGrpSpPr>
            <p:nvPr/>
          </p:nvGrpSpPr>
          <p:grpSpPr bwMode="auto">
            <a:xfrm>
              <a:off x="555" y="2551"/>
              <a:ext cx="1745" cy="55"/>
              <a:chOff x="1056" y="1920"/>
              <a:chExt cx="1632" cy="96"/>
            </a:xfrm>
          </p:grpSpPr>
          <p:sp>
            <p:nvSpPr>
              <p:cNvPr id="74804" name="Line 34"/>
              <p:cNvSpPr>
                <a:spLocks noChangeShapeType="1"/>
              </p:cNvSpPr>
              <p:nvPr/>
            </p:nvSpPr>
            <p:spPr bwMode="auto">
              <a:xfrm>
                <a:off x="1056" y="1968"/>
                <a:ext cx="163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4805" name="Line 35"/>
              <p:cNvSpPr>
                <a:spLocks noChangeShapeType="1"/>
              </p:cNvSpPr>
              <p:nvPr/>
            </p:nvSpPr>
            <p:spPr bwMode="auto">
              <a:xfrm>
                <a:off x="1056" y="1920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4806" name="Line 36"/>
              <p:cNvSpPr>
                <a:spLocks noChangeShapeType="1"/>
              </p:cNvSpPr>
              <p:nvPr/>
            </p:nvSpPr>
            <p:spPr bwMode="auto">
              <a:xfrm>
                <a:off x="2688" y="1920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74803" name="Text Box 37"/>
            <p:cNvSpPr txBox="1">
              <a:spLocks noChangeArrowheads="1"/>
            </p:cNvSpPr>
            <p:nvPr/>
          </p:nvSpPr>
          <p:spPr bwMode="auto">
            <a:xfrm>
              <a:off x="250" y="2522"/>
              <a:ext cx="35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1</a:t>
              </a:r>
              <a:endParaRPr lang="de-DE" altLang="x-none" sz="1200" i="1">
                <a:latin typeface="Times New Roman" charset="0"/>
              </a:endParaRPr>
            </a:p>
          </p:txBody>
        </p:sp>
      </p:grpSp>
      <p:sp>
        <p:nvSpPr>
          <p:cNvPr id="74759" name="Text Box 38"/>
          <p:cNvSpPr txBox="1">
            <a:spLocks noChangeArrowheads="1"/>
          </p:cNvSpPr>
          <p:nvPr/>
        </p:nvSpPr>
        <p:spPr bwMode="auto">
          <a:xfrm>
            <a:off x="5829300" y="1415654"/>
            <a:ext cx="1543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800">
                <a:latin typeface="Times New Roman" charset="0"/>
              </a:rPr>
              <a:t>Systemabsturz</a:t>
            </a:r>
          </a:p>
        </p:txBody>
      </p:sp>
      <p:grpSp>
        <p:nvGrpSpPr>
          <p:cNvPr id="74760" name="Group 70"/>
          <p:cNvGrpSpPr>
            <a:grpSpLocks/>
          </p:cNvGrpSpPr>
          <p:nvPr/>
        </p:nvGrpSpPr>
        <p:grpSpPr bwMode="auto">
          <a:xfrm>
            <a:off x="3028950" y="2445544"/>
            <a:ext cx="1762125" cy="277416"/>
            <a:chOff x="1104" y="2054"/>
            <a:chExt cx="1480" cy="233"/>
          </a:xfrm>
        </p:grpSpPr>
        <p:sp>
          <p:nvSpPr>
            <p:cNvPr id="74796" name="Text Box 53"/>
            <p:cNvSpPr txBox="1">
              <a:spLocks noChangeArrowheads="1"/>
            </p:cNvSpPr>
            <p:nvPr/>
          </p:nvSpPr>
          <p:spPr bwMode="auto">
            <a:xfrm>
              <a:off x="1104" y="2054"/>
              <a:ext cx="4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2</a:t>
              </a:r>
              <a:endParaRPr lang="de-DE" altLang="x-none" sz="1200" i="1">
                <a:latin typeface="Times New Roman" charset="0"/>
              </a:endParaRPr>
            </a:p>
          </p:txBody>
        </p:sp>
        <p:grpSp>
          <p:nvGrpSpPr>
            <p:cNvPr id="74797" name="Group 69"/>
            <p:cNvGrpSpPr>
              <a:grpSpLocks/>
            </p:cNvGrpSpPr>
            <p:nvPr/>
          </p:nvGrpSpPr>
          <p:grpSpPr bwMode="auto">
            <a:xfrm>
              <a:off x="1450" y="2054"/>
              <a:ext cx="1134" cy="96"/>
              <a:chOff x="1450" y="2054"/>
              <a:chExt cx="2253" cy="96"/>
            </a:xfrm>
          </p:grpSpPr>
          <p:grpSp>
            <p:nvGrpSpPr>
              <p:cNvPr id="74798" name="Group 50"/>
              <p:cNvGrpSpPr>
                <a:grpSpLocks/>
              </p:cNvGrpSpPr>
              <p:nvPr/>
            </p:nvGrpSpPr>
            <p:grpSpPr bwMode="auto">
              <a:xfrm>
                <a:off x="1450" y="2082"/>
                <a:ext cx="2252" cy="55"/>
                <a:chOff x="1824" y="2784"/>
                <a:chExt cx="1872" cy="96"/>
              </a:xfrm>
            </p:grpSpPr>
            <p:sp>
              <p:nvSpPr>
                <p:cNvPr id="74800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1824" y="2832"/>
                  <a:ext cx="1872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74801" name="Line 52"/>
                <p:cNvSpPr>
                  <a:spLocks noChangeShapeType="1"/>
                </p:cNvSpPr>
                <p:nvPr/>
              </p:nvSpPr>
              <p:spPr bwMode="auto">
                <a:xfrm>
                  <a:off x="1824" y="2784"/>
                  <a:ext cx="0" cy="96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74799" name="Line 54"/>
              <p:cNvSpPr>
                <a:spLocks noChangeShapeType="1"/>
              </p:cNvSpPr>
              <p:nvPr/>
            </p:nvSpPr>
            <p:spPr bwMode="auto">
              <a:xfrm>
                <a:off x="3703" y="2054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500" tIns="35100" rIns="67500" bIns="35100">
                <a:spAutoFit/>
              </a:bodyPr>
              <a:lstStyle/>
              <a:p>
                <a:endParaRPr lang="de-DE"/>
              </a:p>
            </p:txBody>
          </p:sp>
        </p:grpSp>
      </p:grpSp>
      <p:sp>
        <p:nvSpPr>
          <p:cNvPr id="74761" name="Line 59"/>
          <p:cNvSpPr>
            <a:spLocks noChangeShapeType="1"/>
          </p:cNvSpPr>
          <p:nvPr/>
        </p:nvSpPr>
        <p:spPr bwMode="auto">
          <a:xfrm>
            <a:off x="2628900" y="3381375"/>
            <a:ext cx="0" cy="80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762" name="Text Box 60"/>
          <p:cNvSpPr txBox="1">
            <a:spLocks noChangeArrowheads="1"/>
          </p:cNvSpPr>
          <p:nvPr/>
        </p:nvSpPr>
        <p:spPr bwMode="auto">
          <a:xfrm>
            <a:off x="2228850" y="3314701"/>
            <a:ext cx="4274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x-none" sz="1200" i="1">
                <a:latin typeface="Times New Roman" charset="0"/>
              </a:rPr>
              <a:t>T</a:t>
            </a:r>
            <a:r>
              <a:rPr lang="de-DE" altLang="x-none" sz="1200" i="1" baseline="-25000">
                <a:latin typeface="Times New Roman" charset="0"/>
              </a:rPr>
              <a:t>4</a:t>
            </a:r>
            <a:endParaRPr lang="de-DE" altLang="x-none" sz="1200" i="1">
              <a:latin typeface="Times New Roman" charset="0"/>
            </a:endParaRPr>
          </a:p>
        </p:txBody>
      </p:sp>
      <p:sp>
        <p:nvSpPr>
          <p:cNvPr id="74763" name="Line 61"/>
          <p:cNvSpPr>
            <a:spLocks noChangeShapeType="1"/>
          </p:cNvSpPr>
          <p:nvPr/>
        </p:nvSpPr>
        <p:spPr bwMode="auto">
          <a:xfrm flipV="1">
            <a:off x="2628900" y="3421856"/>
            <a:ext cx="411361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5100" rIns="67500" bIns="35100">
            <a:spAutoFit/>
          </a:bodyPr>
          <a:lstStyle/>
          <a:p>
            <a:endParaRPr lang="de-DE"/>
          </a:p>
        </p:txBody>
      </p:sp>
      <p:grpSp>
        <p:nvGrpSpPr>
          <p:cNvPr id="74764" name="Group 63"/>
          <p:cNvGrpSpPr>
            <a:grpSpLocks/>
          </p:cNvGrpSpPr>
          <p:nvPr/>
        </p:nvGrpSpPr>
        <p:grpSpPr bwMode="auto">
          <a:xfrm>
            <a:off x="5200650" y="3815955"/>
            <a:ext cx="1371600" cy="277416"/>
            <a:chOff x="3408" y="3024"/>
            <a:chExt cx="1152" cy="233"/>
          </a:xfrm>
        </p:grpSpPr>
        <p:grpSp>
          <p:nvGrpSpPr>
            <p:cNvPr id="74792" name="Group 64"/>
            <p:cNvGrpSpPr>
              <a:grpSpLocks/>
            </p:cNvGrpSpPr>
            <p:nvPr/>
          </p:nvGrpSpPr>
          <p:grpSpPr bwMode="auto">
            <a:xfrm>
              <a:off x="3716" y="3052"/>
              <a:ext cx="844" cy="68"/>
              <a:chOff x="1824" y="2784"/>
              <a:chExt cx="1872" cy="96"/>
            </a:xfrm>
          </p:grpSpPr>
          <p:sp>
            <p:nvSpPr>
              <p:cNvPr id="74794" name="Line 65"/>
              <p:cNvSpPr>
                <a:spLocks noChangeShapeType="1"/>
              </p:cNvSpPr>
              <p:nvPr/>
            </p:nvSpPr>
            <p:spPr bwMode="auto">
              <a:xfrm flipH="1">
                <a:off x="1824" y="2832"/>
                <a:ext cx="187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4795" name="Line 66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74793" name="Text Box 67"/>
            <p:cNvSpPr txBox="1">
              <a:spLocks noChangeArrowheads="1"/>
            </p:cNvSpPr>
            <p:nvPr/>
          </p:nvSpPr>
          <p:spPr bwMode="auto">
            <a:xfrm>
              <a:off x="3408" y="3024"/>
              <a:ext cx="35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5</a:t>
              </a:r>
              <a:endParaRPr lang="de-DE" altLang="x-none" sz="1200" i="1">
                <a:latin typeface="Times New Roman" charset="0"/>
              </a:endParaRPr>
            </a:p>
          </p:txBody>
        </p:sp>
      </p:grpSp>
      <p:grpSp>
        <p:nvGrpSpPr>
          <p:cNvPr id="74765" name="Group 79"/>
          <p:cNvGrpSpPr>
            <a:grpSpLocks/>
          </p:cNvGrpSpPr>
          <p:nvPr/>
        </p:nvGrpSpPr>
        <p:grpSpPr bwMode="auto">
          <a:xfrm>
            <a:off x="3461146" y="1910283"/>
            <a:ext cx="1600200" cy="2920604"/>
            <a:chOff x="2688" y="1573"/>
            <a:chExt cx="1344" cy="2453"/>
          </a:xfrm>
        </p:grpSpPr>
        <p:sp>
          <p:nvSpPr>
            <p:cNvPr id="74788" name="Line 43"/>
            <p:cNvSpPr>
              <a:spLocks noChangeShapeType="1"/>
            </p:cNvSpPr>
            <p:nvPr/>
          </p:nvSpPr>
          <p:spPr bwMode="auto">
            <a:xfrm>
              <a:off x="3312" y="1575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4789" name="Line 46"/>
            <p:cNvSpPr>
              <a:spLocks noChangeShapeType="1"/>
            </p:cNvSpPr>
            <p:nvPr/>
          </p:nvSpPr>
          <p:spPr bwMode="auto">
            <a:xfrm>
              <a:off x="3360" y="1573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7500" tIns="35100" rIns="67500" bIns="35100">
              <a:spAutoFit/>
            </a:bodyPr>
            <a:lstStyle/>
            <a:p>
              <a:endParaRPr lang="de-DE"/>
            </a:p>
          </p:txBody>
        </p:sp>
        <p:sp>
          <p:nvSpPr>
            <p:cNvPr id="74790" name="Text Box 47"/>
            <p:cNvSpPr txBox="1">
              <a:spLocks noChangeArrowheads="1"/>
            </p:cNvSpPr>
            <p:nvPr/>
          </p:nvSpPr>
          <p:spPr bwMode="auto">
            <a:xfrm>
              <a:off x="2688" y="3792"/>
              <a:ext cx="134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5100" rIns="67500" bIns="351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de-DE" altLang="x-none" sz="1350">
                  <a:solidFill>
                    <a:schemeClr val="tx2"/>
                  </a:solidFill>
                  <a:latin typeface="Tahoma" charset="0"/>
                </a:rPr>
                <a:t>Sicherungspunkt</a:t>
              </a:r>
            </a:p>
          </p:txBody>
        </p:sp>
        <p:cxnSp>
          <p:nvCxnSpPr>
            <p:cNvPr id="74791" name="AutoShape 68"/>
            <p:cNvCxnSpPr>
              <a:cxnSpLocks noChangeShapeType="1"/>
              <a:stCxn id="74790" idx="0"/>
              <a:endCxn id="74789" idx="1"/>
            </p:cNvCxnSpPr>
            <p:nvPr/>
          </p:nvCxnSpPr>
          <p:spPr bwMode="auto">
            <a:xfrm flipV="1">
              <a:off x="3360" y="3589"/>
              <a:ext cx="0" cy="2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4766" name="Text Box 71"/>
          <p:cNvSpPr txBox="1">
            <a:spLocks noChangeArrowheads="1"/>
          </p:cNvSpPr>
          <p:nvPr/>
        </p:nvSpPr>
        <p:spPr bwMode="auto">
          <a:xfrm>
            <a:off x="1143000" y="571500"/>
            <a:ext cx="6858000" cy="62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800" b="1">
                <a:solidFill>
                  <a:schemeClr val="tx2"/>
                </a:solidFill>
                <a:latin typeface="Tahoma" charset="0"/>
              </a:rPr>
              <a:t>Transaktionsausführung relativ zu einem aktions-konsistenten Sicherungspunkt und einem Systemabsturz</a:t>
            </a:r>
          </a:p>
        </p:txBody>
      </p:sp>
      <p:grpSp>
        <p:nvGrpSpPr>
          <p:cNvPr id="74767" name="Group 72"/>
          <p:cNvGrpSpPr>
            <a:grpSpLocks/>
          </p:cNvGrpSpPr>
          <p:nvPr/>
        </p:nvGrpSpPr>
        <p:grpSpPr bwMode="auto">
          <a:xfrm>
            <a:off x="4286250" y="2857500"/>
            <a:ext cx="1762125" cy="277416"/>
            <a:chOff x="1104" y="2054"/>
            <a:chExt cx="1480" cy="233"/>
          </a:xfrm>
        </p:grpSpPr>
        <p:sp>
          <p:nvSpPr>
            <p:cNvPr id="74782" name="Text Box 73"/>
            <p:cNvSpPr txBox="1">
              <a:spLocks noChangeArrowheads="1"/>
            </p:cNvSpPr>
            <p:nvPr/>
          </p:nvSpPr>
          <p:spPr bwMode="auto">
            <a:xfrm>
              <a:off x="1104" y="2054"/>
              <a:ext cx="4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x-none" sz="1200" i="1">
                  <a:latin typeface="Times New Roman" charset="0"/>
                </a:rPr>
                <a:t>T</a:t>
              </a:r>
              <a:r>
                <a:rPr lang="de-DE" altLang="x-none" sz="1200" i="1" baseline="-25000">
                  <a:latin typeface="Times New Roman" charset="0"/>
                </a:rPr>
                <a:t>3</a:t>
              </a:r>
              <a:endParaRPr lang="de-DE" altLang="x-none" sz="1200" i="1">
                <a:latin typeface="Times New Roman" charset="0"/>
              </a:endParaRPr>
            </a:p>
          </p:txBody>
        </p:sp>
        <p:grpSp>
          <p:nvGrpSpPr>
            <p:cNvPr id="74783" name="Group 74"/>
            <p:cNvGrpSpPr>
              <a:grpSpLocks/>
            </p:cNvGrpSpPr>
            <p:nvPr/>
          </p:nvGrpSpPr>
          <p:grpSpPr bwMode="auto">
            <a:xfrm>
              <a:off x="1450" y="2054"/>
              <a:ext cx="1134" cy="96"/>
              <a:chOff x="1450" y="2054"/>
              <a:chExt cx="2253" cy="96"/>
            </a:xfrm>
          </p:grpSpPr>
          <p:grpSp>
            <p:nvGrpSpPr>
              <p:cNvPr id="74784" name="Group 75"/>
              <p:cNvGrpSpPr>
                <a:grpSpLocks/>
              </p:cNvGrpSpPr>
              <p:nvPr/>
            </p:nvGrpSpPr>
            <p:grpSpPr bwMode="auto">
              <a:xfrm>
                <a:off x="1450" y="2082"/>
                <a:ext cx="2252" cy="55"/>
                <a:chOff x="1824" y="2784"/>
                <a:chExt cx="1872" cy="96"/>
              </a:xfrm>
            </p:grpSpPr>
            <p:sp>
              <p:nvSpPr>
                <p:cNvPr id="74786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1824" y="2832"/>
                  <a:ext cx="1872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74787" name="Line 77"/>
                <p:cNvSpPr>
                  <a:spLocks noChangeShapeType="1"/>
                </p:cNvSpPr>
                <p:nvPr/>
              </p:nvSpPr>
              <p:spPr bwMode="auto">
                <a:xfrm>
                  <a:off x="1824" y="2784"/>
                  <a:ext cx="0" cy="96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74785" name="Line 78"/>
              <p:cNvSpPr>
                <a:spLocks noChangeShapeType="1"/>
              </p:cNvSpPr>
              <p:nvPr/>
            </p:nvSpPr>
            <p:spPr bwMode="auto">
              <a:xfrm>
                <a:off x="3703" y="2054"/>
                <a:ext cx="0" cy="9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67500" tIns="35100" rIns="67500" bIns="35100">
                <a:spAutoFit/>
              </a:bodyPr>
              <a:lstStyle/>
              <a:p>
                <a:endParaRPr lang="de-DE"/>
              </a:p>
            </p:txBody>
          </p:sp>
        </p:grpSp>
      </p:grpSp>
      <p:sp>
        <p:nvSpPr>
          <p:cNvPr id="74768" name="Oval 81"/>
          <p:cNvSpPr>
            <a:spLocks noChangeArrowheads="1"/>
          </p:cNvSpPr>
          <p:nvPr/>
        </p:nvSpPr>
        <p:spPr bwMode="auto">
          <a:xfrm>
            <a:off x="6343650" y="36386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69" name="Oval 82"/>
          <p:cNvSpPr>
            <a:spLocks noChangeArrowheads="1"/>
          </p:cNvSpPr>
          <p:nvPr/>
        </p:nvSpPr>
        <p:spPr bwMode="auto">
          <a:xfrm>
            <a:off x="5715000" y="36386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0" name="Oval 83"/>
          <p:cNvSpPr>
            <a:spLocks noChangeArrowheads="1"/>
          </p:cNvSpPr>
          <p:nvPr/>
        </p:nvSpPr>
        <p:spPr bwMode="auto">
          <a:xfrm>
            <a:off x="6115050" y="31814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1" name="Oval 84"/>
          <p:cNvSpPr>
            <a:spLocks noChangeArrowheads="1"/>
          </p:cNvSpPr>
          <p:nvPr/>
        </p:nvSpPr>
        <p:spPr bwMode="auto">
          <a:xfrm>
            <a:off x="5143500" y="31814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2" name="Oval 85"/>
          <p:cNvSpPr>
            <a:spLocks noChangeArrowheads="1"/>
          </p:cNvSpPr>
          <p:nvPr/>
        </p:nvSpPr>
        <p:spPr bwMode="auto">
          <a:xfrm>
            <a:off x="4514850" y="31814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3" name="Oval 86"/>
          <p:cNvSpPr>
            <a:spLocks noChangeArrowheads="1"/>
          </p:cNvSpPr>
          <p:nvPr/>
        </p:nvSpPr>
        <p:spPr bwMode="auto">
          <a:xfrm>
            <a:off x="4057650" y="31814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4" name="Oval 87"/>
          <p:cNvSpPr>
            <a:spLocks noChangeArrowheads="1"/>
          </p:cNvSpPr>
          <p:nvPr/>
        </p:nvSpPr>
        <p:spPr bwMode="auto">
          <a:xfrm>
            <a:off x="3263504" y="31814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5" name="Oval 88"/>
          <p:cNvSpPr>
            <a:spLocks noChangeArrowheads="1"/>
          </p:cNvSpPr>
          <p:nvPr/>
        </p:nvSpPr>
        <p:spPr bwMode="auto">
          <a:xfrm>
            <a:off x="5715000" y="266707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6" name="Oval 89"/>
          <p:cNvSpPr>
            <a:spLocks noChangeArrowheads="1"/>
          </p:cNvSpPr>
          <p:nvPr/>
        </p:nvSpPr>
        <p:spPr bwMode="auto">
          <a:xfrm>
            <a:off x="4972050" y="266707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7" name="Oval 90"/>
          <p:cNvSpPr>
            <a:spLocks noChangeArrowheads="1"/>
          </p:cNvSpPr>
          <p:nvPr/>
        </p:nvSpPr>
        <p:spPr bwMode="auto">
          <a:xfrm>
            <a:off x="4343400" y="2272982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8" name="Oval 91"/>
          <p:cNvSpPr>
            <a:spLocks noChangeArrowheads="1"/>
          </p:cNvSpPr>
          <p:nvPr/>
        </p:nvSpPr>
        <p:spPr bwMode="auto">
          <a:xfrm>
            <a:off x="3657600" y="2272982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79" name="Oval 92"/>
          <p:cNvSpPr>
            <a:spLocks noChangeArrowheads="1"/>
          </p:cNvSpPr>
          <p:nvPr/>
        </p:nvSpPr>
        <p:spPr bwMode="auto">
          <a:xfrm>
            <a:off x="3086100" y="19241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80" name="Oval 93"/>
          <p:cNvSpPr>
            <a:spLocks noChangeArrowheads="1"/>
          </p:cNvSpPr>
          <p:nvPr/>
        </p:nvSpPr>
        <p:spPr bwMode="auto">
          <a:xfrm>
            <a:off x="2571750" y="19241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  <p:sp>
        <p:nvSpPr>
          <p:cNvPr id="74781" name="Oval 95"/>
          <p:cNvSpPr>
            <a:spLocks noChangeArrowheads="1"/>
          </p:cNvSpPr>
          <p:nvPr/>
        </p:nvSpPr>
        <p:spPr bwMode="auto">
          <a:xfrm>
            <a:off x="2114550" y="1924129"/>
            <a:ext cx="191780" cy="489191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67500" tIns="35100" rIns="67500" bIns="3510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x-none" altLang="x-none" sz="1800"/>
          </a:p>
        </p:txBody>
      </p:sp>
    </p:spTree>
    <p:extLst>
      <p:ext uri="{BB962C8B-B14F-4D97-AF65-F5344CB8AC3E}">
        <p14:creationId xmlns:p14="http://schemas.microsoft.com/office/powerpoint/2010/main" val="922241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DD39308-9AF4-F24B-BE3B-D801D20E3BA0}" type="slidenum">
              <a:rPr lang="en-US" altLang="x-none" sz="1050">
                <a:solidFill>
                  <a:srgbClr val="CC66FF"/>
                </a:solidFill>
              </a:rPr>
              <a:pPr/>
              <a:t>31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628650"/>
          </a:xfrm>
        </p:spPr>
        <p:txBody>
          <a:bodyPr/>
          <a:lstStyle/>
          <a:p>
            <a:r>
              <a:rPr lang="de-DE" altLang="x-none" sz="2400">
                <a:ea typeface="ＭＳ Ｐゴシック" charset="-128"/>
              </a:rPr>
              <a:t>Unscharfe (fuzzy) Sicherungspunkte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394" y="914400"/>
            <a:ext cx="8665605" cy="422910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de-DE" altLang="x-none" dirty="0">
                <a:ea typeface="ＭＳ Ｐゴシック" charset="-128"/>
              </a:rPr>
              <a:t>modifizierte Seiten werden nicht ausgeschrieben</a:t>
            </a:r>
          </a:p>
          <a:p>
            <a:pPr>
              <a:spcAft>
                <a:spcPct val="50000"/>
              </a:spcAft>
            </a:pPr>
            <a:r>
              <a:rPr lang="de-DE" altLang="x-none" dirty="0">
                <a:ea typeface="ＭＳ Ｐゴシック" charset="-128"/>
              </a:rPr>
              <a:t>nur deren </a:t>
            </a:r>
            <a:r>
              <a:rPr lang="de-DE" altLang="x-none" dirty="0" smtClean="0">
                <a:ea typeface="ＭＳ Ｐゴシック" charset="-128"/>
              </a:rPr>
              <a:t>Kennungen (</a:t>
            </a:r>
            <a:r>
              <a:rPr lang="de-DE" altLang="x-none" dirty="0" err="1" smtClean="0">
                <a:ea typeface="ＭＳ Ｐゴシック" charset="-128"/>
              </a:rPr>
              <a:t>PageIDs</a:t>
            </a:r>
            <a:r>
              <a:rPr lang="de-DE" altLang="x-none" dirty="0" smtClean="0">
                <a:ea typeface="ＭＳ Ｐゴシック" charset="-128"/>
              </a:rPr>
              <a:t>) werden gesammelt ausgeschrieben</a:t>
            </a:r>
            <a:endParaRPr lang="de-DE" altLang="x-none" dirty="0">
              <a:ea typeface="ＭＳ Ｐゴシック" charset="-128"/>
            </a:endParaRPr>
          </a:p>
          <a:p>
            <a:pPr lvl="1">
              <a:spcAft>
                <a:spcPct val="50000"/>
              </a:spcAft>
              <a:buClr>
                <a:srgbClr val="FF0000"/>
              </a:buClr>
              <a:buFontTx/>
              <a:buChar char="-"/>
            </a:pPr>
            <a:r>
              <a:rPr lang="de-DE" altLang="x-none" i="1" dirty="0" err="1" smtClean="0">
                <a:solidFill>
                  <a:srgbClr val="CC0099"/>
                </a:solidFill>
                <a:ea typeface="ＭＳ Ｐゴシック" charset="-128"/>
              </a:rPr>
              <a:t>DirtyPages</a:t>
            </a:r>
            <a:r>
              <a:rPr lang="de-DE" altLang="x-none" dirty="0" smtClean="0">
                <a:ea typeface="ＭＳ Ｐゴシック" charset="-128"/>
              </a:rPr>
              <a:t> </a:t>
            </a:r>
            <a:r>
              <a:rPr lang="de-DE" altLang="x-none" dirty="0">
                <a:ea typeface="ＭＳ Ｐゴシック" charset="-128"/>
              </a:rPr>
              <a:t>= Menge der modifizierten Seiten</a:t>
            </a:r>
          </a:p>
          <a:p>
            <a:pPr lvl="1">
              <a:spcAft>
                <a:spcPct val="50000"/>
              </a:spcAft>
              <a:buClr>
                <a:srgbClr val="FF0000"/>
              </a:buClr>
              <a:buFontTx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spcAft>
                <a:spcPct val="50000"/>
              </a:spcAft>
            </a:pP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MinDirtyPageLSN</a:t>
            </a:r>
            <a:r>
              <a:rPr lang="de-DE" altLang="x-none" dirty="0">
                <a:ea typeface="ＭＳ Ｐゴシック" charset="-128"/>
              </a:rPr>
              <a:t>: die minimale LSN, deren Änderungen noch nicht ausgeschrieben wurde</a:t>
            </a:r>
          </a:p>
          <a:p>
            <a:pPr>
              <a:spcAft>
                <a:spcPct val="50000"/>
              </a:spcAft>
            </a:pP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MinLSN</a:t>
            </a:r>
            <a:r>
              <a:rPr lang="de-DE" altLang="x-none" dirty="0">
                <a:ea typeface="ＭＳ Ｐゴシック" charset="-128"/>
              </a:rPr>
              <a:t>: die kleinste LSN </a:t>
            </a:r>
            <a:r>
              <a:rPr lang="de-DE" altLang="x-none" dirty="0" smtClean="0">
                <a:ea typeface="ＭＳ Ｐゴシック" charset="-128"/>
              </a:rPr>
              <a:t>aller </a:t>
            </a:r>
            <a:r>
              <a:rPr lang="de-DE" altLang="x-none" dirty="0">
                <a:ea typeface="ＭＳ Ｐゴシック" charset="-128"/>
              </a:rPr>
              <a:t>zum Sicherungszeitpunkt aktiven TAs</a:t>
            </a:r>
          </a:p>
        </p:txBody>
      </p:sp>
    </p:spTree>
    <p:extLst>
      <p:ext uri="{BB962C8B-B14F-4D97-AF65-F5344CB8AC3E}">
        <p14:creationId xmlns:p14="http://schemas.microsoft.com/office/powerpoint/2010/main" val="81828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DA74476-3939-FD42-8824-F15DF3FB5193}" type="slidenum">
              <a:rPr lang="en-US" altLang="x-none" sz="1050">
                <a:solidFill>
                  <a:srgbClr val="CC66FF"/>
                </a:solidFill>
              </a:rPr>
              <a:pPr/>
              <a:t>32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685800"/>
          </a:xfrm>
        </p:spPr>
        <p:txBody>
          <a:bodyPr/>
          <a:lstStyle/>
          <a:p>
            <a:r>
              <a:rPr lang="de-DE" altLang="x-none">
                <a:ea typeface="ＭＳ Ｐゴシック" charset="-128"/>
              </a:rPr>
              <a:t>R4-Recovery / Media-Recovery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143000" y="971550"/>
            <a:ext cx="6858000" cy="30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de-DE" altLang="x-none" sz="1500" b="1">
                <a:solidFill>
                  <a:schemeClr val="tx2"/>
                </a:solidFill>
                <a:latin typeface="Tahoma" charset="0"/>
              </a:rPr>
              <a:t>Recovery nach einem Verlust der materialisierten Datenbasis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491979" y="1888331"/>
            <a:ext cx="1600200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5100" rIns="67500" bIns="351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 dirty="0">
                <a:solidFill>
                  <a:schemeClr val="tx2"/>
                </a:solidFill>
                <a:latin typeface="Tahoma" charset="0"/>
              </a:rPr>
              <a:t>materialisierte Datenbasis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2491979" y="3508772"/>
            <a:ext cx="1600200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5100" rIns="67500" bIns="351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Datenbasis-</a:t>
            </a:r>
            <a:br>
              <a:rPr kumimoji="1" lang="de-DE" altLang="x-none" sz="1800">
                <a:solidFill>
                  <a:schemeClr val="tx2"/>
                </a:solidFill>
                <a:latin typeface="Tahoma" charset="0"/>
              </a:rPr>
            </a:b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Archiv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4651772" y="3508772"/>
            <a:ext cx="1600200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5100" rIns="67500" bIns="351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Log-</a:t>
            </a:r>
            <a:br>
              <a:rPr kumimoji="1" lang="de-DE" altLang="x-none" sz="1800">
                <a:solidFill>
                  <a:schemeClr val="tx2"/>
                </a:solidFill>
                <a:latin typeface="Tahoma" charset="0"/>
              </a:rPr>
            </a:b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Archiv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4651772" y="1888331"/>
            <a:ext cx="1600200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5100" rIns="67500" bIns="351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temporäre </a:t>
            </a:r>
            <a:br>
              <a:rPr kumimoji="1" lang="de-DE" altLang="x-none" sz="1800">
                <a:solidFill>
                  <a:schemeClr val="tx2"/>
                </a:solidFill>
                <a:latin typeface="Tahoma" charset="0"/>
              </a:rPr>
            </a:b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Log-Datei</a:t>
            </a:r>
          </a:p>
        </p:txBody>
      </p:sp>
      <p:cxnSp>
        <p:nvCxnSpPr>
          <p:cNvPr id="78860" name="AutoShape 13"/>
          <p:cNvCxnSpPr>
            <a:cxnSpLocks noChangeShapeType="1"/>
            <a:stCxn id="78852" idx="3"/>
          </p:cNvCxnSpPr>
          <p:nvPr/>
        </p:nvCxnSpPr>
        <p:spPr bwMode="auto">
          <a:xfrm>
            <a:off x="4092179" y="2200275"/>
            <a:ext cx="194071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61" name="AutoShape 14"/>
          <p:cNvCxnSpPr>
            <a:cxnSpLocks noChangeShapeType="1"/>
            <a:endCxn id="78855" idx="1"/>
          </p:cNvCxnSpPr>
          <p:nvPr/>
        </p:nvCxnSpPr>
        <p:spPr bwMode="auto">
          <a:xfrm>
            <a:off x="4478030" y="2200275"/>
            <a:ext cx="17374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862" name="Text Box 15"/>
          <p:cNvSpPr txBox="1">
            <a:spLocks noChangeArrowheads="1"/>
          </p:cNvSpPr>
          <p:nvPr/>
        </p:nvSpPr>
        <p:spPr bwMode="auto">
          <a:xfrm>
            <a:off x="1143000" y="2800350"/>
            <a:ext cx="8001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Fehler</a:t>
            </a:r>
          </a:p>
        </p:txBody>
      </p:sp>
      <p:cxnSp>
        <p:nvCxnSpPr>
          <p:cNvPr id="78863" name="AutoShape 16"/>
          <p:cNvCxnSpPr>
            <a:cxnSpLocks noChangeShapeType="1"/>
            <a:stCxn id="78862" idx="3"/>
            <a:endCxn id="78852" idx="1"/>
          </p:cNvCxnSpPr>
          <p:nvPr/>
        </p:nvCxnSpPr>
        <p:spPr bwMode="auto">
          <a:xfrm flipV="1">
            <a:off x="1943100" y="2200275"/>
            <a:ext cx="548879" cy="77401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64" name="AutoShape 17"/>
          <p:cNvCxnSpPr>
            <a:cxnSpLocks noChangeShapeType="1"/>
            <a:stCxn id="78862" idx="3"/>
            <a:endCxn id="78853" idx="1"/>
          </p:cNvCxnSpPr>
          <p:nvPr/>
        </p:nvCxnSpPr>
        <p:spPr bwMode="auto">
          <a:xfrm>
            <a:off x="1943100" y="2974292"/>
            <a:ext cx="548879" cy="84642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865" name="Text Box 18"/>
          <p:cNvSpPr txBox="1">
            <a:spLocks noChangeArrowheads="1"/>
          </p:cNvSpPr>
          <p:nvPr/>
        </p:nvSpPr>
        <p:spPr bwMode="auto">
          <a:xfrm>
            <a:off x="6686550" y="2686050"/>
            <a:ext cx="1314450" cy="62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de-DE" altLang="x-none" sz="1800">
                <a:solidFill>
                  <a:schemeClr val="tx2"/>
                </a:solidFill>
                <a:latin typeface="Tahoma" charset="0"/>
              </a:rPr>
              <a:t>konsistente Datenbasis</a:t>
            </a:r>
          </a:p>
        </p:txBody>
      </p:sp>
      <p:cxnSp>
        <p:nvCxnSpPr>
          <p:cNvPr id="78866" name="AutoShape 19"/>
          <p:cNvCxnSpPr>
            <a:cxnSpLocks noChangeShapeType="1"/>
            <a:stCxn id="78855" idx="3"/>
            <a:endCxn id="78865" idx="1"/>
          </p:cNvCxnSpPr>
          <p:nvPr/>
        </p:nvCxnSpPr>
        <p:spPr bwMode="auto">
          <a:xfrm>
            <a:off x="6251972" y="2200275"/>
            <a:ext cx="434578" cy="79821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67" name="AutoShape 20"/>
          <p:cNvCxnSpPr>
            <a:cxnSpLocks noChangeShapeType="1"/>
            <a:stCxn id="78854" idx="3"/>
            <a:endCxn id="78865" idx="1"/>
          </p:cNvCxnSpPr>
          <p:nvPr/>
        </p:nvCxnSpPr>
        <p:spPr bwMode="auto">
          <a:xfrm flipV="1">
            <a:off x="6251972" y="2998492"/>
            <a:ext cx="434578" cy="82222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4327520" y="2071650"/>
            <a:ext cx="88910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latin typeface="+mn-lt"/>
              </a:rPr>
              <a:t>+</a:t>
            </a:r>
          </a:p>
        </p:txBody>
      </p:sp>
      <p:cxnSp>
        <p:nvCxnSpPr>
          <p:cNvPr id="38" name="AutoShape 13"/>
          <p:cNvCxnSpPr>
            <a:cxnSpLocks noChangeShapeType="1"/>
          </p:cNvCxnSpPr>
          <p:nvPr/>
        </p:nvCxnSpPr>
        <p:spPr bwMode="auto">
          <a:xfrm>
            <a:off x="4092179" y="3820716"/>
            <a:ext cx="194071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14"/>
          <p:cNvCxnSpPr>
            <a:cxnSpLocks noChangeShapeType="1"/>
          </p:cNvCxnSpPr>
          <p:nvPr/>
        </p:nvCxnSpPr>
        <p:spPr bwMode="auto">
          <a:xfrm>
            <a:off x="4478030" y="3820716"/>
            <a:ext cx="17374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4327520" y="3692091"/>
            <a:ext cx="88910" cy="25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600" dirty="0" smtClean="0">
                <a:latin typeface="+mn-lt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736A060-993B-5E49-839A-291593A1E5B3}" type="slidenum">
              <a:rPr lang="en-US" altLang="x-none" sz="1050">
                <a:solidFill>
                  <a:srgbClr val="CC66FF"/>
                </a:solidFill>
              </a:rPr>
              <a:pPr/>
              <a:t>4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6330"/>
            <a:ext cx="9144000" cy="590920"/>
          </a:xfrm>
        </p:spPr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Die Speicherhierarchie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charset="2"/>
              <a:buNone/>
            </a:pPr>
            <a:r>
              <a:rPr lang="de-DE" altLang="x-none" sz="2100" dirty="0">
                <a:ea typeface="ＭＳ Ｐゴシック" charset="-128"/>
              </a:rPr>
              <a:t>Ersetzung von Puffer-Seiten</a:t>
            </a:r>
          </a:p>
          <a:p>
            <a:pPr marL="461963" lvl="1" indent="-285750"/>
            <a:r>
              <a:rPr lang="de-DE" altLang="x-none" b="1" dirty="0" smtClean="0">
                <a:ea typeface="ＭＳ Ｐゴシック" charset="-128"/>
              </a:rPr>
              <a:t>¬</a:t>
            </a:r>
            <a:r>
              <a:rPr lang="de-DE" altLang="x-none" b="1" i="1" dirty="0" err="1">
                <a:ea typeface="ＭＳ Ｐゴシック" charset="-128"/>
              </a:rPr>
              <a:t>steal</a:t>
            </a:r>
            <a:r>
              <a:rPr lang="de-DE" altLang="x-none" b="1" i="1" dirty="0">
                <a:ea typeface="ＭＳ Ｐゴシック" charset="-128"/>
              </a:rPr>
              <a:t>:</a:t>
            </a:r>
            <a:r>
              <a:rPr lang="de-DE" altLang="x-none" b="1" dirty="0">
                <a:ea typeface="ＭＳ Ｐゴシック" charset="-128"/>
              </a:rPr>
              <a:t> </a:t>
            </a:r>
            <a:r>
              <a:rPr lang="de-DE" altLang="x-none" dirty="0">
                <a:ea typeface="ＭＳ Ｐゴシック" charset="-128"/>
              </a:rPr>
              <a:t>Bei dieser Strategie wird die Ersetzung von Seiten, die von einer noch aktiven Transaktion modifiziert wurden, ausgeschlossen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 marL="461963" lvl="1" indent="-285750"/>
            <a:endParaRPr lang="de-DE" altLang="x-none" dirty="0">
              <a:ea typeface="ＭＳ Ｐゴシック" charset="-128"/>
            </a:endParaRPr>
          </a:p>
          <a:p>
            <a:pPr marL="461963" lvl="1" indent="-285750"/>
            <a:r>
              <a:rPr lang="de-DE" altLang="x-none" b="1" dirty="0" err="1" smtClean="0">
                <a:ea typeface="ＭＳ Ｐゴシック" charset="-128"/>
              </a:rPr>
              <a:t>steal</a:t>
            </a:r>
            <a:r>
              <a:rPr lang="de-DE" altLang="x-none" b="1" dirty="0">
                <a:ea typeface="ＭＳ Ｐゴシック" charset="-128"/>
              </a:rPr>
              <a:t>: </a:t>
            </a:r>
            <a:r>
              <a:rPr lang="de-DE" altLang="x-none" dirty="0">
                <a:ea typeface="ＭＳ Ｐゴシック" charset="-128"/>
              </a:rPr>
              <a:t>Jede nicht fixierte Seite ist prinzipiell ein Kandidat für die Ersetzung, falls neue Seiten eingelagert werden müssen.</a:t>
            </a:r>
          </a:p>
          <a:p>
            <a:pPr>
              <a:buFont typeface="Webdings" charset="2"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buFont typeface="Webdings" charset="2"/>
              <a:buNone/>
            </a:pPr>
            <a:r>
              <a:rPr lang="de-DE" altLang="x-none" sz="2100" dirty="0">
                <a:ea typeface="ＭＳ Ｐゴシック" charset="-128"/>
              </a:rPr>
              <a:t>Einbringen von Änderungen abgeschlossener TAs </a:t>
            </a:r>
          </a:p>
          <a:p>
            <a:pPr marL="461963" lvl="1" indent="-285750"/>
            <a:r>
              <a:rPr lang="de-DE" altLang="x-none" b="1" dirty="0" err="1" smtClean="0">
                <a:ea typeface="ＭＳ Ｐゴシック" charset="-128"/>
              </a:rPr>
              <a:t>force</a:t>
            </a:r>
            <a:r>
              <a:rPr lang="de-DE" altLang="x-none" dirty="0" smtClean="0">
                <a:ea typeface="ＭＳ Ｐゴシック" charset="-128"/>
              </a:rPr>
              <a:t>-Strategie</a:t>
            </a:r>
            <a:r>
              <a:rPr lang="de-DE" altLang="x-none" dirty="0">
                <a:ea typeface="ＭＳ Ｐゴシック" charset="-128"/>
              </a:rPr>
              <a:t>: Änderungen werden zum Transaktionsende auf den Hintergrundspeicher geschrieben</a:t>
            </a:r>
            <a:r>
              <a:rPr lang="de-DE" altLang="x-none" dirty="0" smtClean="0">
                <a:ea typeface="ＭＳ Ｐゴシック" charset="-128"/>
              </a:rPr>
              <a:t>.</a:t>
            </a:r>
          </a:p>
          <a:p>
            <a:pPr marL="461963" lvl="1" indent="-285750"/>
            <a:endParaRPr lang="de-DE" altLang="x-none" dirty="0" smtClean="0">
              <a:ea typeface="ＭＳ Ｐゴシック" charset="-128"/>
            </a:endParaRPr>
          </a:p>
          <a:p>
            <a:pPr marL="461963" lvl="1" indent="-285750"/>
            <a:r>
              <a:rPr lang="de-DE" altLang="x-none" b="1" dirty="0" smtClean="0">
                <a:ea typeface="ＭＳ Ｐゴシック" charset="-128"/>
              </a:rPr>
              <a:t>¬</a:t>
            </a:r>
            <a:r>
              <a:rPr lang="de-DE" altLang="x-none" b="1" dirty="0" err="1">
                <a:ea typeface="ＭＳ Ｐゴシック" charset="-128"/>
              </a:rPr>
              <a:t>force</a:t>
            </a:r>
            <a:r>
              <a:rPr lang="de-DE" altLang="x-none" dirty="0">
                <a:ea typeface="ＭＳ Ｐゴシック" charset="-128"/>
              </a:rPr>
              <a:t>-Strategie: geänderte Seiten können im Puffer verbleiben.</a:t>
            </a:r>
          </a:p>
        </p:txBody>
      </p:sp>
    </p:spTree>
    <p:extLst>
      <p:ext uri="{BB962C8B-B14F-4D97-AF65-F5344CB8AC3E}">
        <p14:creationId xmlns:p14="http://schemas.microsoft.com/office/powerpoint/2010/main" val="862770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21D5A1D-A704-1C4D-9C95-D73645FFBF05}" type="slidenum">
              <a:rPr lang="en-US" altLang="x-none" sz="1050">
                <a:solidFill>
                  <a:srgbClr val="CC66FF"/>
                </a:solidFill>
              </a:rPr>
              <a:pPr/>
              <a:t>5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Auswirkungen auf Recovery</a:t>
            </a:r>
          </a:p>
        </p:txBody>
      </p:sp>
      <p:graphicFrame>
        <p:nvGraphicFramePr>
          <p:cNvPr id="82029" name="Group 109"/>
          <p:cNvGraphicFramePr>
            <a:graphicFrameLocks noGrp="1"/>
          </p:cNvGraphicFramePr>
          <p:nvPr/>
        </p:nvGraphicFramePr>
        <p:xfrm>
          <a:off x="2286000" y="1047750"/>
          <a:ext cx="4572000" cy="3048002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1015604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endParaRPr kumimoji="1" lang="x-none" altLang="x-non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0" marB="3429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force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¬force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1016794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¬steal</a:t>
                      </a:r>
                    </a:p>
                  </a:txBody>
                  <a:tcPr marL="68580" marR="68580" marT="34290" marB="3429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kein Undo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kein Redo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Redo</a:t>
                      </a:r>
                      <a:endParaRPr kumimoji="1" lang="de-DE" altLang="x-non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kein </a:t>
                      </a:r>
                      <a:r>
                        <a:rPr kumimoji="1" lang="de-DE" altLang="x-non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Undo</a:t>
                      </a:r>
                      <a:endParaRPr kumimoji="1" lang="de-DE" altLang="x-non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5604"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None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steal</a:t>
                      </a:r>
                    </a:p>
                  </a:txBody>
                  <a:tcPr marL="68580" marR="68580" marT="34290" marB="3429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kein Redo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Undo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 sz="2000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ebdings" charset="2"/>
                        <a:defRPr kumimoji="1">
                          <a:solidFill>
                            <a:schemeClr val="tx1"/>
                          </a:solidFill>
                          <a:latin typeface="Tahoma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Redo</a:t>
                      </a:r>
                      <a:endParaRPr kumimoji="1" lang="de-DE" altLang="x-non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2"/>
                        <a:buChar char="="/>
                        <a:tabLst/>
                      </a:pPr>
                      <a:r>
                        <a:rPr kumimoji="1" lang="de-DE" altLang="x-non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-128"/>
                        </a:rPr>
                        <a:t>Undo</a:t>
                      </a:r>
                      <a:endParaRPr kumimoji="1" lang="de-DE" altLang="x-non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-128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596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91E55D8-E5EB-6E4C-86D0-632BE36754FD}" type="slidenum">
              <a:rPr lang="en-US" altLang="x-none" sz="1050">
                <a:solidFill>
                  <a:srgbClr val="CC66FF"/>
                </a:solidFill>
              </a:rPr>
              <a:pPr/>
              <a:t>6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8524"/>
            <a:ext cx="9144000" cy="568726"/>
          </a:xfrm>
        </p:spPr>
        <p:txBody>
          <a:bodyPr/>
          <a:lstStyle/>
          <a:p>
            <a:pPr algn="ctr"/>
            <a:r>
              <a:rPr lang="de-DE" altLang="x-none">
                <a:ea typeface="ＭＳ Ｐゴシック" charset="-128"/>
              </a:rPr>
              <a:t>Einbringungsstrategie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7300" y="914400"/>
            <a:ext cx="6743700" cy="4229100"/>
          </a:xfrm>
        </p:spPr>
        <p:txBody>
          <a:bodyPr/>
          <a:lstStyle/>
          <a:p>
            <a:pPr>
              <a:buFont typeface="Webdings" charset="2"/>
              <a:buNone/>
            </a:pPr>
            <a:r>
              <a:rPr lang="de-DE" altLang="x-none" sz="2100" dirty="0">
                <a:solidFill>
                  <a:srgbClr val="CC0099"/>
                </a:solidFill>
                <a:ea typeface="ＭＳ Ｐゴシック" charset="-128"/>
              </a:rPr>
              <a:t>Update in Place</a:t>
            </a:r>
          </a:p>
          <a:p>
            <a:r>
              <a:rPr lang="de-DE" altLang="x-none" dirty="0">
                <a:ea typeface="ＭＳ Ｐゴシック" charset="-128"/>
              </a:rPr>
              <a:t>jede Seite hat genau eine „Heimat</a:t>
            </a:r>
            <a:r>
              <a:rPr lang="ja-JP" altLang="de-DE" dirty="0">
                <a:ea typeface="ＭＳ Ｐゴシック" charset="-128"/>
              </a:rPr>
              <a:t>“</a:t>
            </a:r>
            <a:r>
              <a:rPr lang="de-DE" altLang="ja-JP" dirty="0">
                <a:ea typeface="ＭＳ Ｐゴシック" charset="-128"/>
              </a:rPr>
              <a:t> auf dem Hintergrundspeicher</a:t>
            </a:r>
          </a:p>
          <a:p>
            <a:r>
              <a:rPr lang="de-DE" altLang="x-none" dirty="0">
                <a:ea typeface="ＭＳ Ｐゴシック" charset="-128"/>
              </a:rPr>
              <a:t>der alte Zustand der Seite wird überschrieben</a:t>
            </a:r>
          </a:p>
          <a:p>
            <a:pPr>
              <a:buFont typeface="Webdings" charset="2"/>
              <a:buNone/>
            </a:pPr>
            <a:endParaRPr lang="de-DE" altLang="x-none" sz="2100" dirty="0" smtClean="0">
              <a:solidFill>
                <a:srgbClr val="CC0099"/>
              </a:solidFill>
              <a:ea typeface="ＭＳ Ｐゴシック" charset="-128"/>
            </a:endParaRPr>
          </a:p>
          <a:p>
            <a:pPr>
              <a:buFont typeface="Webdings" charset="2"/>
              <a:buNone/>
            </a:pPr>
            <a:r>
              <a:rPr lang="de-DE" altLang="x-none" sz="2100" dirty="0" err="1" smtClean="0">
                <a:solidFill>
                  <a:srgbClr val="CC0099"/>
                </a:solidFill>
                <a:ea typeface="ＭＳ Ｐゴシック" charset="-128"/>
              </a:rPr>
              <a:t>Twin</a:t>
            </a:r>
            <a:r>
              <a:rPr lang="de-DE" altLang="x-none" sz="2100" dirty="0" smtClean="0">
                <a:solidFill>
                  <a:srgbClr val="CC0099"/>
                </a:solidFill>
                <a:ea typeface="ＭＳ Ｐゴシック" charset="-128"/>
              </a:rPr>
              <a:t>-Block-Verfahren</a:t>
            </a:r>
            <a:endParaRPr lang="de-DE" altLang="x-none" sz="2100" dirty="0">
              <a:solidFill>
                <a:srgbClr val="CC0099"/>
              </a:solidFill>
              <a:ea typeface="ＭＳ Ｐゴシック" charset="-128"/>
            </a:endParaRPr>
          </a:p>
          <a:p>
            <a:pPr>
              <a:buFont typeface="Webdings" charset="2"/>
              <a:buNone/>
            </a:pPr>
            <a:r>
              <a:rPr lang="de-DE" altLang="x-none" sz="2100" dirty="0">
                <a:ea typeface="ＭＳ Ｐゴシック" charset="-128"/>
              </a:rPr>
              <a:t>Anordnung der Seiten </a:t>
            </a:r>
            <a:r>
              <a:rPr lang="de-DE" altLang="x-none" sz="2100" i="1" dirty="0">
                <a:ea typeface="ＭＳ Ｐゴシック" charset="-128"/>
              </a:rPr>
              <a:t>P</a:t>
            </a:r>
            <a:r>
              <a:rPr lang="de-DE" altLang="x-none" sz="2100" i="1" baseline="-25000" dirty="0">
                <a:ea typeface="ＭＳ Ｐゴシック" charset="-128"/>
              </a:rPr>
              <a:t>A </a:t>
            </a:r>
            <a:r>
              <a:rPr lang="de-DE" altLang="x-none" sz="2100" i="1" dirty="0">
                <a:ea typeface="ＭＳ Ｐゴシック" charset="-128"/>
              </a:rPr>
              <a:t>, P</a:t>
            </a:r>
            <a:r>
              <a:rPr lang="de-DE" altLang="x-none" sz="2100" i="1" baseline="-25000" dirty="0">
                <a:ea typeface="ＭＳ Ｐゴシック" charset="-128"/>
              </a:rPr>
              <a:t>B </a:t>
            </a:r>
            <a:r>
              <a:rPr lang="de-DE" altLang="x-none" sz="2100" i="1" dirty="0">
                <a:ea typeface="ＭＳ Ｐゴシック" charset="-128"/>
              </a:rPr>
              <a:t>, </a:t>
            </a:r>
            <a:r>
              <a:rPr lang="de-DE" altLang="x-none" sz="2100" dirty="0">
                <a:ea typeface="ＭＳ Ｐゴシック" charset="-128"/>
              </a:rPr>
              <a:t>und </a:t>
            </a:r>
            <a:r>
              <a:rPr lang="de-DE" altLang="x-none" sz="2100" i="1" dirty="0">
                <a:ea typeface="ＭＳ Ｐゴシック" charset="-128"/>
              </a:rPr>
              <a:t>P</a:t>
            </a:r>
            <a:r>
              <a:rPr lang="de-DE" altLang="x-none" sz="2100" i="1" baseline="-25000" dirty="0">
                <a:ea typeface="ＭＳ Ｐゴシック" charset="-128"/>
              </a:rPr>
              <a:t>C </a:t>
            </a:r>
            <a:r>
              <a:rPr lang="de-DE" altLang="x-none" sz="2100" i="1" dirty="0">
                <a:ea typeface="ＭＳ Ｐゴシック" charset="-128"/>
              </a:rPr>
              <a:t>.</a:t>
            </a:r>
          </a:p>
          <a:p>
            <a:pPr>
              <a:buFont typeface="Webdings" charset="2"/>
              <a:buNone/>
            </a:pPr>
            <a:endParaRPr lang="de-DE" altLang="x-none" sz="2100" dirty="0">
              <a:ea typeface="ＭＳ Ｐゴシック" charset="-128"/>
            </a:endParaRPr>
          </a:p>
          <a:p>
            <a:pPr>
              <a:buFont typeface="Webdings" charset="2"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buFont typeface="Webdings" charset="2"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buFont typeface="Webdings" charset="2"/>
              <a:buNone/>
            </a:pPr>
            <a:endParaRPr lang="de-DE" altLang="x-none" sz="2100" dirty="0" smtClean="0">
              <a:solidFill>
                <a:srgbClr val="CC0099"/>
              </a:solidFill>
              <a:ea typeface="ＭＳ Ｐゴシック" charset="-128"/>
            </a:endParaRPr>
          </a:p>
          <a:p>
            <a:pPr>
              <a:buFont typeface="Webdings" charset="2"/>
              <a:buNone/>
            </a:pPr>
            <a:endParaRPr lang="de-DE" altLang="x-none" sz="2100" dirty="0" smtClean="0">
              <a:solidFill>
                <a:srgbClr val="CC0099"/>
              </a:solidFill>
              <a:ea typeface="ＭＳ Ｐゴシック" charset="-128"/>
            </a:endParaRPr>
          </a:p>
          <a:p>
            <a:pPr>
              <a:buFont typeface="Webdings" charset="2"/>
              <a:buNone/>
            </a:pPr>
            <a:r>
              <a:rPr lang="de-DE" altLang="x-none" sz="2100" dirty="0" smtClean="0">
                <a:solidFill>
                  <a:srgbClr val="CC0099"/>
                </a:solidFill>
                <a:ea typeface="ＭＳ Ｐゴシック" charset="-128"/>
              </a:rPr>
              <a:t>Schattenspeicherkonzept</a:t>
            </a:r>
            <a:endParaRPr lang="de-DE" altLang="x-none" sz="2100" dirty="0">
              <a:solidFill>
                <a:srgbClr val="CC0099"/>
              </a:solidFill>
              <a:ea typeface="ＭＳ Ｐゴシック" charset="-128"/>
            </a:endParaRPr>
          </a:p>
          <a:p>
            <a:r>
              <a:rPr lang="de-DE" altLang="x-none" dirty="0">
                <a:ea typeface="ＭＳ Ｐゴシック" charset="-128"/>
              </a:rPr>
              <a:t>nur geänderte Seiten werden dupliziert</a:t>
            </a:r>
          </a:p>
          <a:p>
            <a:r>
              <a:rPr lang="de-DE" altLang="x-none" dirty="0">
                <a:ea typeface="ＭＳ Ｐゴシック" charset="-128"/>
              </a:rPr>
              <a:t>weniger Redundanz als beim </a:t>
            </a:r>
            <a:r>
              <a:rPr lang="de-DE" altLang="x-none" dirty="0" err="1">
                <a:ea typeface="ＭＳ Ｐゴシック" charset="-128"/>
              </a:rPr>
              <a:t>Twin</a:t>
            </a:r>
            <a:r>
              <a:rPr lang="de-DE" altLang="x-none" dirty="0">
                <a:ea typeface="ＭＳ Ｐゴシック" charset="-128"/>
              </a:rPr>
              <a:t>-Block-Verfahren</a:t>
            </a:r>
          </a:p>
        </p:txBody>
      </p:sp>
      <p:graphicFrame>
        <p:nvGraphicFramePr>
          <p:cNvPr id="23556" name="Object 5"/>
          <p:cNvGraphicFramePr>
            <a:graphicFrameLocks noChangeAspect="1"/>
          </p:cNvGraphicFramePr>
          <p:nvPr/>
        </p:nvGraphicFramePr>
        <p:xfrm>
          <a:off x="4529138" y="2490788"/>
          <a:ext cx="857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8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138" y="2490788"/>
                        <a:ext cx="857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7" name="Group 19"/>
          <p:cNvGrpSpPr>
            <a:grpSpLocks/>
          </p:cNvGrpSpPr>
          <p:nvPr/>
        </p:nvGrpSpPr>
        <p:grpSpPr bwMode="auto">
          <a:xfrm>
            <a:off x="2809228" y="3028950"/>
            <a:ext cx="4114800" cy="800100"/>
            <a:chOff x="1632" y="2592"/>
            <a:chExt cx="3456" cy="672"/>
          </a:xfrm>
        </p:grpSpPr>
        <p:graphicFrame>
          <p:nvGraphicFramePr>
            <p:cNvPr id="23558" name="Object 4"/>
            <p:cNvGraphicFramePr>
              <a:graphicFrameLocks noChangeAspect="1"/>
            </p:cNvGraphicFramePr>
            <p:nvPr/>
          </p:nvGraphicFramePr>
          <p:xfrm>
            <a:off x="1728" y="2592"/>
            <a:ext cx="2784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9" name="Equation" r:id="rId6" imgW="1524000" imgH="241300" progId="Equation.3">
                    <p:embed/>
                  </p:oleObj>
                </mc:Choice>
                <mc:Fallback>
                  <p:oleObj name="Equation" r:id="rId6" imgW="1524000" imgH="241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2592"/>
                          <a:ext cx="2784" cy="4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3559" name="Group 18"/>
            <p:cNvGrpSpPr>
              <a:grpSpLocks/>
            </p:cNvGrpSpPr>
            <p:nvPr/>
          </p:nvGrpSpPr>
          <p:grpSpPr bwMode="auto">
            <a:xfrm>
              <a:off x="1632" y="3024"/>
              <a:ext cx="3456" cy="240"/>
              <a:chOff x="1776" y="3024"/>
              <a:chExt cx="2784" cy="240"/>
            </a:xfrm>
          </p:grpSpPr>
          <p:sp>
            <p:nvSpPr>
              <p:cNvPr id="23560" name="Rectangle 6"/>
              <p:cNvSpPr>
                <a:spLocks noChangeArrowheads="1"/>
              </p:cNvSpPr>
              <p:nvPr/>
            </p:nvSpPr>
            <p:spPr bwMode="auto">
              <a:xfrm>
                <a:off x="1776" y="3024"/>
                <a:ext cx="420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1" name="Rectangle 7"/>
              <p:cNvSpPr>
                <a:spLocks noChangeArrowheads="1"/>
              </p:cNvSpPr>
              <p:nvPr/>
            </p:nvSpPr>
            <p:spPr bwMode="auto">
              <a:xfrm>
                <a:off x="2196" y="3024"/>
                <a:ext cx="419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2" name="Rectangle 8"/>
              <p:cNvSpPr>
                <a:spLocks noChangeArrowheads="1"/>
              </p:cNvSpPr>
              <p:nvPr/>
            </p:nvSpPr>
            <p:spPr bwMode="auto">
              <a:xfrm>
                <a:off x="2563" y="3024"/>
                <a:ext cx="419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3" name="Rectangle 9"/>
              <p:cNvSpPr>
                <a:spLocks noChangeArrowheads="1"/>
              </p:cNvSpPr>
              <p:nvPr/>
            </p:nvSpPr>
            <p:spPr bwMode="auto">
              <a:xfrm>
                <a:off x="4136" y="3024"/>
                <a:ext cx="420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4" name="Rectangle 10"/>
              <p:cNvSpPr>
                <a:spLocks noChangeArrowheads="1"/>
              </p:cNvSpPr>
              <p:nvPr/>
            </p:nvSpPr>
            <p:spPr bwMode="auto">
              <a:xfrm>
                <a:off x="3769" y="3024"/>
                <a:ext cx="419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5" name="Rectangle 11"/>
              <p:cNvSpPr>
                <a:spLocks noChangeArrowheads="1"/>
              </p:cNvSpPr>
              <p:nvPr/>
            </p:nvSpPr>
            <p:spPr bwMode="auto">
              <a:xfrm>
                <a:off x="3349" y="3024"/>
                <a:ext cx="420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6" name="Rectangle 12"/>
              <p:cNvSpPr>
                <a:spLocks noChangeArrowheads="1"/>
              </p:cNvSpPr>
              <p:nvPr/>
            </p:nvSpPr>
            <p:spPr bwMode="auto">
              <a:xfrm>
                <a:off x="2982" y="3024"/>
                <a:ext cx="420" cy="24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x-none" altLang="x-none" sz="1800"/>
              </a:p>
            </p:txBody>
          </p:sp>
          <p:sp>
            <p:nvSpPr>
              <p:cNvPr id="23567" name="Line 17"/>
              <p:cNvSpPr>
                <a:spLocks noChangeShapeType="1"/>
              </p:cNvSpPr>
              <p:nvPr/>
            </p:nvSpPr>
            <p:spPr bwMode="auto">
              <a:xfrm>
                <a:off x="4560" y="3024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0881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6B0BF67-0856-A942-8302-5CA58A8FDC0B}" type="slidenum">
              <a:rPr lang="en-US" altLang="x-none" sz="1050">
                <a:solidFill>
                  <a:srgbClr val="CC66FF"/>
                </a:solidFill>
              </a:rPr>
              <a:pPr/>
              <a:t>7</a:t>
            </a:fld>
            <a:endParaRPr lang="en-US" altLang="x-none" sz="1050">
              <a:solidFill>
                <a:srgbClr val="CC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6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>
          <a:xfrm>
            <a:off x="0" y="230819"/>
            <a:ext cx="9144000" cy="563732"/>
          </a:xfrm>
        </p:spPr>
        <p:txBody>
          <a:bodyPr/>
          <a:lstStyle/>
          <a:p>
            <a:r>
              <a:rPr lang="de-DE" altLang="x-none">
                <a:ea typeface="ＭＳ Ｐゴシック" charset="-128"/>
              </a:rPr>
              <a:t>Schattenspeicher-Verfahren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8" y="1113235"/>
            <a:ext cx="5136356" cy="396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6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0FD92C5-7466-284E-87DE-4FF8E20A11C3}" type="slidenum">
              <a:rPr lang="en-US" altLang="x-none" sz="1050">
                <a:solidFill>
                  <a:srgbClr val="CC66FF"/>
                </a:solidFill>
              </a:rPr>
              <a:pPr/>
              <a:t>9</a:t>
            </a:fld>
            <a:endParaRPr lang="en-US" altLang="x-none" sz="1050">
              <a:solidFill>
                <a:srgbClr val="CC66FF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6378" y="0"/>
            <a:ext cx="8857622" cy="857250"/>
          </a:xfrm>
        </p:spPr>
        <p:txBody>
          <a:bodyPr/>
          <a:lstStyle/>
          <a:p>
            <a:r>
              <a:rPr lang="de-DE" altLang="x-none" sz="2100" dirty="0" smtClean="0">
                <a:ea typeface="ＭＳ Ｐゴシック" charset="-128"/>
              </a:rPr>
              <a:t/>
            </a:r>
            <a:br>
              <a:rPr lang="de-DE" altLang="x-none" sz="2100" dirty="0" smtClean="0">
                <a:ea typeface="ＭＳ Ｐゴシック" charset="-128"/>
              </a:rPr>
            </a:br>
            <a:r>
              <a:rPr lang="de-DE" altLang="x-none" sz="2100" dirty="0" smtClean="0">
                <a:ea typeface="ＭＳ Ｐゴシック" charset="-128"/>
              </a:rPr>
              <a:t>Hier zugrunde gelegte </a:t>
            </a:r>
            <a:r>
              <a:rPr lang="de-DE" altLang="x-none" sz="2100" dirty="0" err="1" smtClean="0">
                <a:ea typeface="ＭＳ Ｐゴシック" charset="-128"/>
              </a:rPr>
              <a:t>Sytemkonfiguration</a:t>
            </a:r>
            <a:r>
              <a:rPr lang="de-DE" altLang="x-none" sz="2100" dirty="0" smtClean="0">
                <a:ea typeface="ＭＳ Ｐゴシック" charset="-128"/>
              </a:rPr>
              <a:t/>
            </a:r>
            <a:br>
              <a:rPr lang="de-DE" altLang="x-none" sz="2100" dirty="0" smtClean="0">
                <a:ea typeface="ＭＳ Ｐゴシック" charset="-128"/>
              </a:rPr>
            </a:br>
            <a:endParaRPr lang="de-DE" altLang="x-none" sz="2100" dirty="0">
              <a:ea typeface="ＭＳ Ｐゴシック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6378" y="1277738"/>
            <a:ext cx="7714622" cy="3751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steal</a:t>
            </a:r>
            <a:endParaRPr lang="de-DE" altLang="x-none" i="1" dirty="0">
              <a:solidFill>
                <a:srgbClr val="CC0099"/>
              </a:solidFill>
              <a:ea typeface="ＭＳ Ｐゴシック" charset="-128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de-DE" altLang="x-none" dirty="0">
                <a:ea typeface="ＭＳ Ｐゴシック" charset="-128"/>
              </a:rPr>
              <a:t>„dreckige Seiten</a:t>
            </a:r>
            <a:r>
              <a:rPr lang="ja-JP" altLang="de-DE" dirty="0">
                <a:ea typeface="ＭＳ Ｐゴシック" charset="-128"/>
              </a:rPr>
              <a:t>“</a:t>
            </a:r>
            <a:r>
              <a:rPr lang="de-DE" altLang="ja-JP" dirty="0">
                <a:ea typeface="ＭＳ Ｐゴシック" charset="-128"/>
              </a:rPr>
              <a:t> können in </a:t>
            </a:r>
            <a:r>
              <a:rPr lang="de-DE" altLang="ja-JP" dirty="0" smtClean="0">
                <a:ea typeface="ＭＳ Ｐゴシック" charset="-128"/>
              </a:rPr>
              <a:t>die (persistente) </a:t>
            </a:r>
            <a:r>
              <a:rPr lang="de-DE" altLang="ja-JP" dirty="0">
                <a:ea typeface="ＭＳ Ｐゴシック" charset="-128"/>
              </a:rPr>
              <a:t>Datenbank (auf Platte) geschrieben werden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de-DE" altLang="x-none" i="1" dirty="0">
                <a:solidFill>
                  <a:srgbClr val="CC0099"/>
                </a:solidFill>
                <a:ea typeface="ＭＳ Ｐゴシック" charset="-128"/>
              </a:rPr>
              <a:t>¬</a:t>
            </a:r>
            <a:r>
              <a:rPr lang="de-DE" altLang="x-none" i="1" dirty="0" err="1">
                <a:solidFill>
                  <a:srgbClr val="CC0099"/>
                </a:solidFill>
                <a:ea typeface="ＭＳ Ｐゴシック" charset="-128"/>
              </a:rPr>
              <a:t>force</a:t>
            </a:r>
            <a:endParaRPr lang="de-DE" altLang="x-none" i="1" dirty="0">
              <a:solidFill>
                <a:srgbClr val="CC0099"/>
              </a:solidFill>
              <a:ea typeface="ＭＳ Ｐゴシック" charset="-128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de-DE" altLang="x-none" dirty="0">
                <a:ea typeface="ＭＳ Ｐゴシック" charset="-128"/>
              </a:rPr>
              <a:t>geänderte Seiten sind möglicherweise noch nicht auf die Platte geschrieben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de-DE" altLang="x-none" dirty="0">
                <a:solidFill>
                  <a:srgbClr val="CC0099"/>
                </a:solidFill>
                <a:ea typeface="ＭＳ Ｐゴシック" charset="-128"/>
              </a:rPr>
              <a:t>update-in-place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de-DE" altLang="x-none" dirty="0">
                <a:ea typeface="ＭＳ Ｐゴシック" charset="-128"/>
              </a:rPr>
              <a:t>Es gibt von jeder Seite nur eine Kopie auf der Platte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x-none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de-DE" altLang="x-none" i="1" dirty="0">
                <a:solidFill>
                  <a:srgbClr val="CC0099"/>
                </a:solidFill>
                <a:ea typeface="ＭＳ Ｐゴシック" charset="-128"/>
              </a:rPr>
              <a:t>Kleine Sperrgranulate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de-DE" altLang="x-none" dirty="0">
                <a:ea typeface="ＭＳ Ｐゴシック" charset="-128"/>
              </a:rPr>
              <a:t>auf Satzebene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de-DE" altLang="x-none" dirty="0">
                <a:ea typeface="ＭＳ Ｐゴシック" charset="-128"/>
              </a:rPr>
              <a:t>also kann eine Seite gleichzeitig „dreckige</a:t>
            </a:r>
            <a:r>
              <a:rPr lang="ja-JP" altLang="de-DE" dirty="0">
                <a:ea typeface="ＭＳ Ｐゴシック" charset="-128"/>
              </a:rPr>
              <a:t>“</a:t>
            </a:r>
            <a:r>
              <a:rPr lang="de-DE" altLang="ja-JP" dirty="0">
                <a:ea typeface="ＭＳ Ｐゴシック" charset="-128"/>
              </a:rPr>
              <a:t> Daten (einer noch nicht abgeschlossenen TA) und „</a:t>
            </a:r>
            <a:r>
              <a:rPr lang="de-DE" altLang="ja-JP" dirty="0" err="1">
                <a:ea typeface="ＭＳ Ｐゴシック" charset="-128"/>
              </a:rPr>
              <a:t>committed</a:t>
            </a:r>
            <a:r>
              <a:rPr lang="de-DE" altLang="ja-JP" dirty="0">
                <a:ea typeface="ＭＳ Ｐゴシック" charset="-128"/>
              </a:rPr>
              <a:t> </a:t>
            </a:r>
            <a:r>
              <a:rPr lang="de-DE" altLang="ja-JP" dirty="0" err="1">
                <a:ea typeface="ＭＳ Ｐゴシック" charset="-128"/>
              </a:rPr>
              <a:t>updates</a:t>
            </a:r>
            <a:r>
              <a:rPr lang="ja-JP" altLang="de-DE" dirty="0">
                <a:ea typeface="ＭＳ Ｐゴシック" charset="-128"/>
              </a:rPr>
              <a:t>“</a:t>
            </a:r>
            <a:r>
              <a:rPr lang="de-DE" altLang="ja-JP" dirty="0">
                <a:ea typeface="ＭＳ Ｐゴシック" charset="-128"/>
              </a:rPr>
              <a:t> enthalten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de-DE" altLang="x-none" dirty="0">
                <a:ea typeface="ＭＳ Ｐゴシック" charset="-128"/>
              </a:rPr>
              <a:t>das gilt sowohl für Puffer – als auch Datenbankseiten</a:t>
            </a:r>
          </a:p>
        </p:txBody>
      </p:sp>
    </p:spTree>
    <p:extLst>
      <p:ext uri="{BB962C8B-B14F-4D97-AF65-F5344CB8AC3E}">
        <p14:creationId xmlns:p14="http://schemas.microsoft.com/office/powerpoint/2010/main" val="522061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 1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F39E7027-915F-7341-A9EA-C8CBFD2E8FA2}"/>
    </a:ext>
  </a:extLst>
</a:theme>
</file>

<file path=ppt/theme/theme2.xml><?xml version="1.0" encoding="utf-8"?>
<a:theme xmlns:a="http://schemas.openxmlformats.org/drawingml/2006/main" name="Titel 2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BD7862EB-E8D6-994B-BBF4-6CC3FFF92DD2}"/>
    </a:ext>
  </a:extLst>
</a:theme>
</file>

<file path=ppt/theme/theme3.xml><?xml version="1.0" encoding="utf-8"?>
<a:theme xmlns:a="http://schemas.openxmlformats.org/drawingml/2006/main" name="Titel 3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16AD8073-F55B-9144-802C-46456E9E217B}"/>
    </a:ext>
  </a:extLst>
</a:theme>
</file>

<file path=ppt/theme/theme4.xml><?xml version="1.0" encoding="utf-8"?>
<a:theme xmlns:a="http://schemas.openxmlformats.org/drawingml/2006/main" name="Inhalt">
  <a:themeElements>
    <a:clrScheme name="TUM">
      <a:dk1>
        <a:sysClr val="windowText" lastClr="000000"/>
      </a:dk1>
      <a:lt1>
        <a:sysClr val="window" lastClr="FFFFFF"/>
      </a:lt1>
      <a:dk2>
        <a:srgbClr val="003359"/>
      </a:dk2>
      <a:lt2>
        <a:srgbClr val="0065BD"/>
      </a:lt2>
      <a:accent1>
        <a:srgbClr val="005293"/>
      </a:accent1>
      <a:accent2>
        <a:srgbClr val="64A0C8"/>
      </a:accent2>
      <a:accent3>
        <a:srgbClr val="98C6EA"/>
      </a:accent3>
      <a:accent4>
        <a:srgbClr val="A2AD00"/>
      </a:accent4>
      <a:accent5>
        <a:srgbClr val="E37222"/>
      </a:accent5>
      <a:accent6>
        <a:srgbClr val="DAD7CB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741D405E-8307-9B40-9F97-3F5DAC837EF3}"/>
    </a:ext>
  </a:extLst>
</a:theme>
</file>

<file path=ppt/theme/theme5.xml><?xml version="1.0" encoding="utf-8"?>
<a:theme xmlns:a="http://schemas.openxmlformats.org/drawingml/2006/main" name="Kapiteltrenner blau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4BFAB656-7532-6C41-9541-858AFF7D6765}"/>
    </a:ext>
  </a:extLst>
</a:theme>
</file>

<file path=ppt/theme/theme6.xml><?xml version="1.0" encoding="utf-8"?>
<a:theme xmlns:a="http://schemas.openxmlformats.org/drawingml/2006/main" name="Kapiteltrenner schwarz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A724F04A-1212-AA4C-B6F1-157BE88DDFD7}"/>
    </a:ext>
  </a:extLst>
</a:theme>
</file>

<file path=ppt/theme/theme7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TUM_Praesentation_p_v1_16-9</Template>
  <TotalTime>0</TotalTime>
  <Words>1585</Words>
  <Application>Microsoft Macintosh PowerPoint</Application>
  <PresentationFormat>Bildschirmpräsentation (16:9)</PresentationFormat>
  <Paragraphs>459</Paragraphs>
  <Slides>32</Slides>
  <Notes>32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6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50" baseType="lpstr">
      <vt:lpstr>Arial Black</vt:lpstr>
      <vt:lpstr>Calibri</vt:lpstr>
      <vt:lpstr>Courier New</vt:lpstr>
      <vt:lpstr>Monotype Sorts</vt:lpstr>
      <vt:lpstr>ＭＳ Ｐゴシック</vt:lpstr>
      <vt:lpstr>Symbol</vt:lpstr>
      <vt:lpstr>Tahoma</vt:lpstr>
      <vt:lpstr>Times New Roman</vt:lpstr>
      <vt:lpstr>Webdings</vt:lpstr>
      <vt:lpstr>Wingdings</vt:lpstr>
      <vt:lpstr>Arial</vt:lpstr>
      <vt:lpstr>Titel 1</vt:lpstr>
      <vt:lpstr>Titel 2</vt:lpstr>
      <vt:lpstr>Titel 3</vt:lpstr>
      <vt:lpstr>Inhalt</vt:lpstr>
      <vt:lpstr>Kapiteltrenner blau</vt:lpstr>
      <vt:lpstr>Kapiteltrenner schwarz</vt:lpstr>
      <vt:lpstr>Equation</vt:lpstr>
      <vt:lpstr>Fehlerbehandlung/Recovery: ACID  Atomarität und Dauerhaftigkeit</vt:lpstr>
      <vt:lpstr>Fehlerbehandlung (Recovery)</vt:lpstr>
      <vt:lpstr>Zweistufige Speicherhierarchie</vt:lpstr>
      <vt:lpstr>Die Speicherhierarchie</vt:lpstr>
      <vt:lpstr>Auswirkungen auf Recovery</vt:lpstr>
      <vt:lpstr>Einbringungsstrategie</vt:lpstr>
      <vt:lpstr>PowerPoint-Präsentation</vt:lpstr>
      <vt:lpstr>Schattenspeicher-Verfahren</vt:lpstr>
      <vt:lpstr> Hier zugrunde gelegte Sytemkonfiguration </vt:lpstr>
      <vt:lpstr>Protokollierung von Änderungsoperationen im Log</vt:lpstr>
      <vt:lpstr>Protokollierung von Änderungsoperationen II</vt:lpstr>
      <vt:lpstr>Beispiel einer Log-Datei</vt:lpstr>
      <vt:lpstr>Logische oder physische Protokollierung</vt:lpstr>
      <vt:lpstr>Illustration: Seiten-LSN</vt:lpstr>
      <vt:lpstr>Schreiben der Log-Information</vt:lpstr>
      <vt:lpstr>Schreiben der Log-Information</vt:lpstr>
      <vt:lpstr>Anordnung des Log-Ringpuffers</vt:lpstr>
      <vt:lpstr>Das WAL-Prinzip: Write Ahead Log</vt:lpstr>
      <vt:lpstr>Wiederanlauf nach einem Fehler</vt:lpstr>
      <vt:lpstr>Drei Phasen des Wiederanlaufs</vt:lpstr>
      <vt:lpstr>Wiederanlauf in drei Phasen</vt:lpstr>
      <vt:lpstr>Beispiel einer Log-Datei</vt:lpstr>
      <vt:lpstr>Kompensationseinträge im Log</vt:lpstr>
      <vt:lpstr>PowerPoint-Präsentation</vt:lpstr>
      <vt:lpstr>Logeinträge  nach abgeschlossenem Wiederanlauf</vt:lpstr>
      <vt:lpstr>Logeinträge  nach abgeschlossenem Wiederanlauf II</vt:lpstr>
      <vt:lpstr>Lokales Zurücksetzen einer Transaktion</vt:lpstr>
      <vt:lpstr>Sicherungspunkte</vt:lpstr>
      <vt:lpstr>Drei unterschiedliche  Sicherungspunkt-Qualitäten</vt:lpstr>
      <vt:lpstr>Aktionskonsistente Sicherungspunkte</vt:lpstr>
      <vt:lpstr>Unscharfe (fuzzy) Sicherungspunkte</vt:lpstr>
      <vt:lpstr>R4-Recovery / Media-Recovery</vt:lpstr>
    </vt:vector>
  </TitlesOfParts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Alfons Kemper</dc:creator>
  <cp:lastModifiedBy>Alfons Kemper</cp:lastModifiedBy>
  <cp:revision>13</cp:revision>
  <cp:lastPrinted>2015-07-30T14:04:45Z</cp:lastPrinted>
  <dcterms:created xsi:type="dcterms:W3CDTF">2019-02-25T13:58:14Z</dcterms:created>
  <dcterms:modified xsi:type="dcterms:W3CDTF">2021-03-01T17:03:35Z</dcterms:modified>
</cp:coreProperties>
</file>