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  <p:sldId id="267" r:id="rId13"/>
    <p:sldId id="268" r:id="rId14"/>
    <p:sldId id="269" r:id="rId15"/>
    <p:sldId id="287" r:id="rId16"/>
    <p:sldId id="286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</p:sldIdLst>
  <p:sldSz cx="9144000" cy="6858000" type="screen4x3"/>
  <p:notesSz cx="7099300" cy="10234613"/>
  <p:defaultTextStyle>
    <a:defPPr>
      <a:defRPr lang="de-DE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9" autoAdjust="0"/>
    <p:restoredTop sz="94700" autoAdjust="0"/>
  </p:normalViewPr>
  <p:slideViewPr>
    <p:cSldViewPr>
      <p:cViewPr varScale="1">
        <p:scale>
          <a:sx n="110" d="100"/>
          <a:sy n="110" d="100"/>
        </p:scale>
        <p:origin x="-1784" y="-136"/>
      </p:cViewPr>
      <p:guideLst>
        <p:guide orient="horz" pos="34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89" tIns="47595" rIns="95189" bIns="47595" numCol="1" anchor="t" anchorCtr="0" compatLnSpc="1">
            <a:prstTxWarp prst="textNoShape">
              <a:avLst/>
            </a:prstTxWarp>
          </a:bodyPr>
          <a:lstStyle>
            <a:lvl1pPr algn="l" defTabSz="952500" eaLnBrk="1" hangingPunct="1">
              <a:defRPr sz="120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89" tIns="47595" rIns="95189" bIns="47595" numCol="1" anchor="t" anchorCtr="0" compatLnSpc="1">
            <a:prstTxWarp prst="textNoShape">
              <a:avLst/>
            </a:prstTxWarp>
          </a:bodyPr>
          <a:lstStyle>
            <a:lvl1pPr algn="r" defTabSz="952500" eaLnBrk="1" hangingPunct="1">
              <a:defRPr sz="120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89" tIns="47595" rIns="95189" bIns="47595" numCol="1" anchor="b" anchorCtr="0" compatLnSpc="1">
            <a:prstTxWarp prst="textNoShape">
              <a:avLst/>
            </a:prstTxWarp>
          </a:bodyPr>
          <a:lstStyle>
            <a:lvl1pPr algn="l" defTabSz="952500" eaLnBrk="1" hangingPunct="1">
              <a:defRPr sz="120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89" tIns="47595" rIns="95189" bIns="47595" numCol="1" anchor="b" anchorCtr="0" compatLnSpc="1">
            <a:prstTxWarp prst="textNoShape">
              <a:avLst/>
            </a:prstTxWarp>
          </a:bodyPr>
          <a:lstStyle>
            <a:lvl1pPr algn="r" defTabSz="952500" eaLnBrk="1" hangingPunct="1">
              <a:defRPr sz="1200">
                <a:latin typeface="Times New Roman" charset="0"/>
              </a:defRPr>
            </a:lvl1pPr>
          </a:lstStyle>
          <a:p>
            <a:fld id="{BB7E694E-B27C-814F-A3E0-B6E4C4D5F59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51969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fld id="{8F2978CE-A29F-264B-B9B4-232E55C64A32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698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9A91EC7-7143-A847-B95F-4EC39E8E269D}" type="slidenum">
              <a:rPr lang="de-DE" sz="1200">
                <a:latin typeface="Times New Roman" charset="0"/>
              </a:rPr>
              <a:pPr/>
              <a:t>1</a:t>
            </a:fld>
            <a:endParaRPr lang="de-DE" sz="1200">
              <a:latin typeface="Times New Roman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590E4F4-436B-904D-ABFF-B40C5E341F4D}" type="slidenum">
              <a:rPr lang="de-DE" sz="1200">
                <a:latin typeface="Times New Roman" charset="0"/>
              </a:rPr>
              <a:pPr/>
              <a:t>10</a:t>
            </a:fld>
            <a:endParaRPr lang="de-DE" sz="1200">
              <a:latin typeface="Times New Roman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D670CAB-35BA-F84C-AB3F-F1901237AFC3}" type="slidenum">
              <a:rPr lang="de-DE" sz="1200">
                <a:latin typeface="Times New Roman" charset="0"/>
              </a:rPr>
              <a:pPr/>
              <a:t>11</a:t>
            </a:fld>
            <a:endParaRPr lang="de-DE" sz="1200">
              <a:latin typeface="Times New Roman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F4A7AAE-2010-E746-BDCF-84C1AA992BCF}" type="slidenum">
              <a:rPr lang="de-DE" sz="1200">
                <a:latin typeface="Times New Roman" charset="0"/>
              </a:rPr>
              <a:pPr/>
              <a:t>12</a:t>
            </a:fld>
            <a:endParaRPr lang="de-DE" sz="1200">
              <a:latin typeface="Times New Roman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EA63A56-B4B3-A745-AE1C-7C28723FCE5D}" type="slidenum">
              <a:rPr lang="de-DE" sz="1200">
                <a:latin typeface="Times New Roman" charset="0"/>
              </a:rPr>
              <a:pPr/>
              <a:t>13</a:t>
            </a:fld>
            <a:endParaRPr lang="de-DE" sz="1200">
              <a:latin typeface="Times New Roman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A91B63F-5F96-A245-9D4E-C93D5B29DAC6}" type="slidenum">
              <a:rPr lang="de-DE" sz="1200">
                <a:latin typeface="Times New Roman" charset="0"/>
              </a:rPr>
              <a:pPr/>
              <a:t>14</a:t>
            </a:fld>
            <a:endParaRPr lang="de-DE" sz="1200">
              <a:latin typeface="Times New Roman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49F9048-CA4C-834D-A516-CC330FD0AF79}" type="slidenum">
              <a:rPr lang="de-DE" sz="1200">
                <a:latin typeface="Times New Roman" charset="0"/>
              </a:rPr>
              <a:pPr/>
              <a:t>15</a:t>
            </a:fld>
            <a:endParaRPr lang="de-DE" sz="1200">
              <a:latin typeface="Times New Roman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9F8EAD6-01D6-DB48-8203-7681CE8535B2}" type="slidenum">
              <a:rPr lang="de-DE" sz="1200">
                <a:latin typeface="Times New Roman" charset="0"/>
              </a:rPr>
              <a:pPr/>
              <a:t>16</a:t>
            </a:fld>
            <a:endParaRPr lang="de-DE" sz="1200">
              <a:latin typeface="Times New Roman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9D6081A-F754-AD43-9A95-34F503CD4C99}" type="slidenum">
              <a:rPr lang="de-DE" sz="1200">
                <a:latin typeface="Times New Roman" charset="0"/>
              </a:rPr>
              <a:pPr/>
              <a:t>17</a:t>
            </a:fld>
            <a:endParaRPr lang="de-DE" sz="1200">
              <a:latin typeface="Times New Roman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BD1864C-506F-3147-97FE-3D0AA4EC01DC}" type="slidenum">
              <a:rPr lang="de-DE" sz="1200">
                <a:latin typeface="Times New Roman" charset="0"/>
              </a:rPr>
              <a:pPr/>
              <a:t>18</a:t>
            </a:fld>
            <a:endParaRPr lang="de-DE" sz="1200">
              <a:latin typeface="Times New Roman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4FB9C89-50C2-A244-B29E-30109651820A}" type="slidenum">
              <a:rPr lang="de-DE" sz="1200">
                <a:latin typeface="Times New Roman" charset="0"/>
              </a:rPr>
              <a:pPr/>
              <a:t>19</a:t>
            </a:fld>
            <a:endParaRPr lang="de-DE" sz="1200">
              <a:latin typeface="Times New Roman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9FE8232-5FE7-F14E-9C4B-7D83EAA3B448}" type="slidenum">
              <a:rPr lang="de-DE" sz="1200">
                <a:latin typeface="Times New Roman" charset="0"/>
              </a:rPr>
              <a:pPr/>
              <a:t>2</a:t>
            </a:fld>
            <a:endParaRPr lang="de-DE" sz="1200">
              <a:latin typeface="Times New Roman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CB4FBB9-7272-2443-AF09-714033B7E014}" type="slidenum">
              <a:rPr lang="de-DE" sz="1200">
                <a:latin typeface="Times New Roman" charset="0"/>
              </a:rPr>
              <a:pPr/>
              <a:t>3</a:t>
            </a:fld>
            <a:endParaRPr lang="de-DE" sz="1200">
              <a:latin typeface="Times New Roman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1C8ADA0-BD8F-2D4F-949E-7C7BDE660A1D}" type="slidenum">
              <a:rPr lang="de-DE" sz="1200">
                <a:latin typeface="Times New Roman" charset="0"/>
              </a:rPr>
              <a:pPr/>
              <a:t>4</a:t>
            </a:fld>
            <a:endParaRPr lang="de-DE" sz="1200">
              <a:latin typeface="Times New Roman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19CACE4-90F3-4E47-B3D3-81377FE0374E}" type="slidenum">
              <a:rPr lang="de-DE" sz="1200">
                <a:latin typeface="Times New Roman" charset="0"/>
              </a:rPr>
              <a:pPr/>
              <a:t>5</a:t>
            </a:fld>
            <a:endParaRPr lang="de-DE" sz="1200">
              <a:latin typeface="Times New Roman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E695A75-CC82-1C43-B165-9FBB65952948}" type="slidenum">
              <a:rPr lang="de-DE" sz="1200">
                <a:latin typeface="Times New Roman" charset="0"/>
              </a:rPr>
              <a:pPr/>
              <a:t>6</a:t>
            </a:fld>
            <a:endParaRPr lang="de-DE" sz="1200">
              <a:latin typeface="Times New Roman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8D35759-B07A-2741-B2A3-C1DD98D3FEDB}" type="slidenum">
              <a:rPr lang="de-DE" sz="1200">
                <a:latin typeface="Times New Roman" charset="0"/>
              </a:rPr>
              <a:pPr/>
              <a:t>7</a:t>
            </a:fld>
            <a:endParaRPr lang="de-DE" sz="1200">
              <a:latin typeface="Times New Roman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2BB1C13-D9D4-B54A-86F1-576ECEEDA05B}" type="slidenum">
              <a:rPr lang="de-DE" sz="1200">
                <a:latin typeface="Times New Roman" charset="0"/>
              </a:rPr>
              <a:pPr/>
              <a:t>8</a:t>
            </a:fld>
            <a:endParaRPr lang="de-DE" sz="1200">
              <a:latin typeface="Times New Roman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D8C695E-B1E1-2748-B915-AB5297F9AB53}" type="slidenum">
              <a:rPr lang="de-DE" sz="1200">
                <a:latin typeface="Times New Roman" charset="0"/>
              </a:rPr>
              <a:pPr/>
              <a:t>9</a:t>
            </a:fld>
            <a:endParaRPr lang="de-DE" sz="1200">
              <a:latin typeface="Times New Roman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e-DE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pain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82296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Hier klicken, um Master-Titelformat zu bearbeiten.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 typeface="Webdings" pitchFamily="18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US"/>
              <a:t>Hier klicken, um Master-Untertitelformat zu bearbeiten.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FA9F4010-8DE6-9746-84F7-738CB9125F58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29422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5FCCBD-A903-B54A-B320-33327D762736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324651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858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8580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A4990C-6D06-9543-BC32-407F73E859C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975119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D5B6DD-25A4-FB48-927C-28AA4F58A092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748973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AEF86D-168A-5C4A-B6AE-BCD69C43B0AB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075633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54CB58-76BC-C34D-B2CA-F3815FB03818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18514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275171-CD11-904F-8EAD-2058CDB923F6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25027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835944-F18F-9A48-9D0F-77E60BB1EAF6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269731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5C6AA5-3889-F24B-A0F0-CA27E98922C8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160288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3C95D7-0EA3-6345-BF53-3C29E9BB7048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518739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8A6C5F-15D8-084C-964A-AC91CADFCBA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266214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Hier klicken, um Master-Textformat zu bearbeiten.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400" smtClean="0">
                <a:solidFill>
                  <a:srgbClr val="CC66FF"/>
                </a:solidFill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>
                <a:solidFill>
                  <a:srgbClr val="CC66FF"/>
                </a:solidFill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rgbClr val="CC66FF"/>
                </a:solidFill>
              </a:defRPr>
            </a:lvl1pPr>
          </a:lstStyle>
          <a:p>
            <a:fld id="{DAB303A7-7DDF-1D43-A998-16C0E97CA0D4}" type="slidenum">
              <a:rPr lang="en-US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charset="0"/>
        <a:buChar char="="/>
        <a:defRPr kumimoji="1" sz="2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charset="0"/>
        <a:buChar char="="/>
        <a:defRPr kumimoji="1"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charset="0"/>
        <a:buChar char="="/>
        <a:defRPr kumimoji="1"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charset="0"/>
        <a:buChar char="="/>
        <a:defRPr kumimoji="1"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charset="0"/>
        <a:buChar char="="/>
        <a:defRPr kumimoji="1"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ebdings" pitchFamily="18" charset="2"/>
        <a:buChar char="=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>
                <a:latin typeface="Arial Black" charset="0"/>
              </a:rPr>
              <a:t>Datenintegrität</a:t>
            </a:r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>
                <a:latin typeface="Tahoma" charset="0"/>
              </a:rPr>
              <a:t>Integitätsbedingungen</a:t>
            </a:r>
          </a:p>
          <a:p>
            <a:pPr lvl="1"/>
            <a:r>
              <a:rPr lang="de-DE">
                <a:latin typeface="Tahoma" charset="0"/>
              </a:rPr>
              <a:t>Schlüssel</a:t>
            </a:r>
          </a:p>
          <a:p>
            <a:pPr lvl="1"/>
            <a:r>
              <a:rPr lang="de-DE">
                <a:latin typeface="Tahoma" charset="0"/>
              </a:rPr>
              <a:t>Beziehungskardinalitäten</a:t>
            </a:r>
          </a:p>
          <a:p>
            <a:pPr lvl="1"/>
            <a:r>
              <a:rPr lang="de-DE">
                <a:latin typeface="Tahoma" charset="0"/>
              </a:rPr>
              <a:t>Attributdomänen</a:t>
            </a:r>
          </a:p>
          <a:p>
            <a:pPr lvl="1"/>
            <a:r>
              <a:rPr lang="de-DE">
                <a:latin typeface="Tahoma" charset="0"/>
              </a:rPr>
              <a:t>Inklusion bei Generalisierung</a:t>
            </a:r>
          </a:p>
          <a:p>
            <a:r>
              <a:rPr lang="de-DE">
                <a:latin typeface="Tahoma" charset="0"/>
              </a:rPr>
              <a:t>statische Integritätsbedingungen</a:t>
            </a:r>
          </a:p>
          <a:p>
            <a:pPr lvl="1"/>
            <a:r>
              <a:rPr lang="de-DE">
                <a:latin typeface="Tahoma" charset="0"/>
              </a:rPr>
              <a:t>Bedingungen an den Zustand der Datenbasis</a:t>
            </a:r>
          </a:p>
          <a:p>
            <a:r>
              <a:rPr lang="de-DE">
                <a:latin typeface="Tahoma" charset="0"/>
              </a:rPr>
              <a:t>dynamische Integritätsbedingungen</a:t>
            </a:r>
          </a:p>
          <a:p>
            <a:pPr lvl="1"/>
            <a:r>
              <a:rPr lang="de-DE">
                <a:latin typeface="Tahoma" charset="0"/>
              </a:rPr>
              <a:t>Bedingungen an Zustandsübergänge</a:t>
            </a:r>
          </a:p>
          <a:p>
            <a:endParaRPr lang="de-DE">
              <a:latin typeface="Tahoma" charset="0"/>
            </a:endParaRPr>
          </a:p>
          <a:p>
            <a:endParaRPr lang="de-DE">
              <a:latin typeface="Tahoma" charset="0"/>
            </a:endParaRPr>
          </a:p>
          <a:p>
            <a:endParaRPr lang="de-DE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 Black" charset="0"/>
              </a:rPr>
              <a:t>Einfache statische Integritätsbedingungen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>
              <a:latin typeface="Tahoma" charset="0"/>
            </a:endParaRPr>
          </a:p>
          <a:p>
            <a:endParaRPr lang="de-DE">
              <a:latin typeface="Tahoma" charset="0"/>
            </a:endParaRPr>
          </a:p>
          <a:p>
            <a:r>
              <a:rPr lang="de-DE">
                <a:latin typeface="Tahoma" charset="0"/>
              </a:rPr>
              <a:t>Wertebereichseinschränkungen</a:t>
            </a:r>
          </a:p>
          <a:p>
            <a:pPr>
              <a:buFont typeface="Webdings" charset="0"/>
              <a:buNone/>
            </a:pPr>
            <a:r>
              <a:rPr lang="de-DE">
                <a:latin typeface="Tahoma" charset="0"/>
              </a:rPr>
              <a:t>	... </a:t>
            </a:r>
            <a:r>
              <a:rPr lang="de-DE" b="1">
                <a:latin typeface="Tahoma" charset="0"/>
              </a:rPr>
              <a:t>check</a:t>
            </a:r>
            <a:r>
              <a:rPr lang="de-DE">
                <a:latin typeface="Tahoma" charset="0"/>
              </a:rPr>
              <a:t> Semester </a:t>
            </a:r>
            <a:r>
              <a:rPr lang="de-DE" b="1">
                <a:latin typeface="Tahoma" charset="0"/>
              </a:rPr>
              <a:t>between</a:t>
            </a:r>
            <a:r>
              <a:rPr lang="de-DE">
                <a:latin typeface="Tahoma" charset="0"/>
              </a:rPr>
              <a:t> 1 </a:t>
            </a:r>
            <a:r>
              <a:rPr lang="de-DE" b="1">
                <a:latin typeface="Tahoma" charset="0"/>
              </a:rPr>
              <a:t>and</a:t>
            </a:r>
            <a:r>
              <a:rPr lang="de-DE">
                <a:latin typeface="Tahoma" charset="0"/>
              </a:rPr>
              <a:t> 13</a:t>
            </a:r>
          </a:p>
          <a:p>
            <a:r>
              <a:rPr lang="de-DE">
                <a:latin typeface="Tahoma" charset="0"/>
              </a:rPr>
              <a:t>Aufzählungstypen</a:t>
            </a:r>
          </a:p>
          <a:p>
            <a:pPr>
              <a:buFont typeface="Webdings" charset="0"/>
              <a:buNone/>
            </a:pPr>
            <a:r>
              <a:rPr lang="de-DE">
                <a:latin typeface="Tahoma" charset="0"/>
              </a:rPr>
              <a:t>	... </a:t>
            </a:r>
            <a:r>
              <a:rPr lang="de-DE" b="1">
                <a:latin typeface="Tahoma" charset="0"/>
              </a:rPr>
              <a:t>check</a:t>
            </a:r>
            <a:r>
              <a:rPr lang="de-DE">
                <a:latin typeface="Tahoma" charset="0"/>
              </a:rPr>
              <a:t> Rang </a:t>
            </a:r>
            <a:r>
              <a:rPr lang="de-DE" b="1">
                <a:latin typeface="Tahoma" charset="0"/>
              </a:rPr>
              <a:t>in</a:t>
            </a:r>
            <a:r>
              <a:rPr lang="de-DE">
                <a:latin typeface="Tahoma" charset="0"/>
              </a:rPr>
              <a:t> (`C2´, `C3´, `C4´) ...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 Black" charset="0"/>
              </a:rPr>
              <a:t>Das Universitätsschema mit Integritätsbedingungen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0" y="1371600"/>
            <a:ext cx="9144000" cy="538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Studenten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( MatrNr		</a:t>
            </a:r>
            <a:r>
              <a:rPr lang="de-DE" b="1">
                <a:latin typeface="Tahoma" charset="0"/>
              </a:rPr>
              <a:t>integer primary key</a:t>
            </a:r>
            <a:r>
              <a:rPr lang="de-DE">
                <a:latin typeface="Tahoma" charset="0"/>
              </a:rPr>
              <a:t>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Name		</a:t>
            </a:r>
            <a:r>
              <a:rPr lang="de-DE" b="1">
                <a:latin typeface="Tahoma" charset="0"/>
              </a:rPr>
              <a:t>varchar</a:t>
            </a:r>
            <a:r>
              <a:rPr lang="de-DE">
                <a:latin typeface="Tahoma" charset="0"/>
              </a:rPr>
              <a:t>(30) </a:t>
            </a:r>
            <a:r>
              <a:rPr lang="de-DE" b="1">
                <a:latin typeface="Tahoma" charset="0"/>
              </a:rPr>
              <a:t>not null</a:t>
            </a:r>
            <a:r>
              <a:rPr lang="de-DE">
                <a:latin typeface="Tahoma" charset="0"/>
              </a:rPr>
              <a:t>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Semester	</a:t>
            </a:r>
            <a:r>
              <a:rPr lang="de-DE" b="1">
                <a:latin typeface="Tahoma" charset="0"/>
              </a:rPr>
              <a:t>integer check</a:t>
            </a:r>
            <a:r>
              <a:rPr lang="de-DE">
                <a:latin typeface="Tahoma" charset="0"/>
              </a:rPr>
              <a:t> Semester </a:t>
            </a:r>
            <a:r>
              <a:rPr lang="de-DE" b="1">
                <a:latin typeface="Tahoma" charset="0"/>
              </a:rPr>
              <a:t>between</a:t>
            </a:r>
            <a:r>
              <a:rPr lang="de-DE">
                <a:latin typeface="Tahoma" charset="0"/>
              </a:rPr>
              <a:t> 1 </a:t>
            </a:r>
            <a:r>
              <a:rPr lang="de-DE" b="1">
                <a:latin typeface="Tahoma" charset="0"/>
              </a:rPr>
              <a:t>and</a:t>
            </a:r>
            <a:r>
              <a:rPr lang="de-DE">
                <a:latin typeface="Tahoma" charset="0"/>
              </a:rPr>
              <a:t> 13),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Professoren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( PersNr	 	</a:t>
            </a:r>
            <a:r>
              <a:rPr lang="de-DE" b="1">
                <a:latin typeface="Tahoma" charset="0"/>
              </a:rPr>
              <a:t>integer primary key</a:t>
            </a:r>
            <a:r>
              <a:rPr lang="de-DE">
                <a:latin typeface="Tahoma" charset="0"/>
              </a:rPr>
              <a:t>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Name		</a:t>
            </a:r>
            <a:r>
              <a:rPr lang="de-DE" b="1">
                <a:latin typeface="Tahoma" charset="0"/>
              </a:rPr>
              <a:t>varchar</a:t>
            </a:r>
            <a:r>
              <a:rPr lang="de-DE">
                <a:latin typeface="Tahoma" charset="0"/>
              </a:rPr>
              <a:t>(30) </a:t>
            </a:r>
            <a:r>
              <a:rPr lang="de-DE" b="1">
                <a:latin typeface="Tahoma" charset="0"/>
              </a:rPr>
              <a:t>not null</a:t>
            </a:r>
            <a:r>
              <a:rPr lang="de-DE">
                <a:latin typeface="Tahoma" charset="0"/>
              </a:rPr>
              <a:t>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Rang			</a:t>
            </a:r>
            <a:r>
              <a:rPr lang="de-DE" b="1">
                <a:latin typeface="Tahoma" charset="0"/>
              </a:rPr>
              <a:t>character</a:t>
            </a:r>
            <a:r>
              <a:rPr lang="de-DE">
                <a:latin typeface="Tahoma" charset="0"/>
              </a:rPr>
              <a:t>(2)</a:t>
            </a:r>
            <a:r>
              <a:rPr lang="de-DE" b="1">
                <a:latin typeface="Tahoma" charset="0"/>
              </a:rPr>
              <a:t> check</a:t>
            </a:r>
            <a:r>
              <a:rPr lang="de-DE">
                <a:latin typeface="Tahoma" charset="0"/>
              </a:rPr>
              <a:t> (Rang </a:t>
            </a:r>
            <a:r>
              <a:rPr lang="de-DE" b="1">
                <a:latin typeface="Tahoma" charset="0"/>
              </a:rPr>
              <a:t>in</a:t>
            </a:r>
            <a:r>
              <a:rPr lang="de-DE">
                <a:latin typeface="Tahoma" charset="0"/>
              </a:rPr>
              <a:t> (`C2´,`C3´,`C4´)),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Raum 		</a:t>
            </a:r>
            <a:r>
              <a:rPr lang="de-DE" b="1">
                <a:latin typeface="Tahoma" charset="0"/>
              </a:rPr>
              <a:t>integer unique</a:t>
            </a:r>
            <a:r>
              <a:rPr lang="de-DE">
                <a:latin typeface="Tahoma" charset="0"/>
              </a:rPr>
              <a:t> );</a:t>
            </a:r>
          </a:p>
          <a:p>
            <a:pPr algn="l" eaLnBrk="1" hangingPunct="1">
              <a:spcBef>
                <a:spcPct val="50000"/>
              </a:spcBef>
            </a:pPr>
            <a:endParaRPr lang="de-DE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0" y="152400"/>
            <a:ext cx="9144000" cy="666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Assistenten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>
                <a:latin typeface="Tahoma" charset="0"/>
              </a:rPr>
              <a:t>	( PersNr		</a:t>
            </a:r>
            <a:r>
              <a:rPr lang="de-DE" b="1">
                <a:latin typeface="Tahoma" charset="0"/>
              </a:rPr>
              <a:t>integer primary key</a:t>
            </a:r>
            <a:r>
              <a:rPr lang="de-DE">
                <a:latin typeface="Tahoma" charset="0"/>
              </a:rPr>
              <a:t>,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>
                <a:latin typeface="Tahoma" charset="0"/>
              </a:rPr>
              <a:t>	Name		</a:t>
            </a:r>
            <a:r>
              <a:rPr lang="de-DE" b="1">
                <a:latin typeface="Tahoma" charset="0"/>
              </a:rPr>
              <a:t>varchar</a:t>
            </a:r>
            <a:r>
              <a:rPr lang="de-DE">
                <a:latin typeface="Tahoma" charset="0"/>
              </a:rPr>
              <a:t>(30) </a:t>
            </a:r>
            <a:r>
              <a:rPr lang="de-DE" b="1">
                <a:latin typeface="Tahoma" charset="0"/>
              </a:rPr>
              <a:t>not null</a:t>
            </a:r>
            <a:r>
              <a:rPr lang="de-DE">
                <a:latin typeface="Tahoma" charset="0"/>
              </a:rPr>
              <a:t>,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>
                <a:latin typeface="Tahoma" charset="0"/>
              </a:rPr>
              <a:t>	Fachgebiet	</a:t>
            </a:r>
            <a:r>
              <a:rPr lang="de-DE" b="1">
                <a:latin typeface="Tahoma" charset="0"/>
              </a:rPr>
              <a:t>varchar</a:t>
            </a:r>
            <a:r>
              <a:rPr lang="de-DE">
                <a:latin typeface="Tahoma" charset="0"/>
              </a:rPr>
              <a:t>(30), 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>
                <a:latin typeface="Tahoma" charset="0"/>
              </a:rPr>
              <a:t>	Boss		</a:t>
            </a:r>
            <a:r>
              <a:rPr lang="de-DE" b="1">
                <a:latin typeface="Tahoma" charset="0"/>
              </a:rPr>
              <a:t>integer</a:t>
            </a:r>
            <a:r>
              <a:rPr lang="de-DE">
                <a:latin typeface="Tahoma" charset="0"/>
              </a:rPr>
              <a:t>,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>
                <a:latin typeface="Tahoma" charset="0"/>
              </a:rPr>
              <a:t>	</a:t>
            </a:r>
            <a:r>
              <a:rPr lang="de-DE" b="1">
                <a:latin typeface="Tahoma" charset="0"/>
              </a:rPr>
              <a:t>foreign key</a:t>
            </a:r>
            <a:r>
              <a:rPr lang="de-DE">
                <a:latin typeface="Tahoma" charset="0"/>
              </a:rPr>
              <a:t>	(Boss) </a:t>
            </a:r>
            <a:r>
              <a:rPr lang="de-DE" b="1">
                <a:latin typeface="Tahoma" charset="0"/>
              </a:rPr>
              <a:t>references</a:t>
            </a:r>
            <a:r>
              <a:rPr lang="de-DE">
                <a:latin typeface="Tahoma" charset="0"/>
              </a:rPr>
              <a:t> Professoren </a:t>
            </a:r>
            <a:r>
              <a:rPr lang="de-DE" b="1">
                <a:latin typeface="Tahoma" charset="0"/>
              </a:rPr>
              <a:t>on</a:t>
            </a:r>
            <a:r>
              <a:rPr lang="de-DE">
                <a:latin typeface="Tahoma" charset="0"/>
              </a:rPr>
              <a:t> </a:t>
            </a:r>
            <a:r>
              <a:rPr lang="de-DE" b="1">
                <a:latin typeface="Tahoma" charset="0"/>
              </a:rPr>
              <a:t>delete 				set</a:t>
            </a:r>
            <a:r>
              <a:rPr lang="de-DE">
                <a:latin typeface="Tahoma" charset="0"/>
              </a:rPr>
              <a:t> </a:t>
            </a:r>
            <a:r>
              <a:rPr lang="de-DE" b="1">
                <a:latin typeface="Tahoma" charset="0"/>
              </a:rPr>
              <a:t>null</a:t>
            </a:r>
            <a:r>
              <a:rPr lang="de-DE">
                <a:latin typeface="Tahoma" charset="0"/>
              </a:rPr>
              <a:t>);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Vorlesungen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>
                <a:latin typeface="Tahoma" charset="0"/>
              </a:rPr>
              <a:t>	( VorlNr		</a:t>
            </a:r>
            <a:r>
              <a:rPr lang="de-DE" b="1">
                <a:latin typeface="Tahoma" charset="0"/>
              </a:rPr>
              <a:t>integer primary key</a:t>
            </a:r>
            <a:r>
              <a:rPr lang="de-DE">
                <a:latin typeface="Tahoma" charset="0"/>
              </a:rPr>
              <a:t>,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>
                <a:latin typeface="Tahoma" charset="0"/>
              </a:rPr>
              <a:t>	Titel		</a:t>
            </a:r>
            <a:r>
              <a:rPr lang="de-DE" b="1">
                <a:latin typeface="Tahoma" charset="0"/>
              </a:rPr>
              <a:t>varchar</a:t>
            </a:r>
            <a:r>
              <a:rPr lang="de-DE">
                <a:latin typeface="Tahoma" charset="0"/>
              </a:rPr>
              <a:t>(30),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>
                <a:latin typeface="Tahoma" charset="0"/>
              </a:rPr>
              <a:t>	SWS		</a:t>
            </a:r>
            <a:r>
              <a:rPr lang="de-DE" b="1">
                <a:latin typeface="Tahoma" charset="0"/>
              </a:rPr>
              <a:t>integer</a:t>
            </a:r>
            <a:r>
              <a:rPr lang="de-DE">
                <a:latin typeface="Tahoma" charset="0"/>
              </a:rPr>
              <a:t>,</a:t>
            </a:r>
            <a:endParaRPr lang="de-DE" b="1">
              <a:latin typeface="Tahoma" charset="0"/>
            </a:endParaRP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>
                <a:latin typeface="Tahoma" charset="0"/>
              </a:rPr>
              <a:t>	gelesen Von	</a:t>
            </a:r>
            <a:r>
              <a:rPr lang="de-DE" b="1">
                <a:latin typeface="Tahoma" charset="0"/>
              </a:rPr>
              <a:t>integer references</a:t>
            </a:r>
            <a:r>
              <a:rPr lang="de-DE">
                <a:latin typeface="Tahoma" charset="0"/>
              </a:rPr>
              <a:t> Professoren </a:t>
            </a:r>
            <a:r>
              <a:rPr lang="de-DE" b="1">
                <a:latin typeface="Tahoma" charset="0"/>
              </a:rPr>
              <a:t>on delete 				set null</a:t>
            </a:r>
            <a:r>
              <a:rPr lang="de-DE">
                <a:latin typeface="Tahoma" charset="0"/>
              </a:rPr>
              <a:t>);</a:t>
            </a:r>
            <a:endParaRPr lang="de-DE" b="1">
              <a:latin typeface="Tahoma" charset="0"/>
            </a:endParaRP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r>
              <a:rPr lang="de-DE">
                <a:latin typeface="Tahoma" charset="0"/>
              </a:rPr>
              <a:t>	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  <a:tabLst>
                <a:tab pos="482600" algn="l"/>
              </a:tabLst>
            </a:pPr>
            <a:endParaRPr lang="de-DE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76200"/>
            <a:ext cx="9144000" cy="629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defTabSz="292100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hören</a:t>
            </a:r>
          </a:p>
          <a:p>
            <a:pPr algn="l" defTabSz="292100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( MatrNr				</a:t>
            </a:r>
            <a:r>
              <a:rPr lang="de-DE" b="1">
                <a:latin typeface="Tahoma" charset="0"/>
              </a:rPr>
              <a:t>integer references </a:t>
            </a:r>
            <a:r>
              <a:rPr lang="de-DE">
                <a:latin typeface="Tahoma" charset="0"/>
              </a:rPr>
              <a:t>Studenten </a:t>
            </a:r>
            <a:r>
              <a:rPr lang="de-DE" b="1">
                <a:latin typeface="Tahoma" charset="0"/>
              </a:rPr>
              <a:t>on delete 										cascade</a:t>
            </a:r>
            <a:r>
              <a:rPr lang="de-DE">
                <a:latin typeface="Tahoma" charset="0"/>
              </a:rPr>
              <a:t>,</a:t>
            </a:r>
          </a:p>
          <a:p>
            <a:pPr algn="l" defTabSz="292100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VorlNr					</a:t>
            </a:r>
            <a:r>
              <a:rPr lang="de-DE" b="1">
                <a:latin typeface="Tahoma" charset="0"/>
              </a:rPr>
              <a:t>integer references </a:t>
            </a:r>
            <a:r>
              <a:rPr lang="de-DE">
                <a:latin typeface="Tahoma" charset="0"/>
              </a:rPr>
              <a:t>Vorlesungen </a:t>
            </a:r>
            <a:r>
              <a:rPr lang="de-DE" b="1">
                <a:latin typeface="Tahoma" charset="0"/>
              </a:rPr>
              <a:t>on delete 									cascade</a:t>
            </a:r>
            <a:r>
              <a:rPr lang="de-DE">
                <a:latin typeface="Tahoma" charset="0"/>
              </a:rPr>
              <a:t>,</a:t>
            </a:r>
          </a:p>
          <a:p>
            <a:pPr algn="l" defTabSz="292100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</a:t>
            </a:r>
            <a:r>
              <a:rPr lang="de-DE" b="1">
                <a:latin typeface="Tahoma" charset="0"/>
              </a:rPr>
              <a:t>primary key</a:t>
            </a:r>
            <a:r>
              <a:rPr lang="de-DE">
                <a:latin typeface="Tahoma" charset="0"/>
              </a:rPr>
              <a:t> 	(MatrNr, VorlNr));</a:t>
            </a:r>
          </a:p>
          <a:p>
            <a:pPr algn="l" defTabSz="292100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voraussetzen</a:t>
            </a:r>
          </a:p>
          <a:p>
            <a:pPr algn="l" defTabSz="292100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( Vorgänger		</a:t>
            </a:r>
            <a:r>
              <a:rPr lang="de-DE" b="1">
                <a:latin typeface="Tahoma" charset="0"/>
              </a:rPr>
              <a:t>integer references </a:t>
            </a:r>
            <a:r>
              <a:rPr lang="de-DE">
                <a:latin typeface="Tahoma" charset="0"/>
              </a:rPr>
              <a:t>Vorlesungen </a:t>
            </a:r>
            <a:r>
              <a:rPr lang="de-DE" b="1">
                <a:latin typeface="Tahoma" charset="0"/>
              </a:rPr>
              <a:t>on delete 									cascade</a:t>
            </a:r>
            <a:r>
              <a:rPr lang="de-DE">
                <a:latin typeface="Tahoma" charset="0"/>
              </a:rPr>
              <a:t>,</a:t>
            </a:r>
          </a:p>
          <a:p>
            <a:pPr algn="l" defTabSz="292100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Nachfolger			</a:t>
            </a:r>
            <a:r>
              <a:rPr lang="de-DE" b="1">
                <a:latin typeface="Tahoma" charset="0"/>
              </a:rPr>
              <a:t>integer references </a:t>
            </a:r>
            <a:r>
              <a:rPr lang="de-DE">
                <a:latin typeface="Tahoma" charset="0"/>
              </a:rPr>
              <a:t>Vorlesungen </a:t>
            </a:r>
            <a:r>
              <a:rPr lang="de-DE" b="1">
                <a:latin typeface="Tahoma" charset="0"/>
              </a:rPr>
              <a:t>on 													delete cascade</a:t>
            </a:r>
            <a:r>
              <a:rPr lang="de-DE">
                <a:latin typeface="Tahoma" charset="0"/>
              </a:rPr>
              <a:t>,</a:t>
            </a:r>
          </a:p>
          <a:p>
            <a:pPr algn="l" defTabSz="292100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</a:t>
            </a:r>
            <a:r>
              <a:rPr lang="de-DE" b="1">
                <a:latin typeface="Tahoma" charset="0"/>
              </a:rPr>
              <a:t>primary key</a:t>
            </a:r>
            <a:r>
              <a:rPr lang="de-DE">
                <a:latin typeface="Tahoma" charset="0"/>
              </a:rPr>
              <a:t> 	(Vorgänger, Nachfolger));</a:t>
            </a:r>
          </a:p>
          <a:p>
            <a:pPr algn="l" defTabSz="292100" eaLnBrk="1" hangingPunct="1">
              <a:spcBef>
                <a:spcPct val="50000"/>
              </a:spcBef>
            </a:pPr>
            <a:endParaRPr lang="de-DE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371475"/>
            <a:ext cx="9144000" cy="429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defTabSz="571500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prüfen</a:t>
            </a:r>
          </a:p>
          <a:p>
            <a:pPr algn="l" defTabSz="571500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( MatrNr			</a:t>
            </a:r>
            <a:r>
              <a:rPr lang="de-DE" b="1">
                <a:latin typeface="Tahoma" charset="0"/>
              </a:rPr>
              <a:t>integer references </a:t>
            </a:r>
            <a:r>
              <a:rPr lang="de-DE">
                <a:latin typeface="Tahoma" charset="0"/>
              </a:rPr>
              <a:t>Studenten </a:t>
            </a:r>
            <a:r>
              <a:rPr lang="de-DE" b="1">
                <a:latin typeface="Tahoma" charset="0"/>
              </a:rPr>
              <a:t>on delete 										cascade</a:t>
            </a:r>
            <a:r>
              <a:rPr lang="de-DE">
                <a:latin typeface="Tahoma" charset="0"/>
              </a:rPr>
              <a:t>,</a:t>
            </a:r>
          </a:p>
          <a:p>
            <a:pPr algn="l" defTabSz="571500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VorlNr			</a:t>
            </a:r>
            <a:r>
              <a:rPr lang="de-DE" b="1">
                <a:latin typeface="Tahoma" charset="0"/>
              </a:rPr>
              <a:t>integer references </a:t>
            </a:r>
            <a:r>
              <a:rPr lang="de-DE">
                <a:latin typeface="Tahoma" charset="0"/>
              </a:rPr>
              <a:t>Vorlesungen, </a:t>
            </a:r>
            <a:endParaRPr lang="de-DE" b="1">
              <a:latin typeface="Tahoma" charset="0"/>
            </a:endParaRPr>
          </a:p>
          <a:p>
            <a:pPr algn="l" defTabSz="571500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	</a:t>
            </a:r>
            <a:r>
              <a:rPr lang="de-DE">
                <a:latin typeface="Tahoma" charset="0"/>
              </a:rPr>
              <a:t>PersNr			</a:t>
            </a:r>
            <a:r>
              <a:rPr lang="de-DE" b="1">
                <a:latin typeface="Tahoma" charset="0"/>
              </a:rPr>
              <a:t>integer references</a:t>
            </a:r>
            <a:r>
              <a:rPr lang="de-DE">
                <a:latin typeface="Tahoma" charset="0"/>
              </a:rPr>
              <a:t> Professoren </a:t>
            </a:r>
            <a:r>
              <a:rPr lang="de-DE" b="1">
                <a:latin typeface="Tahoma" charset="0"/>
              </a:rPr>
              <a:t>on delete</a:t>
            </a:r>
            <a:r>
              <a:rPr lang="de-DE">
                <a:latin typeface="Tahoma" charset="0"/>
              </a:rPr>
              <a:t> 					</a:t>
            </a:r>
            <a:r>
              <a:rPr lang="de-DE" b="1">
                <a:latin typeface="Tahoma" charset="0"/>
              </a:rPr>
              <a:t>set null</a:t>
            </a:r>
            <a:r>
              <a:rPr lang="de-DE">
                <a:latin typeface="Tahoma" charset="0"/>
              </a:rPr>
              <a:t>, </a:t>
            </a:r>
          </a:p>
          <a:p>
            <a:pPr algn="l" defTabSz="571500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Note			</a:t>
            </a:r>
            <a:r>
              <a:rPr lang="de-DE" b="1">
                <a:latin typeface="Tahoma" charset="0"/>
              </a:rPr>
              <a:t>numeric </a:t>
            </a:r>
            <a:r>
              <a:rPr lang="de-DE">
                <a:latin typeface="Tahoma" charset="0"/>
              </a:rPr>
              <a:t>(2,1)</a:t>
            </a:r>
            <a:r>
              <a:rPr lang="de-DE" b="1">
                <a:latin typeface="Tahoma" charset="0"/>
              </a:rPr>
              <a:t>  check</a:t>
            </a:r>
            <a:r>
              <a:rPr lang="de-DE">
                <a:latin typeface="Tahoma" charset="0"/>
              </a:rPr>
              <a:t> (Note </a:t>
            </a:r>
            <a:r>
              <a:rPr lang="de-DE" b="1">
                <a:latin typeface="Tahoma" charset="0"/>
              </a:rPr>
              <a:t>between</a:t>
            </a:r>
            <a:r>
              <a:rPr lang="de-DE">
                <a:latin typeface="Tahoma" charset="0"/>
              </a:rPr>
              <a:t> 0.7 					</a:t>
            </a:r>
            <a:r>
              <a:rPr lang="de-DE" b="1">
                <a:latin typeface="Tahoma" charset="0"/>
              </a:rPr>
              <a:t>and</a:t>
            </a:r>
            <a:r>
              <a:rPr lang="de-DE">
                <a:latin typeface="Tahoma" charset="0"/>
              </a:rPr>
              <a:t> 5.0),</a:t>
            </a:r>
          </a:p>
          <a:p>
            <a:pPr algn="l" defTabSz="571500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</a:t>
            </a:r>
            <a:r>
              <a:rPr lang="de-DE" b="1">
                <a:latin typeface="Tahoma" charset="0"/>
              </a:rPr>
              <a:t>primary key</a:t>
            </a:r>
            <a:r>
              <a:rPr lang="de-DE">
                <a:latin typeface="Tahoma" charset="0"/>
              </a:rPr>
              <a:t> 	(MatrNr, VorlNr));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81075"/>
          </a:xfrm>
        </p:spPr>
        <p:txBody>
          <a:bodyPr/>
          <a:lstStyle/>
          <a:p>
            <a:r>
              <a:rPr lang="de-DE" sz="3200">
                <a:latin typeface="Arial Black" charset="0"/>
              </a:rPr>
              <a:t>Komplexere Konsistenzbedingungen:</a:t>
            </a:r>
            <a:br>
              <a:rPr lang="de-DE" sz="3200">
                <a:latin typeface="Arial Black" charset="0"/>
              </a:rPr>
            </a:br>
            <a:r>
              <a:rPr lang="de-DE" sz="3200">
                <a:latin typeface="Arial Black" charset="0"/>
              </a:rPr>
              <a:t>Leider </a:t>
            </a:r>
            <a:r>
              <a:rPr lang="de-DE" sz="3200">
                <a:solidFill>
                  <a:schemeClr val="accent2"/>
                </a:solidFill>
                <a:latin typeface="Arial Black" charset="0"/>
              </a:rPr>
              <a:t>selten</a:t>
            </a:r>
            <a:r>
              <a:rPr lang="de-DE" sz="3200">
                <a:latin typeface="Arial Black" charset="0"/>
              </a:rPr>
              <a:t> / </a:t>
            </a:r>
            <a:r>
              <a:rPr lang="de-DE" sz="3200">
                <a:solidFill>
                  <a:schemeClr val="accent2"/>
                </a:solidFill>
                <a:latin typeface="Arial Black" charset="0"/>
              </a:rPr>
              <a:t>noch nicht</a:t>
            </a:r>
            <a:r>
              <a:rPr lang="de-DE" sz="3200">
                <a:latin typeface="Arial Black" charset="0"/>
              </a:rPr>
              <a:t> unterstützt</a:t>
            </a:r>
          </a:p>
        </p:txBody>
      </p:sp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0" t="33269" r="11604" b="18489"/>
          <a:stretch>
            <a:fillRect/>
          </a:stretch>
        </p:blipFill>
        <p:spPr bwMode="auto">
          <a:xfrm>
            <a:off x="0" y="908050"/>
            <a:ext cx="9144000" cy="379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4779963"/>
            <a:ext cx="9144000" cy="2078037"/>
          </a:xfrm>
        </p:spPr>
        <p:txBody>
          <a:bodyPr/>
          <a:lstStyle/>
          <a:p>
            <a:r>
              <a:rPr lang="de-DE">
                <a:latin typeface="Tahoma" charset="0"/>
              </a:rPr>
              <a:t>Studenten können sich nur über Vorlesungen prüfen lassen, die sie vorher gehört haben</a:t>
            </a:r>
          </a:p>
          <a:p>
            <a:r>
              <a:rPr lang="de-DE">
                <a:latin typeface="Tahoma" charset="0"/>
              </a:rPr>
              <a:t>Bei jeder Änderung und Einfügung wird die </a:t>
            </a:r>
            <a:r>
              <a:rPr lang="de-DE">
                <a:solidFill>
                  <a:schemeClr val="accent2"/>
                </a:solidFill>
                <a:latin typeface="Tahoma" charset="0"/>
              </a:rPr>
              <a:t>check</a:t>
            </a:r>
            <a:r>
              <a:rPr lang="de-DE">
                <a:latin typeface="Tahoma" charset="0"/>
              </a:rPr>
              <a:t>-Klausel ausgewertet</a:t>
            </a:r>
          </a:p>
          <a:p>
            <a:r>
              <a:rPr lang="de-DE">
                <a:latin typeface="Tahoma" charset="0"/>
              </a:rPr>
              <a:t>Operation wird nur durchgeführt, wenn der check </a:t>
            </a:r>
            <a:r>
              <a:rPr lang="de-DE">
                <a:solidFill>
                  <a:schemeClr val="accent2"/>
                </a:solidFill>
                <a:latin typeface="Tahoma" charset="0"/>
              </a:rPr>
              <a:t>true</a:t>
            </a:r>
            <a:r>
              <a:rPr lang="de-DE">
                <a:latin typeface="Tahoma" charset="0"/>
              </a:rPr>
              <a:t> ergibt</a:t>
            </a: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611188" y="2852738"/>
            <a:ext cx="6840537" cy="1512887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de-DE">
                <a:latin typeface="Arial Black" charset="0"/>
              </a:rPr>
              <a:t>Datenbank-Trigger</a:t>
            </a: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0" y="914400"/>
            <a:ext cx="9144000" cy="575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defTabSz="571500" eaLnBrk="1" hangingPunct="1">
              <a:lnSpc>
                <a:spcPct val="60000"/>
              </a:lnSpc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trigger</a:t>
            </a:r>
            <a:r>
              <a:rPr lang="de-DE">
                <a:latin typeface="Tahoma" charset="0"/>
              </a:rPr>
              <a:t> keine Degradierung</a:t>
            </a:r>
          </a:p>
          <a:p>
            <a:pPr algn="l" defTabSz="571500" eaLnBrk="1" hangingPunct="1">
              <a:lnSpc>
                <a:spcPct val="60000"/>
              </a:lnSpc>
              <a:spcBef>
                <a:spcPct val="50000"/>
              </a:spcBef>
            </a:pPr>
            <a:r>
              <a:rPr lang="de-DE" b="1">
                <a:latin typeface="Tahoma" charset="0"/>
              </a:rPr>
              <a:t>before update on</a:t>
            </a:r>
            <a:r>
              <a:rPr lang="de-DE">
                <a:latin typeface="Tahoma" charset="0"/>
              </a:rPr>
              <a:t> Professoren</a:t>
            </a:r>
          </a:p>
          <a:p>
            <a:pPr algn="l" defTabSz="571500" eaLnBrk="1" hangingPunct="1">
              <a:lnSpc>
                <a:spcPct val="60000"/>
              </a:lnSpc>
              <a:spcBef>
                <a:spcPct val="50000"/>
              </a:spcBef>
            </a:pPr>
            <a:r>
              <a:rPr lang="de-DE" b="1">
                <a:latin typeface="Tahoma" charset="0"/>
              </a:rPr>
              <a:t>for each row</a:t>
            </a:r>
          </a:p>
          <a:p>
            <a:pPr algn="l" defTabSz="571500" eaLnBrk="1" hangingPunct="1">
              <a:lnSpc>
                <a:spcPct val="60000"/>
              </a:lnSpc>
              <a:spcBef>
                <a:spcPct val="50000"/>
              </a:spcBef>
            </a:pPr>
            <a:r>
              <a:rPr lang="de-DE" b="1">
                <a:latin typeface="Tahoma" charset="0"/>
              </a:rPr>
              <a:t>when </a:t>
            </a:r>
            <a:r>
              <a:rPr lang="de-DE">
                <a:latin typeface="Tahoma" charset="0"/>
              </a:rPr>
              <a:t>(old.Rang</a:t>
            </a:r>
            <a:r>
              <a:rPr lang="de-DE" b="1">
                <a:latin typeface="Tahoma" charset="0"/>
              </a:rPr>
              <a:t> is not null</a:t>
            </a:r>
            <a:r>
              <a:rPr lang="de-DE">
                <a:latin typeface="Tahoma" charset="0"/>
              </a:rPr>
              <a:t>)</a:t>
            </a:r>
          </a:p>
          <a:p>
            <a:pPr algn="l" defTabSz="571500" eaLnBrk="1" hangingPunct="1">
              <a:lnSpc>
                <a:spcPct val="60000"/>
              </a:lnSpc>
              <a:spcBef>
                <a:spcPct val="50000"/>
              </a:spcBef>
            </a:pPr>
            <a:r>
              <a:rPr lang="de-DE" b="1">
                <a:latin typeface="Tahoma" charset="0"/>
              </a:rPr>
              <a:t>begin</a:t>
            </a:r>
            <a:r>
              <a:rPr lang="de-DE">
                <a:latin typeface="Tahoma" charset="0"/>
              </a:rPr>
              <a:t> </a:t>
            </a:r>
          </a:p>
          <a:p>
            <a:pPr algn="l" defTabSz="571500" eaLnBrk="1" hangingPunct="1">
              <a:lnSpc>
                <a:spcPct val="60000"/>
              </a:lnSpc>
              <a:spcBef>
                <a:spcPct val="50000"/>
              </a:spcBef>
            </a:pPr>
            <a:r>
              <a:rPr lang="de-DE">
                <a:latin typeface="Tahoma" charset="0"/>
              </a:rPr>
              <a:t>	</a:t>
            </a:r>
            <a:r>
              <a:rPr lang="de-DE" b="1">
                <a:latin typeface="Tahoma" charset="0"/>
              </a:rPr>
              <a:t>if</a:t>
            </a:r>
            <a:r>
              <a:rPr lang="de-DE">
                <a:latin typeface="Tahoma" charset="0"/>
              </a:rPr>
              <a:t> :old.Rang = 'C3' </a:t>
            </a:r>
            <a:r>
              <a:rPr lang="de-DE" b="1">
                <a:latin typeface="Tahoma" charset="0"/>
              </a:rPr>
              <a:t>and</a:t>
            </a:r>
            <a:r>
              <a:rPr lang="de-DE">
                <a:latin typeface="Tahoma" charset="0"/>
              </a:rPr>
              <a:t> :new.Rang = 'C2' </a:t>
            </a:r>
            <a:r>
              <a:rPr lang="de-DE" b="1">
                <a:latin typeface="Tahoma" charset="0"/>
              </a:rPr>
              <a:t>then</a:t>
            </a:r>
          </a:p>
          <a:p>
            <a:pPr algn="l" defTabSz="571500" eaLnBrk="1" hangingPunct="1">
              <a:lnSpc>
                <a:spcPct val="60000"/>
              </a:lnSpc>
              <a:spcBef>
                <a:spcPct val="50000"/>
              </a:spcBef>
            </a:pPr>
            <a:r>
              <a:rPr lang="de-DE">
                <a:latin typeface="Tahoma" charset="0"/>
              </a:rPr>
              <a:t>		:new.Rang := 'C3';</a:t>
            </a:r>
          </a:p>
          <a:p>
            <a:pPr algn="l" defTabSz="571500" eaLnBrk="1" hangingPunct="1">
              <a:lnSpc>
                <a:spcPct val="60000"/>
              </a:lnSpc>
              <a:spcBef>
                <a:spcPct val="50000"/>
              </a:spcBef>
            </a:pPr>
            <a:r>
              <a:rPr lang="de-DE">
                <a:latin typeface="Tahoma" charset="0"/>
              </a:rPr>
              <a:t>	</a:t>
            </a:r>
            <a:r>
              <a:rPr lang="de-DE" b="1">
                <a:latin typeface="Tahoma" charset="0"/>
              </a:rPr>
              <a:t>end if</a:t>
            </a:r>
            <a:r>
              <a:rPr lang="de-DE">
                <a:latin typeface="Tahoma" charset="0"/>
              </a:rPr>
              <a:t>;</a:t>
            </a:r>
          </a:p>
          <a:p>
            <a:pPr algn="l" defTabSz="571500" eaLnBrk="1" hangingPunct="1">
              <a:lnSpc>
                <a:spcPct val="60000"/>
              </a:lnSpc>
              <a:spcBef>
                <a:spcPct val="50000"/>
              </a:spcBef>
            </a:pPr>
            <a:r>
              <a:rPr lang="de-DE">
                <a:latin typeface="Tahoma" charset="0"/>
              </a:rPr>
              <a:t>	</a:t>
            </a:r>
            <a:r>
              <a:rPr lang="de-DE" b="1">
                <a:latin typeface="Tahoma" charset="0"/>
              </a:rPr>
              <a:t>if</a:t>
            </a:r>
            <a:r>
              <a:rPr lang="de-DE">
                <a:latin typeface="Tahoma" charset="0"/>
              </a:rPr>
              <a:t> :old.Rang = 'C4' </a:t>
            </a:r>
            <a:r>
              <a:rPr lang="de-DE" b="1">
                <a:latin typeface="Tahoma" charset="0"/>
              </a:rPr>
              <a:t>then</a:t>
            </a:r>
          </a:p>
          <a:p>
            <a:pPr algn="l" defTabSz="571500" eaLnBrk="1" hangingPunct="1">
              <a:lnSpc>
                <a:spcPct val="60000"/>
              </a:lnSpc>
              <a:spcBef>
                <a:spcPct val="50000"/>
              </a:spcBef>
            </a:pPr>
            <a:r>
              <a:rPr lang="de-DE">
                <a:latin typeface="Tahoma" charset="0"/>
              </a:rPr>
              <a:t>		:new.Rang := 'C4'</a:t>
            </a:r>
          </a:p>
          <a:p>
            <a:pPr algn="l" defTabSz="571500" eaLnBrk="1" hangingPunct="1"/>
            <a:r>
              <a:rPr lang="de-DE">
                <a:latin typeface="Tahoma" charset="0"/>
              </a:rPr>
              <a:t>      </a:t>
            </a:r>
            <a:r>
              <a:rPr lang="de-DE" b="1">
                <a:latin typeface="Tahoma" charset="0"/>
              </a:rPr>
              <a:t>end if</a:t>
            </a:r>
            <a:r>
              <a:rPr lang="de-DE">
                <a:latin typeface="Tahoma" charset="0"/>
              </a:rPr>
              <a:t>; </a:t>
            </a:r>
          </a:p>
          <a:p>
            <a:pPr algn="l" defTabSz="571500" eaLnBrk="1" hangingPunct="1"/>
            <a:r>
              <a:rPr lang="de-DE">
                <a:latin typeface="Tahoma" charset="0"/>
              </a:rPr>
              <a:t>      </a:t>
            </a:r>
            <a:r>
              <a:rPr lang="de-DE" b="1">
                <a:latin typeface="Tahoma" charset="0"/>
              </a:rPr>
              <a:t>if </a:t>
            </a:r>
            <a:r>
              <a:rPr lang="de-DE">
                <a:latin typeface="Tahoma" charset="0"/>
              </a:rPr>
              <a:t>:new.Rang </a:t>
            </a:r>
            <a:r>
              <a:rPr lang="de-DE" b="1">
                <a:latin typeface="Tahoma" charset="0"/>
              </a:rPr>
              <a:t>is null then</a:t>
            </a:r>
          </a:p>
          <a:p>
            <a:pPr algn="l" defTabSz="571500" eaLnBrk="1" hangingPunct="1"/>
            <a:r>
              <a:rPr lang="de-DE">
                <a:latin typeface="Tahoma" charset="0"/>
              </a:rPr>
              <a:t>	  :new.Rang := :old.Rang;</a:t>
            </a:r>
          </a:p>
          <a:p>
            <a:pPr algn="l" defTabSz="571500" eaLnBrk="1" hangingPunct="1"/>
            <a:r>
              <a:rPr lang="de-DE">
                <a:latin typeface="Tahoma" charset="0"/>
              </a:rPr>
              <a:t>      </a:t>
            </a:r>
            <a:r>
              <a:rPr lang="de-DE" b="1">
                <a:latin typeface="Tahoma" charset="0"/>
              </a:rPr>
              <a:t>end if</a:t>
            </a:r>
            <a:r>
              <a:rPr lang="de-DE">
                <a:latin typeface="Tahoma" charset="0"/>
              </a:rPr>
              <a:t>;</a:t>
            </a:r>
          </a:p>
          <a:p>
            <a:pPr algn="l" defTabSz="571500" eaLnBrk="1" hangingPunct="1"/>
            <a:r>
              <a:rPr lang="de-DE" b="1">
                <a:latin typeface="Tahoma" charset="0"/>
              </a:rPr>
              <a:t>end</a:t>
            </a:r>
            <a:endParaRPr lang="de-DE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>
                <a:latin typeface="Arial Black" charset="0"/>
              </a:rPr>
              <a:t>Trigger-Erläuterungen: </a:t>
            </a:r>
            <a:br>
              <a:rPr lang="de-DE" sz="3200">
                <a:latin typeface="Arial Black" charset="0"/>
              </a:rPr>
            </a:br>
            <a:r>
              <a:rPr lang="de-DE" sz="3200">
                <a:latin typeface="Arial Black" charset="0"/>
              </a:rPr>
              <a:t>Oracle Konventionen</a:t>
            </a:r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8" t="26367" r="10347" b="27365"/>
          <a:stretch>
            <a:fillRect/>
          </a:stretch>
        </p:blipFill>
        <p:spPr bwMode="auto">
          <a:xfrm>
            <a:off x="0" y="1557338"/>
            <a:ext cx="9144000" cy="363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>
                <a:latin typeface="Arial Black" charset="0"/>
              </a:rPr>
              <a:t>Gleicher Trigger in DB2 / SQL:1999-Syntax</a:t>
            </a:r>
          </a:p>
        </p:txBody>
      </p:sp>
      <p:pic>
        <p:nvPicPr>
          <p:cNvPr id="2150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78" t="16536" r="5696" b="24414"/>
          <a:stretch>
            <a:fillRect/>
          </a:stretch>
        </p:blipFill>
        <p:spPr bwMode="auto">
          <a:xfrm>
            <a:off x="0" y="1052513"/>
            <a:ext cx="9144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>
                <a:latin typeface="Arial Black" charset="0"/>
              </a:rPr>
              <a:t>Übung: Trigger zur Konsistenzhaltung redundanter Information bei Generalisierung</a:t>
            </a:r>
          </a:p>
        </p:txBody>
      </p:sp>
      <p:pic>
        <p:nvPicPr>
          <p:cNvPr id="2253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08" t="10634" r="12354" b="5707"/>
          <a:stretch>
            <a:fillRect/>
          </a:stretch>
        </p:blipFill>
        <p:spPr bwMode="auto">
          <a:xfrm>
            <a:off x="1258888" y="1052513"/>
            <a:ext cx="5976937" cy="557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5" name="Freeform 5"/>
          <p:cNvSpPr>
            <a:spLocks/>
          </p:cNvSpPr>
          <p:nvPr/>
        </p:nvSpPr>
        <p:spPr bwMode="auto">
          <a:xfrm>
            <a:off x="3138488" y="1989138"/>
            <a:ext cx="1152525" cy="2376487"/>
          </a:xfrm>
          <a:custGeom>
            <a:avLst/>
            <a:gdLst>
              <a:gd name="T0" fmla="*/ 726 w 726"/>
              <a:gd name="T1" fmla="*/ 0 h 1497"/>
              <a:gd name="T2" fmla="*/ 272 w 726"/>
              <a:gd name="T3" fmla="*/ 272 h 1497"/>
              <a:gd name="T4" fmla="*/ 91 w 726"/>
              <a:gd name="T5" fmla="*/ 680 h 1497"/>
              <a:gd name="T6" fmla="*/ 91 w 726"/>
              <a:gd name="T7" fmla="*/ 1043 h 1497"/>
              <a:gd name="T8" fmla="*/ 635 w 726"/>
              <a:gd name="T9" fmla="*/ 1497 h 14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6"/>
              <a:gd name="T16" fmla="*/ 0 h 1497"/>
              <a:gd name="T17" fmla="*/ 726 w 726"/>
              <a:gd name="T18" fmla="*/ 1497 h 149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6" h="1497">
                <a:moveTo>
                  <a:pt x="726" y="0"/>
                </a:moveTo>
                <a:cubicBezTo>
                  <a:pt x="552" y="79"/>
                  <a:pt x="378" y="159"/>
                  <a:pt x="272" y="272"/>
                </a:cubicBezTo>
                <a:cubicBezTo>
                  <a:pt x="166" y="385"/>
                  <a:pt x="121" y="552"/>
                  <a:pt x="91" y="680"/>
                </a:cubicBezTo>
                <a:cubicBezTo>
                  <a:pt x="61" y="808"/>
                  <a:pt x="0" y="907"/>
                  <a:pt x="91" y="1043"/>
                </a:cubicBezTo>
                <a:cubicBezTo>
                  <a:pt x="182" y="1179"/>
                  <a:pt x="408" y="1338"/>
                  <a:pt x="635" y="1497"/>
                </a:cubicBezTo>
              </a:path>
            </a:pathLst>
          </a:custGeom>
          <a:noFill/>
          <a:ln w="57150" cmpd="sng">
            <a:solidFill>
              <a:schemeClr val="accent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06" name="Freeform 6"/>
          <p:cNvSpPr>
            <a:spLocks/>
          </p:cNvSpPr>
          <p:nvPr/>
        </p:nvSpPr>
        <p:spPr bwMode="auto">
          <a:xfrm>
            <a:off x="4938713" y="2133600"/>
            <a:ext cx="755650" cy="2232025"/>
          </a:xfrm>
          <a:custGeom>
            <a:avLst/>
            <a:gdLst>
              <a:gd name="T0" fmla="*/ 0 w 476"/>
              <a:gd name="T1" fmla="*/ 1406 h 1406"/>
              <a:gd name="T2" fmla="*/ 408 w 476"/>
              <a:gd name="T3" fmla="*/ 1043 h 1406"/>
              <a:gd name="T4" fmla="*/ 408 w 476"/>
              <a:gd name="T5" fmla="*/ 544 h 1406"/>
              <a:gd name="T6" fmla="*/ 91 w 476"/>
              <a:gd name="T7" fmla="*/ 0 h 1406"/>
              <a:gd name="T8" fmla="*/ 0 60000 65536"/>
              <a:gd name="T9" fmla="*/ 0 60000 65536"/>
              <a:gd name="T10" fmla="*/ 0 60000 65536"/>
              <a:gd name="T11" fmla="*/ 0 60000 65536"/>
              <a:gd name="T12" fmla="*/ 0 w 476"/>
              <a:gd name="T13" fmla="*/ 0 h 1406"/>
              <a:gd name="T14" fmla="*/ 476 w 476"/>
              <a:gd name="T15" fmla="*/ 1406 h 140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76" h="1406">
                <a:moveTo>
                  <a:pt x="0" y="1406"/>
                </a:moveTo>
                <a:cubicBezTo>
                  <a:pt x="170" y="1296"/>
                  <a:pt x="340" y="1187"/>
                  <a:pt x="408" y="1043"/>
                </a:cubicBezTo>
                <a:cubicBezTo>
                  <a:pt x="476" y="899"/>
                  <a:pt x="461" y="718"/>
                  <a:pt x="408" y="544"/>
                </a:cubicBezTo>
                <a:cubicBezTo>
                  <a:pt x="355" y="370"/>
                  <a:pt x="223" y="185"/>
                  <a:pt x="91" y="0"/>
                </a:cubicBezTo>
              </a:path>
            </a:pathLst>
          </a:custGeom>
          <a:noFill/>
          <a:ln w="5715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07" name="Freeform 7"/>
          <p:cNvSpPr>
            <a:spLocks/>
          </p:cNvSpPr>
          <p:nvPr/>
        </p:nvSpPr>
        <p:spPr bwMode="auto">
          <a:xfrm>
            <a:off x="2879725" y="2349500"/>
            <a:ext cx="1404938" cy="3600450"/>
          </a:xfrm>
          <a:custGeom>
            <a:avLst/>
            <a:gdLst>
              <a:gd name="T0" fmla="*/ 885 w 885"/>
              <a:gd name="T1" fmla="*/ 0 h 2268"/>
              <a:gd name="T2" fmla="*/ 113 w 885"/>
              <a:gd name="T3" fmla="*/ 635 h 2268"/>
              <a:gd name="T4" fmla="*/ 204 w 885"/>
              <a:gd name="T5" fmla="*/ 1814 h 2268"/>
              <a:gd name="T6" fmla="*/ 567 w 885"/>
              <a:gd name="T7" fmla="*/ 2268 h 2268"/>
              <a:gd name="T8" fmla="*/ 0 60000 65536"/>
              <a:gd name="T9" fmla="*/ 0 60000 65536"/>
              <a:gd name="T10" fmla="*/ 0 60000 65536"/>
              <a:gd name="T11" fmla="*/ 0 60000 65536"/>
              <a:gd name="T12" fmla="*/ 0 w 885"/>
              <a:gd name="T13" fmla="*/ 0 h 2268"/>
              <a:gd name="T14" fmla="*/ 885 w 885"/>
              <a:gd name="T15" fmla="*/ 2268 h 22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85" h="2268">
                <a:moveTo>
                  <a:pt x="885" y="0"/>
                </a:moveTo>
                <a:cubicBezTo>
                  <a:pt x="555" y="166"/>
                  <a:pt x="226" y="333"/>
                  <a:pt x="113" y="635"/>
                </a:cubicBezTo>
                <a:cubicBezTo>
                  <a:pt x="0" y="937"/>
                  <a:pt x="128" y="1542"/>
                  <a:pt x="204" y="1814"/>
                </a:cubicBezTo>
                <a:cubicBezTo>
                  <a:pt x="280" y="2086"/>
                  <a:pt x="423" y="2177"/>
                  <a:pt x="567" y="2268"/>
                </a:cubicBezTo>
              </a:path>
            </a:pathLst>
          </a:custGeom>
          <a:noFill/>
          <a:ln w="57150" cap="flat" cmpd="sng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208" name="Freeform 8"/>
          <p:cNvSpPr>
            <a:spLocks/>
          </p:cNvSpPr>
          <p:nvPr/>
        </p:nvSpPr>
        <p:spPr bwMode="auto">
          <a:xfrm>
            <a:off x="4572000" y="2492375"/>
            <a:ext cx="768350" cy="3481388"/>
          </a:xfrm>
          <a:custGeom>
            <a:avLst/>
            <a:gdLst>
              <a:gd name="T0" fmla="*/ 0 w 484"/>
              <a:gd name="T1" fmla="*/ 2178 h 2193"/>
              <a:gd name="T2" fmla="*/ 227 w 484"/>
              <a:gd name="T3" fmla="*/ 2087 h 2193"/>
              <a:gd name="T4" fmla="*/ 363 w 484"/>
              <a:gd name="T5" fmla="*/ 1543 h 2193"/>
              <a:gd name="T6" fmla="*/ 454 w 484"/>
              <a:gd name="T7" fmla="*/ 545 h 2193"/>
              <a:gd name="T8" fmla="*/ 181 w 484"/>
              <a:gd name="T9" fmla="*/ 0 h 21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4"/>
              <a:gd name="T16" fmla="*/ 0 h 2193"/>
              <a:gd name="T17" fmla="*/ 484 w 484"/>
              <a:gd name="T18" fmla="*/ 2193 h 21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4" h="2193">
                <a:moveTo>
                  <a:pt x="0" y="2178"/>
                </a:moveTo>
                <a:cubicBezTo>
                  <a:pt x="83" y="2185"/>
                  <a:pt x="166" y="2193"/>
                  <a:pt x="227" y="2087"/>
                </a:cubicBezTo>
                <a:cubicBezTo>
                  <a:pt x="288" y="1981"/>
                  <a:pt x="325" y="1800"/>
                  <a:pt x="363" y="1543"/>
                </a:cubicBezTo>
                <a:cubicBezTo>
                  <a:pt x="401" y="1286"/>
                  <a:pt x="484" y="802"/>
                  <a:pt x="454" y="545"/>
                </a:cubicBezTo>
                <a:cubicBezTo>
                  <a:pt x="424" y="288"/>
                  <a:pt x="302" y="144"/>
                  <a:pt x="181" y="0"/>
                </a:cubicBezTo>
              </a:path>
            </a:pathLst>
          </a:custGeom>
          <a:noFill/>
          <a:ln w="5715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/>
      <p:bldP spid="51206" grpId="0" animBg="1"/>
      <p:bldP spid="51207" grpId="0" animBg="1"/>
      <p:bldP spid="5120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 Black" charset="0"/>
              </a:rPr>
              <a:t>Referentielle Integrität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ebdings" charset="0"/>
              <a:buNone/>
            </a:pPr>
            <a:r>
              <a:rPr lang="de-DE" sz="3200" b="1">
                <a:latin typeface="Tahoma" charset="0"/>
              </a:rPr>
              <a:t>Fremdschlüssel</a:t>
            </a:r>
          </a:p>
          <a:p>
            <a:r>
              <a:rPr lang="de-DE">
                <a:latin typeface="Tahoma" charset="0"/>
              </a:rPr>
              <a:t>verweisen auf Tupel einer Relation</a:t>
            </a:r>
          </a:p>
          <a:p>
            <a:r>
              <a:rPr lang="de-DE">
                <a:latin typeface="Tahoma" charset="0"/>
              </a:rPr>
              <a:t>z.B. </a:t>
            </a:r>
            <a:r>
              <a:rPr lang="de-DE" i="1">
                <a:latin typeface="Tahoma" charset="0"/>
              </a:rPr>
              <a:t>gelesenVon</a:t>
            </a:r>
            <a:r>
              <a:rPr lang="de-DE">
                <a:latin typeface="Tahoma" charset="0"/>
              </a:rPr>
              <a:t> in </a:t>
            </a:r>
            <a:r>
              <a:rPr lang="de-DE" i="1">
                <a:latin typeface="Tahoma" charset="0"/>
              </a:rPr>
              <a:t>Vorlesungen</a:t>
            </a:r>
            <a:r>
              <a:rPr lang="de-DE">
                <a:latin typeface="Tahoma" charset="0"/>
              </a:rPr>
              <a:t> verweist auf Tupel in Professoren</a:t>
            </a:r>
          </a:p>
          <a:p>
            <a:endParaRPr lang="de-DE">
              <a:latin typeface="Tahoma" charset="0"/>
            </a:endParaRPr>
          </a:p>
          <a:p>
            <a:pPr>
              <a:buFont typeface="Webdings" charset="0"/>
              <a:buNone/>
            </a:pPr>
            <a:r>
              <a:rPr lang="de-DE" sz="3200" b="1">
                <a:latin typeface="Tahoma" charset="0"/>
              </a:rPr>
              <a:t>referentielle Integrität</a:t>
            </a:r>
          </a:p>
          <a:p>
            <a:r>
              <a:rPr lang="de-DE">
                <a:latin typeface="Tahoma" charset="0"/>
              </a:rPr>
              <a:t>Fremdschlüssel müssen auf existierende Tupel verweisen oder einen Nullwert enthalten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Temporale Daten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System-</a:t>
            </a:r>
            <a:r>
              <a:rPr lang="de-DE" dirty="0" err="1" smtClean="0"/>
              <a:t>versionierte</a:t>
            </a:r>
            <a:r>
              <a:rPr lang="de-DE" dirty="0" smtClean="0"/>
              <a:t> Daten – </a:t>
            </a:r>
            <a:r>
              <a:rPr lang="de-DE" dirty="0" err="1" smtClean="0"/>
              <a:t>transaction</a:t>
            </a:r>
            <a:r>
              <a:rPr lang="de-DE" dirty="0" smtClean="0"/>
              <a:t> time </a:t>
            </a:r>
            <a:r>
              <a:rPr lang="de-DE" dirty="0" err="1" smtClean="0"/>
              <a:t>Versionierung</a:t>
            </a:r>
            <a:endParaRPr lang="de-DE" dirty="0"/>
          </a:p>
        </p:txBody>
      </p:sp>
      <p:pic>
        <p:nvPicPr>
          <p:cNvPr id="4" name="Bild 3" descr="Bildschirmfoto 2013-11-03 um 23.34.3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6" y="2420888"/>
            <a:ext cx="9144000" cy="3443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08907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 smtClean="0"/>
              <a:t>Zustand der Relation nach Abschaffung der Studien-Gebühren in Bayern</a:t>
            </a:r>
            <a:endParaRPr lang="de-DE" sz="3200" dirty="0"/>
          </a:p>
        </p:txBody>
      </p:sp>
      <p:pic>
        <p:nvPicPr>
          <p:cNvPr id="4" name="Inhaltsplatzhalter 3" descr="Bildschirmfoto 2013-11-03 um 23.36.09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1051" b="-2105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3364290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Abfragen gegen temporale Daten</a:t>
            </a:r>
            <a:endParaRPr lang="de-DE" dirty="0"/>
          </a:p>
        </p:txBody>
      </p:sp>
      <p:pic>
        <p:nvPicPr>
          <p:cNvPr id="4" name="Inhaltsplatzhalter 3" descr="Bildschirmfoto 2013-11-03 um 23.38.1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301" b="-1530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7658836"/>
      </p:ext>
    </p:extLst>
  </p:cSld>
  <p:clrMapOvr>
    <a:masterClrMapping/>
  </p:clrMapOvr>
  <p:transition xmlns:p14="http://schemas.microsoft.com/office/powerpoint/2010/main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Temporale Daten nach Anwendungszeit</a:t>
            </a:r>
            <a:endParaRPr lang="de-DE" dirty="0"/>
          </a:p>
        </p:txBody>
      </p:sp>
      <p:pic>
        <p:nvPicPr>
          <p:cNvPr id="4" name="Inhaltsplatzhalter 3" descr="Bildschirmfoto 2013-11-03 um 23.39.1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9749" b="-3974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01974870"/>
      </p:ext>
    </p:extLst>
  </p:cSld>
  <p:clrMapOvr>
    <a:masterClrMapping/>
  </p:clrMapOvr>
  <p:transition xmlns:p14="http://schemas.microsoft.com/office/powerpoint/2010/main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Explizit kontrollierter Zustand der Datenbasis</a:t>
            </a:r>
            <a:endParaRPr lang="de-DE" dirty="0"/>
          </a:p>
        </p:txBody>
      </p:sp>
      <p:pic>
        <p:nvPicPr>
          <p:cNvPr id="4" name="Inhaltsplatzhalter 3" descr="Bildschirmfoto 2013-11-03 um 23.39.45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8893" b="-3889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04231339"/>
      </p:ext>
    </p:extLst>
  </p:cSld>
  <p:clrMapOvr>
    <a:masterClrMapping/>
  </p:clrMapOvr>
  <p:transition xmlns:p14="http://schemas.microsoft.com/office/powerpoint/2010/main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Automatische Erzeugung der Zeitintervalle</a:t>
            </a:r>
            <a:endParaRPr lang="de-DE" dirty="0"/>
          </a:p>
        </p:txBody>
      </p:sp>
      <p:pic>
        <p:nvPicPr>
          <p:cNvPr id="4" name="Inhaltsplatzhalter 3" descr="Bildschirmfoto 2013-11-03 um 23.40.59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32" b="-86754"/>
          <a:stretch/>
        </p:blipFill>
        <p:spPr>
          <a:xfrm>
            <a:off x="0" y="1412776"/>
            <a:ext cx="9144000" cy="3659909"/>
          </a:xfrm>
        </p:spPr>
      </p:pic>
      <p:pic>
        <p:nvPicPr>
          <p:cNvPr id="5" name="Bild 4" descr="Bildschirmfoto 2013-11-03 um 23.41.4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068960"/>
            <a:ext cx="8316416" cy="3630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093893"/>
      </p:ext>
    </p:extLst>
  </p:cSld>
  <p:clrMapOvr>
    <a:masterClrMapping/>
  </p:clrMapOvr>
  <p:transition xmlns:p14="http://schemas.microsoft.com/office/powerpoint/2010/main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Erweiterte SQL Syntax für Anfragen gegen Zeitintervalle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107504" y="1223462"/>
            <a:ext cx="8208912" cy="56388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de-DE" dirty="0" err="1"/>
              <a:t>Contains</a:t>
            </a:r>
            <a:endParaRPr lang="de-DE" dirty="0"/>
          </a:p>
          <a:p>
            <a:pPr>
              <a:buFont typeface="Arial"/>
              <a:buChar char="•"/>
            </a:pPr>
            <a:r>
              <a:rPr lang="de-DE" dirty="0" err="1"/>
              <a:t>Precedes</a:t>
            </a:r>
            <a:endParaRPr lang="de-DE" dirty="0"/>
          </a:p>
          <a:p>
            <a:pPr>
              <a:buFont typeface="Arial"/>
              <a:buChar char="•"/>
            </a:pPr>
            <a:r>
              <a:rPr lang="de-DE" dirty="0" err="1"/>
              <a:t>Succeeds</a:t>
            </a:r>
            <a:endParaRPr lang="de-DE" dirty="0"/>
          </a:p>
          <a:p>
            <a:pPr>
              <a:buFont typeface="Arial"/>
              <a:buChar char="•"/>
            </a:pPr>
            <a:r>
              <a:rPr lang="de-DE" dirty="0" err="1"/>
              <a:t>Immediately</a:t>
            </a:r>
            <a:r>
              <a:rPr lang="de-DE" dirty="0"/>
              <a:t> </a:t>
            </a:r>
            <a:r>
              <a:rPr lang="de-DE" dirty="0" err="1"/>
              <a:t>precedes</a:t>
            </a:r>
            <a:endParaRPr lang="de-DE" dirty="0"/>
          </a:p>
          <a:p>
            <a:pPr>
              <a:buFont typeface="Arial"/>
              <a:buChar char="•"/>
            </a:pPr>
            <a:r>
              <a:rPr lang="de-DE" dirty="0" err="1"/>
              <a:t>Immediately</a:t>
            </a:r>
            <a:r>
              <a:rPr lang="de-DE" dirty="0"/>
              <a:t> </a:t>
            </a:r>
            <a:r>
              <a:rPr lang="de-DE" dirty="0" err="1"/>
              <a:t>succeeds</a:t>
            </a:r>
            <a:endParaRPr lang="de-DE" dirty="0"/>
          </a:p>
          <a:p>
            <a:pPr>
              <a:buFont typeface="Arial"/>
              <a:buChar char="•"/>
            </a:pPr>
            <a:r>
              <a:rPr lang="de-DE" dirty="0" err="1"/>
              <a:t>overlaps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1614869"/>
      </p:ext>
    </p:extLst>
  </p:cSld>
  <p:clrMapOvr>
    <a:masterClrMapping/>
  </p:clrMapOvr>
  <p:transition xmlns:p14="http://schemas.microsoft.com/office/powerpoint/2010/main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r>
              <a:rPr lang="de-DE">
                <a:latin typeface="Arial Black" charset="0"/>
              </a:rPr>
              <a:t>Referentielle Integrität in SQL</a:t>
            </a:r>
            <a:br>
              <a:rPr lang="de-DE">
                <a:latin typeface="Arial Black" charset="0"/>
              </a:rPr>
            </a:br>
            <a:endParaRPr lang="de-DE">
              <a:latin typeface="Arial Black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5100" y="500063"/>
            <a:ext cx="8978900" cy="6357937"/>
          </a:xfrm>
        </p:spPr>
        <p:txBody>
          <a:bodyPr/>
          <a:lstStyle/>
          <a:p>
            <a:r>
              <a:rPr lang="de-DE">
                <a:latin typeface="Tahoma" charset="0"/>
              </a:rPr>
              <a:t>Kandidatenschlüssel: </a:t>
            </a:r>
            <a:r>
              <a:rPr lang="de-DE" b="1">
                <a:latin typeface="Tahoma" charset="0"/>
              </a:rPr>
              <a:t>unique</a:t>
            </a:r>
          </a:p>
          <a:p>
            <a:r>
              <a:rPr lang="de-DE">
                <a:latin typeface="Tahoma" charset="0"/>
              </a:rPr>
              <a:t>Primärschlüssel: </a:t>
            </a:r>
            <a:r>
              <a:rPr lang="de-DE" b="1">
                <a:latin typeface="Tahoma" charset="0"/>
              </a:rPr>
              <a:t>primary key</a:t>
            </a:r>
          </a:p>
          <a:p>
            <a:r>
              <a:rPr lang="de-DE">
                <a:latin typeface="Tahoma" charset="0"/>
              </a:rPr>
              <a:t>Fremdschlüssel: </a:t>
            </a:r>
            <a:r>
              <a:rPr lang="de-DE" b="1">
                <a:latin typeface="Tahoma" charset="0"/>
              </a:rPr>
              <a:t>foreign key</a:t>
            </a:r>
          </a:p>
          <a:p>
            <a:endParaRPr lang="de-DE">
              <a:latin typeface="Tahoma" charset="0"/>
            </a:endParaRPr>
          </a:p>
          <a:p>
            <a:endParaRPr lang="de-DE">
              <a:latin typeface="Tahoma" charset="0"/>
            </a:endParaRPr>
          </a:p>
          <a:p>
            <a:endParaRPr lang="de-DE">
              <a:latin typeface="Tahoma" charset="0"/>
            </a:endParaRPr>
          </a:p>
          <a:p>
            <a:pPr>
              <a:buFont typeface="Webdings" charset="0"/>
              <a:buNone/>
            </a:pPr>
            <a:endParaRPr lang="de-DE">
              <a:latin typeface="Tahoma" charset="0"/>
            </a:endParaRPr>
          </a:p>
          <a:p>
            <a:pPr>
              <a:buFont typeface="Webdings" charset="0"/>
              <a:buNone/>
            </a:pPr>
            <a:r>
              <a:rPr lang="de-DE">
                <a:latin typeface="Tahoma" charset="0"/>
              </a:rPr>
              <a:t> 		</a:t>
            </a:r>
          </a:p>
          <a:p>
            <a:pPr>
              <a:buFont typeface="Webdings" charset="0"/>
              <a:buNone/>
            </a:pPr>
            <a:r>
              <a:rPr lang="de-DE" b="1">
                <a:latin typeface="Tahoma" charset="0"/>
              </a:rPr>
              <a:t>		</a:t>
            </a:r>
          </a:p>
          <a:p>
            <a:pPr>
              <a:buFont typeface="Webdings" charset="0"/>
              <a:buNone/>
            </a:pPr>
            <a:r>
              <a:rPr lang="de-DE" b="1">
                <a:latin typeface="Tahoma" charset="0"/>
              </a:rPr>
              <a:t>		create table</a:t>
            </a:r>
            <a:r>
              <a:rPr lang="de-DE">
                <a:latin typeface="Tahoma" charset="0"/>
              </a:rPr>
              <a:t> </a:t>
            </a:r>
            <a:r>
              <a:rPr lang="de-DE" i="1">
                <a:latin typeface="Tahoma" charset="0"/>
              </a:rPr>
              <a:t>R</a:t>
            </a:r>
          </a:p>
          <a:p>
            <a:pPr>
              <a:buFont typeface="Webdings" charset="0"/>
              <a:buNone/>
            </a:pPr>
            <a:r>
              <a:rPr lang="de-DE">
                <a:latin typeface="Tahoma" charset="0"/>
              </a:rPr>
              <a:t>			( </a:t>
            </a:r>
            <a:r>
              <a:rPr lang="de-DE">
                <a:latin typeface="Tahoma" charset="0"/>
                <a:sym typeface="Symbol" charset="0"/>
              </a:rPr>
              <a:t> </a:t>
            </a:r>
            <a:r>
              <a:rPr lang="de-DE" b="1">
                <a:latin typeface="Tahoma" charset="0"/>
                <a:sym typeface="Symbol" charset="0"/>
              </a:rPr>
              <a:t>integer primary key</a:t>
            </a:r>
            <a:r>
              <a:rPr lang="de-DE">
                <a:latin typeface="Tahoma" charset="0"/>
                <a:sym typeface="Symbol" charset="0"/>
              </a:rPr>
              <a:t>,</a:t>
            </a:r>
          </a:p>
          <a:p>
            <a:pPr>
              <a:buFont typeface="Webdings" charset="0"/>
              <a:buNone/>
            </a:pPr>
            <a:r>
              <a:rPr lang="de-DE">
                <a:latin typeface="Tahoma" charset="0"/>
                <a:sym typeface="Symbol" charset="0"/>
              </a:rPr>
              <a:t>			... );</a:t>
            </a:r>
          </a:p>
          <a:p>
            <a:pPr>
              <a:buFont typeface="Webdings" charset="0"/>
              <a:buNone/>
            </a:pPr>
            <a:r>
              <a:rPr lang="de-DE">
                <a:latin typeface="Tahoma" charset="0"/>
                <a:sym typeface="Symbol" charset="0"/>
              </a:rPr>
              <a:t>		</a:t>
            </a:r>
          </a:p>
          <a:p>
            <a:pPr>
              <a:buFont typeface="Webdings" charset="0"/>
              <a:buNone/>
            </a:pPr>
            <a:r>
              <a:rPr lang="de-DE">
                <a:latin typeface="Tahoma" charset="0"/>
                <a:sym typeface="Symbol" charset="0"/>
              </a:rPr>
              <a:t>		</a:t>
            </a:r>
            <a:r>
              <a:rPr lang="de-DE" b="1">
                <a:latin typeface="Tahoma" charset="0"/>
                <a:sym typeface="Symbol" charset="0"/>
              </a:rPr>
              <a:t>create table</a:t>
            </a:r>
            <a:r>
              <a:rPr lang="de-DE">
                <a:latin typeface="Tahoma" charset="0"/>
                <a:sym typeface="Symbol" charset="0"/>
              </a:rPr>
              <a:t> </a:t>
            </a:r>
            <a:r>
              <a:rPr lang="de-DE" i="1">
                <a:latin typeface="Tahoma" charset="0"/>
                <a:sym typeface="Symbol" charset="0"/>
              </a:rPr>
              <a:t>S</a:t>
            </a:r>
          </a:p>
          <a:p>
            <a:pPr>
              <a:buFont typeface="Webdings" charset="0"/>
              <a:buNone/>
            </a:pPr>
            <a:r>
              <a:rPr lang="de-DE">
                <a:latin typeface="Tahoma" charset="0"/>
                <a:sym typeface="Symbol" charset="0"/>
              </a:rPr>
              <a:t>			( ...,</a:t>
            </a:r>
          </a:p>
          <a:p>
            <a:pPr>
              <a:buFont typeface="Webdings" charset="0"/>
              <a:buNone/>
            </a:pPr>
            <a:r>
              <a:rPr lang="de-DE">
                <a:latin typeface="Tahoma" charset="0"/>
                <a:sym typeface="Symbol" charset="0"/>
              </a:rPr>
              <a:t>			 </a:t>
            </a:r>
            <a:r>
              <a:rPr lang="de-DE" b="1">
                <a:latin typeface="Tahoma" charset="0"/>
                <a:sym typeface="Symbol" charset="0"/>
              </a:rPr>
              <a:t>integer references</a:t>
            </a:r>
            <a:r>
              <a:rPr lang="de-DE">
                <a:latin typeface="Tahoma" charset="0"/>
                <a:sym typeface="Symbol" charset="0"/>
              </a:rPr>
              <a:t> </a:t>
            </a:r>
            <a:r>
              <a:rPr lang="de-DE" i="1">
                <a:latin typeface="Tahoma" charset="0"/>
                <a:sym typeface="Symbol" charset="0"/>
              </a:rPr>
              <a:t>R</a:t>
            </a:r>
            <a:r>
              <a:rPr lang="de-DE">
                <a:latin typeface="Tahoma" charset="0"/>
                <a:sym typeface="Symbol" charset="0"/>
              </a:rPr>
              <a:t> );</a:t>
            </a:r>
            <a:endParaRPr lang="de-DE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 Black" charset="0"/>
              </a:rPr>
              <a:t>Einhaltung referentieller Integrität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Webdings" charset="0"/>
              <a:buNone/>
            </a:pPr>
            <a:r>
              <a:rPr lang="de-DE">
                <a:latin typeface="Tahoma" charset="0"/>
              </a:rPr>
              <a:t>Änderung von referenzierten Daten</a:t>
            </a:r>
          </a:p>
          <a:p>
            <a:pPr marL="457200" indent="-457200">
              <a:buFont typeface="Webdings" charset="0"/>
              <a:buAutoNum type="arabicPeriod"/>
            </a:pPr>
            <a:r>
              <a:rPr lang="de-DE">
                <a:latin typeface="Tahoma" charset="0"/>
              </a:rPr>
              <a:t>Default: Zurückweisen der Änderungsoperation</a:t>
            </a:r>
          </a:p>
          <a:p>
            <a:pPr marL="457200" indent="-457200">
              <a:buFont typeface="Webdings" charset="0"/>
              <a:buAutoNum type="arabicPeriod"/>
            </a:pPr>
            <a:r>
              <a:rPr lang="de-DE">
                <a:latin typeface="Tahoma" charset="0"/>
              </a:rPr>
              <a:t>Propagieren der Änderungen: </a:t>
            </a:r>
            <a:r>
              <a:rPr lang="de-DE" b="1">
                <a:latin typeface="Tahoma" charset="0"/>
              </a:rPr>
              <a:t>cascade</a:t>
            </a:r>
          </a:p>
          <a:p>
            <a:pPr marL="457200" indent="-457200">
              <a:buFont typeface="Webdings" charset="0"/>
              <a:buAutoNum type="arabicPeriod"/>
            </a:pPr>
            <a:r>
              <a:rPr lang="de-DE">
                <a:latin typeface="Tahoma" charset="0"/>
              </a:rPr>
              <a:t>Verweise auf Nullwert setzen: </a:t>
            </a:r>
            <a:r>
              <a:rPr lang="de-DE" b="1">
                <a:latin typeface="Tahoma" charset="0"/>
              </a:rPr>
              <a:t>set null</a:t>
            </a:r>
          </a:p>
          <a:p>
            <a:pPr marL="457200" indent="-457200"/>
            <a:endParaRPr lang="de-DE" b="1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>
                <a:latin typeface="Arial Black" charset="0"/>
              </a:rPr>
              <a:t>Einhaltung referentieller Integrität</a:t>
            </a:r>
          </a:p>
        </p:txBody>
      </p:sp>
      <p:graphicFrame>
        <p:nvGraphicFramePr>
          <p:cNvPr id="6255" name="Group 111"/>
          <p:cNvGraphicFramePr>
            <a:graphicFrameLocks noGrp="1"/>
          </p:cNvGraphicFramePr>
          <p:nvPr/>
        </p:nvGraphicFramePr>
        <p:xfrm>
          <a:off x="1143000" y="1525588"/>
          <a:ext cx="1600200" cy="2366961"/>
        </p:xfrm>
        <a:graphic>
          <a:graphicData uri="http://schemas.openxmlformats.org/drawingml/2006/table">
            <a:tbl>
              <a:tblPr/>
              <a:tblGrid>
                <a:gridCol w="666750"/>
                <a:gridCol w="933450"/>
              </a:tblGrid>
              <a:tr h="420646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</a:t>
                      </a:r>
                    </a:p>
                  </a:txBody>
                  <a:tcPr marL="0" marR="0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588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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286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1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2</a:t>
                      </a:r>
                    </a:p>
                  </a:txBody>
                  <a:tcPr marL="0" marR="0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14" name="Line 51"/>
          <p:cNvSpPr>
            <a:spLocks noChangeShapeType="1"/>
          </p:cNvSpPr>
          <p:nvPr/>
        </p:nvSpPr>
        <p:spPr bwMode="auto">
          <a:xfrm>
            <a:off x="2286000" y="3657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6254" name="Group 110"/>
          <p:cNvGraphicFramePr>
            <a:graphicFrameLocks noGrp="1"/>
          </p:cNvGraphicFramePr>
          <p:nvPr/>
        </p:nvGraphicFramePr>
        <p:xfrm>
          <a:off x="4876800" y="1525588"/>
          <a:ext cx="1600200" cy="2366836"/>
        </p:xfrm>
        <a:graphic>
          <a:graphicData uri="http://schemas.openxmlformats.org/drawingml/2006/table">
            <a:tbl>
              <a:tblPr/>
              <a:tblGrid>
                <a:gridCol w="914400"/>
                <a:gridCol w="685800"/>
              </a:tblGrid>
              <a:tr h="27622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endParaRPr kumimoji="1" lang="de-DE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34" name="Text Box 95"/>
          <p:cNvSpPr txBox="1">
            <a:spLocks noChangeArrowheads="1"/>
          </p:cNvSpPr>
          <p:nvPr/>
        </p:nvSpPr>
        <p:spPr bwMode="auto">
          <a:xfrm>
            <a:off x="2743200" y="990600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Originalzustand</a:t>
            </a:r>
          </a:p>
        </p:txBody>
      </p:sp>
      <p:sp>
        <p:nvSpPr>
          <p:cNvPr id="8235" name="Text Box 96"/>
          <p:cNvSpPr txBox="1">
            <a:spLocks noChangeArrowheads="1"/>
          </p:cNvSpPr>
          <p:nvPr/>
        </p:nvSpPr>
        <p:spPr bwMode="auto">
          <a:xfrm>
            <a:off x="2438400" y="40386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Änderungsoperationen</a:t>
            </a:r>
          </a:p>
        </p:txBody>
      </p:sp>
      <p:sp>
        <p:nvSpPr>
          <p:cNvPr id="8236" name="Line 98"/>
          <p:cNvSpPr>
            <a:spLocks noChangeShapeType="1"/>
          </p:cNvSpPr>
          <p:nvPr/>
        </p:nvSpPr>
        <p:spPr bwMode="auto">
          <a:xfrm>
            <a:off x="5334000" y="3657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37" name="Text Box 99"/>
          <p:cNvSpPr txBox="1">
            <a:spLocks noChangeArrowheads="1"/>
          </p:cNvSpPr>
          <p:nvPr/>
        </p:nvSpPr>
        <p:spPr bwMode="auto">
          <a:xfrm>
            <a:off x="304800" y="4648200"/>
            <a:ext cx="38862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update</a:t>
            </a:r>
            <a:r>
              <a:rPr lang="de-DE">
                <a:latin typeface="Tahoma" charset="0"/>
              </a:rPr>
              <a:t> </a:t>
            </a:r>
            <a:r>
              <a:rPr lang="de-DE" i="1">
                <a:latin typeface="Tahoma" charset="0"/>
              </a:rPr>
              <a:t>R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</a:t>
            </a:r>
            <a:r>
              <a:rPr lang="de-DE" b="1">
                <a:latin typeface="Tahoma" charset="0"/>
              </a:rPr>
              <a:t>set</a:t>
            </a:r>
            <a:r>
              <a:rPr lang="de-DE">
                <a:latin typeface="Tahoma" charset="0"/>
              </a:rPr>
              <a:t> </a:t>
            </a:r>
            <a:r>
              <a:rPr lang="de-DE">
                <a:latin typeface="Tahoma" charset="0"/>
                <a:sym typeface="Symbol" charset="0"/>
              </a:rPr>
              <a:t> = '</a:t>
            </a:r>
            <a:r>
              <a:rPr lang="de-DE" baseline="-25000">
                <a:latin typeface="Tahoma" charset="0"/>
                <a:sym typeface="Symbol" charset="0"/>
              </a:rPr>
              <a:t>1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 baseline="-25000">
                <a:latin typeface="Tahoma" charset="0"/>
                <a:sym typeface="Symbol" charset="0"/>
              </a:rPr>
              <a:t>	</a:t>
            </a:r>
            <a:r>
              <a:rPr lang="de-DE" b="1">
                <a:latin typeface="Tahoma" charset="0"/>
                <a:sym typeface="Symbol" charset="0"/>
              </a:rPr>
              <a:t>where</a:t>
            </a:r>
            <a:r>
              <a:rPr lang="de-DE">
                <a:latin typeface="Tahoma" charset="0"/>
                <a:sym typeface="Symbol" charset="0"/>
              </a:rPr>
              <a:t>  = </a:t>
            </a:r>
            <a:r>
              <a:rPr lang="de-DE" baseline="-25000">
                <a:latin typeface="Tahoma" charset="0"/>
                <a:sym typeface="Symbol" charset="0"/>
              </a:rPr>
              <a:t>1</a:t>
            </a:r>
            <a:r>
              <a:rPr lang="de-DE">
                <a:latin typeface="Tahoma" charset="0"/>
                <a:sym typeface="Symbol" charset="0"/>
              </a:rPr>
              <a:t>;</a:t>
            </a:r>
          </a:p>
        </p:txBody>
      </p:sp>
      <p:sp>
        <p:nvSpPr>
          <p:cNvPr id="8238" name="Text Box 100"/>
          <p:cNvSpPr txBox="1">
            <a:spLocks noChangeArrowheads="1"/>
          </p:cNvSpPr>
          <p:nvPr/>
        </p:nvSpPr>
        <p:spPr bwMode="auto">
          <a:xfrm>
            <a:off x="4953000" y="4710113"/>
            <a:ext cx="3886200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delete from </a:t>
            </a:r>
            <a:r>
              <a:rPr lang="de-DE" i="1">
                <a:latin typeface="Tahoma" charset="0"/>
              </a:rPr>
              <a:t>R</a:t>
            </a:r>
            <a:endParaRPr lang="de-DE" baseline="-25000">
              <a:latin typeface="Tahoma" charset="0"/>
              <a:sym typeface="Symbol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de-DE" baseline="-25000">
                <a:latin typeface="Tahoma" charset="0"/>
                <a:sym typeface="Symbol" charset="0"/>
              </a:rPr>
              <a:t>	</a:t>
            </a:r>
            <a:r>
              <a:rPr lang="de-DE" b="1">
                <a:latin typeface="Tahoma" charset="0"/>
                <a:sym typeface="Symbol" charset="0"/>
              </a:rPr>
              <a:t>where</a:t>
            </a:r>
            <a:r>
              <a:rPr lang="de-DE">
                <a:latin typeface="Tahoma" charset="0"/>
                <a:sym typeface="Symbol" charset="0"/>
              </a:rPr>
              <a:t>  = </a:t>
            </a:r>
            <a:r>
              <a:rPr lang="de-DE" baseline="-25000">
                <a:latin typeface="Tahoma" charset="0"/>
                <a:sym typeface="Symbol" charset="0"/>
              </a:rPr>
              <a:t>1</a:t>
            </a:r>
            <a:r>
              <a:rPr lang="de-DE">
                <a:latin typeface="Tahoma" charset="0"/>
                <a:sym typeface="Symbol" charset="0"/>
              </a:rPr>
              <a:t>;</a:t>
            </a:r>
          </a:p>
        </p:txBody>
      </p:sp>
      <p:cxnSp>
        <p:nvCxnSpPr>
          <p:cNvPr id="8239" name="AutoShape 106"/>
          <p:cNvCxnSpPr>
            <a:cxnSpLocks noChangeShapeType="1"/>
          </p:cNvCxnSpPr>
          <p:nvPr/>
        </p:nvCxnSpPr>
        <p:spPr bwMode="auto">
          <a:xfrm>
            <a:off x="2743200" y="2668588"/>
            <a:ext cx="2133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40" name="AutoShape 107"/>
          <p:cNvCxnSpPr>
            <a:cxnSpLocks noChangeShapeType="1"/>
          </p:cNvCxnSpPr>
          <p:nvPr/>
        </p:nvCxnSpPr>
        <p:spPr bwMode="auto">
          <a:xfrm>
            <a:off x="2743200" y="3201988"/>
            <a:ext cx="2133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76" name="Group 108"/>
          <p:cNvGraphicFramePr>
            <a:graphicFrameLocks noGrp="1"/>
          </p:cNvGraphicFramePr>
          <p:nvPr/>
        </p:nvGraphicFramePr>
        <p:xfrm>
          <a:off x="609600" y="874713"/>
          <a:ext cx="1143000" cy="2320925"/>
        </p:xfrm>
        <a:graphic>
          <a:graphicData uri="http://schemas.openxmlformats.org/drawingml/2006/table">
            <a:tbl>
              <a:tblPr/>
              <a:tblGrid>
                <a:gridCol w="476250"/>
                <a:gridCol w="666750"/>
              </a:tblGrid>
              <a:tr h="420647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</a:t>
                      </a:r>
                    </a:p>
                  </a:txBody>
                  <a:tcPr marL="0" marR="0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4452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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127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'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1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3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2</a:t>
                      </a:r>
                    </a:p>
                  </a:txBody>
                  <a:tcPr marL="0" marR="0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4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1446213" y="2938463"/>
            <a:ext cx="1587" cy="2222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7275" name="Group 107"/>
          <p:cNvGraphicFramePr>
            <a:graphicFrameLocks noGrp="1"/>
          </p:cNvGraphicFramePr>
          <p:nvPr/>
        </p:nvGraphicFramePr>
        <p:xfrm>
          <a:off x="2895600" y="874713"/>
          <a:ext cx="1143000" cy="2320798"/>
        </p:xfrm>
        <a:graphic>
          <a:graphicData uri="http://schemas.openxmlformats.org/drawingml/2006/table">
            <a:tbl>
              <a:tblPr/>
              <a:tblGrid>
                <a:gridCol w="652463"/>
                <a:gridCol w="490537"/>
              </a:tblGrid>
              <a:tr h="27622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endParaRPr kumimoji="1" lang="de-DE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'</a:t>
                      </a:r>
                      <a:r>
                        <a:rPr kumimoji="1" lang="de-DE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57" name="Line 43"/>
          <p:cNvSpPr>
            <a:spLocks noChangeShapeType="1"/>
          </p:cNvSpPr>
          <p:nvPr/>
        </p:nvSpPr>
        <p:spPr bwMode="auto">
          <a:xfrm>
            <a:off x="3200400" y="2938463"/>
            <a:ext cx="1588" cy="2222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7274" name="Group 106"/>
          <p:cNvGraphicFramePr>
            <a:graphicFrameLocks noGrp="1"/>
          </p:cNvGraphicFramePr>
          <p:nvPr/>
        </p:nvGraphicFramePr>
        <p:xfrm>
          <a:off x="5181600" y="874713"/>
          <a:ext cx="1143000" cy="1808161"/>
        </p:xfrm>
        <a:graphic>
          <a:graphicData uri="http://schemas.openxmlformats.org/drawingml/2006/table">
            <a:tbl>
              <a:tblPr/>
              <a:tblGrid>
                <a:gridCol w="476250"/>
                <a:gridCol w="666750"/>
              </a:tblGrid>
              <a:tr h="420653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</a:t>
                      </a: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445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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2232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2</a:t>
                      </a:r>
                    </a:p>
                  </a:txBody>
                  <a:tcPr marL="0" marR="0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74" name="Line 66"/>
          <p:cNvSpPr>
            <a:spLocks noChangeShapeType="1"/>
          </p:cNvSpPr>
          <p:nvPr/>
        </p:nvSpPr>
        <p:spPr bwMode="auto">
          <a:xfrm>
            <a:off x="5943600" y="2398713"/>
            <a:ext cx="1588" cy="2222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7273" name="Group 105"/>
          <p:cNvGraphicFramePr>
            <a:graphicFrameLocks noGrp="1"/>
          </p:cNvGraphicFramePr>
          <p:nvPr/>
        </p:nvGraphicFramePr>
        <p:xfrm>
          <a:off x="7467600" y="874713"/>
          <a:ext cx="1143000" cy="1808035"/>
        </p:xfrm>
        <a:graphic>
          <a:graphicData uri="http://schemas.openxmlformats.org/drawingml/2006/table">
            <a:tbl>
              <a:tblPr/>
              <a:tblGrid>
                <a:gridCol w="652463"/>
                <a:gridCol w="490537"/>
              </a:tblGrid>
              <a:tr h="27622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endParaRPr kumimoji="1" lang="de-DE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91" name="Line 87"/>
          <p:cNvSpPr>
            <a:spLocks noChangeShapeType="1"/>
          </p:cNvSpPr>
          <p:nvPr/>
        </p:nvSpPr>
        <p:spPr bwMode="auto">
          <a:xfrm>
            <a:off x="7772400" y="2398713"/>
            <a:ext cx="1588" cy="2222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92" name="Text Box 91"/>
          <p:cNvSpPr txBox="1">
            <a:spLocks noChangeArrowheads="1"/>
          </p:cNvSpPr>
          <p:nvPr/>
        </p:nvSpPr>
        <p:spPr bwMode="auto">
          <a:xfrm>
            <a:off x="3581400" y="228600"/>
            <a:ext cx="434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Kaskadieren</a:t>
            </a:r>
          </a:p>
        </p:txBody>
      </p:sp>
      <p:sp>
        <p:nvSpPr>
          <p:cNvPr id="9293" name="Text Box 92"/>
          <p:cNvSpPr txBox="1">
            <a:spLocks noChangeArrowheads="1"/>
          </p:cNvSpPr>
          <p:nvPr/>
        </p:nvSpPr>
        <p:spPr bwMode="auto">
          <a:xfrm>
            <a:off x="152400" y="3581400"/>
            <a:ext cx="51054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</a:t>
            </a:r>
            <a:r>
              <a:rPr lang="de-DE" i="1">
                <a:latin typeface="Tahoma" charset="0"/>
              </a:rPr>
              <a:t>S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( ...,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 </a:t>
            </a:r>
            <a:r>
              <a:rPr lang="de-DE">
                <a:latin typeface="Tahoma" charset="0"/>
                <a:sym typeface="Symbol" charset="0"/>
              </a:rPr>
              <a:t> </a:t>
            </a:r>
            <a:r>
              <a:rPr lang="de-DE" b="1">
                <a:latin typeface="Tahoma" charset="0"/>
                <a:sym typeface="Symbol" charset="0"/>
              </a:rPr>
              <a:t>integer references</a:t>
            </a:r>
            <a:r>
              <a:rPr lang="de-DE">
                <a:latin typeface="Tahoma" charset="0"/>
                <a:sym typeface="Symbol" charset="0"/>
              </a:rPr>
              <a:t> </a:t>
            </a:r>
            <a:r>
              <a:rPr lang="de-DE" i="1">
                <a:latin typeface="Tahoma" charset="0"/>
                <a:sym typeface="Symbol" charset="0"/>
              </a:rPr>
              <a:t>R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  <a:sym typeface="Symbol" charset="0"/>
              </a:rPr>
              <a:t>		</a:t>
            </a:r>
            <a:r>
              <a:rPr lang="de-DE" b="1">
                <a:latin typeface="Tahoma" charset="0"/>
                <a:sym typeface="Symbol" charset="0"/>
              </a:rPr>
              <a:t>on update cascade</a:t>
            </a:r>
            <a:r>
              <a:rPr lang="de-DE">
                <a:latin typeface="Tahoma" charset="0"/>
                <a:sym typeface="Symbol" charset="0"/>
              </a:rPr>
              <a:t> );		</a:t>
            </a:r>
          </a:p>
        </p:txBody>
      </p:sp>
      <p:sp>
        <p:nvSpPr>
          <p:cNvPr id="9294" name="Text Box 93"/>
          <p:cNvSpPr txBox="1">
            <a:spLocks noChangeArrowheads="1"/>
          </p:cNvSpPr>
          <p:nvPr/>
        </p:nvSpPr>
        <p:spPr bwMode="auto">
          <a:xfrm>
            <a:off x="4495800" y="3581400"/>
            <a:ext cx="4540250" cy="246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</a:t>
            </a:r>
            <a:r>
              <a:rPr lang="de-DE" i="1">
                <a:latin typeface="Tahoma" charset="0"/>
              </a:rPr>
              <a:t>S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( ...,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 </a:t>
            </a:r>
            <a:r>
              <a:rPr lang="de-DE">
                <a:latin typeface="Tahoma" charset="0"/>
                <a:sym typeface="Symbol" charset="0"/>
              </a:rPr>
              <a:t> </a:t>
            </a:r>
            <a:r>
              <a:rPr lang="de-DE" b="1">
                <a:latin typeface="Tahoma" charset="0"/>
                <a:sym typeface="Symbol" charset="0"/>
              </a:rPr>
              <a:t>integer references</a:t>
            </a:r>
            <a:r>
              <a:rPr lang="de-DE">
                <a:latin typeface="Tahoma" charset="0"/>
                <a:sym typeface="Symbol" charset="0"/>
              </a:rPr>
              <a:t> </a:t>
            </a:r>
            <a:r>
              <a:rPr lang="de-DE" i="1">
                <a:latin typeface="Tahoma" charset="0"/>
                <a:sym typeface="Symbol" charset="0"/>
              </a:rPr>
              <a:t>R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  <a:sym typeface="Symbol" charset="0"/>
              </a:rPr>
              <a:t>		</a:t>
            </a:r>
            <a:r>
              <a:rPr lang="de-DE" b="1">
                <a:latin typeface="Tahoma" charset="0"/>
                <a:sym typeface="Symbol" charset="0"/>
              </a:rPr>
              <a:t>on delete cascade</a:t>
            </a:r>
            <a:r>
              <a:rPr lang="de-DE">
                <a:latin typeface="Tahoma" charset="0"/>
                <a:sym typeface="Symbol" charset="0"/>
              </a:rPr>
              <a:t> );		</a:t>
            </a:r>
          </a:p>
        </p:txBody>
      </p:sp>
      <p:cxnSp>
        <p:nvCxnSpPr>
          <p:cNvPr id="9295" name="AutoShape 98"/>
          <p:cNvCxnSpPr>
            <a:cxnSpLocks noChangeShapeType="1"/>
          </p:cNvCxnSpPr>
          <p:nvPr/>
        </p:nvCxnSpPr>
        <p:spPr bwMode="auto">
          <a:xfrm>
            <a:off x="1752600" y="2513013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96" name="AutoShape 99"/>
          <p:cNvCxnSpPr>
            <a:cxnSpLocks noChangeShapeType="1"/>
          </p:cNvCxnSpPr>
          <p:nvPr/>
        </p:nvCxnSpPr>
        <p:spPr bwMode="auto">
          <a:xfrm>
            <a:off x="1752600" y="1995488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97" name="AutoShape 100"/>
          <p:cNvCxnSpPr>
            <a:cxnSpLocks noChangeShapeType="1"/>
          </p:cNvCxnSpPr>
          <p:nvPr/>
        </p:nvCxnSpPr>
        <p:spPr bwMode="auto">
          <a:xfrm>
            <a:off x="6324600" y="2000250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10" name="Group 118"/>
          <p:cNvGraphicFramePr>
            <a:graphicFrameLocks noGrp="1"/>
          </p:cNvGraphicFramePr>
          <p:nvPr/>
        </p:nvGraphicFramePr>
        <p:xfrm>
          <a:off x="457200" y="1308100"/>
          <a:ext cx="1143000" cy="2274887"/>
        </p:xfrm>
        <a:graphic>
          <a:graphicData uri="http://schemas.openxmlformats.org/drawingml/2006/table">
            <a:tbl>
              <a:tblPr/>
              <a:tblGrid>
                <a:gridCol w="476250"/>
                <a:gridCol w="666750"/>
              </a:tblGrid>
              <a:tr h="420647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</a:t>
                      </a: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55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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5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---</a:t>
                      </a:r>
                      <a:endParaRPr kumimoji="1" lang="de-DE" sz="2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sym typeface="Symbol" pitchFamily="18" charset="2"/>
                      </a:endParaRPr>
                    </a:p>
                  </a:txBody>
                  <a:tcPr marL="0" marR="0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3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2</a:t>
                      </a:r>
                    </a:p>
                  </a:txBody>
                  <a:tcPr marL="0" marR="0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4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1" name="Line 21"/>
          <p:cNvSpPr>
            <a:spLocks noChangeShapeType="1"/>
          </p:cNvSpPr>
          <p:nvPr/>
        </p:nvSpPr>
        <p:spPr bwMode="auto">
          <a:xfrm>
            <a:off x="1258888" y="3284538"/>
            <a:ext cx="1587" cy="2222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8300" name="Group 108"/>
          <p:cNvGraphicFramePr>
            <a:graphicFrameLocks noGrp="1"/>
          </p:cNvGraphicFramePr>
          <p:nvPr/>
        </p:nvGraphicFramePr>
        <p:xfrm>
          <a:off x="2743200" y="874713"/>
          <a:ext cx="1143000" cy="2320798"/>
        </p:xfrm>
        <a:graphic>
          <a:graphicData uri="http://schemas.openxmlformats.org/drawingml/2006/table">
            <a:tbl>
              <a:tblPr/>
              <a:tblGrid>
                <a:gridCol w="652463"/>
                <a:gridCol w="490537"/>
              </a:tblGrid>
              <a:tr h="27622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endParaRPr kumimoji="1" lang="de-DE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'</a:t>
                      </a:r>
                      <a:r>
                        <a:rPr kumimoji="1" lang="de-DE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81" name="Line 42"/>
          <p:cNvSpPr>
            <a:spLocks noChangeShapeType="1"/>
          </p:cNvSpPr>
          <p:nvPr/>
        </p:nvSpPr>
        <p:spPr bwMode="auto">
          <a:xfrm>
            <a:off x="3048000" y="2938463"/>
            <a:ext cx="1588" cy="2222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8321" name="Group 129"/>
          <p:cNvGraphicFramePr>
            <a:graphicFrameLocks noGrp="1"/>
          </p:cNvGraphicFramePr>
          <p:nvPr/>
        </p:nvGraphicFramePr>
        <p:xfrm>
          <a:off x="5029200" y="920750"/>
          <a:ext cx="1143000" cy="2197099"/>
        </p:xfrm>
        <a:graphic>
          <a:graphicData uri="http://schemas.openxmlformats.org/drawingml/2006/table">
            <a:tbl>
              <a:tblPr/>
              <a:tblGrid>
                <a:gridCol w="476250"/>
                <a:gridCol w="666750"/>
              </a:tblGrid>
              <a:tr h="42064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</a:t>
                      </a: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5563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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563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---</a:t>
                      </a:r>
                    </a:p>
                  </a:txBody>
                  <a:tcPr marL="0" marR="0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de-D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sym typeface="Symbol" pitchFamily="18" charset="2"/>
                        </a:rPr>
                        <a:t>2</a:t>
                      </a: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endParaRPr kumimoji="1" lang="de-D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0" marR="0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01" name="Line 60"/>
          <p:cNvSpPr>
            <a:spLocks noChangeShapeType="1"/>
          </p:cNvSpPr>
          <p:nvPr/>
        </p:nvSpPr>
        <p:spPr bwMode="auto">
          <a:xfrm>
            <a:off x="5867400" y="2852738"/>
            <a:ext cx="1588" cy="2222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aphicFrame>
        <p:nvGraphicFramePr>
          <p:cNvPr id="8298" name="Group 106"/>
          <p:cNvGraphicFramePr>
            <a:graphicFrameLocks noGrp="1"/>
          </p:cNvGraphicFramePr>
          <p:nvPr/>
        </p:nvGraphicFramePr>
        <p:xfrm>
          <a:off x="7315200" y="874713"/>
          <a:ext cx="1143000" cy="1808035"/>
        </p:xfrm>
        <a:graphic>
          <a:graphicData uri="http://schemas.openxmlformats.org/drawingml/2006/table">
            <a:tbl>
              <a:tblPr/>
              <a:tblGrid>
                <a:gridCol w="652463"/>
                <a:gridCol w="490537"/>
              </a:tblGrid>
              <a:tr h="27622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endParaRPr kumimoji="1" lang="de-DE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r>
                        <a:rPr kumimoji="1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</a:t>
                      </a:r>
                      <a:r>
                        <a:rPr kumimoji="1" lang="de-DE" sz="24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  <a:sym typeface="Symbol" charset="0"/>
                        </a:rPr>
                        <a:t>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  <a:sym typeface="Symbol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charset="0"/>
                        <a:buNone/>
                        <a:tabLst/>
                      </a:pPr>
                      <a:endParaRPr kumimoji="1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18" name="Line 78"/>
          <p:cNvSpPr>
            <a:spLocks noChangeShapeType="1"/>
          </p:cNvSpPr>
          <p:nvPr/>
        </p:nvSpPr>
        <p:spPr bwMode="auto">
          <a:xfrm>
            <a:off x="7620000" y="2444750"/>
            <a:ext cx="1588" cy="2222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19" name="Text Box 79"/>
          <p:cNvSpPr txBox="1">
            <a:spLocks noChangeArrowheads="1"/>
          </p:cNvSpPr>
          <p:nvPr/>
        </p:nvSpPr>
        <p:spPr bwMode="auto">
          <a:xfrm>
            <a:off x="3429000" y="228600"/>
            <a:ext cx="434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Auf Null setzen</a:t>
            </a:r>
          </a:p>
        </p:txBody>
      </p:sp>
      <p:sp>
        <p:nvSpPr>
          <p:cNvPr id="10320" name="Text Box 80"/>
          <p:cNvSpPr txBox="1">
            <a:spLocks noChangeArrowheads="1"/>
          </p:cNvSpPr>
          <p:nvPr/>
        </p:nvSpPr>
        <p:spPr bwMode="auto">
          <a:xfrm>
            <a:off x="0" y="3581400"/>
            <a:ext cx="51054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</a:t>
            </a:r>
            <a:r>
              <a:rPr lang="de-DE" i="1">
                <a:latin typeface="Tahoma" charset="0"/>
              </a:rPr>
              <a:t>S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( ...,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 </a:t>
            </a:r>
            <a:r>
              <a:rPr lang="de-DE">
                <a:latin typeface="Tahoma" charset="0"/>
                <a:sym typeface="Symbol" charset="0"/>
              </a:rPr>
              <a:t> </a:t>
            </a:r>
            <a:r>
              <a:rPr lang="de-DE" b="1">
                <a:latin typeface="Tahoma" charset="0"/>
                <a:sym typeface="Symbol" charset="0"/>
              </a:rPr>
              <a:t>integer references</a:t>
            </a:r>
            <a:r>
              <a:rPr lang="de-DE">
                <a:latin typeface="Tahoma" charset="0"/>
                <a:sym typeface="Symbol" charset="0"/>
              </a:rPr>
              <a:t> </a:t>
            </a:r>
            <a:r>
              <a:rPr lang="de-DE" i="1">
                <a:latin typeface="Tahoma" charset="0"/>
                <a:sym typeface="Symbol" charset="0"/>
              </a:rPr>
              <a:t>R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  <a:sym typeface="Symbol" charset="0"/>
              </a:rPr>
              <a:t>		</a:t>
            </a:r>
            <a:r>
              <a:rPr lang="de-DE" b="1">
                <a:latin typeface="Tahoma" charset="0"/>
                <a:sym typeface="Symbol" charset="0"/>
              </a:rPr>
              <a:t>on update set null</a:t>
            </a:r>
            <a:r>
              <a:rPr lang="de-DE">
                <a:latin typeface="Tahoma" charset="0"/>
                <a:sym typeface="Symbol" charset="0"/>
              </a:rPr>
              <a:t> );		</a:t>
            </a:r>
          </a:p>
        </p:txBody>
      </p:sp>
      <p:sp>
        <p:nvSpPr>
          <p:cNvPr id="10321" name="Text Box 81"/>
          <p:cNvSpPr txBox="1">
            <a:spLocks noChangeArrowheads="1"/>
          </p:cNvSpPr>
          <p:nvPr/>
        </p:nvSpPr>
        <p:spPr bwMode="auto">
          <a:xfrm>
            <a:off x="4343400" y="3581400"/>
            <a:ext cx="4837113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810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81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</a:t>
            </a:r>
            <a:r>
              <a:rPr lang="de-DE" i="1">
                <a:latin typeface="Tahoma" charset="0"/>
              </a:rPr>
              <a:t>S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( ...,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 </a:t>
            </a:r>
            <a:r>
              <a:rPr lang="de-DE">
                <a:latin typeface="Tahoma" charset="0"/>
                <a:sym typeface="Symbol" charset="0"/>
              </a:rPr>
              <a:t> </a:t>
            </a:r>
            <a:r>
              <a:rPr lang="de-DE" b="1">
                <a:latin typeface="Tahoma" charset="0"/>
                <a:sym typeface="Symbol" charset="0"/>
              </a:rPr>
              <a:t>integer references</a:t>
            </a:r>
            <a:r>
              <a:rPr lang="de-DE">
                <a:latin typeface="Tahoma" charset="0"/>
                <a:sym typeface="Symbol" charset="0"/>
              </a:rPr>
              <a:t> </a:t>
            </a:r>
            <a:r>
              <a:rPr lang="de-DE" i="1">
                <a:latin typeface="Tahoma" charset="0"/>
                <a:sym typeface="Symbol" charset="0"/>
              </a:rPr>
              <a:t>R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  <a:sym typeface="Symbol" charset="0"/>
              </a:rPr>
              <a:t>		</a:t>
            </a:r>
            <a:r>
              <a:rPr lang="de-DE" b="1">
                <a:latin typeface="Tahoma" charset="0"/>
                <a:sym typeface="Symbol" charset="0"/>
              </a:rPr>
              <a:t>on delete set null</a:t>
            </a:r>
            <a:r>
              <a:rPr lang="de-DE">
                <a:latin typeface="Tahoma" charset="0"/>
                <a:sym typeface="Symbol" charset="0"/>
              </a:rPr>
              <a:t> );		</a:t>
            </a:r>
          </a:p>
        </p:txBody>
      </p:sp>
      <p:cxnSp>
        <p:nvCxnSpPr>
          <p:cNvPr id="10322" name="AutoShape 100"/>
          <p:cNvCxnSpPr>
            <a:cxnSpLocks noChangeShapeType="1"/>
          </p:cNvCxnSpPr>
          <p:nvPr/>
        </p:nvCxnSpPr>
        <p:spPr bwMode="auto">
          <a:xfrm flipV="1">
            <a:off x="1600200" y="2513013"/>
            <a:ext cx="1143000" cy="387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23" name="AutoShape 101"/>
          <p:cNvCxnSpPr>
            <a:cxnSpLocks noChangeShapeType="1"/>
          </p:cNvCxnSpPr>
          <p:nvPr/>
        </p:nvCxnSpPr>
        <p:spPr bwMode="auto">
          <a:xfrm flipV="1">
            <a:off x="6172200" y="2000250"/>
            <a:ext cx="1143000" cy="473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9144000" cy="1143000"/>
          </a:xfrm>
        </p:spPr>
        <p:txBody>
          <a:bodyPr/>
          <a:lstStyle/>
          <a:p>
            <a:r>
              <a:rPr lang="de-DE">
                <a:latin typeface="Arial Black" charset="0"/>
              </a:rPr>
              <a:t>Kaskadierendes Löschen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533400" y="19812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Sokrates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971800" y="1447800"/>
            <a:ext cx="3048000" cy="429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Logik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Mäeutik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Ethik</a:t>
            </a:r>
          </a:p>
          <a:p>
            <a:pPr algn="l" eaLnBrk="1" hangingPunct="1">
              <a:spcBef>
                <a:spcPct val="50000"/>
              </a:spcBef>
            </a:pPr>
            <a:endParaRPr lang="de-DE">
              <a:latin typeface="Tahoma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Erkenntnistheorie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Wissenschaftstheorie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Bioethik</a:t>
            </a:r>
          </a:p>
          <a:p>
            <a:pPr algn="l" eaLnBrk="1" hangingPunct="1">
              <a:spcBef>
                <a:spcPct val="50000"/>
              </a:spcBef>
            </a:pPr>
            <a:endParaRPr lang="de-DE">
              <a:latin typeface="Tahoma" charset="0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867400" y="1524000"/>
            <a:ext cx="22098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Schopenhauer</a:t>
            </a:r>
          </a:p>
          <a:p>
            <a:pPr algn="l" eaLnBrk="1" hangingPunct="1">
              <a:spcBef>
                <a:spcPct val="50000"/>
              </a:spcBef>
            </a:pPr>
            <a:endParaRPr lang="de-DE">
              <a:latin typeface="Tahoma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Theophrastos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 flipV="1">
            <a:off x="1905000" y="17526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1905000" y="22098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1905000" y="22098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3962400" y="16764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4267200" y="2209800"/>
            <a:ext cx="1600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3886200" y="28194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6" name="Line 14"/>
          <p:cNvSpPr>
            <a:spLocks noChangeShapeType="1"/>
          </p:cNvSpPr>
          <p:nvPr/>
        </p:nvSpPr>
        <p:spPr bwMode="auto">
          <a:xfrm>
            <a:off x="381000" y="1981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7" name="Line 15"/>
          <p:cNvSpPr>
            <a:spLocks noChangeShapeType="1"/>
          </p:cNvSpPr>
          <p:nvPr/>
        </p:nvSpPr>
        <p:spPr bwMode="auto">
          <a:xfrm flipV="1">
            <a:off x="381000" y="1981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8" name="Line 16"/>
          <p:cNvSpPr>
            <a:spLocks noChangeShapeType="1"/>
          </p:cNvSpPr>
          <p:nvPr/>
        </p:nvSpPr>
        <p:spPr bwMode="auto">
          <a:xfrm>
            <a:off x="381000" y="1981200"/>
            <a:ext cx="1371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9" name="Line 17"/>
          <p:cNvSpPr>
            <a:spLocks noChangeShapeType="1"/>
          </p:cNvSpPr>
          <p:nvPr/>
        </p:nvSpPr>
        <p:spPr bwMode="auto">
          <a:xfrm flipV="1">
            <a:off x="1752600" y="1371600"/>
            <a:ext cx="1447800" cy="6096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0" name="Line 18"/>
          <p:cNvSpPr>
            <a:spLocks noChangeShapeType="1"/>
          </p:cNvSpPr>
          <p:nvPr/>
        </p:nvSpPr>
        <p:spPr bwMode="auto">
          <a:xfrm>
            <a:off x="3200400" y="1371600"/>
            <a:ext cx="25908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1" name="Line 20"/>
          <p:cNvSpPr>
            <a:spLocks noChangeShapeType="1"/>
          </p:cNvSpPr>
          <p:nvPr/>
        </p:nvSpPr>
        <p:spPr bwMode="auto">
          <a:xfrm>
            <a:off x="5562600" y="13716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2" name="Line 21"/>
          <p:cNvSpPr>
            <a:spLocks noChangeShapeType="1"/>
          </p:cNvSpPr>
          <p:nvPr/>
        </p:nvSpPr>
        <p:spPr bwMode="auto">
          <a:xfrm>
            <a:off x="5867400" y="1371600"/>
            <a:ext cx="0" cy="17526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3" name="Line 22"/>
          <p:cNvSpPr>
            <a:spLocks noChangeShapeType="1"/>
          </p:cNvSpPr>
          <p:nvPr/>
        </p:nvSpPr>
        <p:spPr bwMode="auto">
          <a:xfrm flipH="1">
            <a:off x="3276600" y="3124200"/>
            <a:ext cx="25908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4" name="Line 23"/>
          <p:cNvSpPr>
            <a:spLocks noChangeShapeType="1"/>
          </p:cNvSpPr>
          <p:nvPr/>
        </p:nvSpPr>
        <p:spPr bwMode="auto">
          <a:xfrm flipH="1" flipV="1">
            <a:off x="1828800" y="2438400"/>
            <a:ext cx="1447800" cy="6858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5" name="Line 24"/>
          <p:cNvSpPr>
            <a:spLocks noChangeShapeType="1"/>
          </p:cNvSpPr>
          <p:nvPr/>
        </p:nvSpPr>
        <p:spPr bwMode="auto">
          <a:xfrm flipH="1">
            <a:off x="381000" y="2438400"/>
            <a:ext cx="14478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6" name="Line 25"/>
          <p:cNvSpPr>
            <a:spLocks noChangeShapeType="1"/>
          </p:cNvSpPr>
          <p:nvPr/>
        </p:nvSpPr>
        <p:spPr bwMode="auto">
          <a:xfrm>
            <a:off x="381000" y="2133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7" name="Text Box 26"/>
          <p:cNvSpPr txBox="1">
            <a:spLocks noChangeArrowheads="1"/>
          </p:cNvSpPr>
          <p:nvPr/>
        </p:nvSpPr>
        <p:spPr bwMode="auto">
          <a:xfrm>
            <a:off x="457200" y="38100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Russel</a:t>
            </a:r>
          </a:p>
        </p:txBody>
      </p:sp>
      <p:sp>
        <p:nvSpPr>
          <p:cNvPr id="11288" name="Line 27"/>
          <p:cNvSpPr>
            <a:spLocks noChangeShapeType="1"/>
          </p:cNvSpPr>
          <p:nvPr/>
        </p:nvSpPr>
        <p:spPr bwMode="auto">
          <a:xfrm>
            <a:off x="3581400" y="5181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89" name="Text Box 28"/>
          <p:cNvSpPr txBox="1">
            <a:spLocks noChangeArrowheads="1"/>
          </p:cNvSpPr>
          <p:nvPr/>
        </p:nvSpPr>
        <p:spPr bwMode="auto">
          <a:xfrm>
            <a:off x="6781800" y="4191000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Carnap</a:t>
            </a:r>
          </a:p>
        </p:txBody>
      </p:sp>
      <p:sp>
        <p:nvSpPr>
          <p:cNvPr id="11290" name="Line 30"/>
          <p:cNvSpPr>
            <a:spLocks noChangeShapeType="1"/>
          </p:cNvSpPr>
          <p:nvPr/>
        </p:nvSpPr>
        <p:spPr bwMode="auto">
          <a:xfrm flipV="1">
            <a:off x="1524000" y="3886200"/>
            <a:ext cx="1447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91" name="Line 32"/>
          <p:cNvSpPr>
            <a:spLocks noChangeShapeType="1"/>
          </p:cNvSpPr>
          <p:nvPr/>
        </p:nvSpPr>
        <p:spPr bwMode="auto">
          <a:xfrm>
            <a:off x="1524000" y="39624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92" name="Line 33"/>
          <p:cNvSpPr>
            <a:spLocks noChangeShapeType="1"/>
          </p:cNvSpPr>
          <p:nvPr/>
        </p:nvSpPr>
        <p:spPr bwMode="auto">
          <a:xfrm>
            <a:off x="1524000" y="3962400"/>
            <a:ext cx="1447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93" name="Line 35"/>
          <p:cNvSpPr>
            <a:spLocks noChangeShapeType="1"/>
          </p:cNvSpPr>
          <p:nvPr/>
        </p:nvSpPr>
        <p:spPr bwMode="auto">
          <a:xfrm flipH="1">
            <a:off x="6019800" y="4419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94" name="Line 36"/>
          <p:cNvSpPr>
            <a:spLocks noChangeShapeType="1"/>
          </p:cNvSpPr>
          <p:nvPr/>
        </p:nvSpPr>
        <p:spPr bwMode="auto">
          <a:xfrm flipH="1">
            <a:off x="4191000" y="4419600"/>
            <a:ext cx="2438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95" name="Line 37"/>
          <p:cNvSpPr>
            <a:spLocks noChangeShapeType="1"/>
          </p:cNvSpPr>
          <p:nvPr/>
        </p:nvSpPr>
        <p:spPr bwMode="auto">
          <a:xfrm>
            <a:off x="7391400" y="5105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96" name="Line 38"/>
          <p:cNvSpPr>
            <a:spLocks noChangeShapeType="1"/>
          </p:cNvSpPr>
          <p:nvPr/>
        </p:nvSpPr>
        <p:spPr bwMode="auto">
          <a:xfrm>
            <a:off x="838200" y="5181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304800" y="304800"/>
            <a:ext cx="57912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683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3683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3683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3683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3683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368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368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368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368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Vorlesungen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( ...,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gelesenVon </a:t>
            </a:r>
            <a:r>
              <a:rPr lang="de-DE" b="1">
                <a:latin typeface="Tahoma" charset="0"/>
              </a:rPr>
              <a:t>integer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					</a:t>
            </a:r>
            <a:r>
              <a:rPr lang="de-DE" b="1">
                <a:latin typeface="Tahoma" charset="0"/>
              </a:rPr>
              <a:t>references</a:t>
            </a:r>
            <a:r>
              <a:rPr lang="de-DE">
                <a:latin typeface="Tahoma" charset="0"/>
              </a:rPr>
              <a:t> Professoren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					</a:t>
            </a:r>
            <a:r>
              <a:rPr lang="de-DE" b="1">
                <a:latin typeface="Tahoma" charset="0"/>
              </a:rPr>
              <a:t>on delete</a:t>
            </a:r>
            <a:r>
              <a:rPr lang="de-DE">
                <a:latin typeface="Tahoma" charset="0"/>
              </a:rPr>
              <a:t> </a:t>
            </a:r>
            <a:r>
              <a:rPr lang="de-DE" b="1">
                <a:latin typeface="Tahoma" charset="0"/>
              </a:rPr>
              <a:t>cascade</a:t>
            </a:r>
            <a:r>
              <a:rPr lang="de-DE">
                <a:latin typeface="Tahoma" charset="0"/>
              </a:rPr>
              <a:t>);	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381000" y="3505200"/>
            <a:ext cx="5791200" cy="319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596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596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596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596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5969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596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596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596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596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b="1">
                <a:latin typeface="Tahoma" charset="0"/>
              </a:rPr>
              <a:t>create table</a:t>
            </a:r>
            <a:r>
              <a:rPr lang="de-DE">
                <a:latin typeface="Tahoma" charset="0"/>
              </a:rPr>
              <a:t> hören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( ...,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VorlNr </a:t>
            </a:r>
            <a:r>
              <a:rPr lang="de-DE" b="1">
                <a:latin typeface="Tahoma" charset="0"/>
              </a:rPr>
              <a:t>integer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	   </a:t>
            </a:r>
            <a:r>
              <a:rPr lang="de-DE" b="1">
                <a:latin typeface="Tahoma" charset="0"/>
              </a:rPr>
              <a:t>references</a:t>
            </a:r>
            <a:r>
              <a:rPr lang="de-DE">
                <a:latin typeface="Tahoma" charset="0"/>
              </a:rPr>
              <a:t> Vorlesungen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	   </a:t>
            </a:r>
            <a:r>
              <a:rPr lang="de-DE" b="1">
                <a:latin typeface="Tahoma" charset="0"/>
              </a:rPr>
              <a:t>on delete</a:t>
            </a:r>
            <a:r>
              <a:rPr lang="de-DE">
                <a:latin typeface="Tahoma" charset="0"/>
              </a:rPr>
              <a:t> </a:t>
            </a:r>
            <a:r>
              <a:rPr lang="de-DE" b="1">
                <a:latin typeface="Tahoma" charset="0"/>
              </a:rPr>
              <a:t>cascade</a:t>
            </a:r>
            <a:r>
              <a:rPr lang="de-DE">
                <a:latin typeface="Tahoma" charset="0"/>
              </a:rPr>
              <a:t>);</a:t>
            </a:r>
          </a:p>
          <a:p>
            <a:pPr algn="l"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		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rwHashing">
  <a:themeElements>
    <a:clrScheme name="ErwHashing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ErwHashing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rwHashing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wHashing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wHashing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wHashing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wHashing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wHashing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wHashing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</Template>
  <TotalTime>0</TotalTime>
  <Words>370</Words>
  <Application>Microsoft Macintosh PowerPoint</Application>
  <PresentationFormat>Bildschirmpräsentation (4:3)</PresentationFormat>
  <Paragraphs>227</Paragraphs>
  <Slides>26</Slides>
  <Notes>19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27" baseType="lpstr">
      <vt:lpstr>ErwHashing</vt:lpstr>
      <vt:lpstr>Datenintegrität</vt:lpstr>
      <vt:lpstr>Referentielle Integrität</vt:lpstr>
      <vt:lpstr>Referentielle Integrität in SQL </vt:lpstr>
      <vt:lpstr>Einhaltung referentieller Integrität</vt:lpstr>
      <vt:lpstr>Einhaltung referentieller Integrität</vt:lpstr>
      <vt:lpstr>PowerPoint-Präsentation</vt:lpstr>
      <vt:lpstr>PowerPoint-Präsentation</vt:lpstr>
      <vt:lpstr>Kaskadierendes Löschen</vt:lpstr>
      <vt:lpstr>PowerPoint-Präsentation</vt:lpstr>
      <vt:lpstr>Einfache statische Integritätsbedingungen</vt:lpstr>
      <vt:lpstr>Das Universitätsschema mit Integritätsbedingungen</vt:lpstr>
      <vt:lpstr>PowerPoint-Präsentation</vt:lpstr>
      <vt:lpstr>PowerPoint-Präsentation</vt:lpstr>
      <vt:lpstr>PowerPoint-Präsentation</vt:lpstr>
      <vt:lpstr>Komplexere Konsistenzbedingungen: Leider selten / noch nicht unterstützt</vt:lpstr>
      <vt:lpstr>Datenbank-Trigger</vt:lpstr>
      <vt:lpstr>Trigger-Erläuterungen:  Oracle Konventionen</vt:lpstr>
      <vt:lpstr>Gleicher Trigger in DB2 / SQL:1999-Syntax</vt:lpstr>
      <vt:lpstr>Übung: Trigger zur Konsistenzhaltung redundanter Information bei Generalisierung</vt:lpstr>
      <vt:lpstr>Temporale Daten</vt:lpstr>
      <vt:lpstr>Zustand der Relation nach Abschaffung der Studien-Gebühren in Bayern</vt:lpstr>
      <vt:lpstr>Abfragen gegen temporale Daten</vt:lpstr>
      <vt:lpstr>Temporale Daten nach Anwendungszeit</vt:lpstr>
      <vt:lpstr>Explizit kontrollierter Zustand der Datenbasis</vt:lpstr>
      <vt:lpstr>Automatische Erzeugung der Zeitintervalle</vt:lpstr>
      <vt:lpstr>Erweiterte SQL Syntax für Anfragen gegen Zeitintervalle</vt:lpstr>
    </vt:vector>
  </TitlesOfParts>
  <Company>Lehrstuhl Kemper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Professor Kemper</dc:creator>
  <cp:lastModifiedBy>Alfons Kemper</cp:lastModifiedBy>
  <cp:revision>81</cp:revision>
  <cp:lastPrinted>2001-08-10T08:26:02Z</cp:lastPrinted>
  <dcterms:created xsi:type="dcterms:W3CDTF">2001-05-03T09:12:18Z</dcterms:created>
  <dcterms:modified xsi:type="dcterms:W3CDTF">2013-11-04T07:50:02Z</dcterms:modified>
</cp:coreProperties>
</file>