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04" r:id="rId2"/>
    <p:sldId id="321" r:id="rId3"/>
    <p:sldId id="322" r:id="rId4"/>
    <p:sldId id="323" r:id="rId5"/>
    <p:sldId id="256" r:id="rId6"/>
    <p:sldId id="257" r:id="rId7"/>
    <p:sldId id="273" r:id="rId8"/>
    <p:sldId id="260" r:id="rId9"/>
    <p:sldId id="263" r:id="rId10"/>
    <p:sldId id="264" r:id="rId11"/>
    <p:sldId id="309" r:id="rId12"/>
    <p:sldId id="274" r:id="rId13"/>
    <p:sldId id="265" r:id="rId14"/>
    <p:sldId id="267" r:id="rId15"/>
    <p:sldId id="275" r:id="rId16"/>
    <p:sldId id="268" r:id="rId17"/>
    <p:sldId id="276" r:id="rId18"/>
    <p:sldId id="277" r:id="rId19"/>
    <p:sldId id="310" r:id="rId20"/>
    <p:sldId id="311" r:id="rId21"/>
    <p:sldId id="314" r:id="rId22"/>
    <p:sldId id="315" r:id="rId23"/>
    <p:sldId id="312" r:id="rId24"/>
    <p:sldId id="262" r:id="rId25"/>
    <p:sldId id="269" r:id="rId26"/>
    <p:sldId id="270" r:id="rId27"/>
    <p:sldId id="271" r:id="rId28"/>
    <p:sldId id="272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18" r:id="rId42"/>
    <p:sldId id="306" r:id="rId43"/>
    <p:sldId id="290" r:id="rId44"/>
    <p:sldId id="291" r:id="rId45"/>
    <p:sldId id="292" r:id="rId46"/>
    <p:sldId id="319" r:id="rId47"/>
    <p:sldId id="320" r:id="rId48"/>
    <p:sldId id="293" r:id="rId49"/>
    <p:sldId id="313" r:id="rId50"/>
    <p:sldId id="294" r:id="rId51"/>
    <p:sldId id="295" r:id="rId52"/>
    <p:sldId id="296" r:id="rId53"/>
    <p:sldId id="297" r:id="rId54"/>
    <p:sldId id="308" r:id="rId55"/>
    <p:sldId id="298" r:id="rId56"/>
    <p:sldId id="300" r:id="rId57"/>
    <p:sldId id="301" r:id="rId58"/>
    <p:sldId id="316" r:id="rId59"/>
    <p:sldId id="317" r:id="rId60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0099"/>
    <a:srgbClr val="FF3300"/>
    <a:srgbClr val="FF6600"/>
    <a:srgbClr val="FF99FF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1" autoAdjust="0"/>
    <p:restoredTop sz="94660"/>
  </p:normalViewPr>
  <p:slideViewPr>
    <p:cSldViewPr>
      <p:cViewPr>
        <p:scale>
          <a:sx n="170" d="100"/>
          <a:sy n="170" d="100"/>
        </p:scale>
        <p:origin x="-3880" y="-1016"/>
      </p:cViewPr>
      <p:guideLst>
        <p:guide orient="horz" pos="2928"/>
        <p:guide pos="321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4" tIns="47583" rIns="95164" bIns="47583" numCol="1" anchor="t" anchorCtr="0" compatLnSpc="1">
            <a:prstTxWarp prst="textNoShape">
              <a:avLst/>
            </a:prstTxWarp>
          </a:bodyPr>
          <a:lstStyle>
            <a:lvl1pPr algn="l" defTabSz="95262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21" y="0"/>
            <a:ext cx="3075479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4" tIns="47583" rIns="95164" bIns="47583" numCol="1" anchor="t" anchorCtr="0" compatLnSpc="1">
            <a:prstTxWarp prst="textNoShape">
              <a:avLst/>
            </a:prstTxWarp>
          </a:bodyPr>
          <a:lstStyle>
            <a:lvl1pPr algn="r" defTabSz="95262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946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4" tIns="47583" rIns="95164" bIns="47583" numCol="1" anchor="b" anchorCtr="0" compatLnSpc="1">
            <a:prstTxWarp prst="textNoShape">
              <a:avLst/>
            </a:prstTxWarp>
          </a:bodyPr>
          <a:lstStyle>
            <a:lvl1pPr algn="l" defTabSz="95262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21" y="9723946"/>
            <a:ext cx="3075479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4" tIns="47583" rIns="95164" bIns="47583" numCol="1" anchor="b" anchorCtr="0" compatLnSpc="1">
            <a:prstTxWarp prst="textNoShape">
              <a:avLst/>
            </a:prstTxWarp>
          </a:bodyPr>
          <a:lstStyle>
            <a:lvl1pPr algn="r" defTabSz="95262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30E75B9F-3488-4D1C-8815-84473EAE5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57" tIns="41878" rIns="83757" bIns="41878" numCol="1" anchor="t" anchorCtr="0" compatLnSpc="1">
            <a:prstTxWarp prst="textNoShape">
              <a:avLst/>
            </a:prstTxWarp>
          </a:bodyPr>
          <a:lstStyle>
            <a:lvl1pPr algn="l" defTabSz="837451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57" tIns="41878" rIns="83757" bIns="41878" numCol="1" anchor="t" anchorCtr="0" compatLnSpc="1">
            <a:prstTxWarp prst="textNoShape">
              <a:avLst/>
            </a:prstTxWarp>
          </a:bodyPr>
          <a:lstStyle>
            <a:lvl1pPr algn="r" defTabSz="837451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57" y="4861155"/>
            <a:ext cx="5676787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57" tIns="41878" rIns="83757" bIns="41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57" tIns="41878" rIns="83757" bIns="41878" numCol="1" anchor="b" anchorCtr="0" compatLnSpc="1">
            <a:prstTxWarp prst="textNoShape">
              <a:avLst/>
            </a:prstTxWarp>
          </a:bodyPr>
          <a:lstStyle>
            <a:lvl1pPr algn="l" defTabSz="837451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0673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57" tIns="41878" rIns="83757" bIns="41878" numCol="1" anchor="b" anchorCtr="0" compatLnSpc="1">
            <a:prstTxWarp prst="textNoShape">
              <a:avLst/>
            </a:prstTxWarp>
          </a:bodyPr>
          <a:lstStyle>
            <a:lvl1pPr algn="r" defTabSz="837451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FA61430D-BFED-4B18-A01A-F8289C0A1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5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CDBD5-2739-4E02-A973-17D4C884D99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08216-DA31-4253-BD6D-131F854963E6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37D22-C49B-42A5-9B0A-E42E868C2DF3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F9818-BE44-4D4B-9C30-3B48248DBEAD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05FF-D2C5-4067-AA53-9F51D664A2C3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16FE7-968E-4404-A590-4346D81F9B4F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DF81F-675F-4C8D-8E90-0AE012609956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96A0B-C3B2-4404-8B70-E253AB3955BE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DB70A-4FAD-4BA6-8CC8-1350371EA7A9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CF424-8A86-4864-96CC-24EF481B7414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A0B66-14EA-4628-92F7-95459FF9F0CD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47971-8E73-45A5-9E6D-A9E20854FC83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959E7-3EF3-4CD3-BE46-A3F7D7E35777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9BA5D-62A5-4B2D-A5A8-C3ECFB3B2EEE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C52C9-0604-41CD-9AF5-511759297AAC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708B-4E99-4DC2-AF40-5B7E7C2642A6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0429-1CA9-48A9-8A3A-C12C49617B54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ADD6D-678D-4D50-B8B2-F5D33EDEBD51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B7DCA-9BF5-4CE6-BCFD-F766409B8C7F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56F21-D49A-4016-ACE2-DC21C1FEAF20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6B989-9E25-4570-97F7-09A1342E0C29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E63D-0169-4AC0-8FB2-7FD36D8EF475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5E35A-5BD1-4A52-9256-47ED64F62DE1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DFE37-5C7D-4846-9E02-EA43A0B34DC0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6234-C12E-4014-8113-D503F0B58A34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F92C4-BDBC-44D4-94AA-FB9B57F292AE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46653-8972-406E-9BFC-468C06C19152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333E5-7170-4076-9E81-765C49D9EA9C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2257-D63D-48AC-A666-311CE38F6044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E6C7-CC67-471A-8669-48D956962CEC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35568-1971-46CC-A630-3378B54B56E9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35568-1971-46CC-A630-3378B54B56E9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E880F-B54D-4D9A-892B-370096423BEA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F39F9-E5F1-4464-B2AB-C6B7BFB5B147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F9CA1-A089-4BD5-8F75-C26DB10A84D4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E0105-351F-498D-B16F-832C5218A5B5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27CB5-F086-4818-A8A5-26EFC93BAE7A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4C470-F95F-4442-8CB4-291CEDF4F1E6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AF201-B899-4B2F-A70D-3F3862DC3626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BAE45-EFFE-49DD-9B06-6E7C405903CF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44BAC-A257-4386-AF19-742C4C3E940E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81B3A-9C1F-4835-82C2-D8EAD8ED2BA1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12B23-C328-4761-B14A-85689E5355FC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FE0D6-1EAF-4779-BCB9-4471DE1E2F21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44E88-D2D0-40F9-A17A-91DC843E3B41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C75F-CEA6-441C-8D1A-B0FDF6328B1F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ADC60-28AA-405A-96DA-D6E25C7463A6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7AB24-797E-4E98-9475-027B0919B357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D408F-7A34-415F-993F-7833F4D7291B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A6806-531B-4D70-9004-D9B684D7F386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6C431-A01E-4029-98A8-F988717CC339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A2EE4-60C1-4363-A743-1458C18F39E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8FB8-FD23-4926-8D2E-C4D09CAA7CFA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01A52-DFA5-4CE9-B7B9-EBA17B7056EB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AE5F74-2998-425F-BB33-CB27E9F8A0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8A4A-3E86-4A5C-8433-A8AA7E0B83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6CEC-DB9F-4F63-A2A7-ABC924D0AD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DEC2-16C4-4040-8537-863F574BF6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BC65-2073-4FF4-AB1A-BE49DEF40C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4F95-1E88-4E59-9B4C-F7D006AFDE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A737-DA01-4057-9800-CAC7FD7965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6C70-2C35-47F4-ABEA-9E839EF10E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03CA-7243-401F-A3B1-0BDD920504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E694-CCD1-47FF-9F21-D1CA6286F1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F11C-5842-415E-B6C8-468EBE7559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9C092B41-F4AB-4A51-BB34-019708C35A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de-DE" sz="2800" smtClean="0"/>
              <a:t>Historische Entwicklung relationaler DBMS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69269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Ted </a:t>
            </a:r>
            <a:r>
              <a:rPr lang="en-US" dirty="0" err="1" smtClean="0"/>
              <a:t>Codd</a:t>
            </a:r>
            <a:r>
              <a:rPr lang="en-US" dirty="0" smtClean="0"/>
              <a:t>: A </a:t>
            </a:r>
            <a:r>
              <a:rPr lang="en-US" dirty="0"/>
              <a:t>Relational Model of Data for Large Shared </a:t>
            </a:r>
            <a:r>
              <a:rPr lang="en-US" dirty="0" smtClean="0"/>
              <a:t>Data Banks, Comm. ACM, </a:t>
            </a:r>
            <a:r>
              <a:rPr lang="en-US" dirty="0" err="1" smtClean="0"/>
              <a:t>Juni</a:t>
            </a:r>
            <a:r>
              <a:rPr lang="en-US" dirty="0" smtClean="0"/>
              <a:t> 1970, S. </a:t>
            </a:r>
            <a:r>
              <a:rPr lang="de-DE" dirty="0" smtClean="0"/>
              <a:t>377</a:t>
            </a:r>
            <a:r>
              <a:rPr lang="de-DE" dirty="0"/>
              <a:t>–387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2123728" y="1628800"/>
            <a:ext cx="1512168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3779912" y="1628800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3923928" y="1628800"/>
            <a:ext cx="187220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de-DE" sz="3200" smtClean="0"/>
              <a:t>Beziehungen unseres Beispiel-Schemas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>
                <a:solidFill>
                  <a:srgbClr val="CC0099"/>
                </a:solidFill>
              </a:rPr>
              <a:t>hören</a:t>
            </a:r>
            <a:r>
              <a:rPr lang="de-DE" smtClean="0">
                <a:solidFill>
                  <a:srgbClr val="CC0099"/>
                </a:solidFill>
              </a:rPr>
              <a:t> : {[</a:t>
            </a:r>
            <a:r>
              <a:rPr lang="de-DE" u="sng" smtClean="0">
                <a:solidFill>
                  <a:srgbClr val="CC0099"/>
                </a:solidFill>
              </a:rPr>
              <a:t>MatrNr: integer, VorlNr: integer</a:t>
            </a:r>
            <a:r>
              <a:rPr lang="de-DE" smtClean="0">
                <a:solidFill>
                  <a:srgbClr val="CC0099"/>
                </a:solidFill>
              </a:rPr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lesen </a:t>
            </a:r>
            <a:r>
              <a:rPr lang="de-DE" smtClean="0"/>
              <a:t>: {[PersNr: integer, </a:t>
            </a:r>
            <a:r>
              <a:rPr lang="de-DE" u="sng" smtClean="0"/>
              <a:t>VorlNr: integer</a:t>
            </a:r>
            <a:r>
              <a:rPr lang="de-DE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arbeitenFür</a:t>
            </a:r>
            <a:r>
              <a:rPr lang="de-DE" smtClean="0"/>
              <a:t> : {[</a:t>
            </a:r>
            <a:r>
              <a:rPr lang="de-DE" u="sng" smtClean="0"/>
              <a:t>AssistentenPersNr: integer</a:t>
            </a:r>
            <a:r>
              <a:rPr lang="de-DE" smtClean="0"/>
              <a:t>, </a:t>
            </a:r>
            <a:r>
              <a:rPr lang="de-DE" i="1" smtClean="0"/>
              <a:t>ProfPersNr: integer</a:t>
            </a:r>
            <a:r>
              <a:rPr lang="de-DE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voraussetzen</a:t>
            </a:r>
            <a:r>
              <a:rPr lang="de-DE" smtClean="0"/>
              <a:t> : {[</a:t>
            </a:r>
            <a:r>
              <a:rPr lang="de-DE" u="sng" smtClean="0"/>
              <a:t>Vorgänger: integer, Nachfolger: integer</a:t>
            </a:r>
            <a:r>
              <a:rPr lang="de-DE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prüfen</a:t>
            </a:r>
            <a:r>
              <a:rPr lang="de-DE" smtClean="0"/>
              <a:t> : {[</a:t>
            </a:r>
            <a:r>
              <a:rPr lang="de-DE" u="sng" smtClean="0"/>
              <a:t>MatrNr: integer, VorlNr: integer</a:t>
            </a:r>
            <a:r>
              <a:rPr lang="de-DE" smtClean="0"/>
              <a:t>, PersNr: integer, 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smtClean="0"/>
              <a:t>		       Note: decimal]}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860550" y="1603375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395288" y="620713"/>
            <a:ext cx="1408112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0" y="1916113"/>
            <a:ext cx="1408113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0" y="1268413"/>
            <a:ext cx="1408113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3962400" y="1371600"/>
            <a:ext cx="1187450" cy="7286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5495925" y="15113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5610" name="Oval 13"/>
          <p:cNvSpPr>
            <a:spLocks noChangeArrowheads="1"/>
          </p:cNvSpPr>
          <p:nvPr/>
        </p:nvSpPr>
        <p:spPr bwMode="auto">
          <a:xfrm>
            <a:off x="7734300" y="1447800"/>
            <a:ext cx="140970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25611" name="Oval 14"/>
          <p:cNvSpPr>
            <a:spLocks noChangeArrowheads="1"/>
          </p:cNvSpPr>
          <p:nvPr/>
        </p:nvSpPr>
        <p:spPr bwMode="auto">
          <a:xfrm>
            <a:off x="7734300" y="6858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25612" name="Oval 15"/>
          <p:cNvSpPr>
            <a:spLocks noChangeArrowheads="1"/>
          </p:cNvSpPr>
          <p:nvPr/>
        </p:nvSpPr>
        <p:spPr bwMode="auto">
          <a:xfrm>
            <a:off x="7734300" y="22098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0" y="3048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kumimoji="1" lang="de-DE" sz="3600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25614" name="AutoShape 21"/>
          <p:cNvCxnSpPr>
            <a:cxnSpLocks noChangeShapeType="1"/>
            <a:stCxn id="25604" idx="3"/>
            <a:endCxn id="25608" idx="1"/>
          </p:cNvCxnSpPr>
          <p:nvPr/>
        </p:nvCxnSpPr>
        <p:spPr bwMode="auto">
          <a:xfrm flipV="1">
            <a:off x="3492500" y="1736725"/>
            <a:ext cx="469900" cy="95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5" name="AutoShape 22"/>
          <p:cNvCxnSpPr>
            <a:cxnSpLocks noChangeShapeType="1"/>
            <a:stCxn id="25608" idx="3"/>
            <a:endCxn id="25609" idx="1"/>
          </p:cNvCxnSpPr>
          <p:nvPr/>
        </p:nvCxnSpPr>
        <p:spPr bwMode="auto">
          <a:xfrm>
            <a:off x="5149850" y="1736725"/>
            <a:ext cx="3460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6" name="AutoShape 23"/>
          <p:cNvCxnSpPr>
            <a:cxnSpLocks noChangeShapeType="1"/>
            <a:stCxn id="25604" idx="1"/>
            <a:endCxn id="25605" idx="5"/>
          </p:cNvCxnSpPr>
          <p:nvPr/>
        </p:nvCxnSpPr>
        <p:spPr bwMode="auto">
          <a:xfrm flipH="1" flipV="1">
            <a:off x="1597025" y="1087438"/>
            <a:ext cx="263525" cy="7445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7" name="AutoShape 24"/>
          <p:cNvCxnSpPr>
            <a:cxnSpLocks noChangeShapeType="1"/>
            <a:stCxn id="25604" idx="1"/>
            <a:endCxn id="25607" idx="6"/>
          </p:cNvCxnSpPr>
          <p:nvPr/>
        </p:nvCxnSpPr>
        <p:spPr bwMode="auto">
          <a:xfrm flipH="1" flipV="1">
            <a:off x="1408113" y="1543050"/>
            <a:ext cx="452437" cy="288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8" name="AutoShape 25"/>
          <p:cNvCxnSpPr>
            <a:cxnSpLocks noChangeShapeType="1"/>
            <a:stCxn id="25604" idx="1"/>
            <a:endCxn id="25606" idx="7"/>
          </p:cNvCxnSpPr>
          <p:nvPr/>
        </p:nvCxnSpPr>
        <p:spPr bwMode="auto">
          <a:xfrm flipH="1">
            <a:off x="1201738" y="1831975"/>
            <a:ext cx="658812" cy="165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9" name="AutoShape 26"/>
          <p:cNvCxnSpPr>
            <a:cxnSpLocks noChangeShapeType="1"/>
            <a:stCxn id="25609" idx="3"/>
            <a:endCxn id="25611" idx="3"/>
          </p:cNvCxnSpPr>
          <p:nvPr/>
        </p:nvCxnSpPr>
        <p:spPr bwMode="auto">
          <a:xfrm flipV="1">
            <a:off x="7127875" y="1152525"/>
            <a:ext cx="812800" cy="5873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0" name="AutoShape 27"/>
          <p:cNvCxnSpPr>
            <a:cxnSpLocks noChangeShapeType="1"/>
            <a:stCxn id="25609" idx="3"/>
            <a:endCxn id="25610" idx="2"/>
          </p:cNvCxnSpPr>
          <p:nvPr/>
        </p:nvCxnSpPr>
        <p:spPr bwMode="auto">
          <a:xfrm flipV="1">
            <a:off x="7127875" y="1720850"/>
            <a:ext cx="606425" cy="19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1" name="AutoShape 28"/>
          <p:cNvCxnSpPr>
            <a:cxnSpLocks noChangeShapeType="1"/>
            <a:stCxn id="25609" idx="3"/>
            <a:endCxn id="25612" idx="1"/>
          </p:cNvCxnSpPr>
          <p:nvPr/>
        </p:nvCxnSpPr>
        <p:spPr bwMode="auto">
          <a:xfrm>
            <a:off x="7127875" y="1739900"/>
            <a:ext cx="812800" cy="5508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2" name="Text Box 34"/>
          <p:cNvSpPr txBox="1">
            <a:spLocks noChangeArrowheads="1"/>
          </p:cNvSpPr>
          <p:nvPr/>
        </p:nvSpPr>
        <p:spPr bwMode="auto">
          <a:xfrm>
            <a:off x="5029200" y="16764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5623" name="Text Box 35"/>
          <p:cNvSpPr txBox="1">
            <a:spLocks noChangeArrowheads="1"/>
          </p:cNvSpPr>
          <p:nvPr/>
        </p:nvSpPr>
        <p:spPr bwMode="auto">
          <a:xfrm>
            <a:off x="3581400" y="16764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de-DE" sz="3200" smtClean="0"/>
              <a:t>Beziehungen unseres Beispiel-Schemas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hören</a:t>
            </a:r>
            <a:r>
              <a:rPr lang="de-DE" smtClean="0"/>
              <a:t> : {[</a:t>
            </a:r>
            <a:r>
              <a:rPr lang="de-DE" u="sng" smtClean="0"/>
              <a:t>MatrNr: integer, VorlNr: integer</a:t>
            </a:r>
            <a:r>
              <a:rPr lang="de-DE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lesen </a:t>
            </a:r>
            <a:r>
              <a:rPr lang="de-DE" smtClean="0"/>
              <a:t>: {[PersNr: integer, </a:t>
            </a:r>
            <a:r>
              <a:rPr lang="de-DE" u="sng" smtClean="0"/>
              <a:t>VorlNr: integer</a:t>
            </a:r>
            <a:r>
              <a:rPr lang="de-DE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arbeitenFür</a:t>
            </a:r>
            <a:r>
              <a:rPr lang="de-DE" smtClean="0"/>
              <a:t> : {[</a:t>
            </a:r>
            <a:r>
              <a:rPr lang="de-DE" u="sng" smtClean="0"/>
              <a:t>AssistentenPersNr: integer</a:t>
            </a:r>
            <a:r>
              <a:rPr lang="de-DE" smtClean="0"/>
              <a:t>, </a:t>
            </a:r>
            <a:r>
              <a:rPr lang="de-DE" i="1" smtClean="0"/>
              <a:t>ProfPersNr: integer</a:t>
            </a:r>
            <a:r>
              <a:rPr lang="de-DE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voraussetzen</a:t>
            </a:r>
            <a:r>
              <a:rPr lang="de-DE" smtClean="0"/>
              <a:t> : {[</a:t>
            </a:r>
            <a:r>
              <a:rPr lang="de-DE" u="sng" smtClean="0"/>
              <a:t>Vorgänger: integer, Nachfolger: integer</a:t>
            </a:r>
            <a:r>
              <a:rPr lang="de-DE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prüfen</a:t>
            </a:r>
            <a:r>
              <a:rPr lang="de-DE" smtClean="0"/>
              <a:t> : {[</a:t>
            </a:r>
            <a:r>
              <a:rPr lang="de-DE" u="sng" smtClean="0"/>
              <a:t>MatrNr: integer, VorlNr: integer</a:t>
            </a:r>
            <a:r>
              <a:rPr lang="de-DE" smtClean="0"/>
              <a:t>, PersNr: integer, 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smtClean="0"/>
              <a:t>		       Note: decimal]} </a:t>
            </a: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0" y="3048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kumimoji="1" lang="de-DE" sz="36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de-DE" smtClean="0"/>
              <a:t>Schlüssel der Relationen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hören</a:t>
            </a:r>
            <a:r>
              <a:rPr lang="de-DE" smtClean="0"/>
              <a:t> : {[</a:t>
            </a:r>
            <a:r>
              <a:rPr lang="de-DE" u="sng" smtClean="0"/>
              <a:t>MatrNr: integer, VorlNr: integer</a:t>
            </a:r>
            <a:r>
              <a:rPr lang="de-DE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lesen </a:t>
            </a:r>
            <a:r>
              <a:rPr lang="de-DE" smtClean="0"/>
              <a:t>: {[PersNr: integer, </a:t>
            </a:r>
            <a:r>
              <a:rPr lang="de-DE" u="sng" smtClean="0"/>
              <a:t>VorlNr: integer</a:t>
            </a:r>
            <a:r>
              <a:rPr lang="de-DE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arbeitenFür</a:t>
            </a:r>
            <a:r>
              <a:rPr lang="de-DE" smtClean="0"/>
              <a:t> : {[</a:t>
            </a:r>
            <a:r>
              <a:rPr lang="de-DE" u="sng" smtClean="0"/>
              <a:t>AssistentenPersNr: integer</a:t>
            </a:r>
            <a:r>
              <a:rPr lang="de-DE" smtClean="0"/>
              <a:t>, </a:t>
            </a:r>
            <a:r>
              <a:rPr lang="de-DE" i="1" smtClean="0"/>
              <a:t>ProfPersNr: integer</a:t>
            </a:r>
            <a:r>
              <a:rPr lang="de-DE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voraussetzen</a:t>
            </a:r>
            <a:r>
              <a:rPr lang="de-DE" smtClean="0"/>
              <a:t> : {[</a:t>
            </a:r>
            <a:r>
              <a:rPr lang="de-DE" u="sng" smtClean="0"/>
              <a:t>Vorgänger: integer, Nachfolger: integer</a:t>
            </a:r>
            <a:r>
              <a:rPr lang="de-DE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smtClean="0"/>
              <a:t>prüfen</a:t>
            </a:r>
            <a:r>
              <a:rPr lang="de-DE" smtClean="0"/>
              <a:t> : {[</a:t>
            </a:r>
            <a:r>
              <a:rPr lang="de-DE" u="sng" smtClean="0"/>
              <a:t>MatrNr: integer, VorlNr: integer</a:t>
            </a:r>
            <a:r>
              <a:rPr lang="de-DE" smtClean="0"/>
              <a:t>, PersNr: integer, 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smtClean="0"/>
              <a:t>		       Note: decimal]}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7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de-DE" smtClean="0"/>
              <a:t>Ausprägung der Beziehung </a:t>
            </a:r>
            <a:r>
              <a:rPr lang="de-DE" i="1" smtClean="0"/>
              <a:t>hören</a:t>
            </a:r>
          </a:p>
        </p:txBody>
      </p:sp>
      <p:graphicFrame>
        <p:nvGraphicFramePr>
          <p:cNvPr id="79016" name="Group 168"/>
          <p:cNvGraphicFramePr>
            <a:graphicFrameLocks noGrp="1"/>
          </p:cNvGraphicFramePr>
          <p:nvPr>
            <p:ph type="body" idx="4294967295"/>
          </p:nvPr>
        </p:nvGraphicFramePr>
        <p:xfrm>
          <a:off x="0" y="914400"/>
          <a:ext cx="2362200" cy="1965959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</a:tblGrid>
              <a:tr h="3143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20" name="Group 172"/>
          <p:cNvGraphicFramePr>
            <a:graphicFrameLocks noGrp="1"/>
          </p:cNvGraphicFramePr>
          <p:nvPr/>
        </p:nvGraphicFramePr>
        <p:xfrm>
          <a:off x="3276600" y="762000"/>
          <a:ext cx="2286000" cy="5261865"/>
        </p:xfrm>
        <a:graphic>
          <a:graphicData uri="http://schemas.openxmlformats.org/drawingml/2006/table">
            <a:tbl>
              <a:tblPr/>
              <a:tblGrid>
                <a:gridCol w="1144588"/>
                <a:gridCol w="1141412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17" name="Group 169"/>
          <p:cNvGraphicFramePr>
            <a:graphicFrameLocks noGrp="1"/>
          </p:cNvGraphicFramePr>
          <p:nvPr/>
        </p:nvGraphicFramePr>
        <p:xfrm>
          <a:off x="6781800" y="838200"/>
          <a:ext cx="2362200" cy="1965959"/>
        </p:xfrm>
        <a:graphic>
          <a:graphicData uri="http://schemas.openxmlformats.org/drawingml/2006/table">
            <a:tbl>
              <a:tblPr/>
              <a:tblGrid>
                <a:gridCol w="1144588"/>
                <a:gridCol w="1217612"/>
              </a:tblGrid>
              <a:tr h="3143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2" name="Rectangle 173"/>
          <p:cNvSpPr>
            <a:spLocks noChangeArrowheads="1"/>
          </p:cNvSpPr>
          <p:nvPr/>
        </p:nvSpPr>
        <p:spPr bwMode="auto">
          <a:xfrm>
            <a:off x="152400" y="59436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8763" name="AutoShape 174"/>
          <p:cNvSpPr>
            <a:spLocks noChangeArrowheads="1"/>
          </p:cNvSpPr>
          <p:nvPr/>
        </p:nvSpPr>
        <p:spPr bwMode="auto">
          <a:xfrm>
            <a:off x="3200400" y="6129338"/>
            <a:ext cx="2362200" cy="72866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8764" name="Rectangle 175"/>
          <p:cNvSpPr>
            <a:spLocks noChangeArrowheads="1"/>
          </p:cNvSpPr>
          <p:nvPr/>
        </p:nvSpPr>
        <p:spPr bwMode="auto">
          <a:xfrm>
            <a:off x="7315200" y="60198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cxnSp>
        <p:nvCxnSpPr>
          <p:cNvPr id="28765" name="AutoShape 176"/>
          <p:cNvCxnSpPr>
            <a:cxnSpLocks noChangeShapeType="1"/>
            <a:stCxn id="28762" idx="3"/>
            <a:endCxn id="28763" idx="1"/>
          </p:cNvCxnSpPr>
          <p:nvPr/>
        </p:nvCxnSpPr>
        <p:spPr bwMode="auto">
          <a:xfrm>
            <a:off x="1784350" y="6172200"/>
            <a:ext cx="1416050" cy="3222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66" name="AutoShape 177"/>
          <p:cNvCxnSpPr>
            <a:cxnSpLocks noChangeShapeType="1"/>
            <a:stCxn id="28763" idx="3"/>
            <a:endCxn id="28764" idx="1"/>
          </p:cNvCxnSpPr>
          <p:nvPr/>
        </p:nvCxnSpPr>
        <p:spPr bwMode="auto">
          <a:xfrm flipV="1">
            <a:off x="5562600" y="6248400"/>
            <a:ext cx="1752600" cy="246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767" name="Text Box 180"/>
          <p:cNvSpPr txBox="1">
            <a:spLocks noChangeArrowheads="1"/>
          </p:cNvSpPr>
          <p:nvPr/>
        </p:nvSpPr>
        <p:spPr bwMode="auto">
          <a:xfrm>
            <a:off x="6629400" y="57150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8768" name="Text Box 181"/>
          <p:cNvSpPr txBox="1">
            <a:spLocks noChangeArrowheads="1"/>
          </p:cNvSpPr>
          <p:nvPr/>
        </p:nvSpPr>
        <p:spPr bwMode="auto">
          <a:xfrm>
            <a:off x="2057400" y="56388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8769" name="Oval 182"/>
          <p:cNvSpPr>
            <a:spLocks noChangeArrowheads="1"/>
          </p:cNvSpPr>
          <p:nvPr/>
        </p:nvSpPr>
        <p:spPr bwMode="auto">
          <a:xfrm>
            <a:off x="0" y="48768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8770" name="Oval 183"/>
          <p:cNvSpPr>
            <a:spLocks noChangeArrowheads="1"/>
          </p:cNvSpPr>
          <p:nvPr/>
        </p:nvSpPr>
        <p:spPr bwMode="auto">
          <a:xfrm>
            <a:off x="7734300" y="48006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cxnSp>
        <p:nvCxnSpPr>
          <p:cNvPr id="28771" name="AutoShape 184"/>
          <p:cNvCxnSpPr>
            <a:cxnSpLocks noChangeShapeType="1"/>
            <a:stCxn id="28764" idx="0"/>
            <a:endCxn id="28770" idx="4"/>
          </p:cNvCxnSpPr>
          <p:nvPr/>
        </p:nvCxnSpPr>
        <p:spPr bwMode="auto">
          <a:xfrm flipV="1">
            <a:off x="8131175" y="5348288"/>
            <a:ext cx="307975" cy="6715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72" name="AutoShape 185"/>
          <p:cNvCxnSpPr>
            <a:cxnSpLocks noChangeShapeType="1"/>
            <a:stCxn id="28762" idx="0"/>
            <a:endCxn id="28769" idx="4"/>
          </p:cNvCxnSpPr>
          <p:nvPr/>
        </p:nvCxnSpPr>
        <p:spPr bwMode="auto">
          <a:xfrm flipH="1" flipV="1">
            <a:off x="704850" y="5422900"/>
            <a:ext cx="263525" cy="520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Verfeinerung des relationalen Schemas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7563"/>
            <a:ext cx="8915400" cy="3500437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z="2000" b="1" dirty="0" smtClean="0"/>
              <a:t>1:N-Beziehung</a:t>
            </a:r>
          </a:p>
          <a:p>
            <a:r>
              <a:rPr lang="de-DE" sz="2000" dirty="0" smtClean="0"/>
              <a:t>Initial-Entwurf</a:t>
            </a:r>
          </a:p>
          <a:p>
            <a:pPr lvl="1"/>
            <a:r>
              <a:rPr lang="de-DE" sz="2000" dirty="0" smtClean="0"/>
              <a:t>	</a:t>
            </a:r>
            <a:r>
              <a:rPr lang="de-DE" sz="2000" b="1" i="1" dirty="0" smtClean="0"/>
              <a:t>Vorlesungen :</a:t>
            </a:r>
            <a:r>
              <a:rPr lang="de-DE" sz="2000" i="1" dirty="0" smtClean="0"/>
              <a:t> </a:t>
            </a:r>
            <a:r>
              <a:rPr lang="de-DE" sz="2000" dirty="0" smtClean="0"/>
              <a:t>{[</a:t>
            </a:r>
            <a:r>
              <a:rPr lang="de-DE" sz="2000" i="1" u="sng" dirty="0" err="1" smtClean="0"/>
              <a:t>VorlNr</a:t>
            </a:r>
            <a:r>
              <a:rPr lang="de-DE" sz="2000" i="1" dirty="0" smtClean="0"/>
              <a:t>, Titel, SWS</a:t>
            </a:r>
            <a:r>
              <a:rPr lang="de-DE" sz="2000" dirty="0" smtClean="0"/>
              <a:t>]}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/>
              <a:t>	</a:t>
            </a:r>
            <a:r>
              <a:rPr lang="de-DE" sz="2000" b="1" i="1" dirty="0" smtClean="0"/>
              <a:t>Professoren :</a:t>
            </a:r>
            <a:r>
              <a:rPr lang="de-DE" sz="2000" i="1" dirty="0" smtClean="0"/>
              <a:t> </a:t>
            </a:r>
            <a:r>
              <a:rPr lang="de-DE" sz="2000" dirty="0" smtClean="0"/>
              <a:t>{[</a:t>
            </a:r>
            <a:r>
              <a:rPr lang="de-DE" sz="2000" i="1" u="sng" dirty="0" err="1" smtClean="0"/>
              <a:t>PersNr</a:t>
            </a:r>
            <a:r>
              <a:rPr lang="de-DE" sz="2000" i="1" dirty="0" smtClean="0"/>
              <a:t>, Name, Rang, Raum</a:t>
            </a:r>
            <a:r>
              <a:rPr lang="de-DE" sz="2000" dirty="0" smtClean="0"/>
              <a:t>]}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/>
              <a:t>	</a:t>
            </a:r>
            <a:r>
              <a:rPr lang="de-DE" sz="2000" b="1" i="1" dirty="0" smtClean="0"/>
              <a:t>lesen:</a:t>
            </a:r>
            <a:r>
              <a:rPr lang="de-DE" sz="2000" i="1" dirty="0" smtClean="0"/>
              <a:t> </a:t>
            </a:r>
            <a:r>
              <a:rPr lang="de-DE" sz="2000" dirty="0" smtClean="0"/>
              <a:t>{[</a:t>
            </a:r>
            <a:r>
              <a:rPr lang="de-DE" sz="2000" i="1" u="sng" dirty="0" err="1" smtClean="0"/>
              <a:t>VorlNr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PersNr</a:t>
            </a:r>
            <a:r>
              <a:rPr lang="de-DE" sz="2000" dirty="0" smtClean="0"/>
              <a:t>]}</a:t>
            </a:r>
          </a:p>
          <a:p>
            <a:pPr>
              <a:buFont typeface="Webdings" pitchFamily="18" charset="2"/>
              <a:buNone/>
            </a:pPr>
            <a:endParaRPr lang="de-DE" sz="2000" dirty="0" smtClean="0"/>
          </a:p>
          <a:p>
            <a:pPr>
              <a:buFont typeface="Webdings" pitchFamily="18" charset="2"/>
              <a:buNone/>
            </a:pPr>
            <a:r>
              <a:rPr lang="de-DE" sz="2000" dirty="0" smtClean="0"/>
              <a:t>		</a:t>
            </a:r>
          </a:p>
          <a:p>
            <a:pPr>
              <a:buFont typeface="Webdings" pitchFamily="18" charset="2"/>
              <a:buNone/>
            </a:pPr>
            <a:endParaRPr lang="de-DE" sz="2000" dirty="0" smtClean="0"/>
          </a:p>
          <a:p>
            <a:pPr>
              <a:buFont typeface="Webdings" pitchFamily="18" charset="2"/>
              <a:buNone/>
            </a:pPr>
            <a:endParaRPr lang="de-DE" sz="2000" dirty="0" smtClean="0"/>
          </a:p>
          <a:p>
            <a:pPr>
              <a:buFont typeface="Webdings" pitchFamily="18" charset="2"/>
              <a:buNone/>
            </a:pPr>
            <a:endParaRPr lang="de-DE" sz="2000" dirty="0" smtClean="0"/>
          </a:p>
          <a:p>
            <a:pPr>
              <a:buFont typeface="Webdings" pitchFamily="18" charset="2"/>
              <a:buNone/>
            </a:pPr>
            <a:endParaRPr lang="de-DE" sz="2000" dirty="0" smtClean="0"/>
          </a:p>
          <a:p>
            <a:pPr>
              <a:buFont typeface="Webdings" pitchFamily="18" charset="2"/>
              <a:buNone/>
            </a:pPr>
            <a:endParaRPr lang="de-DE" sz="20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2083445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0" y="2007245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810000" y="1778645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29703" name="AutoShape 8"/>
          <p:cNvCxnSpPr>
            <a:cxnSpLocks noChangeShapeType="1"/>
            <a:stCxn id="29700" idx="3"/>
            <a:endCxn id="29702" idx="1"/>
          </p:cNvCxnSpPr>
          <p:nvPr/>
        </p:nvCxnSpPr>
        <p:spPr bwMode="auto">
          <a:xfrm flipV="1">
            <a:off x="1784350" y="2142183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AutoShape 9"/>
          <p:cNvCxnSpPr>
            <a:cxnSpLocks noChangeShapeType="1"/>
            <a:stCxn id="29701" idx="1"/>
            <a:endCxn id="29702" idx="3"/>
          </p:cNvCxnSpPr>
          <p:nvPr/>
        </p:nvCxnSpPr>
        <p:spPr bwMode="auto">
          <a:xfrm flipH="1" flipV="1">
            <a:off x="4995863" y="2142183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2362200" y="2159645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6019800" y="2083445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de-DE" sz="3200" dirty="0" smtClean="0"/>
              <a:t>Verfeinerung des relationalen Schemas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b="1" dirty="0" smtClean="0"/>
              <a:t>1:N-Beziehung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Initial-Entwurf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Vorlesungen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Titel, SWS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Professoren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PersNr</a:t>
            </a:r>
            <a:r>
              <a:rPr lang="de-DE" i="1" dirty="0" smtClean="0"/>
              <a:t>, Name, Rang, Raum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lesen: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</a:t>
            </a:r>
            <a:r>
              <a:rPr lang="de-DE" i="1" dirty="0" err="1" smtClean="0"/>
              <a:t>PersNr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Verfeinerung durch Zusammenfassung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Vorlesungen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Titel, SWS, </a:t>
            </a:r>
            <a:r>
              <a:rPr lang="de-DE" b="1" i="1" dirty="0" err="1" smtClean="0">
                <a:solidFill>
                  <a:srgbClr val="CC0099"/>
                </a:solidFill>
              </a:rPr>
              <a:t>gelesenVon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Professoren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PersNr</a:t>
            </a:r>
            <a:r>
              <a:rPr lang="de-DE" i="1" dirty="0" smtClean="0"/>
              <a:t>, Name, Rang, Raum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b="1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3600" b="1" dirty="0" smtClean="0"/>
              <a:t>Regel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Relationen mit gleichem Schlüssel kann man zusammenfassen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b="1" dirty="0" smtClean="0"/>
              <a:t>aber nur diese und keine anderen!</a:t>
            </a: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0824" y="764704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Professoren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26424" y="688504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78424" y="459904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7" name="AutoShape 8"/>
          <p:cNvCxnSpPr>
            <a:cxnSpLocks noChangeShapeType="1"/>
            <a:stCxn id="4" idx="3"/>
            <a:endCxn id="6" idx="1"/>
          </p:cNvCxnSpPr>
          <p:nvPr/>
        </p:nvCxnSpPr>
        <p:spPr bwMode="auto">
          <a:xfrm flipV="1">
            <a:off x="2352774" y="823442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AutoShape 9"/>
          <p:cNvCxnSpPr>
            <a:cxnSpLocks noChangeShapeType="1"/>
            <a:stCxn id="5" idx="1"/>
            <a:endCxn id="6" idx="3"/>
          </p:cNvCxnSpPr>
          <p:nvPr/>
        </p:nvCxnSpPr>
        <p:spPr bwMode="auto">
          <a:xfrm flipH="1" flipV="1">
            <a:off x="5564287" y="823442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930624" y="840904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588224" y="764704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Ausprägung von </a:t>
            </a:r>
            <a:r>
              <a:rPr lang="de-DE" i="1" smtClean="0"/>
              <a:t>Professoren </a:t>
            </a:r>
            <a:r>
              <a:rPr lang="de-DE" smtClean="0"/>
              <a:t>und </a:t>
            </a:r>
            <a:r>
              <a:rPr lang="de-DE" i="1" smtClean="0"/>
              <a:t>Vorlesung</a:t>
            </a:r>
            <a:endParaRPr lang="de-DE" smtClean="0"/>
          </a:p>
        </p:txBody>
      </p:sp>
      <p:graphicFrame>
        <p:nvGraphicFramePr>
          <p:cNvPr id="85066" name="Group 74"/>
          <p:cNvGraphicFramePr>
            <a:graphicFrameLocks noGrp="1"/>
          </p:cNvGraphicFramePr>
          <p:nvPr/>
        </p:nvGraphicFramePr>
        <p:xfrm>
          <a:off x="152400" y="1514475"/>
          <a:ext cx="3581400" cy="3291840"/>
        </p:xfrm>
        <a:graphic>
          <a:graphicData uri="http://schemas.openxmlformats.org/drawingml/2006/table">
            <a:tbl>
              <a:tblPr/>
              <a:tblGrid>
                <a:gridCol w="781050"/>
                <a:gridCol w="1457325"/>
                <a:gridCol w="596900"/>
                <a:gridCol w="746125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158" name="Group 166"/>
          <p:cNvGraphicFramePr>
            <a:graphicFrameLocks noGrp="1"/>
          </p:cNvGraphicFramePr>
          <p:nvPr/>
        </p:nvGraphicFramePr>
        <p:xfrm>
          <a:off x="4038600" y="762000"/>
          <a:ext cx="5105400" cy="4663440"/>
        </p:xfrm>
        <a:graphic>
          <a:graphicData uri="http://schemas.openxmlformats.org/drawingml/2006/table">
            <a:tbl>
              <a:tblPr/>
              <a:tblGrid>
                <a:gridCol w="785813"/>
                <a:gridCol w="2414587"/>
                <a:gridCol w="762000"/>
                <a:gridCol w="11430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 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60" name="Rectangle 167"/>
          <p:cNvSpPr>
            <a:spLocks noChangeArrowheads="1"/>
          </p:cNvSpPr>
          <p:nvPr/>
        </p:nvSpPr>
        <p:spPr bwMode="auto">
          <a:xfrm>
            <a:off x="228600" y="59436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1861" name="Rectangle 168"/>
          <p:cNvSpPr>
            <a:spLocks noChangeArrowheads="1"/>
          </p:cNvSpPr>
          <p:nvPr/>
        </p:nvSpPr>
        <p:spPr bwMode="auto">
          <a:xfrm>
            <a:off x="6934200" y="58674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1862" name="AutoShape 169"/>
          <p:cNvSpPr>
            <a:spLocks noChangeArrowheads="1"/>
          </p:cNvSpPr>
          <p:nvPr/>
        </p:nvSpPr>
        <p:spPr bwMode="auto">
          <a:xfrm>
            <a:off x="3886200" y="5638800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1863" name="AutoShape 170"/>
          <p:cNvCxnSpPr>
            <a:cxnSpLocks noChangeShapeType="1"/>
            <a:stCxn id="31860" idx="3"/>
            <a:endCxn id="31862" idx="1"/>
          </p:cNvCxnSpPr>
          <p:nvPr/>
        </p:nvCxnSpPr>
        <p:spPr bwMode="auto">
          <a:xfrm flipV="1">
            <a:off x="1860550" y="6002338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864" name="AutoShape 171"/>
          <p:cNvCxnSpPr>
            <a:cxnSpLocks noChangeShapeType="1"/>
            <a:stCxn id="31861" idx="1"/>
            <a:endCxn id="31862" idx="3"/>
          </p:cNvCxnSpPr>
          <p:nvPr/>
        </p:nvCxnSpPr>
        <p:spPr bwMode="auto">
          <a:xfrm flipH="1" flipV="1">
            <a:off x="5072063" y="6002338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865" name="Text Box 172"/>
          <p:cNvSpPr txBox="1">
            <a:spLocks noChangeArrowheads="1"/>
          </p:cNvSpPr>
          <p:nvPr/>
        </p:nvSpPr>
        <p:spPr bwMode="auto">
          <a:xfrm>
            <a:off x="2438400" y="60198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31866" name="Text Box 173"/>
          <p:cNvSpPr txBox="1">
            <a:spLocks noChangeArrowheads="1"/>
          </p:cNvSpPr>
          <p:nvPr/>
        </p:nvSpPr>
        <p:spPr bwMode="auto">
          <a:xfrm>
            <a:off x="6096000" y="59436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Vorsicht: So geht es </a:t>
            </a:r>
            <a:r>
              <a:rPr lang="de-DE" smtClean="0">
                <a:solidFill>
                  <a:srgbClr val="CC0099"/>
                </a:solidFill>
              </a:rPr>
              <a:t>NICHT</a:t>
            </a:r>
            <a:br>
              <a:rPr lang="de-DE" smtClean="0">
                <a:solidFill>
                  <a:srgbClr val="CC0099"/>
                </a:solidFill>
              </a:rPr>
            </a:br>
            <a:endParaRPr lang="de-DE" smtClean="0">
              <a:solidFill>
                <a:srgbClr val="CC0099"/>
              </a:solidFill>
            </a:endParaRPr>
          </a:p>
        </p:txBody>
      </p:sp>
      <p:graphicFrame>
        <p:nvGraphicFramePr>
          <p:cNvPr id="96448" name="Group 192"/>
          <p:cNvGraphicFramePr>
            <a:graphicFrameLocks noGrp="1"/>
          </p:cNvGraphicFramePr>
          <p:nvPr/>
        </p:nvGraphicFramePr>
        <p:xfrm>
          <a:off x="152400" y="1514475"/>
          <a:ext cx="4327525" cy="3291840"/>
        </p:xfrm>
        <a:graphic>
          <a:graphicData uri="http://schemas.openxmlformats.org/drawingml/2006/table">
            <a:tbl>
              <a:tblPr/>
              <a:tblGrid>
                <a:gridCol w="781050"/>
                <a:gridCol w="1457325"/>
                <a:gridCol w="596900"/>
                <a:gridCol w="746125"/>
                <a:gridCol w="746125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liest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379" name="Group 123"/>
          <p:cNvGraphicFramePr>
            <a:graphicFrameLocks noGrp="1"/>
          </p:cNvGraphicFramePr>
          <p:nvPr/>
        </p:nvGraphicFramePr>
        <p:xfrm>
          <a:off x="5181600" y="762000"/>
          <a:ext cx="3962400" cy="4389120"/>
        </p:xfrm>
        <a:graphic>
          <a:graphicData uri="http://schemas.openxmlformats.org/drawingml/2006/table">
            <a:tbl>
              <a:tblPr/>
              <a:tblGrid>
                <a:gridCol w="785813"/>
                <a:gridCol w="2414587"/>
                <a:gridCol w="7620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81" name="Rectangle 116"/>
          <p:cNvSpPr>
            <a:spLocks noChangeArrowheads="1"/>
          </p:cNvSpPr>
          <p:nvPr/>
        </p:nvSpPr>
        <p:spPr bwMode="auto">
          <a:xfrm>
            <a:off x="228600" y="59436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2882" name="Rectangle 117"/>
          <p:cNvSpPr>
            <a:spLocks noChangeArrowheads="1"/>
          </p:cNvSpPr>
          <p:nvPr/>
        </p:nvSpPr>
        <p:spPr bwMode="auto">
          <a:xfrm>
            <a:off x="6934200" y="58674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2883" name="AutoShape 118"/>
          <p:cNvSpPr>
            <a:spLocks noChangeArrowheads="1"/>
          </p:cNvSpPr>
          <p:nvPr/>
        </p:nvSpPr>
        <p:spPr bwMode="auto">
          <a:xfrm>
            <a:off x="3886200" y="5638800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2884" name="AutoShape 119"/>
          <p:cNvCxnSpPr>
            <a:cxnSpLocks noChangeShapeType="1"/>
            <a:stCxn id="32881" idx="3"/>
            <a:endCxn id="32883" idx="1"/>
          </p:cNvCxnSpPr>
          <p:nvPr/>
        </p:nvCxnSpPr>
        <p:spPr bwMode="auto">
          <a:xfrm flipV="1">
            <a:off x="1860550" y="6002338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85" name="AutoShape 120"/>
          <p:cNvCxnSpPr>
            <a:cxnSpLocks noChangeShapeType="1"/>
            <a:stCxn id="32882" idx="1"/>
            <a:endCxn id="32883" idx="3"/>
          </p:cNvCxnSpPr>
          <p:nvPr/>
        </p:nvCxnSpPr>
        <p:spPr bwMode="auto">
          <a:xfrm flipH="1" flipV="1">
            <a:off x="5072063" y="6002338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886" name="Text Box 121"/>
          <p:cNvSpPr txBox="1">
            <a:spLocks noChangeArrowheads="1"/>
          </p:cNvSpPr>
          <p:nvPr/>
        </p:nvSpPr>
        <p:spPr bwMode="auto">
          <a:xfrm>
            <a:off x="2438400" y="60198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32887" name="Text Box 122"/>
          <p:cNvSpPr txBox="1">
            <a:spLocks noChangeArrowheads="1"/>
          </p:cNvSpPr>
          <p:nvPr/>
        </p:nvSpPr>
        <p:spPr bwMode="auto">
          <a:xfrm>
            <a:off x="6096000" y="59436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Vorsicht: So geht es </a:t>
            </a:r>
            <a:r>
              <a:rPr lang="de-DE" smtClean="0">
                <a:solidFill>
                  <a:srgbClr val="CC0099"/>
                </a:solidFill>
              </a:rPr>
              <a:t>NICHT:</a:t>
            </a:r>
            <a:br>
              <a:rPr lang="de-DE" smtClean="0">
                <a:solidFill>
                  <a:srgbClr val="CC0099"/>
                </a:solidFill>
              </a:rPr>
            </a:br>
            <a:r>
              <a:rPr lang="de-DE" smtClean="0">
                <a:solidFill>
                  <a:srgbClr val="CC0099"/>
                </a:solidFill>
              </a:rPr>
              <a:t>Folgen</a:t>
            </a:r>
            <a:r>
              <a:rPr lang="de-DE" smtClean="0">
                <a:solidFill>
                  <a:srgbClr val="CC0099"/>
                </a:solidFill>
                <a:sym typeface="Wingdings" pitchFamily="2" charset="2"/>
              </a:rPr>
              <a:t>Anomalien</a:t>
            </a:r>
            <a:endParaRPr lang="de-DE" smtClean="0">
              <a:solidFill>
                <a:srgbClr val="CC0099"/>
              </a:solidFill>
            </a:endParaRPr>
          </a:p>
        </p:txBody>
      </p:sp>
      <p:sp>
        <p:nvSpPr>
          <p:cNvPr id="33795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r>
              <a:rPr lang="de-DE" dirty="0" smtClean="0"/>
              <a:t>Update-Anomalie: Was passiert wenn Sokrates umzieht</a:t>
            </a:r>
          </a:p>
          <a:p>
            <a:r>
              <a:rPr lang="de-DE" dirty="0" smtClean="0"/>
              <a:t>Lösch-Anomalie: Was passiert wenn „Glaube und Wissen“ wegfällt</a:t>
            </a:r>
          </a:p>
          <a:p>
            <a:r>
              <a:rPr lang="de-DE" dirty="0" err="1" smtClean="0"/>
              <a:t>Einfügeanomalie</a:t>
            </a:r>
            <a:r>
              <a:rPr lang="de-DE" dirty="0" smtClean="0"/>
              <a:t>: Curie ist neu und liest noch keine Vorlesungen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/>
        </p:nvGraphicFramePr>
        <p:xfrm>
          <a:off x="152400" y="1514475"/>
          <a:ext cx="4327525" cy="3291840"/>
        </p:xfrm>
        <a:graphic>
          <a:graphicData uri="http://schemas.openxmlformats.org/drawingml/2006/table">
            <a:tbl>
              <a:tblPr/>
              <a:tblGrid>
                <a:gridCol w="781050"/>
                <a:gridCol w="1457325"/>
                <a:gridCol w="596900"/>
                <a:gridCol w="746125"/>
                <a:gridCol w="746125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liest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402" name="Group 122"/>
          <p:cNvGraphicFramePr>
            <a:graphicFrameLocks noGrp="1"/>
          </p:cNvGraphicFramePr>
          <p:nvPr/>
        </p:nvGraphicFramePr>
        <p:xfrm>
          <a:off x="5181600" y="762000"/>
          <a:ext cx="3962400" cy="4115753"/>
        </p:xfrm>
        <a:graphic>
          <a:graphicData uri="http://schemas.openxmlformats.org/drawingml/2006/table">
            <a:tbl>
              <a:tblPr/>
              <a:tblGrid>
                <a:gridCol w="785813"/>
                <a:gridCol w="2414587"/>
                <a:gridCol w="7620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Vermeidung von Null-Werten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412875"/>
          <a:ext cx="91440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4" imgW="7507847" imgH="2647904" progId="Visio.Drawing.11">
                  <p:embed/>
                </p:oleObj>
              </mc:Choice>
              <mc:Fallback>
                <p:oleObj name="Visio" r:id="rId4" imgW="7507847" imgH="264790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91440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RDBMSGenealogy_V3_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4" imgW="7507847" imgH="2647904" progId="Visio.Drawing.11">
                  <p:embed/>
                </p:oleObj>
              </mc:Choice>
              <mc:Fallback>
                <p:oleObj name="Visio" r:id="rId4" imgW="7507847" imgH="264790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6" cstate="print"/>
          <a:srcRect l="21429" t="37762" r="21428" b="27682"/>
          <a:stretch>
            <a:fillRect/>
          </a:stretch>
        </p:blipFill>
        <p:spPr bwMode="auto">
          <a:xfrm>
            <a:off x="0" y="3402013"/>
            <a:ext cx="9144000" cy="3455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3075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23988" y="4735513"/>
            <a:ext cx="1058862" cy="438150"/>
          </a:xfrm>
          <a:custGeom>
            <a:avLst/>
            <a:gdLst>
              <a:gd name="T0" fmla="+- 0 4028 3955"/>
              <a:gd name="T1" fmla="*/ T0 w 2940"/>
              <a:gd name="T2" fmla="+- 0 13789 13154"/>
              <a:gd name="T3" fmla="*/ 13789 h 1216"/>
              <a:gd name="T4" fmla="+- 0 4264 3955"/>
              <a:gd name="T5" fmla="*/ T4 w 2940"/>
              <a:gd name="T6" fmla="+- 0 13752 13154"/>
              <a:gd name="T7" fmla="*/ 13752 h 1216"/>
              <a:gd name="T8" fmla="+- 0 4028 3955"/>
              <a:gd name="T9" fmla="*/ T8 w 2940"/>
              <a:gd name="T10" fmla="+- 0 13662 13154"/>
              <a:gd name="T11" fmla="*/ 13662 h 1216"/>
              <a:gd name="T12" fmla="+- 0 3955 3955"/>
              <a:gd name="T13" fmla="*/ T12 w 2940"/>
              <a:gd name="T14" fmla="+- 0 13897 13154"/>
              <a:gd name="T15" fmla="*/ 13897 h 1216"/>
              <a:gd name="T16" fmla="+- 0 4336 3955"/>
              <a:gd name="T17" fmla="*/ T16 w 2940"/>
              <a:gd name="T18" fmla="+- 0 13970 13154"/>
              <a:gd name="T19" fmla="*/ 13970 h 1216"/>
              <a:gd name="T20" fmla="+- 0 4626 3955"/>
              <a:gd name="T21" fmla="*/ T20 w 2940"/>
              <a:gd name="T22" fmla="+- 0 13680 13154"/>
              <a:gd name="T23" fmla="*/ 13680 h 1216"/>
              <a:gd name="T24" fmla="+- 0 4536 3955"/>
              <a:gd name="T25" fmla="*/ T24 w 2940"/>
              <a:gd name="T26" fmla="+- 0 13589 13154"/>
              <a:gd name="T27" fmla="*/ 13589 h 1216"/>
              <a:gd name="T28" fmla="+- 0 4391 3955"/>
              <a:gd name="T29" fmla="*/ T28 w 2940"/>
              <a:gd name="T30" fmla="+- 0 13807 13154"/>
              <a:gd name="T31" fmla="*/ 13807 h 1216"/>
              <a:gd name="T32" fmla="+- 0 4536 3955"/>
              <a:gd name="T33" fmla="*/ T32 w 2940"/>
              <a:gd name="T34" fmla="+- 0 13970 13154"/>
              <a:gd name="T35" fmla="*/ 13970 h 1216"/>
              <a:gd name="T36" fmla="+- 0 4935 3955"/>
              <a:gd name="T37" fmla="*/ T36 w 2940"/>
              <a:gd name="T38" fmla="+- 0 13607 13154"/>
              <a:gd name="T39" fmla="*/ 13607 h 1216"/>
              <a:gd name="T40" fmla="+- 0 4880 3955"/>
              <a:gd name="T41" fmla="*/ T40 w 2940"/>
              <a:gd name="T42" fmla="+- 0 13208 13154"/>
              <a:gd name="T43" fmla="*/ 13208 h 1216"/>
              <a:gd name="T44" fmla="+- 0 4844 3955"/>
              <a:gd name="T45" fmla="*/ T44 w 2940"/>
              <a:gd name="T46" fmla="+- 0 13680 13154"/>
              <a:gd name="T47" fmla="*/ 13680 h 1216"/>
              <a:gd name="T48" fmla="+- 0 4808 3955"/>
              <a:gd name="T49" fmla="*/ T48 w 2940"/>
              <a:gd name="T50" fmla="+- 0 14006 13154"/>
              <a:gd name="T51" fmla="*/ 14006 h 1216"/>
              <a:gd name="T52" fmla="+- 0 4989 3955"/>
              <a:gd name="T53" fmla="*/ T52 w 2940"/>
              <a:gd name="T54" fmla="+- 0 13734 13154"/>
              <a:gd name="T55" fmla="*/ 13734 h 1216"/>
              <a:gd name="T56" fmla="+- 0 5098 3955"/>
              <a:gd name="T57" fmla="*/ T56 w 2940"/>
              <a:gd name="T58" fmla="+- 0 13861 13154"/>
              <a:gd name="T59" fmla="*/ 13861 h 1216"/>
              <a:gd name="T60" fmla="+- 0 5316 3955"/>
              <a:gd name="T61" fmla="*/ T60 w 2940"/>
              <a:gd name="T62" fmla="+- 0 13988 13154"/>
              <a:gd name="T63" fmla="*/ 13988 h 1216"/>
              <a:gd name="T64" fmla="+- 0 5588 3955"/>
              <a:gd name="T65" fmla="*/ T64 w 2940"/>
              <a:gd name="T66" fmla="+- 0 13662 13154"/>
              <a:gd name="T67" fmla="*/ 13662 h 1216"/>
              <a:gd name="T68" fmla="+- 0 5388 3955"/>
              <a:gd name="T69" fmla="*/ T68 w 2940"/>
              <a:gd name="T70" fmla="+- 0 13843 13154"/>
              <a:gd name="T71" fmla="*/ 13843 h 1216"/>
              <a:gd name="T72" fmla="+- 0 5588 3955"/>
              <a:gd name="T73" fmla="*/ T72 w 2940"/>
              <a:gd name="T74" fmla="+- 0 13861 13154"/>
              <a:gd name="T75" fmla="*/ 13861 h 1216"/>
              <a:gd name="T76" fmla="+- 0 5570 3955"/>
              <a:gd name="T77" fmla="*/ T76 w 2940"/>
              <a:gd name="T78" fmla="+- 0 13662 13154"/>
              <a:gd name="T79" fmla="*/ 13662 h 1216"/>
              <a:gd name="T80" fmla="+- 0 6096 3955"/>
              <a:gd name="T81" fmla="*/ T80 w 2940"/>
              <a:gd name="T82" fmla="+- 0 13281 13154"/>
              <a:gd name="T83" fmla="*/ 13281 h 1216"/>
              <a:gd name="T84" fmla="+- 0 6005 3955"/>
              <a:gd name="T85" fmla="*/ T84 w 2940"/>
              <a:gd name="T86" fmla="+- 0 13190 13154"/>
              <a:gd name="T87" fmla="*/ 13190 h 1216"/>
              <a:gd name="T88" fmla="+- 0 5842 3955"/>
              <a:gd name="T89" fmla="*/ T88 w 2940"/>
              <a:gd name="T90" fmla="+- 0 13897 13154"/>
              <a:gd name="T91" fmla="*/ 13897 h 1216"/>
              <a:gd name="T92" fmla="+- 0 5751 3955"/>
              <a:gd name="T93" fmla="*/ T92 w 2940"/>
              <a:gd name="T94" fmla="+- 0 14351 13154"/>
              <a:gd name="T95" fmla="*/ 14351 h 1216"/>
              <a:gd name="T96" fmla="+- 0 5842 3955"/>
              <a:gd name="T97" fmla="*/ T96 w 2940"/>
              <a:gd name="T98" fmla="+- 0 13770 13154"/>
              <a:gd name="T99" fmla="*/ 13770 h 1216"/>
              <a:gd name="T100" fmla="+- 0 5969 3955"/>
              <a:gd name="T101" fmla="*/ T100 w 2940"/>
              <a:gd name="T102" fmla="+- 0 13897 13154"/>
              <a:gd name="T103" fmla="*/ 13897 h 1216"/>
              <a:gd name="T104" fmla="+- 0 6259 3955"/>
              <a:gd name="T105" fmla="*/ T104 w 2940"/>
              <a:gd name="T106" fmla="+- 0 13680 13154"/>
              <a:gd name="T107" fmla="*/ 13680 h 1216"/>
              <a:gd name="T108" fmla="+- 0 6023 3955"/>
              <a:gd name="T109" fmla="*/ T108 w 2940"/>
              <a:gd name="T110" fmla="+- 0 13825 13154"/>
              <a:gd name="T111" fmla="*/ 13825 h 1216"/>
              <a:gd name="T112" fmla="+- 0 6223 3955"/>
              <a:gd name="T113" fmla="*/ T112 w 2940"/>
              <a:gd name="T114" fmla="+- 0 14043 13154"/>
              <a:gd name="T115" fmla="*/ 14043 h 1216"/>
              <a:gd name="T116" fmla="+- 0 6477 3955"/>
              <a:gd name="T117" fmla="*/ T116 w 2940"/>
              <a:gd name="T118" fmla="+- 0 13952 13154"/>
              <a:gd name="T119" fmla="*/ 13952 h 1216"/>
              <a:gd name="T120" fmla="+- 0 6495 3955"/>
              <a:gd name="T121" fmla="*/ T120 w 2940"/>
              <a:gd name="T122" fmla="+- 0 13698 13154"/>
              <a:gd name="T123" fmla="*/ 13698 h 1216"/>
              <a:gd name="T124" fmla="+- 0 6695 3955"/>
              <a:gd name="T125" fmla="*/ T124 w 2940"/>
              <a:gd name="T126" fmla="+- 0 13607 13154"/>
              <a:gd name="T127" fmla="*/ 13607 h 12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940" h="1216" extrusionOk="0">
                <a:moveTo>
                  <a:pt x="18" y="616"/>
                </a:moveTo>
                <a:cubicBezTo>
                  <a:pt x="56" y="622"/>
                  <a:pt x="45" y="631"/>
                  <a:pt x="73" y="635"/>
                </a:cubicBezTo>
                <a:cubicBezTo>
                  <a:pt x="128" y="644"/>
                  <a:pt x="185" y="635"/>
                  <a:pt x="236" y="616"/>
                </a:cubicBezTo>
                <a:cubicBezTo>
                  <a:pt x="271" y="598"/>
                  <a:pt x="282" y="592"/>
                  <a:pt x="309" y="598"/>
                </a:cubicBezTo>
                <a:cubicBezTo>
                  <a:pt x="305" y="568"/>
                  <a:pt x="302" y="507"/>
                  <a:pt x="272" y="489"/>
                </a:cubicBezTo>
                <a:cubicBezTo>
                  <a:pt x="230" y="464"/>
                  <a:pt x="93" y="484"/>
                  <a:pt x="73" y="508"/>
                </a:cubicBezTo>
                <a:cubicBezTo>
                  <a:pt x="50" y="536"/>
                  <a:pt x="33" y="568"/>
                  <a:pt x="18" y="598"/>
                </a:cubicBezTo>
                <a:cubicBezTo>
                  <a:pt x="-1" y="637"/>
                  <a:pt x="-12" y="699"/>
                  <a:pt x="0" y="743"/>
                </a:cubicBezTo>
                <a:cubicBezTo>
                  <a:pt x="14" y="792"/>
                  <a:pt x="114" y="827"/>
                  <a:pt x="163" y="834"/>
                </a:cubicBezTo>
                <a:cubicBezTo>
                  <a:pt x="224" y="843"/>
                  <a:pt x="326" y="843"/>
                  <a:pt x="381" y="816"/>
                </a:cubicBezTo>
                <a:cubicBezTo>
                  <a:pt x="451" y="782"/>
                  <a:pt x="503" y="717"/>
                  <a:pt x="563" y="671"/>
                </a:cubicBezTo>
                <a:cubicBezTo>
                  <a:pt x="636" y="615"/>
                  <a:pt x="671" y="619"/>
                  <a:pt x="671" y="526"/>
                </a:cubicBezTo>
                <a:cubicBezTo>
                  <a:pt x="671" y="489"/>
                  <a:pt x="671" y="477"/>
                  <a:pt x="671" y="453"/>
                </a:cubicBezTo>
                <a:cubicBezTo>
                  <a:pt x="634" y="449"/>
                  <a:pt x="619" y="437"/>
                  <a:pt x="581" y="435"/>
                </a:cubicBezTo>
                <a:cubicBezTo>
                  <a:pt x="527" y="432"/>
                  <a:pt x="541" y="453"/>
                  <a:pt x="508" y="489"/>
                </a:cubicBezTo>
                <a:cubicBezTo>
                  <a:pt x="447" y="556"/>
                  <a:pt x="436" y="567"/>
                  <a:pt x="436" y="653"/>
                </a:cubicBezTo>
                <a:cubicBezTo>
                  <a:pt x="436" y="700"/>
                  <a:pt x="455" y="747"/>
                  <a:pt x="490" y="780"/>
                </a:cubicBezTo>
                <a:cubicBezTo>
                  <a:pt x="516" y="805"/>
                  <a:pt x="544" y="814"/>
                  <a:pt x="581" y="816"/>
                </a:cubicBezTo>
                <a:cubicBezTo>
                  <a:pt x="677" y="820"/>
                  <a:pt x="776" y="787"/>
                  <a:pt x="835" y="707"/>
                </a:cubicBezTo>
                <a:cubicBezTo>
                  <a:pt x="892" y="630"/>
                  <a:pt x="952" y="546"/>
                  <a:pt x="980" y="453"/>
                </a:cubicBezTo>
                <a:cubicBezTo>
                  <a:pt x="1011" y="351"/>
                  <a:pt x="1054" y="250"/>
                  <a:pt x="1016" y="145"/>
                </a:cubicBezTo>
                <a:cubicBezTo>
                  <a:pt x="999" y="98"/>
                  <a:pt x="966" y="69"/>
                  <a:pt x="925" y="54"/>
                </a:cubicBezTo>
                <a:cubicBezTo>
                  <a:pt x="919" y="54"/>
                  <a:pt x="913" y="54"/>
                  <a:pt x="907" y="54"/>
                </a:cubicBezTo>
                <a:cubicBezTo>
                  <a:pt x="907" y="213"/>
                  <a:pt x="910" y="371"/>
                  <a:pt x="889" y="526"/>
                </a:cubicBezTo>
                <a:cubicBezTo>
                  <a:pt x="880" y="593"/>
                  <a:pt x="882" y="661"/>
                  <a:pt x="871" y="725"/>
                </a:cubicBezTo>
                <a:cubicBezTo>
                  <a:pt x="864" y="770"/>
                  <a:pt x="865" y="808"/>
                  <a:pt x="853" y="852"/>
                </a:cubicBezTo>
                <a:cubicBezTo>
                  <a:pt x="853" y="870"/>
                  <a:pt x="853" y="876"/>
                  <a:pt x="853" y="852"/>
                </a:cubicBezTo>
                <a:cubicBezTo>
                  <a:pt x="893" y="748"/>
                  <a:pt x="941" y="649"/>
                  <a:pt x="1034" y="580"/>
                </a:cubicBezTo>
                <a:cubicBezTo>
                  <a:pt x="1087" y="541"/>
                  <a:pt x="1111" y="540"/>
                  <a:pt x="1161" y="526"/>
                </a:cubicBezTo>
                <a:cubicBezTo>
                  <a:pt x="1161" y="590"/>
                  <a:pt x="1146" y="644"/>
                  <a:pt x="1143" y="707"/>
                </a:cubicBezTo>
                <a:cubicBezTo>
                  <a:pt x="1141" y="758"/>
                  <a:pt x="1129" y="793"/>
                  <a:pt x="1179" y="816"/>
                </a:cubicBezTo>
                <a:cubicBezTo>
                  <a:pt x="1226" y="838"/>
                  <a:pt x="1310" y="847"/>
                  <a:pt x="1361" y="834"/>
                </a:cubicBezTo>
                <a:cubicBezTo>
                  <a:pt x="1367" y="828"/>
                  <a:pt x="1373" y="822"/>
                  <a:pt x="1379" y="816"/>
                </a:cubicBezTo>
              </a:path>
              <a:path w="2940" h="1216" extrusionOk="0">
                <a:moveTo>
                  <a:pt x="1633" y="508"/>
                </a:moveTo>
                <a:cubicBezTo>
                  <a:pt x="1589" y="498"/>
                  <a:pt x="1599" y="472"/>
                  <a:pt x="1542" y="508"/>
                </a:cubicBezTo>
                <a:cubicBezTo>
                  <a:pt x="1476" y="550"/>
                  <a:pt x="1438" y="616"/>
                  <a:pt x="1433" y="689"/>
                </a:cubicBezTo>
                <a:cubicBezTo>
                  <a:pt x="1427" y="779"/>
                  <a:pt x="1425" y="819"/>
                  <a:pt x="1524" y="834"/>
                </a:cubicBezTo>
                <a:cubicBezTo>
                  <a:pt x="1626" y="850"/>
                  <a:pt x="1617" y="775"/>
                  <a:pt x="1633" y="707"/>
                </a:cubicBezTo>
                <a:cubicBezTo>
                  <a:pt x="1651" y="633"/>
                  <a:pt x="1652" y="611"/>
                  <a:pt x="1633" y="544"/>
                </a:cubicBezTo>
                <a:cubicBezTo>
                  <a:pt x="1617" y="528"/>
                  <a:pt x="1611" y="524"/>
                  <a:pt x="1615" y="508"/>
                </a:cubicBezTo>
                <a:cubicBezTo>
                  <a:pt x="1731" y="513"/>
                  <a:pt x="1832" y="521"/>
                  <a:pt x="1941" y="435"/>
                </a:cubicBezTo>
                <a:cubicBezTo>
                  <a:pt x="2026" y="368"/>
                  <a:pt x="2065" y="214"/>
                  <a:pt x="2141" y="127"/>
                </a:cubicBezTo>
                <a:cubicBezTo>
                  <a:pt x="2209" y="48"/>
                  <a:pt x="2178" y="84"/>
                  <a:pt x="2195" y="0"/>
                </a:cubicBezTo>
                <a:cubicBezTo>
                  <a:pt x="2136" y="7"/>
                  <a:pt x="2091" y="-21"/>
                  <a:pt x="2050" y="36"/>
                </a:cubicBezTo>
                <a:cubicBezTo>
                  <a:pt x="1977" y="136"/>
                  <a:pt x="2011" y="288"/>
                  <a:pt x="1978" y="399"/>
                </a:cubicBezTo>
                <a:cubicBezTo>
                  <a:pt x="1944" y="514"/>
                  <a:pt x="1911" y="624"/>
                  <a:pt x="1887" y="743"/>
                </a:cubicBezTo>
                <a:cubicBezTo>
                  <a:pt x="1861" y="872"/>
                  <a:pt x="1836" y="995"/>
                  <a:pt x="1814" y="1124"/>
                </a:cubicBezTo>
                <a:cubicBezTo>
                  <a:pt x="1808" y="1161"/>
                  <a:pt x="1802" y="1160"/>
                  <a:pt x="1796" y="1197"/>
                </a:cubicBezTo>
                <a:cubicBezTo>
                  <a:pt x="1832" y="1069"/>
                  <a:pt x="1874" y="935"/>
                  <a:pt x="1887" y="798"/>
                </a:cubicBezTo>
                <a:cubicBezTo>
                  <a:pt x="1892" y="739"/>
                  <a:pt x="1887" y="676"/>
                  <a:pt x="1887" y="616"/>
                </a:cubicBezTo>
                <a:cubicBezTo>
                  <a:pt x="1899" y="653"/>
                  <a:pt x="1878" y="643"/>
                  <a:pt x="1905" y="671"/>
                </a:cubicBezTo>
                <a:cubicBezTo>
                  <a:pt x="1930" y="697"/>
                  <a:pt x="1980" y="731"/>
                  <a:pt x="2014" y="743"/>
                </a:cubicBezTo>
                <a:cubicBezTo>
                  <a:pt x="2097" y="771"/>
                  <a:pt x="2173" y="761"/>
                  <a:pt x="2250" y="707"/>
                </a:cubicBezTo>
                <a:cubicBezTo>
                  <a:pt x="2313" y="663"/>
                  <a:pt x="2317" y="607"/>
                  <a:pt x="2304" y="526"/>
                </a:cubicBezTo>
                <a:cubicBezTo>
                  <a:pt x="2288" y="477"/>
                  <a:pt x="2287" y="461"/>
                  <a:pt x="2250" y="453"/>
                </a:cubicBezTo>
                <a:cubicBezTo>
                  <a:pt x="2150" y="518"/>
                  <a:pt x="2110" y="554"/>
                  <a:pt x="2068" y="671"/>
                </a:cubicBezTo>
                <a:cubicBezTo>
                  <a:pt x="2043" y="739"/>
                  <a:pt x="2036" y="781"/>
                  <a:pt x="2032" y="852"/>
                </a:cubicBezTo>
                <a:cubicBezTo>
                  <a:pt x="2107" y="876"/>
                  <a:pt x="2184" y="913"/>
                  <a:pt x="2268" y="889"/>
                </a:cubicBezTo>
                <a:cubicBezTo>
                  <a:pt x="2365" y="862"/>
                  <a:pt x="2379" y="792"/>
                  <a:pt x="2449" y="743"/>
                </a:cubicBezTo>
                <a:cubicBezTo>
                  <a:pt x="2524" y="690"/>
                  <a:pt x="2496" y="759"/>
                  <a:pt x="2522" y="798"/>
                </a:cubicBezTo>
                <a:cubicBezTo>
                  <a:pt x="2540" y="798"/>
                  <a:pt x="2546" y="798"/>
                  <a:pt x="2540" y="816"/>
                </a:cubicBezTo>
                <a:cubicBezTo>
                  <a:pt x="2554" y="722"/>
                  <a:pt x="2563" y="645"/>
                  <a:pt x="2540" y="544"/>
                </a:cubicBezTo>
                <a:cubicBezTo>
                  <a:pt x="2530" y="500"/>
                  <a:pt x="2526" y="478"/>
                  <a:pt x="2522" y="435"/>
                </a:cubicBezTo>
                <a:cubicBezTo>
                  <a:pt x="2595" y="449"/>
                  <a:pt x="2662" y="453"/>
                  <a:pt x="2740" y="453"/>
                </a:cubicBezTo>
                <a:cubicBezTo>
                  <a:pt x="2810" y="453"/>
                  <a:pt x="2871" y="444"/>
                  <a:pt x="2939" y="43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8" y="836613"/>
          <a:ext cx="9129712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4" imgW="7517061" imgH="2656643" progId="Visio.Drawing.11">
                  <p:embed/>
                </p:oleObj>
              </mc:Choice>
              <mc:Fallback>
                <p:oleObj name="Visio" r:id="rId4" imgW="7517061" imgH="265664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836613"/>
                        <a:ext cx="9129712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8" y="115888"/>
          <a:ext cx="9129712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4" imgW="7517061" imgH="2656643" progId="Visio.Drawing.11">
                  <p:embed/>
                </p:oleObj>
              </mc:Choice>
              <mc:Fallback>
                <p:oleObj name="Visio" r:id="rId4" imgW="7517061" imgH="265664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15888"/>
                        <a:ext cx="9129712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6" cstate="print"/>
          <a:srcRect l="21429" t="37762" r="21428" b="27682"/>
          <a:stretch>
            <a:fillRect/>
          </a:stretch>
        </p:blipFill>
        <p:spPr bwMode="auto">
          <a:xfrm>
            <a:off x="0" y="3402013"/>
            <a:ext cx="9144000" cy="3455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123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84300" y="4741863"/>
            <a:ext cx="719138" cy="404812"/>
          </a:xfrm>
          <a:custGeom>
            <a:avLst/>
            <a:gdLst>
              <a:gd name="T0" fmla="+- 0 4082 3846"/>
              <a:gd name="T1" fmla="*/ T0 w 1997"/>
              <a:gd name="T2" fmla="+- 0 13789 13172"/>
              <a:gd name="T3" fmla="*/ 13789 h 1126"/>
              <a:gd name="T4" fmla="+- 0 4336 3846"/>
              <a:gd name="T5" fmla="*/ T4 w 1997"/>
              <a:gd name="T6" fmla="+- 0 13662 13172"/>
              <a:gd name="T7" fmla="*/ 13662 h 1126"/>
              <a:gd name="T8" fmla="+- 0 4227 3846"/>
              <a:gd name="T9" fmla="*/ T8 w 1997"/>
              <a:gd name="T10" fmla="+- 0 13607 13172"/>
              <a:gd name="T11" fmla="*/ 13607 h 1126"/>
              <a:gd name="T12" fmla="+- 0 3901 3846"/>
              <a:gd name="T13" fmla="*/ T12 w 1997"/>
              <a:gd name="T14" fmla="+- 0 13698 13172"/>
              <a:gd name="T15" fmla="*/ 13698 h 1126"/>
              <a:gd name="T16" fmla="+- 0 3901 3846"/>
              <a:gd name="T17" fmla="*/ T16 w 1997"/>
              <a:gd name="T18" fmla="+- 0 13934 13172"/>
              <a:gd name="T19" fmla="*/ 13934 h 1126"/>
              <a:gd name="T20" fmla="+- 0 4173 3846"/>
              <a:gd name="T21" fmla="*/ T20 w 1997"/>
              <a:gd name="T22" fmla="+- 0 13952 13172"/>
              <a:gd name="T23" fmla="*/ 13952 h 1126"/>
              <a:gd name="T24" fmla="+- 0 4463 3846"/>
              <a:gd name="T25" fmla="*/ T24 w 1997"/>
              <a:gd name="T26" fmla="+- 0 13825 13172"/>
              <a:gd name="T27" fmla="*/ 13825 h 1126"/>
              <a:gd name="T28" fmla="+- 0 4572 3846"/>
              <a:gd name="T29" fmla="*/ T28 w 1997"/>
              <a:gd name="T30" fmla="+- 0 13643 13172"/>
              <a:gd name="T31" fmla="*/ 13643 h 1126"/>
              <a:gd name="T32" fmla="+- 0 4463 3846"/>
              <a:gd name="T33" fmla="*/ T32 w 1997"/>
              <a:gd name="T34" fmla="+- 0 13571 13172"/>
              <a:gd name="T35" fmla="*/ 13571 h 1126"/>
              <a:gd name="T36" fmla="+- 0 4318 3846"/>
              <a:gd name="T37" fmla="*/ T36 w 1997"/>
              <a:gd name="T38" fmla="+- 0 13789 13172"/>
              <a:gd name="T39" fmla="*/ 13789 h 1126"/>
              <a:gd name="T40" fmla="+- 0 4445 3846"/>
              <a:gd name="T41" fmla="*/ T40 w 1997"/>
              <a:gd name="T42" fmla="+- 0 13970 13172"/>
              <a:gd name="T43" fmla="*/ 13970 h 1126"/>
              <a:gd name="T44" fmla="+- 0 4753 3846"/>
              <a:gd name="T45" fmla="*/ T44 w 1997"/>
              <a:gd name="T46" fmla="+- 0 13789 13172"/>
              <a:gd name="T47" fmla="*/ 13789 h 1126"/>
              <a:gd name="T48" fmla="+- 0 4953 3846"/>
              <a:gd name="T49" fmla="*/ T48 w 1997"/>
              <a:gd name="T50" fmla="+- 0 13480 13172"/>
              <a:gd name="T51" fmla="*/ 13480 h 1126"/>
              <a:gd name="T52" fmla="+- 0 4862 3846"/>
              <a:gd name="T53" fmla="*/ T52 w 1997"/>
              <a:gd name="T54" fmla="+- 0 13208 13172"/>
              <a:gd name="T55" fmla="*/ 13208 h 1126"/>
              <a:gd name="T56" fmla="+- 0 4772 3846"/>
              <a:gd name="T57" fmla="*/ T56 w 1997"/>
              <a:gd name="T58" fmla="+- 0 13462 13172"/>
              <a:gd name="T59" fmla="*/ 13462 h 1126"/>
              <a:gd name="T60" fmla="+- 0 4717 3846"/>
              <a:gd name="T61" fmla="*/ T60 w 1997"/>
              <a:gd name="T62" fmla="+- 0 13807 13172"/>
              <a:gd name="T63" fmla="*/ 13807 h 1126"/>
              <a:gd name="T64" fmla="+- 0 4663 3846"/>
              <a:gd name="T65" fmla="*/ T64 w 1997"/>
              <a:gd name="T66" fmla="+- 0 14024 13172"/>
              <a:gd name="T67" fmla="*/ 14024 h 1126"/>
              <a:gd name="T68" fmla="+- 0 4645 3846"/>
              <a:gd name="T69" fmla="*/ T68 w 1997"/>
              <a:gd name="T70" fmla="+- 0 13916 13172"/>
              <a:gd name="T71" fmla="*/ 13916 h 1126"/>
              <a:gd name="T72" fmla="+- 0 4880 3846"/>
              <a:gd name="T73" fmla="*/ T72 w 1997"/>
              <a:gd name="T74" fmla="+- 0 13662 13172"/>
              <a:gd name="T75" fmla="*/ 13662 h 1126"/>
              <a:gd name="T76" fmla="+- 0 4935 3846"/>
              <a:gd name="T77" fmla="*/ T76 w 1997"/>
              <a:gd name="T78" fmla="+- 0 13916 13172"/>
              <a:gd name="T79" fmla="*/ 13916 h 1126"/>
              <a:gd name="T80" fmla="+- 0 5080 3846"/>
              <a:gd name="T81" fmla="*/ T80 w 1997"/>
              <a:gd name="T82" fmla="+- 0 13934 13172"/>
              <a:gd name="T83" fmla="*/ 13934 h 1126"/>
              <a:gd name="T84" fmla="+- 0 5298 3846"/>
              <a:gd name="T85" fmla="*/ T84 w 1997"/>
              <a:gd name="T86" fmla="+- 0 13589 13172"/>
              <a:gd name="T87" fmla="*/ 13589 h 1126"/>
              <a:gd name="T88" fmla="+- 0 5134 3846"/>
              <a:gd name="T89" fmla="*/ T88 w 1997"/>
              <a:gd name="T90" fmla="+- 0 13916 13172"/>
              <a:gd name="T91" fmla="*/ 13916 h 1126"/>
              <a:gd name="T92" fmla="+- 0 5370 3846"/>
              <a:gd name="T93" fmla="*/ T92 w 1997"/>
              <a:gd name="T94" fmla="+- 0 13752 13172"/>
              <a:gd name="T95" fmla="*/ 13752 h 1126"/>
              <a:gd name="T96" fmla="+- 0 5334 3846"/>
              <a:gd name="T97" fmla="*/ T96 w 1997"/>
              <a:gd name="T98" fmla="+- 0 13571 13172"/>
              <a:gd name="T99" fmla="*/ 13571 h 1126"/>
              <a:gd name="T100" fmla="+- 0 5842 3846"/>
              <a:gd name="T101" fmla="*/ T100 w 1997"/>
              <a:gd name="T102" fmla="+- 0 13281 13172"/>
              <a:gd name="T103" fmla="*/ 13281 h 1126"/>
              <a:gd name="T104" fmla="+- 0 5697 3846"/>
              <a:gd name="T105" fmla="*/ T104 w 1997"/>
              <a:gd name="T106" fmla="+- 0 13172 13172"/>
              <a:gd name="T107" fmla="*/ 13172 h 1126"/>
              <a:gd name="T108" fmla="+- 0 5570 3846"/>
              <a:gd name="T109" fmla="*/ T108 w 1997"/>
              <a:gd name="T110" fmla="+- 0 13516 13172"/>
              <a:gd name="T111" fmla="*/ 13516 h 1126"/>
              <a:gd name="T112" fmla="+- 0 5370 3846"/>
              <a:gd name="T113" fmla="*/ T112 w 1997"/>
              <a:gd name="T114" fmla="+- 0 13934 13172"/>
              <a:gd name="T115" fmla="*/ 13934 h 1126"/>
              <a:gd name="T116" fmla="+- 0 5261 3846"/>
              <a:gd name="T117" fmla="*/ T116 w 1997"/>
              <a:gd name="T118" fmla="+- 0 14260 13172"/>
              <a:gd name="T119" fmla="*/ 14260 h 1126"/>
              <a:gd name="T120" fmla="+- 0 5261 3846"/>
              <a:gd name="T121" fmla="*/ T120 w 1997"/>
              <a:gd name="T122" fmla="+- 0 14188 13172"/>
              <a:gd name="T123" fmla="*/ 14188 h 1126"/>
              <a:gd name="T124" fmla="+- 0 5334 3846"/>
              <a:gd name="T125" fmla="*/ T124 w 1997"/>
              <a:gd name="T126" fmla="+- 0 13916 13172"/>
              <a:gd name="T127" fmla="*/ 13916 h 1126"/>
              <a:gd name="T128" fmla="+- 0 5497 3846"/>
              <a:gd name="T129" fmla="*/ T128 w 1997"/>
              <a:gd name="T130" fmla="+- 0 13970 13172"/>
              <a:gd name="T131" fmla="*/ 13970 h 1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97" h="1126" extrusionOk="0">
                <a:moveTo>
                  <a:pt x="109" y="635"/>
                </a:moveTo>
                <a:cubicBezTo>
                  <a:pt x="156" y="635"/>
                  <a:pt x="193" y="622"/>
                  <a:pt x="236" y="617"/>
                </a:cubicBezTo>
                <a:cubicBezTo>
                  <a:pt x="316" y="607"/>
                  <a:pt x="346" y="585"/>
                  <a:pt x="418" y="544"/>
                </a:cubicBezTo>
                <a:cubicBezTo>
                  <a:pt x="461" y="520"/>
                  <a:pt x="470" y="531"/>
                  <a:pt x="490" y="490"/>
                </a:cubicBezTo>
                <a:cubicBezTo>
                  <a:pt x="490" y="484"/>
                  <a:pt x="490" y="477"/>
                  <a:pt x="490" y="471"/>
                </a:cubicBezTo>
                <a:cubicBezTo>
                  <a:pt x="457" y="462"/>
                  <a:pt x="409" y="439"/>
                  <a:pt x="381" y="435"/>
                </a:cubicBezTo>
                <a:cubicBezTo>
                  <a:pt x="314" y="425"/>
                  <a:pt x="200" y="423"/>
                  <a:pt x="145" y="453"/>
                </a:cubicBezTo>
                <a:cubicBezTo>
                  <a:pt x="115" y="470"/>
                  <a:pt x="77" y="497"/>
                  <a:pt x="55" y="526"/>
                </a:cubicBezTo>
                <a:cubicBezTo>
                  <a:pt x="24" y="566"/>
                  <a:pt x="-31" y="632"/>
                  <a:pt x="0" y="689"/>
                </a:cubicBezTo>
                <a:cubicBezTo>
                  <a:pt x="11" y="709"/>
                  <a:pt x="33" y="744"/>
                  <a:pt x="55" y="762"/>
                </a:cubicBezTo>
                <a:cubicBezTo>
                  <a:pt x="84" y="785"/>
                  <a:pt x="148" y="797"/>
                  <a:pt x="182" y="798"/>
                </a:cubicBezTo>
                <a:cubicBezTo>
                  <a:pt x="235" y="800"/>
                  <a:pt x="277" y="799"/>
                  <a:pt x="327" y="780"/>
                </a:cubicBezTo>
                <a:cubicBezTo>
                  <a:pt x="377" y="761"/>
                  <a:pt x="468" y="731"/>
                  <a:pt x="508" y="707"/>
                </a:cubicBezTo>
                <a:cubicBezTo>
                  <a:pt x="548" y="683"/>
                  <a:pt x="575" y="670"/>
                  <a:pt x="617" y="653"/>
                </a:cubicBezTo>
                <a:cubicBezTo>
                  <a:pt x="650" y="639"/>
                  <a:pt x="670" y="611"/>
                  <a:pt x="690" y="580"/>
                </a:cubicBezTo>
                <a:cubicBezTo>
                  <a:pt x="700" y="564"/>
                  <a:pt x="732" y="487"/>
                  <a:pt x="726" y="471"/>
                </a:cubicBezTo>
                <a:cubicBezTo>
                  <a:pt x="713" y="438"/>
                  <a:pt x="682" y="437"/>
                  <a:pt x="653" y="417"/>
                </a:cubicBezTo>
                <a:cubicBezTo>
                  <a:pt x="637" y="406"/>
                  <a:pt x="632" y="411"/>
                  <a:pt x="617" y="399"/>
                </a:cubicBezTo>
                <a:cubicBezTo>
                  <a:pt x="583" y="428"/>
                  <a:pt x="565" y="455"/>
                  <a:pt x="545" y="508"/>
                </a:cubicBezTo>
                <a:cubicBezTo>
                  <a:pt x="532" y="543"/>
                  <a:pt x="480" y="595"/>
                  <a:pt x="472" y="617"/>
                </a:cubicBezTo>
                <a:cubicBezTo>
                  <a:pt x="458" y="657"/>
                  <a:pt x="465" y="766"/>
                  <a:pt x="490" y="780"/>
                </a:cubicBezTo>
                <a:cubicBezTo>
                  <a:pt x="519" y="796"/>
                  <a:pt x="561" y="808"/>
                  <a:pt x="599" y="798"/>
                </a:cubicBezTo>
                <a:cubicBezTo>
                  <a:pt x="657" y="783"/>
                  <a:pt x="722" y="794"/>
                  <a:pt x="762" y="744"/>
                </a:cubicBezTo>
                <a:cubicBezTo>
                  <a:pt x="809" y="685"/>
                  <a:pt x="852" y="667"/>
                  <a:pt x="907" y="617"/>
                </a:cubicBezTo>
                <a:cubicBezTo>
                  <a:pt x="963" y="567"/>
                  <a:pt x="1000" y="538"/>
                  <a:pt x="1034" y="471"/>
                </a:cubicBezTo>
                <a:cubicBezTo>
                  <a:pt x="1060" y="419"/>
                  <a:pt x="1096" y="366"/>
                  <a:pt x="1107" y="308"/>
                </a:cubicBezTo>
                <a:cubicBezTo>
                  <a:pt x="1118" y="249"/>
                  <a:pt x="1122" y="141"/>
                  <a:pt x="1089" y="90"/>
                </a:cubicBezTo>
                <a:cubicBezTo>
                  <a:pt x="1071" y="62"/>
                  <a:pt x="1027" y="43"/>
                  <a:pt x="1016" y="36"/>
                </a:cubicBezTo>
                <a:cubicBezTo>
                  <a:pt x="980" y="67"/>
                  <a:pt x="964" y="81"/>
                  <a:pt x="962" y="145"/>
                </a:cubicBezTo>
                <a:cubicBezTo>
                  <a:pt x="960" y="206"/>
                  <a:pt x="954" y="235"/>
                  <a:pt x="926" y="290"/>
                </a:cubicBezTo>
                <a:cubicBezTo>
                  <a:pt x="899" y="343"/>
                  <a:pt x="891" y="412"/>
                  <a:pt x="889" y="471"/>
                </a:cubicBezTo>
                <a:cubicBezTo>
                  <a:pt x="887" y="528"/>
                  <a:pt x="874" y="578"/>
                  <a:pt x="871" y="635"/>
                </a:cubicBezTo>
                <a:cubicBezTo>
                  <a:pt x="868" y="695"/>
                  <a:pt x="847" y="724"/>
                  <a:pt x="835" y="780"/>
                </a:cubicBezTo>
                <a:cubicBezTo>
                  <a:pt x="829" y="808"/>
                  <a:pt x="823" y="826"/>
                  <a:pt x="817" y="852"/>
                </a:cubicBezTo>
                <a:cubicBezTo>
                  <a:pt x="817" y="858"/>
                  <a:pt x="817" y="865"/>
                  <a:pt x="817" y="871"/>
                </a:cubicBezTo>
                <a:cubicBezTo>
                  <a:pt x="809" y="850"/>
                  <a:pt x="787" y="793"/>
                  <a:pt x="799" y="744"/>
                </a:cubicBezTo>
                <a:cubicBezTo>
                  <a:pt x="815" y="677"/>
                  <a:pt x="915" y="593"/>
                  <a:pt x="962" y="544"/>
                </a:cubicBezTo>
                <a:cubicBezTo>
                  <a:pt x="986" y="519"/>
                  <a:pt x="1009" y="505"/>
                  <a:pt x="1034" y="490"/>
                </a:cubicBezTo>
                <a:cubicBezTo>
                  <a:pt x="1048" y="516"/>
                  <a:pt x="1065" y="548"/>
                  <a:pt x="1071" y="580"/>
                </a:cubicBezTo>
                <a:cubicBezTo>
                  <a:pt x="1081" y="630"/>
                  <a:pt x="1048" y="703"/>
                  <a:pt x="1089" y="744"/>
                </a:cubicBezTo>
                <a:cubicBezTo>
                  <a:pt x="1115" y="770"/>
                  <a:pt x="1144" y="794"/>
                  <a:pt x="1180" y="798"/>
                </a:cubicBezTo>
                <a:cubicBezTo>
                  <a:pt x="1212" y="782"/>
                  <a:pt x="1220" y="780"/>
                  <a:pt x="1234" y="762"/>
                </a:cubicBezTo>
              </a:path>
              <a:path w="1997" h="1126" extrusionOk="0">
                <a:moveTo>
                  <a:pt x="1524" y="435"/>
                </a:moveTo>
                <a:cubicBezTo>
                  <a:pt x="1502" y="427"/>
                  <a:pt x="1483" y="405"/>
                  <a:pt x="1452" y="417"/>
                </a:cubicBezTo>
                <a:cubicBezTo>
                  <a:pt x="1385" y="443"/>
                  <a:pt x="1372" y="499"/>
                  <a:pt x="1343" y="562"/>
                </a:cubicBezTo>
                <a:cubicBezTo>
                  <a:pt x="1317" y="619"/>
                  <a:pt x="1301" y="685"/>
                  <a:pt x="1288" y="744"/>
                </a:cubicBezTo>
                <a:cubicBezTo>
                  <a:pt x="1345" y="772"/>
                  <a:pt x="1382" y="804"/>
                  <a:pt x="1452" y="762"/>
                </a:cubicBezTo>
                <a:cubicBezTo>
                  <a:pt x="1503" y="732"/>
                  <a:pt x="1519" y="634"/>
                  <a:pt x="1524" y="580"/>
                </a:cubicBezTo>
                <a:cubicBezTo>
                  <a:pt x="1530" y="517"/>
                  <a:pt x="1530" y="451"/>
                  <a:pt x="1506" y="399"/>
                </a:cubicBezTo>
                <a:cubicBezTo>
                  <a:pt x="1487" y="359"/>
                  <a:pt x="1502" y="395"/>
                  <a:pt x="1488" y="399"/>
                </a:cubicBezTo>
                <a:cubicBezTo>
                  <a:pt x="1533" y="423"/>
                  <a:pt x="1592" y="459"/>
                  <a:pt x="1669" y="435"/>
                </a:cubicBezTo>
                <a:cubicBezTo>
                  <a:pt x="1839" y="381"/>
                  <a:pt x="1962" y="285"/>
                  <a:pt x="1996" y="109"/>
                </a:cubicBezTo>
                <a:cubicBezTo>
                  <a:pt x="2009" y="43"/>
                  <a:pt x="1983" y="40"/>
                  <a:pt x="1942" y="18"/>
                </a:cubicBezTo>
                <a:cubicBezTo>
                  <a:pt x="1930" y="12"/>
                  <a:pt x="1868" y="-13"/>
                  <a:pt x="1851" y="0"/>
                </a:cubicBezTo>
                <a:cubicBezTo>
                  <a:pt x="1801" y="39"/>
                  <a:pt x="1812" y="77"/>
                  <a:pt x="1796" y="127"/>
                </a:cubicBezTo>
                <a:cubicBezTo>
                  <a:pt x="1775" y="192"/>
                  <a:pt x="1752" y="282"/>
                  <a:pt x="1724" y="344"/>
                </a:cubicBezTo>
                <a:cubicBezTo>
                  <a:pt x="1689" y="422"/>
                  <a:pt x="1660" y="497"/>
                  <a:pt x="1633" y="580"/>
                </a:cubicBezTo>
                <a:cubicBezTo>
                  <a:pt x="1607" y="658"/>
                  <a:pt x="1566" y="694"/>
                  <a:pt x="1524" y="762"/>
                </a:cubicBezTo>
                <a:cubicBezTo>
                  <a:pt x="1496" y="807"/>
                  <a:pt x="1463" y="874"/>
                  <a:pt x="1452" y="925"/>
                </a:cubicBezTo>
                <a:cubicBezTo>
                  <a:pt x="1440" y="980"/>
                  <a:pt x="1427" y="1034"/>
                  <a:pt x="1415" y="1088"/>
                </a:cubicBezTo>
                <a:cubicBezTo>
                  <a:pt x="1415" y="1094"/>
                  <a:pt x="1415" y="1100"/>
                  <a:pt x="1415" y="1106"/>
                </a:cubicBezTo>
                <a:cubicBezTo>
                  <a:pt x="1415" y="1063"/>
                  <a:pt x="1407" y="1058"/>
                  <a:pt x="1415" y="1016"/>
                </a:cubicBezTo>
                <a:cubicBezTo>
                  <a:pt x="1428" y="944"/>
                  <a:pt x="1455" y="884"/>
                  <a:pt x="1470" y="816"/>
                </a:cubicBezTo>
                <a:cubicBezTo>
                  <a:pt x="1477" y="785"/>
                  <a:pt x="1478" y="771"/>
                  <a:pt x="1488" y="744"/>
                </a:cubicBezTo>
                <a:cubicBezTo>
                  <a:pt x="1515" y="757"/>
                  <a:pt x="1534" y="769"/>
                  <a:pt x="1561" y="780"/>
                </a:cubicBezTo>
                <a:cubicBezTo>
                  <a:pt x="1588" y="790"/>
                  <a:pt x="1616" y="808"/>
                  <a:pt x="1651" y="798"/>
                </a:cubicBezTo>
                <a:cubicBezTo>
                  <a:pt x="1672" y="798"/>
                  <a:pt x="1680" y="796"/>
                  <a:pt x="1688" y="7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 l="20297" t="14000" r="18045" b="4636"/>
          <a:stretch>
            <a:fillRect/>
          </a:stretch>
        </p:blipFill>
        <p:spPr bwMode="auto">
          <a:xfrm>
            <a:off x="323850" y="0"/>
            <a:ext cx="8462963" cy="6978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46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28838" y="3846513"/>
            <a:ext cx="784225" cy="341312"/>
          </a:xfrm>
          <a:custGeom>
            <a:avLst/>
            <a:gdLst>
              <a:gd name="T0" fmla="+- 0 5915 5915"/>
              <a:gd name="T1" fmla="*/ T0 w 2178"/>
              <a:gd name="T2" fmla="+- 0 11249 10686"/>
              <a:gd name="T3" fmla="*/ 11249 h 945"/>
              <a:gd name="T4" fmla="+- 0 6042 5915"/>
              <a:gd name="T5" fmla="*/ T4 w 2178"/>
              <a:gd name="T6" fmla="+- 0 11230 10686"/>
              <a:gd name="T7" fmla="*/ 11230 h 945"/>
              <a:gd name="T8" fmla="+- 0 6187 5915"/>
              <a:gd name="T9" fmla="*/ T8 w 2178"/>
              <a:gd name="T10" fmla="+- 0 11158 10686"/>
              <a:gd name="T11" fmla="*/ 11158 h 945"/>
              <a:gd name="T12" fmla="+- 0 6169 5915"/>
              <a:gd name="T13" fmla="*/ T12 w 2178"/>
              <a:gd name="T14" fmla="+- 0 11067 10686"/>
              <a:gd name="T15" fmla="*/ 11067 h 945"/>
              <a:gd name="T16" fmla="+- 0 6169 5915"/>
              <a:gd name="T17" fmla="*/ T16 w 2178"/>
              <a:gd name="T18" fmla="+- 0 11049 10686"/>
              <a:gd name="T19" fmla="*/ 11049 h 945"/>
              <a:gd name="T20" fmla="+- 0 6060 5915"/>
              <a:gd name="T21" fmla="*/ T20 w 2178"/>
              <a:gd name="T22" fmla="+- 0 11049 10686"/>
              <a:gd name="T23" fmla="*/ 11049 h 945"/>
              <a:gd name="T24" fmla="+- 0 5969 5915"/>
              <a:gd name="T25" fmla="*/ T24 w 2178"/>
              <a:gd name="T26" fmla="+- 0 11212 10686"/>
              <a:gd name="T27" fmla="*/ 11212 h 945"/>
              <a:gd name="T28" fmla="+- 0 5987 5915"/>
              <a:gd name="T29" fmla="*/ T28 w 2178"/>
              <a:gd name="T30" fmla="+- 0 11394 10686"/>
              <a:gd name="T31" fmla="*/ 11394 h 945"/>
              <a:gd name="T32" fmla="+- 0 6114 5915"/>
              <a:gd name="T33" fmla="*/ T32 w 2178"/>
              <a:gd name="T34" fmla="+- 0 11430 10686"/>
              <a:gd name="T35" fmla="*/ 11430 h 945"/>
              <a:gd name="T36" fmla="+- 0 6350 5915"/>
              <a:gd name="T37" fmla="*/ T36 w 2178"/>
              <a:gd name="T38" fmla="+- 0 11376 10686"/>
              <a:gd name="T39" fmla="*/ 11376 h 945"/>
              <a:gd name="T40" fmla="+- 0 6513 5915"/>
              <a:gd name="T41" fmla="*/ T40 w 2178"/>
              <a:gd name="T42" fmla="+- 0 11212 10686"/>
              <a:gd name="T43" fmla="*/ 11212 h 945"/>
              <a:gd name="T44" fmla="+- 0 6531 5915"/>
              <a:gd name="T45" fmla="*/ T44 w 2178"/>
              <a:gd name="T46" fmla="+- 0 11103 10686"/>
              <a:gd name="T47" fmla="*/ 11103 h 945"/>
              <a:gd name="T48" fmla="+- 0 6441 5915"/>
              <a:gd name="T49" fmla="*/ T48 w 2178"/>
              <a:gd name="T50" fmla="+- 0 11067 10686"/>
              <a:gd name="T51" fmla="*/ 11067 h 945"/>
              <a:gd name="T52" fmla="+- 0 6314 5915"/>
              <a:gd name="T53" fmla="*/ T52 w 2178"/>
              <a:gd name="T54" fmla="+- 0 11103 10686"/>
              <a:gd name="T55" fmla="*/ 11103 h 945"/>
              <a:gd name="T56" fmla="+- 0 6296 5915"/>
              <a:gd name="T57" fmla="*/ T56 w 2178"/>
              <a:gd name="T58" fmla="+- 0 11267 10686"/>
              <a:gd name="T59" fmla="*/ 11267 h 945"/>
              <a:gd name="T60" fmla="+- 0 6350 5915"/>
              <a:gd name="T61" fmla="*/ T60 w 2178"/>
              <a:gd name="T62" fmla="+- 0 11339 10686"/>
              <a:gd name="T63" fmla="*/ 11339 h 945"/>
              <a:gd name="T64" fmla="+- 0 6568 5915"/>
              <a:gd name="T65" fmla="*/ T64 w 2178"/>
              <a:gd name="T66" fmla="+- 0 11376 10686"/>
              <a:gd name="T67" fmla="*/ 11376 h 945"/>
              <a:gd name="T68" fmla="+- 0 6767 5915"/>
              <a:gd name="T69" fmla="*/ T68 w 2178"/>
              <a:gd name="T70" fmla="+- 0 11176 10686"/>
              <a:gd name="T71" fmla="*/ 11176 h 945"/>
              <a:gd name="T72" fmla="+- 0 6894 5915"/>
              <a:gd name="T73" fmla="*/ T72 w 2178"/>
              <a:gd name="T74" fmla="+- 0 10886 10686"/>
              <a:gd name="T75" fmla="*/ 10886 h 945"/>
              <a:gd name="T76" fmla="+- 0 6840 5915"/>
              <a:gd name="T77" fmla="*/ T76 w 2178"/>
              <a:gd name="T78" fmla="+- 0 10704 10686"/>
              <a:gd name="T79" fmla="*/ 10704 h 945"/>
              <a:gd name="T80" fmla="+- 0 6785 5915"/>
              <a:gd name="T81" fmla="*/ T80 w 2178"/>
              <a:gd name="T82" fmla="+- 0 10686 10686"/>
              <a:gd name="T83" fmla="*/ 10686 h 945"/>
              <a:gd name="T84" fmla="+- 0 6695 5915"/>
              <a:gd name="T85" fmla="*/ T84 w 2178"/>
              <a:gd name="T86" fmla="+- 0 10813 10686"/>
              <a:gd name="T87" fmla="*/ 10813 h 945"/>
              <a:gd name="T88" fmla="+- 0 6640 5915"/>
              <a:gd name="T89" fmla="*/ T88 w 2178"/>
              <a:gd name="T90" fmla="+- 0 11085 10686"/>
              <a:gd name="T91" fmla="*/ 11085 h 945"/>
              <a:gd name="T92" fmla="+- 0 6622 5915"/>
              <a:gd name="T93" fmla="*/ T92 w 2178"/>
              <a:gd name="T94" fmla="+- 0 11303 10686"/>
              <a:gd name="T95" fmla="*/ 11303 h 945"/>
              <a:gd name="T96" fmla="+- 0 6604 5915"/>
              <a:gd name="T97" fmla="*/ T96 w 2178"/>
              <a:gd name="T98" fmla="+- 0 11412 10686"/>
              <a:gd name="T99" fmla="*/ 11412 h 945"/>
              <a:gd name="T100" fmla="+- 0 6604 5915"/>
              <a:gd name="T101" fmla="*/ T100 w 2178"/>
              <a:gd name="T102" fmla="+- 0 11448 10686"/>
              <a:gd name="T103" fmla="*/ 11448 h 945"/>
              <a:gd name="T104" fmla="+- 0 6640 5915"/>
              <a:gd name="T105" fmla="*/ T104 w 2178"/>
              <a:gd name="T106" fmla="+- 0 11339 10686"/>
              <a:gd name="T107" fmla="*/ 11339 h 945"/>
              <a:gd name="T108" fmla="+- 0 6804 5915"/>
              <a:gd name="T109" fmla="*/ T108 w 2178"/>
              <a:gd name="T110" fmla="+- 0 11158 10686"/>
              <a:gd name="T111" fmla="*/ 11158 h 945"/>
              <a:gd name="T112" fmla="+- 0 6876 5915"/>
              <a:gd name="T113" fmla="*/ T112 w 2178"/>
              <a:gd name="T114" fmla="+- 0 11140 10686"/>
              <a:gd name="T115" fmla="*/ 11140 h 945"/>
              <a:gd name="T116" fmla="+- 0 6894 5915"/>
              <a:gd name="T117" fmla="*/ T116 w 2178"/>
              <a:gd name="T118" fmla="+- 0 11249 10686"/>
              <a:gd name="T119" fmla="*/ 11249 h 945"/>
              <a:gd name="T120" fmla="+- 0 6876 5915"/>
              <a:gd name="T121" fmla="*/ T120 w 2178"/>
              <a:gd name="T122" fmla="+- 0 11376 10686"/>
              <a:gd name="T123" fmla="*/ 11376 h 945"/>
              <a:gd name="T124" fmla="+- 0 7021 5915"/>
              <a:gd name="T125" fmla="*/ T124 w 2178"/>
              <a:gd name="T126" fmla="+- 0 11412 10686"/>
              <a:gd name="T127" fmla="*/ 11412 h 945"/>
              <a:gd name="T128" fmla="+- 0 7039 5915"/>
              <a:gd name="T129" fmla="*/ T128 w 2178"/>
              <a:gd name="T130" fmla="+- 0 11394 10686"/>
              <a:gd name="T131" fmla="*/ 11394 h 945"/>
              <a:gd name="T132" fmla="+- 0 7221 5915"/>
              <a:gd name="T133" fmla="*/ T132 w 2178"/>
              <a:gd name="T134" fmla="+- 0 11140 10686"/>
              <a:gd name="T135" fmla="*/ 11140 h 945"/>
              <a:gd name="T136" fmla="+- 0 7112 5915"/>
              <a:gd name="T137" fmla="*/ T136 w 2178"/>
              <a:gd name="T138" fmla="+- 0 11122 10686"/>
              <a:gd name="T139" fmla="*/ 11122 h 945"/>
              <a:gd name="T140" fmla="+- 0 7021 5915"/>
              <a:gd name="T141" fmla="*/ T140 w 2178"/>
              <a:gd name="T142" fmla="+- 0 11303 10686"/>
              <a:gd name="T143" fmla="*/ 11303 h 945"/>
              <a:gd name="T144" fmla="+- 0 7039 5915"/>
              <a:gd name="T145" fmla="*/ T144 w 2178"/>
              <a:gd name="T146" fmla="+- 0 11394 10686"/>
              <a:gd name="T147" fmla="*/ 11394 h 945"/>
              <a:gd name="T148" fmla="+- 0 7185 5915"/>
              <a:gd name="T149" fmla="*/ T148 w 2178"/>
              <a:gd name="T150" fmla="+- 0 11267 10686"/>
              <a:gd name="T151" fmla="*/ 11267 h 945"/>
              <a:gd name="T152" fmla="+- 0 7221 5915"/>
              <a:gd name="T153" fmla="*/ T152 w 2178"/>
              <a:gd name="T154" fmla="+- 0 11085 10686"/>
              <a:gd name="T155" fmla="*/ 11085 h 945"/>
              <a:gd name="T156" fmla="+- 0 7674 5915"/>
              <a:gd name="T157" fmla="*/ T156 w 2178"/>
              <a:gd name="T158" fmla="+- 0 10922 10686"/>
              <a:gd name="T159" fmla="*/ 10922 h 945"/>
              <a:gd name="T160" fmla="+- 0 7747 5915"/>
              <a:gd name="T161" fmla="*/ T160 w 2178"/>
              <a:gd name="T162" fmla="+- 0 10741 10686"/>
              <a:gd name="T163" fmla="*/ 10741 h 945"/>
              <a:gd name="T164" fmla="+- 0 7620 5915"/>
              <a:gd name="T165" fmla="*/ T164 w 2178"/>
              <a:gd name="T166" fmla="+- 0 10813 10686"/>
              <a:gd name="T167" fmla="*/ 10813 h 945"/>
              <a:gd name="T168" fmla="+- 0 7439 5915"/>
              <a:gd name="T169" fmla="*/ T168 w 2178"/>
              <a:gd name="T170" fmla="+- 0 11013 10686"/>
              <a:gd name="T171" fmla="*/ 11013 h 945"/>
              <a:gd name="T172" fmla="+- 0 7275 5915"/>
              <a:gd name="T173" fmla="*/ T172 w 2178"/>
              <a:gd name="T174" fmla="+- 0 11339 10686"/>
              <a:gd name="T175" fmla="*/ 11339 h 945"/>
              <a:gd name="T176" fmla="+- 0 7166 5915"/>
              <a:gd name="T177" fmla="*/ T176 w 2178"/>
              <a:gd name="T178" fmla="+- 0 11575 10686"/>
              <a:gd name="T179" fmla="*/ 11575 h 945"/>
              <a:gd name="T180" fmla="+- 0 7148 5915"/>
              <a:gd name="T181" fmla="*/ T180 w 2178"/>
              <a:gd name="T182" fmla="+- 0 11611 10686"/>
              <a:gd name="T183" fmla="*/ 11611 h 945"/>
              <a:gd name="T184" fmla="+- 0 7221 5915"/>
              <a:gd name="T185" fmla="*/ T184 w 2178"/>
              <a:gd name="T186" fmla="+- 0 11466 10686"/>
              <a:gd name="T187" fmla="*/ 11466 h 945"/>
              <a:gd name="T188" fmla="+- 0 7348 5915"/>
              <a:gd name="T189" fmla="*/ T188 w 2178"/>
              <a:gd name="T190" fmla="+- 0 11194 10686"/>
              <a:gd name="T191" fmla="*/ 11194 h 945"/>
              <a:gd name="T192" fmla="+- 0 7330 5915"/>
              <a:gd name="T193" fmla="*/ T192 w 2178"/>
              <a:gd name="T194" fmla="+- 0 11212 10686"/>
              <a:gd name="T195" fmla="*/ 11212 h 945"/>
              <a:gd name="T196" fmla="+- 0 7457 5915"/>
              <a:gd name="T197" fmla="*/ T196 w 2178"/>
              <a:gd name="T198" fmla="+- 0 11303 10686"/>
              <a:gd name="T199" fmla="*/ 11303 h 945"/>
              <a:gd name="T200" fmla="+- 0 7620 5915"/>
              <a:gd name="T201" fmla="*/ T200 w 2178"/>
              <a:gd name="T202" fmla="+- 0 11194 10686"/>
              <a:gd name="T203" fmla="*/ 11194 h 945"/>
              <a:gd name="T204" fmla="+- 0 7602 5915"/>
              <a:gd name="T205" fmla="*/ T204 w 2178"/>
              <a:gd name="T206" fmla="+- 0 11122 10686"/>
              <a:gd name="T207" fmla="*/ 11122 h 945"/>
              <a:gd name="T208" fmla="+- 0 7457 5915"/>
              <a:gd name="T209" fmla="*/ T208 w 2178"/>
              <a:gd name="T210" fmla="+- 0 11230 10686"/>
              <a:gd name="T211" fmla="*/ 11230 h 945"/>
              <a:gd name="T212" fmla="+- 0 7439 5915"/>
              <a:gd name="T213" fmla="*/ T212 w 2178"/>
              <a:gd name="T214" fmla="+- 0 11412 10686"/>
              <a:gd name="T215" fmla="*/ 11412 h 945"/>
              <a:gd name="T216" fmla="+- 0 7638 5915"/>
              <a:gd name="T217" fmla="*/ T216 w 2178"/>
              <a:gd name="T218" fmla="+- 0 11394 10686"/>
              <a:gd name="T219" fmla="*/ 11394 h 945"/>
              <a:gd name="T220" fmla="+- 0 7856 5915"/>
              <a:gd name="T221" fmla="*/ T220 w 2178"/>
              <a:gd name="T222" fmla="+- 0 11321 10686"/>
              <a:gd name="T223" fmla="*/ 11321 h 945"/>
              <a:gd name="T224" fmla="+- 0 7856 5915"/>
              <a:gd name="T225" fmla="*/ T224 w 2178"/>
              <a:gd name="T226" fmla="+- 0 11448 10686"/>
              <a:gd name="T227" fmla="*/ 11448 h 945"/>
              <a:gd name="T228" fmla="+- 0 7874 5915"/>
              <a:gd name="T229" fmla="*/ T228 w 2178"/>
              <a:gd name="T230" fmla="+- 0 11194 10686"/>
              <a:gd name="T231" fmla="*/ 11194 h 945"/>
              <a:gd name="T232" fmla="+- 0 7874 5915"/>
              <a:gd name="T233" fmla="*/ T232 w 2178"/>
              <a:gd name="T234" fmla="+- 0 11122 10686"/>
              <a:gd name="T235" fmla="*/ 11122 h 945"/>
              <a:gd name="T236" fmla="+- 0 8092 5915"/>
              <a:gd name="T237" fmla="*/ T236 w 2178"/>
              <a:gd name="T238" fmla="+- 0 11140 10686"/>
              <a:gd name="T239" fmla="*/ 11140 h 9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2178" h="945" extrusionOk="0">
                <a:moveTo>
                  <a:pt x="0" y="563"/>
                </a:moveTo>
                <a:cubicBezTo>
                  <a:pt x="46" y="559"/>
                  <a:pt x="82" y="546"/>
                  <a:pt x="127" y="544"/>
                </a:cubicBezTo>
                <a:cubicBezTo>
                  <a:pt x="184" y="541"/>
                  <a:pt x="248" y="519"/>
                  <a:pt x="272" y="472"/>
                </a:cubicBezTo>
                <a:cubicBezTo>
                  <a:pt x="291" y="435"/>
                  <a:pt x="260" y="407"/>
                  <a:pt x="254" y="381"/>
                </a:cubicBezTo>
                <a:cubicBezTo>
                  <a:pt x="254" y="375"/>
                  <a:pt x="254" y="369"/>
                  <a:pt x="254" y="363"/>
                </a:cubicBezTo>
                <a:cubicBezTo>
                  <a:pt x="203" y="355"/>
                  <a:pt x="202" y="339"/>
                  <a:pt x="145" y="363"/>
                </a:cubicBezTo>
                <a:cubicBezTo>
                  <a:pt x="75" y="392"/>
                  <a:pt x="64" y="457"/>
                  <a:pt x="54" y="526"/>
                </a:cubicBezTo>
                <a:cubicBezTo>
                  <a:pt x="48" y="570"/>
                  <a:pt x="38" y="678"/>
                  <a:pt x="72" y="708"/>
                </a:cubicBezTo>
                <a:cubicBezTo>
                  <a:pt x="105" y="737"/>
                  <a:pt x="155" y="742"/>
                  <a:pt x="199" y="744"/>
                </a:cubicBezTo>
                <a:cubicBezTo>
                  <a:pt x="273" y="747"/>
                  <a:pt x="368" y="725"/>
                  <a:pt x="435" y="690"/>
                </a:cubicBezTo>
                <a:cubicBezTo>
                  <a:pt x="504" y="653"/>
                  <a:pt x="555" y="589"/>
                  <a:pt x="598" y="526"/>
                </a:cubicBezTo>
                <a:cubicBezTo>
                  <a:pt x="606" y="514"/>
                  <a:pt x="634" y="433"/>
                  <a:pt x="616" y="417"/>
                </a:cubicBezTo>
                <a:cubicBezTo>
                  <a:pt x="611" y="412"/>
                  <a:pt x="537" y="383"/>
                  <a:pt x="526" y="381"/>
                </a:cubicBezTo>
                <a:cubicBezTo>
                  <a:pt x="496" y="374"/>
                  <a:pt x="412" y="390"/>
                  <a:pt x="399" y="417"/>
                </a:cubicBezTo>
                <a:cubicBezTo>
                  <a:pt x="390" y="436"/>
                  <a:pt x="367" y="556"/>
                  <a:pt x="381" y="581"/>
                </a:cubicBezTo>
                <a:cubicBezTo>
                  <a:pt x="395" y="607"/>
                  <a:pt x="422" y="629"/>
                  <a:pt x="435" y="653"/>
                </a:cubicBezTo>
                <a:cubicBezTo>
                  <a:pt x="467" y="712"/>
                  <a:pt x="585" y="701"/>
                  <a:pt x="653" y="690"/>
                </a:cubicBezTo>
                <a:cubicBezTo>
                  <a:pt x="760" y="673"/>
                  <a:pt x="807" y="582"/>
                  <a:pt x="852" y="490"/>
                </a:cubicBezTo>
                <a:cubicBezTo>
                  <a:pt x="896" y="401"/>
                  <a:pt x="960" y="297"/>
                  <a:pt x="979" y="200"/>
                </a:cubicBezTo>
                <a:cubicBezTo>
                  <a:pt x="992" y="134"/>
                  <a:pt x="978" y="62"/>
                  <a:pt x="925" y="18"/>
                </a:cubicBezTo>
                <a:cubicBezTo>
                  <a:pt x="895" y="3"/>
                  <a:pt x="890" y="-3"/>
                  <a:pt x="870" y="0"/>
                </a:cubicBezTo>
                <a:cubicBezTo>
                  <a:pt x="840" y="41"/>
                  <a:pt x="800" y="80"/>
                  <a:pt x="780" y="127"/>
                </a:cubicBezTo>
                <a:cubicBezTo>
                  <a:pt x="742" y="216"/>
                  <a:pt x="725" y="303"/>
                  <a:pt x="725" y="399"/>
                </a:cubicBezTo>
                <a:cubicBezTo>
                  <a:pt x="725" y="477"/>
                  <a:pt x="718" y="542"/>
                  <a:pt x="707" y="617"/>
                </a:cubicBezTo>
                <a:cubicBezTo>
                  <a:pt x="701" y="656"/>
                  <a:pt x="691" y="687"/>
                  <a:pt x="689" y="726"/>
                </a:cubicBezTo>
                <a:cubicBezTo>
                  <a:pt x="689" y="744"/>
                  <a:pt x="689" y="750"/>
                  <a:pt x="689" y="762"/>
                </a:cubicBezTo>
                <a:cubicBezTo>
                  <a:pt x="700" y="695"/>
                  <a:pt x="697" y="714"/>
                  <a:pt x="725" y="653"/>
                </a:cubicBezTo>
                <a:cubicBezTo>
                  <a:pt x="756" y="586"/>
                  <a:pt x="819" y="509"/>
                  <a:pt x="889" y="472"/>
                </a:cubicBezTo>
                <a:cubicBezTo>
                  <a:pt x="931" y="458"/>
                  <a:pt x="936" y="452"/>
                  <a:pt x="961" y="454"/>
                </a:cubicBezTo>
                <a:cubicBezTo>
                  <a:pt x="977" y="480"/>
                  <a:pt x="979" y="507"/>
                  <a:pt x="979" y="563"/>
                </a:cubicBezTo>
                <a:cubicBezTo>
                  <a:pt x="979" y="591"/>
                  <a:pt x="947" y="672"/>
                  <a:pt x="961" y="690"/>
                </a:cubicBezTo>
                <a:cubicBezTo>
                  <a:pt x="985" y="721"/>
                  <a:pt x="1054" y="744"/>
                  <a:pt x="1106" y="726"/>
                </a:cubicBezTo>
                <a:cubicBezTo>
                  <a:pt x="1112" y="720"/>
                  <a:pt x="1118" y="714"/>
                  <a:pt x="1124" y="708"/>
                </a:cubicBezTo>
              </a:path>
              <a:path w="2178" h="945" extrusionOk="0">
                <a:moveTo>
                  <a:pt x="1306" y="454"/>
                </a:moveTo>
                <a:cubicBezTo>
                  <a:pt x="1261" y="420"/>
                  <a:pt x="1256" y="402"/>
                  <a:pt x="1197" y="436"/>
                </a:cubicBezTo>
                <a:cubicBezTo>
                  <a:pt x="1121" y="479"/>
                  <a:pt x="1109" y="532"/>
                  <a:pt x="1106" y="617"/>
                </a:cubicBezTo>
                <a:cubicBezTo>
                  <a:pt x="1104" y="668"/>
                  <a:pt x="1112" y="670"/>
                  <a:pt x="1124" y="708"/>
                </a:cubicBezTo>
                <a:cubicBezTo>
                  <a:pt x="1187" y="694"/>
                  <a:pt x="1256" y="658"/>
                  <a:pt x="1270" y="581"/>
                </a:cubicBezTo>
                <a:cubicBezTo>
                  <a:pt x="1282" y="514"/>
                  <a:pt x="1236" y="432"/>
                  <a:pt x="1306" y="399"/>
                </a:cubicBezTo>
                <a:cubicBezTo>
                  <a:pt x="1465" y="323"/>
                  <a:pt x="1613" y="357"/>
                  <a:pt x="1759" y="236"/>
                </a:cubicBezTo>
                <a:cubicBezTo>
                  <a:pt x="1846" y="163"/>
                  <a:pt x="1832" y="152"/>
                  <a:pt x="1832" y="55"/>
                </a:cubicBezTo>
                <a:cubicBezTo>
                  <a:pt x="1751" y="55"/>
                  <a:pt x="1754" y="68"/>
                  <a:pt x="1705" y="127"/>
                </a:cubicBezTo>
                <a:cubicBezTo>
                  <a:pt x="1646" y="197"/>
                  <a:pt x="1574" y="248"/>
                  <a:pt x="1524" y="327"/>
                </a:cubicBezTo>
                <a:cubicBezTo>
                  <a:pt x="1466" y="418"/>
                  <a:pt x="1394" y="551"/>
                  <a:pt x="1360" y="653"/>
                </a:cubicBezTo>
                <a:cubicBezTo>
                  <a:pt x="1329" y="746"/>
                  <a:pt x="1299" y="802"/>
                  <a:pt x="1251" y="889"/>
                </a:cubicBezTo>
                <a:cubicBezTo>
                  <a:pt x="1245" y="901"/>
                  <a:pt x="1239" y="913"/>
                  <a:pt x="1233" y="925"/>
                </a:cubicBezTo>
                <a:cubicBezTo>
                  <a:pt x="1271" y="870"/>
                  <a:pt x="1272" y="838"/>
                  <a:pt x="1306" y="780"/>
                </a:cubicBezTo>
                <a:cubicBezTo>
                  <a:pt x="1369" y="672"/>
                  <a:pt x="1412" y="625"/>
                  <a:pt x="1433" y="508"/>
                </a:cubicBezTo>
                <a:cubicBezTo>
                  <a:pt x="1423" y="479"/>
                  <a:pt x="1428" y="456"/>
                  <a:pt x="1415" y="526"/>
                </a:cubicBezTo>
                <a:cubicBezTo>
                  <a:pt x="1403" y="592"/>
                  <a:pt x="1491" y="611"/>
                  <a:pt x="1542" y="617"/>
                </a:cubicBezTo>
                <a:cubicBezTo>
                  <a:pt x="1624" y="627"/>
                  <a:pt x="1716" y="607"/>
                  <a:pt x="1705" y="508"/>
                </a:cubicBezTo>
                <a:cubicBezTo>
                  <a:pt x="1691" y="466"/>
                  <a:pt x="1685" y="461"/>
                  <a:pt x="1687" y="436"/>
                </a:cubicBezTo>
                <a:cubicBezTo>
                  <a:pt x="1629" y="459"/>
                  <a:pt x="1587" y="487"/>
                  <a:pt x="1542" y="544"/>
                </a:cubicBezTo>
                <a:cubicBezTo>
                  <a:pt x="1493" y="605"/>
                  <a:pt x="1494" y="657"/>
                  <a:pt x="1524" y="726"/>
                </a:cubicBezTo>
                <a:cubicBezTo>
                  <a:pt x="1570" y="832"/>
                  <a:pt x="1663" y="751"/>
                  <a:pt x="1723" y="708"/>
                </a:cubicBezTo>
                <a:cubicBezTo>
                  <a:pt x="1765" y="678"/>
                  <a:pt x="1908" y="521"/>
                  <a:pt x="1941" y="635"/>
                </a:cubicBezTo>
                <a:cubicBezTo>
                  <a:pt x="1951" y="670"/>
                  <a:pt x="1941" y="724"/>
                  <a:pt x="1941" y="762"/>
                </a:cubicBezTo>
                <a:cubicBezTo>
                  <a:pt x="1946" y="676"/>
                  <a:pt x="1957" y="594"/>
                  <a:pt x="1959" y="508"/>
                </a:cubicBezTo>
                <a:cubicBezTo>
                  <a:pt x="1959" y="466"/>
                  <a:pt x="1959" y="460"/>
                  <a:pt x="1959" y="436"/>
                </a:cubicBezTo>
                <a:cubicBezTo>
                  <a:pt x="2032" y="436"/>
                  <a:pt x="2132" y="432"/>
                  <a:pt x="2177" y="4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de-DE" smtClean="0"/>
              <a:t>Relationale Modellierung der Generalisierung</a:t>
            </a:r>
          </a:p>
        </p:txBody>
      </p:sp>
      <p:sp>
        <p:nvSpPr>
          <p:cNvPr id="34819" name="Oval 8"/>
          <p:cNvSpPr>
            <a:spLocks noChangeArrowheads="1"/>
          </p:cNvSpPr>
          <p:nvPr/>
        </p:nvSpPr>
        <p:spPr bwMode="auto">
          <a:xfrm>
            <a:off x="762000" y="12954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685800" y="2438400"/>
            <a:ext cx="1752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cxnSp>
        <p:nvCxnSpPr>
          <p:cNvPr id="34821" name="AutoShape 13"/>
          <p:cNvCxnSpPr>
            <a:cxnSpLocks noChangeShapeType="1"/>
            <a:stCxn id="34819" idx="4"/>
            <a:endCxn id="34820" idx="0"/>
          </p:cNvCxnSpPr>
          <p:nvPr/>
        </p:nvCxnSpPr>
        <p:spPr bwMode="auto">
          <a:xfrm flipH="1">
            <a:off x="1562100" y="1905000"/>
            <a:ext cx="3810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1143000" y="3657600"/>
            <a:ext cx="1752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4823" name="Oval 11"/>
          <p:cNvSpPr>
            <a:spLocks noChangeArrowheads="1"/>
          </p:cNvSpPr>
          <p:nvPr/>
        </p:nvSpPr>
        <p:spPr bwMode="auto">
          <a:xfrm>
            <a:off x="228600" y="44196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4824" name="Oval 12"/>
          <p:cNvSpPr>
            <a:spLocks noChangeArrowheads="1"/>
          </p:cNvSpPr>
          <p:nvPr/>
        </p:nvSpPr>
        <p:spPr bwMode="auto">
          <a:xfrm>
            <a:off x="2057400" y="44196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4825" name="AutoShape 14"/>
          <p:cNvCxnSpPr>
            <a:cxnSpLocks noChangeShapeType="1"/>
            <a:stCxn id="34822" idx="2"/>
            <a:endCxn id="34823" idx="7"/>
          </p:cNvCxnSpPr>
          <p:nvPr/>
        </p:nvCxnSpPr>
        <p:spPr bwMode="auto">
          <a:xfrm flipH="1">
            <a:off x="1658938" y="4114800"/>
            <a:ext cx="360362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26" name="AutoShape 15"/>
          <p:cNvCxnSpPr>
            <a:cxnSpLocks noChangeShapeType="1"/>
            <a:stCxn id="34822" idx="2"/>
            <a:endCxn id="34824" idx="1"/>
          </p:cNvCxnSpPr>
          <p:nvPr/>
        </p:nvCxnSpPr>
        <p:spPr bwMode="auto">
          <a:xfrm>
            <a:off x="2019300" y="4114800"/>
            <a:ext cx="284163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7" name="AutoShape 16"/>
          <p:cNvSpPr>
            <a:spLocks noChangeArrowheads="1"/>
          </p:cNvSpPr>
          <p:nvPr/>
        </p:nvSpPr>
        <p:spPr bwMode="auto">
          <a:xfrm>
            <a:off x="3962400" y="3048000"/>
            <a:ext cx="1143000" cy="533400"/>
          </a:xfrm>
          <a:prstGeom prst="hexagon">
            <a:avLst>
              <a:gd name="adj" fmla="val 53571"/>
              <a:gd name="vf" fmla="val 115470"/>
            </a:avLst>
          </a:prstGeom>
          <a:solidFill>
            <a:srgbClr val="FF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is_a</a:t>
            </a:r>
          </a:p>
        </p:txBody>
      </p:sp>
      <p:sp>
        <p:nvSpPr>
          <p:cNvPr id="34828" name="Rectangle 19"/>
          <p:cNvSpPr>
            <a:spLocks noChangeArrowheads="1"/>
          </p:cNvSpPr>
          <p:nvPr/>
        </p:nvSpPr>
        <p:spPr bwMode="auto">
          <a:xfrm>
            <a:off x="6019800" y="3048000"/>
            <a:ext cx="1752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4829" name="Oval 20"/>
          <p:cNvSpPr>
            <a:spLocks noChangeArrowheads="1"/>
          </p:cNvSpPr>
          <p:nvPr/>
        </p:nvSpPr>
        <p:spPr bwMode="auto">
          <a:xfrm>
            <a:off x="5105400" y="38100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6934200" y="38100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cxnSp>
        <p:nvCxnSpPr>
          <p:cNvPr id="34831" name="AutoShape 22"/>
          <p:cNvCxnSpPr>
            <a:cxnSpLocks noChangeShapeType="1"/>
            <a:stCxn id="34828" idx="2"/>
            <a:endCxn id="34829" idx="7"/>
          </p:cNvCxnSpPr>
          <p:nvPr/>
        </p:nvCxnSpPr>
        <p:spPr bwMode="auto">
          <a:xfrm flipH="1">
            <a:off x="6535738" y="3505200"/>
            <a:ext cx="360362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2" name="AutoShape 23"/>
          <p:cNvCxnSpPr>
            <a:cxnSpLocks noChangeShapeType="1"/>
            <a:stCxn id="34828" idx="2"/>
            <a:endCxn id="34830" idx="1"/>
          </p:cNvCxnSpPr>
          <p:nvPr/>
        </p:nvCxnSpPr>
        <p:spPr bwMode="auto">
          <a:xfrm>
            <a:off x="6896100" y="3505200"/>
            <a:ext cx="284163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3" name="AutoShape 24"/>
          <p:cNvCxnSpPr>
            <a:cxnSpLocks noChangeShapeType="1"/>
            <a:stCxn id="34820" idx="3"/>
            <a:endCxn id="34827" idx="2"/>
          </p:cNvCxnSpPr>
          <p:nvPr/>
        </p:nvCxnSpPr>
        <p:spPr bwMode="auto">
          <a:xfrm>
            <a:off x="2438400" y="2667000"/>
            <a:ext cx="1524000" cy="647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34" name="AutoShape 27"/>
          <p:cNvCxnSpPr>
            <a:cxnSpLocks noChangeShapeType="1"/>
            <a:stCxn id="34822" idx="3"/>
            <a:endCxn id="34827" idx="2"/>
          </p:cNvCxnSpPr>
          <p:nvPr/>
        </p:nvCxnSpPr>
        <p:spPr bwMode="auto">
          <a:xfrm flipV="1">
            <a:off x="2895600" y="3314700"/>
            <a:ext cx="1066800" cy="5715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35" name="AutoShape 28"/>
          <p:cNvCxnSpPr>
            <a:cxnSpLocks noChangeShapeType="1"/>
            <a:stCxn id="34827" idx="2"/>
            <a:endCxn id="34828" idx="1"/>
          </p:cNvCxnSpPr>
          <p:nvPr/>
        </p:nvCxnSpPr>
        <p:spPr bwMode="auto">
          <a:xfrm flipV="1">
            <a:off x="5105400" y="3276600"/>
            <a:ext cx="914400" cy="38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Text Box 30"/>
          <p:cNvSpPr txBox="1">
            <a:spLocks noChangeArrowheads="1"/>
          </p:cNvSpPr>
          <p:nvPr/>
        </p:nvSpPr>
        <p:spPr bwMode="auto">
          <a:xfrm>
            <a:off x="3276600" y="5181600"/>
            <a:ext cx="5867400" cy="210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Angestellte: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Name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Professoren: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Rang, Raum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Assistenten: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Fachgebiet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endParaRPr lang="de-DE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Relationale Modellierung schwacher Entitytypen</a:t>
            </a:r>
          </a:p>
        </p:txBody>
      </p:sp>
      <p:grpSp>
        <p:nvGrpSpPr>
          <p:cNvPr id="35843" name="Group 37"/>
          <p:cNvGrpSpPr>
            <a:grpSpLocks/>
          </p:cNvGrpSpPr>
          <p:nvPr/>
        </p:nvGrpSpPr>
        <p:grpSpPr bwMode="auto">
          <a:xfrm>
            <a:off x="152400" y="1219200"/>
            <a:ext cx="8763000" cy="3352800"/>
            <a:chOff x="288" y="912"/>
            <a:chExt cx="5328" cy="2112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35846" name="AutoShape 5"/>
            <p:cNvSpPr>
              <a:spLocks noChangeArrowheads="1"/>
            </p:cNvSpPr>
            <p:nvPr/>
          </p:nvSpPr>
          <p:spPr bwMode="auto">
            <a:xfrm>
              <a:off x="1680" y="1008"/>
              <a:ext cx="864" cy="432"/>
            </a:xfrm>
            <a:prstGeom prst="diamond">
              <a:avLst/>
            </a:prstGeom>
            <a:noFill/>
            <a:ln w="254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ablegen</a:t>
              </a: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3024" y="1008"/>
              <a:ext cx="960" cy="38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Prüfungen</a:t>
              </a:r>
            </a:p>
          </p:txBody>
        </p:sp>
        <p:sp>
          <p:nvSpPr>
            <p:cNvPr id="35848" name="Line 7"/>
            <p:cNvSpPr>
              <a:spLocks noChangeShapeType="1"/>
            </p:cNvSpPr>
            <p:nvPr/>
          </p:nvSpPr>
          <p:spPr bwMode="auto">
            <a:xfrm>
              <a:off x="2496" y="1200"/>
              <a:ext cx="5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2496" y="1248"/>
              <a:ext cx="5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50" name="Text Box 9"/>
            <p:cNvSpPr txBox="1">
              <a:spLocks noChangeArrowheads="1"/>
            </p:cNvSpPr>
            <p:nvPr/>
          </p:nvSpPr>
          <p:spPr bwMode="auto">
            <a:xfrm>
              <a:off x="1344" y="1008"/>
              <a:ext cx="19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851" name="Text Box 10"/>
            <p:cNvSpPr txBox="1">
              <a:spLocks noChangeArrowheads="1"/>
            </p:cNvSpPr>
            <p:nvPr/>
          </p:nvSpPr>
          <p:spPr bwMode="auto">
            <a:xfrm>
              <a:off x="2710" y="947"/>
              <a:ext cx="235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52" name="Oval 11"/>
            <p:cNvSpPr>
              <a:spLocks noChangeArrowheads="1"/>
            </p:cNvSpPr>
            <p:nvPr/>
          </p:nvSpPr>
          <p:spPr bwMode="auto">
            <a:xfrm>
              <a:off x="4128" y="912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35853" name="Oval 12"/>
            <p:cNvSpPr>
              <a:spLocks noChangeArrowheads="1"/>
            </p:cNvSpPr>
            <p:nvPr/>
          </p:nvSpPr>
          <p:spPr bwMode="auto">
            <a:xfrm>
              <a:off x="4128" y="129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PrüfTeil</a:t>
              </a:r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4320" y="1536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336" y="177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MatrNr</a:t>
              </a:r>
            </a:p>
          </p:txBody>
        </p:sp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1680" y="2640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>
              <a:off x="1680" y="1872"/>
              <a:ext cx="960" cy="480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umfassen</a:t>
              </a:r>
            </a:p>
          </p:txBody>
        </p:sp>
        <p:sp>
          <p:nvSpPr>
            <p:cNvPr id="35858" name="Oval 17"/>
            <p:cNvSpPr>
              <a:spLocks noChangeArrowheads="1"/>
            </p:cNvSpPr>
            <p:nvPr/>
          </p:nvSpPr>
          <p:spPr bwMode="auto">
            <a:xfrm>
              <a:off x="720" y="2304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cxnSp>
          <p:nvCxnSpPr>
            <p:cNvPr id="35859" name="AutoShape 18"/>
            <p:cNvCxnSpPr>
              <a:cxnSpLocks noChangeShapeType="1"/>
              <a:stCxn id="35845" idx="2"/>
              <a:endCxn id="35855" idx="0"/>
            </p:cNvCxnSpPr>
            <p:nvPr/>
          </p:nvCxnSpPr>
          <p:spPr bwMode="auto">
            <a:xfrm>
              <a:off x="768" y="1392"/>
              <a:ext cx="0" cy="38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0" name="AutoShape 19"/>
            <p:cNvCxnSpPr>
              <a:cxnSpLocks noChangeShapeType="1"/>
              <a:stCxn id="35858" idx="5"/>
              <a:endCxn id="35856" idx="1"/>
            </p:cNvCxnSpPr>
            <p:nvPr/>
          </p:nvCxnSpPr>
          <p:spPr bwMode="auto">
            <a:xfrm>
              <a:off x="1457" y="2550"/>
              <a:ext cx="223" cy="282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1" name="AutoShape 20"/>
            <p:cNvCxnSpPr>
              <a:cxnSpLocks noChangeShapeType="1"/>
              <a:stCxn id="35857" idx="0"/>
              <a:endCxn id="35847" idx="2"/>
            </p:cNvCxnSpPr>
            <p:nvPr/>
          </p:nvCxnSpPr>
          <p:spPr bwMode="auto">
            <a:xfrm flipV="1">
              <a:off x="2160" y="1404"/>
              <a:ext cx="1344" cy="4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62" name="AutoShape 21"/>
            <p:cNvSpPr>
              <a:spLocks noChangeArrowheads="1"/>
            </p:cNvSpPr>
            <p:nvPr/>
          </p:nvSpPr>
          <p:spPr bwMode="auto">
            <a:xfrm>
              <a:off x="3792" y="1872"/>
              <a:ext cx="960" cy="480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abhalten</a:t>
              </a:r>
            </a:p>
          </p:txBody>
        </p:sp>
        <p:cxnSp>
          <p:nvCxnSpPr>
            <p:cNvPr id="35863" name="AutoShape 22"/>
            <p:cNvCxnSpPr>
              <a:cxnSpLocks noChangeShapeType="1"/>
              <a:stCxn id="35847" idx="2"/>
              <a:endCxn id="35862" idx="0"/>
            </p:cNvCxnSpPr>
            <p:nvPr/>
          </p:nvCxnSpPr>
          <p:spPr bwMode="auto">
            <a:xfrm>
              <a:off x="3504" y="1404"/>
              <a:ext cx="768" cy="4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64" name="Rectangle 23"/>
            <p:cNvSpPr>
              <a:spLocks noChangeArrowheads="1"/>
            </p:cNvSpPr>
            <p:nvPr/>
          </p:nvSpPr>
          <p:spPr bwMode="auto">
            <a:xfrm>
              <a:off x="3792" y="2640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4752" y="225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cxnSp>
          <p:nvCxnSpPr>
            <p:cNvPr id="35866" name="AutoShape 25"/>
            <p:cNvCxnSpPr>
              <a:cxnSpLocks noChangeShapeType="1"/>
              <a:stCxn id="35857" idx="2"/>
              <a:endCxn id="35856" idx="0"/>
            </p:cNvCxnSpPr>
            <p:nvPr/>
          </p:nvCxnSpPr>
          <p:spPr bwMode="auto">
            <a:xfrm>
              <a:off x="2160" y="2352"/>
              <a:ext cx="0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7" name="AutoShape 26"/>
            <p:cNvCxnSpPr>
              <a:cxnSpLocks noChangeShapeType="1"/>
              <a:stCxn id="35862" idx="2"/>
              <a:endCxn id="35864" idx="0"/>
            </p:cNvCxnSpPr>
            <p:nvPr/>
          </p:nvCxnSpPr>
          <p:spPr bwMode="auto">
            <a:xfrm>
              <a:off x="4272" y="2352"/>
              <a:ext cx="0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8" name="AutoShape 27"/>
            <p:cNvCxnSpPr>
              <a:cxnSpLocks noChangeShapeType="1"/>
              <a:stCxn id="35845" idx="3"/>
              <a:endCxn id="35846" idx="1"/>
            </p:cNvCxnSpPr>
            <p:nvPr/>
          </p:nvCxnSpPr>
          <p:spPr bwMode="auto">
            <a:xfrm>
              <a:off x="1248" y="1200"/>
              <a:ext cx="424" cy="2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9" name="AutoShape 28"/>
            <p:cNvCxnSpPr>
              <a:cxnSpLocks noChangeShapeType="1"/>
              <a:stCxn id="35865" idx="3"/>
              <a:endCxn id="35864" idx="3"/>
            </p:cNvCxnSpPr>
            <p:nvPr/>
          </p:nvCxnSpPr>
          <p:spPr bwMode="auto">
            <a:xfrm flipH="1">
              <a:off x="4752" y="2502"/>
              <a:ext cx="127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70" name="AutoShape 29"/>
            <p:cNvCxnSpPr>
              <a:cxnSpLocks noChangeShapeType="1"/>
              <a:stCxn id="35847" idx="3"/>
              <a:endCxn id="35852" idx="2"/>
            </p:cNvCxnSpPr>
            <p:nvPr/>
          </p:nvCxnSpPr>
          <p:spPr bwMode="auto">
            <a:xfrm flipV="1">
              <a:off x="3996" y="1056"/>
              <a:ext cx="132" cy="14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71" name="AutoShape 30"/>
            <p:cNvCxnSpPr>
              <a:cxnSpLocks noChangeShapeType="1"/>
              <a:stCxn id="35847" idx="3"/>
              <a:endCxn id="35853" idx="2"/>
            </p:cNvCxnSpPr>
            <p:nvPr/>
          </p:nvCxnSpPr>
          <p:spPr bwMode="auto">
            <a:xfrm>
              <a:off x="3996" y="1200"/>
              <a:ext cx="132" cy="24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72" name="Text Box 31"/>
            <p:cNvSpPr txBox="1">
              <a:spLocks noChangeArrowheads="1"/>
            </p:cNvSpPr>
            <p:nvPr/>
          </p:nvSpPr>
          <p:spPr bwMode="auto">
            <a:xfrm>
              <a:off x="2613" y="1639"/>
              <a:ext cx="246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73" name="Text Box 32"/>
            <p:cNvSpPr txBox="1">
              <a:spLocks noChangeArrowheads="1"/>
            </p:cNvSpPr>
            <p:nvPr/>
          </p:nvSpPr>
          <p:spPr bwMode="auto">
            <a:xfrm>
              <a:off x="3793" y="1639"/>
              <a:ext cx="246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74" name="Text Box 33"/>
            <p:cNvSpPr txBox="1">
              <a:spLocks noChangeArrowheads="1"/>
            </p:cNvSpPr>
            <p:nvPr/>
          </p:nvSpPr>
          <p:spPr bwMode="auto">
            <a:xfrm>
              <a:off x="2282" y="2321"/>
              <a:ext cx="277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35875" name="Text Box 34"/>
            <p:cNvSpPr txBox="1">
              <a:spLocks noChangeArrowheads="1"/>
            </p:cNvSpPr>
            <p:nvPr/>
          </p:nvSpPr>
          <p:spPr bwMode="auto">
            <a:xfrm>
              <a:off x="3927" y="2321"/>
              <a:ext cx="277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0" y="5056188"/>
            <a:ext cx="9906000" cy="1801812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Prüfungen: </a:t>
            </a:r>
            <a:r>
              <a:rPr lang="de-DE" sz="2800" u="sng">
                <a:latin typeface="Times New Roman" pitchFamily="18" charset="0"/>
              </a:rPr>
              <a:t>{[MatrNr: integer, PrüfTeil: string</a:t>
            </a:r>
            <a:r>
              <a:rPr lang="de-DE" sz="2800">
                <a:latin typeface="Times New Roman" pitchFamily="18" charset="0"/>
              </a:rPr>
              <a:t>, Note: integer]}</a:t>
            </a:r>
          </a:p>
          <a:p>
            <a:pPr algn="l"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umfassen: </a:t>
            </a:r>
            <a:r>
              <a:rPr lang="de-DE" sz="2800" u="sng">
                <a:latin typeface="Times New Roman" pitchFamily="18" charset="0"/>
              </a:rPr>
              <a:t>{[MatrNr: integer, PrüfTeil: string, VorlNr: integer</a:t>
            </a:r>
            <a:r>
              <a:rPr lang="de-DE" sz="2800">
                <a:latin typeface="Times New Roman" pitchFamily="18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abhalten: </a:t>
            </a:r>
            <a:r>
              <a:rPr lang="de-DE" sz="2800" u="sng">
                <a:latin typeface="Times New Roman" pitchFamily="18" charset="0"/>
              </a:rPr>
              <a:t>{[MatrNr: integer, PrüfTeil: string, PersNr: integer</a:t>
            </a:r>
            <a:r>
              <a:rPr lang="de-DE" sz="2800">
                <a:latin typeface="Times New Roman" pitchFamily="18" charset="0"/>
              </a:rPr>
              <a:t>]}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636838"/>
            <a:ext cx="8839200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Man beachte, dass in diesem Fall der (global eindeutige) Schlüssel der Relation </a:t>
            </a:r>
            <a:r>
              <a:rPr lang="de-DE" i="1">
                <a:latin typeface="Tahoma" pitchFamily="34" charset="0"/>
              </a:rPr>
              <a:t>Prüfung</a:t>
            </a:r>
            <a:r>
              <a:rPr lang="de-DE">
                <a:latin typeface="Tahoma" pitchFamily="34" charset="0"/>
              </a:rPr>
              <a:t> nämlich </a:t>
            </a:r>
            <a:r>
              <a:rPr lang="de-DE" i="1">
                <a:latin typeface="Tahoma" pitchFamily="34" charset="0"/>
              </a:rPr>
              <a:t>MatrNr</a:t>
            </a:r>
            <a:r>
              <a:rPr lang="de-DE" b="1">
                <a:latin typeface="Tahoma" pitchFamily="34" charset="0"/>
              </a:rPr>
              <a:t> und </a:t>
            </a:r>
            <a:r>
              <a:rPr lang="de-DE" i="1">
                <a:latin typeface="Tahoma" pitchFamily="34" charset="0"/>
              </a:rPr>
              <a:t>PrüfTeil</a:t>
            </a:r>
            <a:r>
              <a:rPr lang="de-DE">
                <a:latin typeface="Tahoma" pitchFamily="34" charset="0"/>
              </a:rPr>
              <a:t> als Fremdschlüssel in die Relationen </a:t>
            </a:r>
            <a:r>
              <a:rPr lang="de-DE" i="1">
                <a:latin typeface="Tahoma" pitchFamily="34" charset="0"/>
              </a:rPr>
              <a:t>umfassen </a:t>
            </a:r>
            <a:r>
              <a:rPr lang="de-DE">
                <a:latin typeface="Tahoma" pitchFamily="34" charset="0"/>
              </a:rPr>
              <a:t>und </a:t>
            </a:r>
            <a:r>
              <a:rPr lang="de-DE" i="1">
                <a:latin typeface="Tahoma" pitchFamily="34" charset="0"/>
              </a:rPr>
              <a:t>abhalten</a:t>
            </a:r>
            <a:r>
              <a:rPr lang="de-DE">
                <a:latin typeface="Tahoma" pitchFamily="34" charset="0"/>
              </a:rPr>
              <a:t> übernommen werden muß.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Fremdschlüssel auf ein schwaches Entity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143000"/>
          </a:xfrm>
        </p:spPr>
        <p:txBody>
          <a:bodyPr/>
          <a:lstStyle/>
          <a:p>
            <a:r>
              <a:rPr lang="de-DE" smtClean="0"/>
              <a:t>Die relationale Uni-DB</a:t>
            </a:r>
          </a:p>
        </p:txBody>
      </p:sp>
      <p:graphicFrame>
        <p:nvGraphicFramePr>
          <p:cNvPr id="90173" name="Group 61"/>
          <p:cNvGraphicFramePr>
            <a:graphicFrameLocks noGrp="1"/>
          </p:cNvGraphicFramePr>
          <p:nvPr/>
        </p:nvGraphicFramePr>
        <p:xfrm>
          <a:off x="152400" y="609600"/>
          <a:ext cx="2590800" cy="2351912"/>
        </p:xfrm>
        <a:graphic>
          <a:graphicData uri="http://schemas.openxmlformats.org/drawingml/2006/table">
            <a:tbl>
              <a:tblPr/>
              <a:tblGrid>
                <a:gridCol w="676275"/>
                <a:gridCol w="923925"/>
                <a:gridCol w="457200"/>
                <a:gridCol w="5334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87" name="Group 175"/>
          <p:cNvGraphicFramePr>
            <a:graphicFrameLocks noGrp="1"/>
          </p:cNvGraphicFramePr>
          <p:nvPr/>
        </p:nvGraphicFramePr>
        <p:xfrm>
          <a:off x="2895600" y="533400"/>
          <a:ext cx="2743200" cy="2621787"/>
        </p:xfrm>
        <a:graphic>
          <a:graphicData uri="http://schemas.openxmlformats.org/drawingml/2006/table">
            <a:tbl>
              <a:tblPr/>
              <a:tblGrid>
                <a:gridCol w="676275"/>
                <a:gridCol w="1000125"/>
                <a:gridCol w="1066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03" name="Group 391"/>
          <p:cNvGraphicFramePr>
            <a:graphicFrameLocks noGrp="1"/>
          </p:cNvGraphicFramePr>
          <p:nvPr/>
        </p:nvGraphicFramePr>
        <p:xfrm>
          <a:off x="5867400" y="609600"/>
          <a:ext cx="3249613" cy="3336416"/>
        </p:xfrm>
        <a:graphic>
          <a:graphicData uri="http://schemas.openxmlformats.org/drawingml/2006/table">
            <a:tbl>
              <a:tblPr/>
              <a:tblGrid>
                <a:gridCol w="533400"/>
                <a:gridCol w="1497013"/>
                <a:gridCol w="455612"/>
                <a:gridCol w="763588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449" name="Group 337"/>
          <p:cNvGraphicFramePr>
            <a:graphicFrameLocks noGrp="1"/>
          </p:cNvGraphicFramePr>
          <p:nvPr/>
        </p:nvGraphicFramePr>
        <p:xfrm>
          <a:off x="228600" y="3048000"/>
          <a:ext cx="1905000" cy="235191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67" name="Group 555"/>
          <p:cNvGraphicFramePr>
            <a:graphicFrameLocks noGrp="1"/>
          </p:cNvGraphicFramePr>
          <p:nvPr/>
        </p:nvGraphicFramePr>
        <p:xfrm>
          <a:off x="3124200" y="3200400"/>
          <a:ext cx="1905000" cy="363207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76" name="Group 564"/>
          <p:cNvGraphicFramePr>
            <a:graphicFrameLocks noGrp="1"/>
          </p:cNvGraphicFramePr>
          <p:nvPr/>
        </p:nvGraphicFramePr>
        <p:xfrm>
          <a:off x="5181600" y="4267200"/>
          <a:ext cx="3810000" cy="2092262"/>
        </p:xfrm>
        <a:graphic>
          <a:graphicData uri="http://schemas.openxmlformats.org/drawingml/2006/table">
            <a:tbl>
              <a:tblPr/>
              <a:tblGrid>
                <a:gridCol w="512763"/>
                <a:gridCol w="1098550"/>
                <a:gridCol w="1392237"/>
                <a:gridCol w="806450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70" name="Group 458"/>
          <p:cNvGraphicFramePr>
            <a:graphicFrameLocks noGrp="1"/>
          </p:cNvGraphicFramePr>
          <p:nvPr/>
        </p:nvGraphicFramePr>
        <p:xfrm>
          <a:off x="228600" y="5486400"/>
          <a:ext cx="2743200" cy="1351598"/>
        </p:xfrm>
        <a:graphic>
          <a:graphicData uri="http://schemas.openxmlformats.org/drawingml/2006/table">
            <a:tbl>
              <a:tblPr/>
              <a:tblGrid>
                <a:gridCol w="676275"/>
                <a:gridCol w="771525"/>
                <a:gridCol w="609600"/>
                <a:gridCol w="6858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87" name="Group 327"/>
          <p:cNvGraphicFramePr>
            <a:graphicFrameLocks noGrp="1"/>
          </p:cNvGraphicFramePr>
          <p:nvPr/>
        </p:nvGraphicFramePr>
        <p:xfrm>
          <a:off x="0" y="0"/>
          <a:ext cx="2590800" cy="2578608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80" name="Group 320"/>
          <p:cNvGraphicFramePr>
            <a:graphicFrameLocks noGrp="1"/>
          </p:cNvGraphicFramePr>
          <p:nvPr/>
        </p:nvGraphicFramePr>
        <p:xfrm>
          <a:off x="2667000" y="0"/>
          <a:ext cx="2743200" cy="2855976"/>
        </p:xfrm>
        <a:graphic>
          <a:graphicData uri="http://schemas.openxmlformats.org/drawingml/2006/table">
            <a:tbl>
              <a:tblPr/>
              <a:tblGrid>
                <a:gridCol w="676275"/>
                <a:gridCol w="1152525"/>
                <a:gridCol w="91440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88" name="Group 328"/>
          <p:cNvGraphicFramePr>
            <a:graphicFrameLocks noGrp="1"/>
          </p:cNvGraphicFramePr>
          <p:nvPr/>
        </p:nvGraphicFramePr>
        <p:xfrm>
          <a:off x="5486400" y="0"/>
          <a:ext cx="3657600" cy="3621024"/>
        </p:xfrm>
        <a:graphic>
          <a:graphicData uri="http://schemas.openxmlformats.org/drawingml/2006/table">
            <a:tbl>
              <a:tblPr/>
              <a:tblGrid>
                <a:gridCol w="700088"/>
                <a:gridCol w="1673225"/>
                <a:gridCol w="479425"/>
                <a:gridCol w="8048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92" name="Group 332"/>
          <p:cNvGraphicFramePr>
            <a:graphicFrameLocks noGrp="1"/>
          </p:cNvGraphicFramePr>
          <p:nvPr/>
        </p:nvGraphicFramePr>
        <p:xfrm>
          <a:off x="228600" y="2667000"/>
          <a:ext cx="2133600" cy="2578608"/>
        </p:xfrm>
        <a:graphic>
          <a:graphicData uri="http://schemas.openxmlformats.org/drawingml/2006/table">
            <a:tbl>
              <a:tblPr/>
              <a:tblGrid>
                <a:gridCol w="1023938"/>
                <a:gridCol w="1109662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89" name="Group 329"/>
          <p:cNvGraphicFramePr>
            <a:graphicFrameLocks noGrp="1"/>
          </p:cNvGraphicFramePr>
          <p:nvPr/>
        </p:nvGraphicFramePr>
        <p:xfrm>
          <a:off x="2895600" y="2873375"/>
          <a:ext cx="1905000" cy="399592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98" name="Group 338"/>
          <p:cNvGraphicFramePr>
            <a:graphicFrameLocks noGrp="1"/>
          </p:cNvGraphicFramePr>
          <p:nvPr/>
        </p:nvGraphicFramePr>
        <p:xfrm>
          <a:off x="4876800" y="4267200"/>
          <a:ext cx="4267200" cy="2295144"/>
        </p:xfrm>
        <a:graphic>
          <a:graphicData uri="http://schemas.openxmlformats.org/drawingml/2006/table">
            <a:tbl>
              <a:tblPr/>
              <a:tblGrid>
                <a:gridCol w="685800"/>
                <a:gridCol w="1119188"/>
                <a:gridCol w="1776412"/>
                <a:gridCol w="685800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99" name="Group 339"/>
          <p:cNvGraphicFramePr>
            <a:graphicFrameLocks noGrp="1"/>
          </p:cNvGraphicFramePr>
          <p:nvPr/>
        </p:nvGraphicFramePr>
        <p:xfrm>
          <a:off x="0" y="5399088"/>
          <a:ext cx="2743200" cy="1461326"/>
        </p:xfrm>
        <a:graphic>
          <a:graphicData uri="http://schemas.openxmlformats.org/drawingml/2006/table">
            <a:tbl>
              <a:tblPr/>
              <a:tblGrid>
                <a:gridCol w="676275"/>
                <a:gridCol w="771525"/>
                <a:gridCol w="609600"/>
                <a:gridCol w="6858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Die relationale Algebra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r>
              <a:rPr lang="de-DE" dirty="0" smtClean="0">
                <a:sym typeface="Symbol" pitchFamily="18" charset="2"/>
              </a:rPr>
              <a:t> </a:t>
            </a:r>
            <a:r>
              <a:rPr lang="de-DE" dirty="0" smtClean="0"/>
              <a:t>Selektion</a:t>
            </a:r>
          </a:p>
          <a:p>
            <a:r>
              <a:rPr lang="de-DE" dirty="0" smtClean="0">
                <a:sym typeface="Symbol" pitchFamily="18" charset="2"/>
              </a:rPr>
              <a:t> </a:t>
            </a:r>
            <a:r>
              <a:rPr lang="de-DE" dirty="0" err="1" smtClean="0">
                <a:sym typeface="Symbol" pitchFamily="18" charset="2"/>
              </a:rPr>
              <a:t>Pojektion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x Kreuzprodukt</a:t>
            </a:r>
          </a:p>
          <a:p>
            <a:r>
              <a:rPr lang="de-DE" dirty="0" smtClean="0">
                <a:latin typeface="JoinFont" pitchFamily="2" charset="0"/>
                <a:sym typeface="Symbol" pitchFamily="18" charset="2"/>
              </a:rPr>
              <a:t>A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Join</a:t>
            </a:r>
            <a:r>
              <a:rPr lang="de-DE" dirty="0" smtClean="0">
                <a:sym typeface="Symbol" pitchFamily="18" charset="2"/>
              </a:rPr>
              <a:t> (Verbund)</a:t>
            </a:r>
          </a:p>
          <a:p>
            <a:r>
              <a:rPr lang="de-DE" dirty="0" smtClean="0">
                <a:sym typeface="Symbol" pitchFamily="18" charset="2"/>
              </a:rPr>
              <a:t> Umbenennung</a:t>
            </a:r>
          </a:p>
          <a:p>
            <a:r>
              <a:rPr lang="de-DE" dirty="0" smtClean="0">
                <a:sym typeface="Symbol" pitchFamily="18" charset="2"/>
              </a:rPr>
              <a:t> Mengendifferenz</a:t>
            </a:r>
          </a:p>
          <a:p>
            <a:r>
              <a:rPr lang="de-DE" dirty="0" smtClean="0">
                <a:sym typeface="Symbol" pitchFamily="18" charset="2"/>
              </a:rPr>
              <a:t> Division</a:t>
            </a:r>
          </a:p>
          <a:p>
            <a:r>
              <a:rPr lang="de-DE" dirty="0" smtClean="0">
                <a:sym typeface="Symbol" pitchFamily="18" charset="2"/>
              </a:rPr>
              <a:t> Vereinigung</a:t>
            </a:r>
          </a:p>
          <a:p>
            <a:r>
              <a:rPr lang="de-DE" dirty="0" smtClean="0">
                <a:sym typeface="Symbol" pitchFamily="18" charset="2"/>
              </a:rPr>
              <a:t> Mengendurchschnitt</a:t>
            </a:r>
          </a:p>
          <a:p>
            <a:r>
              <a:rPr lang="de-DE" dirty="0" smtClean="0">
                <a:latin typeface="OperatorSymbols"/>
                <a:cs typeface="OperatorSymbols"/>
              </a:rPr>
              <a:t>N</a:t>
            </a:r>
            <a:r>
              <a:rPr lang="de-DE" dirty="0" smtClean="0">
                <a:latin typeface="JoinFont" pitchFamily="2" charset="0"/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Semi-</a:t>
            </a:r>
            <a:r>
              <a:rPr lang="de-DE" dirty="0" err="1" smtClean="0">
                <a:sym typeface="Symbol" pitchFamily="18" charset="2"/>
              </a:rPr>
              <a:t>Join</a:t>
            </a:r>
            <a:r>
              <a:rPr lang="de-DE" dirty="0" smtClean="0">
                <a:sym typeface="Symbol" pitchFamily="18" charset="2"/>
              </a:rPr>
              <a:t> (</a:t>
            </a:r>
            <a:r>
              <a:rPr lang="de-DE" dirty="0" smtClean="0">
                <a:sym typeface="Symbol" pitchFamily="18" charset="2"/>
              </a:rPr>
              <a:t>linkes Argument wird gefiltert)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>
                <a:latin typeface="OperatorSymbols"/>
                <a:cs typeface="OperatorSymbols"/>
                <a:sym typeface="Symbol" pitchFamily="18" charset="2"/>
              </a:rPr>
              <a:t>Q</a:t>
            </a:r>
            <a:r>
              <a:rPr lang="de-DE" dirty="0" smtClean="0">
                <a:sym typeface="Symbol" pitchFamily="18" charset="2"/>
              </a:rPr>
              <a:t> Semi-</a:t>
            </a:r>
            <a:r>
              <a:rPr lang="de-DE" dirty="0" err="1" smtClean="0">
                <a:sym typeface="Symbol" pitchFamily="18" charset="2"/>
              </a:rPr>
              <a:t>Join</a:t>
            </a:r>
            <a:r>
              <a:rPr lang="de-DE" dirty="0" smtClean="0">
                <a:sym typeface="Symbol" pitchFamily="18" charset="2"/>
              </a:rPr>
              <a:t> (rechtes Argument wird gefiltert)</a:t>
            </a:r>
          </a:p>
          <a:p>
            <a:r>
              <a:rPr lang="de-DE" dirty="0" smtClean="0">
                <a:latin typeface="JoinFont" pitchFamily="2" charset="0"/>
                <a:sym typeface="Symbol" pitchFamily="18" charset="2"/>
              </a:rPr>
              <a:t>C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linker äußerer </a:t>
            </a:r>
            <a:r>
              <a:rPr lang="de-DE" dirty="0" err="1" smtClean="0">
                <a:sym typeface="Symbol" pitchFamily="18" charset="2"/>
              </a:rPr>
              <a:t>Join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latin typeface="JoinFont" pitchFamily="2" charset="0"/>
                <a:sym typeface="Symbol" pitchFamily="18" charset="2"/>
              </a:rPr>
              <a:t>D</a:t>
            </a:r>
            <a:r>
              <a:rPr lang="de-DE" dirty="0" smtClean="0">
                <a:sym typeface="Symbol" pitchFamily="18" charset="2"/>
              </a:rPr>
              <a:t> rechter äußerer </a:t>
            </a:r>
            <a:r>
              <a:rPr lang="de-DE" dirty="0" err="1" smtClean="0">
                <a:sym typeface="Symbol" pitchFamily="18" charset="2"/>
              </a:rPr>
              <a:t>Join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latin typeface="OperatorSymbols"/>
                <a:cs typeface="OperatorSymbols"/>
                <a:sym typeface="Symbol" pitchFamily="18" charset="2"/>
              </a:rPr>
              <a:t>K </a:t>
            </a:r>
            <a:r>
              <a:rPr lang="de-DE" dirty="0" smtClean="0">
                <a:sym typeface="Symbol" pitchFamily="18" charset="2"/>
              </a:rPr>
              <a:t>(voller) äußerer </a:t>
            </a:r>
            <a:r>
              <a:rPr lang="de-DE" dirty="0" err="1">
                <a:sym typeface="Symbol" pitchFamily="18" charset="2"/>
              </a:rPr>
              <a:t>Join</a:t>
            </a:r>
            <a:endParaRPr lang="de-DE" dirty="0">
              <a:sym typeface="Symbol" pitchFamily="18" charset="2"/>
            </a:endParaRPr>
          </a:p>
          <a:p>
            <a:endParaRPr lang="de-DE" dirty="0" smtClean="0">
              <a:sym typeface="Symbol" pitchFamily="18" charset="2"/>
            </a:endParaRPr>
          </a:p>
          <a:p>
            <a:endParaRPr lang="de-DE" dirty="0" smtClean="0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RDBMSGenealogy_V3_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443"/>
            <a:ext cx="11782202" cy="83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1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/>
        </p:nvGraphicFramePr>
        <p:xfrm>
          <a:off x="3657600" y="1676400"/>
          <a:ext cx="4343400" cy="1795271"/>
        </p:xfrm>
        <a:graphic>
          <a:graphicData uri="http://schemas.openxmlformats.org/drawingml/2006/table">
            <a:tbl>
              <a:tblPr/>
              <a:tblGrid>
                <a:gridCol w="1071563"/>
                <a:gridCol w="1582737"/>
                <a:gridCol w="1689100"/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Semester &gt; 10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(Studenten)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4097338" y="1144588"/>
            <a:ext cx="34020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de-DE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</a:t>
            </a:r>
            <a:r>
              <a:rPr kumimoji="1" lang="de-DE" baseline="-2500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Semester &gt; 10</a:t>
            </a:r>
            <a:r>
              <a:rPr kumimoji="1" lang="de-DE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 (Studenten)</a:t>
            </a:r>
          </a:p>
        </p:txBody>
      </p:sp>
      <p:sp>
        <p:nvSpPr>
          <p:cNvPr id="40984" name="Text Box 53"/>
          <p:cNvSpPr txBox="1">
            <a:spLocks noChangeArrowheads="1"/>
          </p:cNvSpPr>
          <p:nvPr/>
        </p:nvSpPr>
        <p:spPr bwMode="auto">
          <a:xfrm>
            <a:off x="1046163" y="1549400"/>
            <a:ext cx="164941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Selektion</a:t>
            </a:r>
          </a:p>
        </p:txBody>
      </p:sp>
      <p:graphicFrame>
        <p:nvGraphicFramePr>
          <p:cNvPr id="104544" name="Group 96"/>
          <p:cNvGraphicFramePr>
            <a:graphicFrameLocks noGrp="1"/>
          </p:cNvGraphicFramePr>
          <p:nvPr/>
        </p:nvGraphicFramePr>
        <p:xfrm>
          <a:off x="3886200" y="4779963"/>
          <a:ext cx="3657600" cy="1959863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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Rang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(Professoren)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5" name="Text Box 97"/>
          <p:cNvSpPr txBox="1">
            <a:spLocks noChangeArrowheads="1"/>
          </p:cNvSpPr>
          <p:nvPr/>
        </p:nvSpPr>
        <p:spPr bwMode="auto">
          <a:xfrm>
            <a:off x="5241925" y="4154488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0996" name="Text Box 98"/>
          <p:cNvSpPr txBox="1">
            <a:spLocks noChangeArrowheads="1"/>
          </p:cNvSpPr>
          <p:nvPr/>
        </p:nvSpPr>
        <p:spPr bwMode="auto">
          <a:xfrm>
            <a:off x="4398963" y="4149725"/>
            <a:ext cx="26876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de-DE">
                <a:latin typeface="Tahoma" pitchFamily="34" charset="0"/>
                <a:sym typeface="Symbol" pitchFamily="18" charset="2"/>
              </a:rPr>
              <a:t></a:t>
            </a:r>
            <a:r>
              <a:rPr kumimoji="1" lang="de-DE" baseline="-25000">
                <a:latin typeface="Tahoma" pitchFamily="34" charset="0"/>
                <a:sym typeface="Symbol" pitchFamily="18" charset="2"/>
              </a:rPr>
              <a:t>Rang</a:t>
            </a:r>
            <a:r>
              <a:rPr kumimoji="1" lang="de-DE">
                <a:latin typeface="Tahoma" pitchFamily="34" charset="0"/>
                <a:sym typeface="Symbol" pitchFamily="18" charset="2"/>
              </a:rPr>
              <a:t>(Professoren)</a:t>
            </a:r>
          </a:p>
        </p:txBody>
      </p:sp>
      <p:sp>
        <p:nvSpPr>
          <p:cNvPr id="40997" name="Text Box 99"/>
          <p:cNvSpPr txBox="1">
            <a:spLocks noChangeArrowheads="1"/>
          </p:cNvSpPr>
          <p:nvPr/>
        </p:nvSpPr>
        <p:spPr bwMode="auto">
          <a:xfrm>
            <a:off x="958850" y="4495800"/>
            <a:ext cx="18669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Projektion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graphicFrame>
        <p:nvGraphicFramePr>
          <p:cNvPr id="106458" name="Group 986"/>
          <p:cNvGraphicFramePr>
            <a:graphicFrameLocks noGrp="1"/>
          </p:cNvGraphicFramePr>
          <p:nvPr/>
        </p:nvGraphicFramePr>
        <p:xfrm>
          <a:off x="685800" y="1828800"/>
          <a:ext cx="8077200" cy="2944367"/>
        </p:xfrm>
        <a:graphic>
          <a:graphicData uri="http://schemas.openxmlformats.org/drawingml/2006/table">
            <a:tbl>
              <a:tblPr/>
              <a:tblGrid>
                <a:gridCol w="1905000"/>
                <a:gridCol w="1524000"/>
                <a:gridCol w="1012825"/>
                <a:gridCol w="1111250"/>
                <a:gridCol w="1262063"/>
                <a:gridCol w="1262062"/>
              </a:tblGrid>
              <a:tr h="36988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41" name="Text Box 616"/>
          <p:cNvSpPr txBox="1">
            <a:spLocks noChangeArrowheads="1"/>
          </p:cNvSpPr>
          <p:nvPr/>
        </p:nvSpPr>
        <p:spPr bwMode="auto">
          <a:xfrm>
            <a:off x="-17463" y="1143000"/>
            <a:ext cx="30654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Kartesisches Produkt</a:t>
            </a:r>
          </a:p>
        </p:txBody>
      </p:sp>
      <p:sp>
        <p:nvSpPr>
          <p:cNvPr id="42042" name="Text Box 617"/>
          <p:cNvSpPr txBox="1">
            <a:spLocks noChangeArrowheads="1"/>
          </p:cNvSpPr>
          <p:nvPr/>
        </p:nvSpPr>
        <p:spPr bwMode="auto">
          <a:xfrm>
            <a:off x="3832225" y="1363663"/>
            <a:ext cx="31781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2043" name="Text Box 618"/>
          <p:cNvSpPr txBox="1">
            <a:spLocks noChangeArrowheads="1"/>
          </p:cNvSpPr>
          <p:nvPr/>
        </p:nvSpPr>
        <p:spPr bwMode="auto">
          <a:xfrm>
            <a:off x="3394075" y="1219200"/>
            <a:ext cx="2930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Professoren x hören</a:t>
            </a:r>
          </a:p>
        </p:txBody>
      </p:sp>
      <p:sp>
        <p:nvSpPr>
          <p:cNvPr id="42044" name="Text Box 619"/>
          <p:cNvSpPr txBox="1">
            <a:spLocks noChangeArrowheads="1"/>
          </p:cNvSpPr>
          <p:nvPr/>
        </p:nvSpPr>
        <p:spPr bwMode="auto">
          <a:xfrm>
            <a:off x="304800" y="5029200"/>
            <a:ext cx="69342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Problem: riesige Zwischenergebnisse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Beispiel: (Professoren x hören)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"bessere" Operation: Join (siehe unten)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Umbenennung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Umbenennung von Relationen</a:t>
            </a:r>
          </a:p>
          <a:p>
            <a:r>
              <a:rPr lang="de-DE" smtClean="0"/>
              <a:t>Beispiel: Ermittlung indirekter Vorgänger 2. Stufe der Vorlesung 5216</a:t>
            </a:r>
          </a:p>
          <a:p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	</a:t>
            </a:r>
            <a:r>
              <a:rPr lang="de-DE" smtClean="0">
                <a:sym typeface="Symbol" pitchFamily="18" charset="2"/>
              </a:rPr>
              <a:t></a:t>
            </a:r>
            <a:r>
              <a:rPr lang="de-DE" baseline="-25000" smtClean="0">
                <a:sym typeface="Symbol" pitchFamily="18" charset="2"/>
              </a:rPr>
              <a:t>V1. Vorgänger(</a:t>
            </a:r>
            <a:r>
              <a:rPr lang="de-DE" smtClean="0">
                <a:sym typeface="Symbol" pitchFamily="18" charset="2"/>
              </a:rPr>
              <a:t></a:t>
            </a:r>
            <a:r>
              <a:rPr lang="de-DE" baseline="-25000" smtClean="0">
                <a:sym typeface="Symbol" pitchFamily="18" charset="2"/>
              </a:rPr>
              <a:t>V2. Nachfolger=5216  V1.Nachfolger = V2.Vorgänger</a:t>
            </a:r>
          </a:p>
          <a:p>
            <a:pPr>
              <a:buFont typeface="Webdings" pitchFamily="18" charset="2"/>
              <a:buNone/>
            </a:pPr>
            <a:r>
              <a:rPr lang="de-DE" baseline="-25000" smtClean="0">
                <a:sym typeface="Symbol" pitchFamily="18" charset="2"/>
              </a:rPr>
              <a:t>				</a:t>
            </a:r>
            <a:r>
              <a:rPr lang="de-DE" smtClean="0">
                <a:sym typeface="Symbol" pitchFamily="18" charset="2"/>
              </a:rPr>
              <a:t>(</a:t>
            </a:r>
            <a:r>
              <a:rPr lang="de-DE" baseline="-25000" smtClean="0">
                <a:sym typeface="Symbol" pitchFamily="18" charset="2"/>
              </a:rPr>
              <a:t>V1</a:t>
            </a:r>
            <a:r>
              <a:rPr lang="de-DE" smtClean="0">
                <a:sym typeface="Symbol" pitchFamily="18" charset="2"/>
              </a:rPr>
              <a:t> (voraussetzen) x </a:t>
            </a:r>
            <a:r>
              <a:rPr lang="de-DE" baseline="-25000" smtClean="0">
                <a:sym typeface="Symbol" pitchFamily="18" charset="2"/>
              </a:rPr>
              <a:t>V2 </a:t>
            </a:r>
            <a:r>
              <a:rPr lang="de-DE" smtClean="0">
                <a:sym typeface="Symbol" pitchFamily="18" charset="2"/>
              </a:rPr>
              <a:t>(voraussetzen)))</a:t>
            </a:r>
          </a:p>
          <a:p>
            <a:pPr>
              <a:buFont typeface="Webdings" pitchFamily="18" charset="2"/>
              <a:buNone/>
            </a:pPr>
            <a:endParaRPr lang="de-DE" smtClean="0">
              <a:sym typeface="Symbol" pitchFamily="18" charset="2"/>
            </a:endParaRPr>
          </a:p>
          <a:p>
            <a:r>
              <a:rPr lang="de-DE" smtClean="0"/>
              <a:t>Umbennung von Attributen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 	</a:t>
            </a:r>
            <a:r>
              <a:rPr lang="de-DE" smtClean="0">
                <a:sym typeface="Symbol" pitchFamily="18" charset="2"/>
              </a:rPr>
              <a:t></a:t>
            </a:r>
            <a:r>
              <a:rPr lang="de-DE" baseline="-25000" smtClean="0">
                <a:sym typeface="Symbol" pitchFamily="18" charset="2"/>
              </a:rPr>
              <a:t>Voraussetzung  Vorgänger </a:t>
            </a:r>
            <a:r>
              <a:rPr lang="de-DE" smtClean="0">
                <a:sym typeface="Symbol" pitchFamily="18" charset="2"/>
              </a:rPr>
              <a:t>(voraussetzen)</a:t>
            </a:r>
            <a:endParaRPr lang="de-DE" baseline="-25000" smtClean="0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Formale Definition der Algebra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de-DE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smtClean="0"/>
              <a:t>Basisausdrücke</a:t>
            </a:r>
          </a:p>
          <a:p>
            <a:pPr>
              <a:lnSpc>
                <a:spcPct val="110000"/>
              </a:lnSpc>
            </a:pPr>
            <a:r>
              <a:rPr lang="de-DE" smtClean="0"/>
              <a:t>Relation der Datenbank oder</a:t>
            </a:r>
          </a:p>
          <a:p>
            <a:pPr>
              <a:lnSpc>
                <a:spcPct val="110000"/>
              </a:lnSpc>
            </a:pPr>
            <a:r>
              <a:rPr lang="de-DE" smtClean="0"/>
              <a:t>konstante Relationen</a:t>
            </a:r>
          </a:p>
          <a:p>
            <a:pPr>
              <a:lnSpc>
                <a:spcPct val="110000"/>
              </a:lnSpc>
            </a:pPr>
            <a:endParaRPr lang="de-DE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smtClean="0"/>
              <a:t>Operationen</a:t>
            </a:r>
          </a:p>
          <a:p>
            <a:pPr>
              <a:lnSpc>
                <a:spcPct val="110000"/>
              </a:lnSpc>
            </a:pPr>
            <a:r>
              <a:rPr lang="de-DE" smtClean="0"/>
              <a:t>Selektion: </a:t>
            </a:r>
            <a:r>
              <a:rPr lang="de-DE" smtClean="0">
                <a:sym typeface="Symbol" pitchFamily="18" charset="2"/>
              </a:rPr>
              <a:t></a:t>
            </a:r>
            <a:r>
              <a:rPr lang="de-DE" baseline="-25000" smtClean="0">
                <a:sym typeface="Symbol" pitchFamily="18" charset="2"/>
              </a:rPr>
              <a:t>p</a:t>
            </a:r>
            <a:r>
              <a:rPr lang="de-DE" smtClean="0">
                <a:sym typeface="Symbol" pitchFamily="18" charset="2"/>
              </a:rPr>
              <a:t> 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Projektion: </a:t>
            </a:r>
            <a:r>
              <a:rPr lang="de-DE" baseline="-25000" smtClean="0">
                <a:sym typeface="Symbol" pitchFamily="18" charset="2"/>
              </a:rPr>
              <a:t>S</a:t>
            </a:r>
            <a:r>
              <a:rPr lang="de-DE" smtClean="0">
                <a:sym typeface="Symbol" pitchFamily="18" charset="2"/>
              </a:rPr>
              <a:t> 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Kartesisches Produkt: 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 x E</a:t>
            </a:r>
            <a:r>
              <a:rPr lang="de-DE" baseline="-25000" smtClean="0">
                <a:sym typeface="Symbol" pitchFamily="18" charset="2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Umbenennung: </a:t>
            </a:r>
            <a:r>
              <a:rPr lang="de-DE" baseline="-25000" smtClean="0">
                <a:sym typeface="Symbol" pitchFamily="18" charset="2"/>
              </a:rPr>
              <a:t>V </a:t>
            </a:r>
            <a:r>
              <a:rPr lang="de-DE" smtClean="0">
                <a:sym typeface="Symbol" pitchFamily="18" charset="2"/>
              </a:rPr>
              <a:t>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), </a:t>
            </a:r>
            <a:r>
              <a:rPr lang="de-DE" baseline="-25000" smtClean="0">
                <a:sym typeface="Symbol" pitchFamily="18" charset="2"/>
              </a:rPr>
              <a:t>A  B </a:t>
            </a:r>
            <a:r>
              <a:rPr lang="de-DE" smtClean="0">
                <a:sym typeface="Symbol" pitchFamily="18" charset="2"/>
              </a:rPr>
              <a:t>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Vereinigung: E</a:t>
            </a:r>
            <a:r>
              <a:rPr lang="de-DE" baseline="-25000" smtClean="0">
                <a:sym typeface="Symbol" pitchFamily="18" charset="2"/>
              </a:rPr>
              <a:t>1</a:t>
            </a:r>
            <a:r>
              <a:rPr lang="de-DE" smtClean="0">
                <a:sym typeface="Symbol" pitchFamily="18" charset="2"/>
              </a:rPr>
              <a:t>  E</a:t>
            </a:r>
            <a:r>
              <a:rPr lang="de-DE" baseline="-25000" smtClean="0">
                <a:sym typeface="Symbol" pitchFamily="18" charset="2"/>
              </a:rPr>
              <a:t>2</a:t>
            </a:r>
            <a:r>
              <a:rPr lang="de-DE" smtClean="0"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Differenz: E</a:t>
            </a:r>
            <a:r>
              <a:rPr lang="de-DE" baseline="-25000" smtClean="0">
                <a:sym typeface="Symbol" pitchFamily="18" charset="2"/>
              </a:rPr>
              <a:t>1</a:t>
            </a:r>
            <a:r>
              <a:rPr lang="de-DE" smtClean="0">
                <a:sym typeface="Symbol" pitchFamily="18" charset="2"/>
              </a:rPr>
              <a:t>- E</a:t>
            </a:r>
            <a:r>
              <a:rPr lang="de-DE" baseline="-25000" smtClean="0">
                <a:sym typeface="Symbol" pitchFamily="18" charset="2"/>
              </a:rPr>
              <a:t>2</a:t>
            </a:r>
            <a:r>
              <a:rPr lang="de-DE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Der natürliche Verbund (Join)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50292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Gegeben seien: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R(A</a:t>
            </a:r>
            <a:r>
              <a:rPr lang="de-DE" baseline="-25000"/>
              <a:t>1</a:t>
            </a:r>
            <a:r>
              <a:rPr lang="de-DE"/>
              <a:t>,..., A</a:t>
            </a:r>
            <a:r>
              <a:rPr lang="de-DE" baseline="-25000"/>
              <a:t>m</a:t>
            </a:r>
            <a:r>
              <a:rPr lang="de-DE"/>
              <a:t>, B</a:t>
            </a:r>
            <a:r>
              <a:rPr lang="de-DE" baseline="-25000"/>
              <a:t>1</a:t>
            </a:r>
            <a:r>
              <a:rPr lang="de-DE"/>
              <a:t>,..., B</a:t>
            </a:r>
            <a:r>
              <a:rPr lang="de-DE" baseline="-25000"/>
              <a:t>k</a:t>
            </a:r>
            <a:r>
              <a:rPr lang="de-DE"/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S(B</a:t>
            </a:r>
            <a:r>
              <a:rPr lang="de-DE" baseline="-25000"/>
              <a:t>1</a:t>
            </a:r>
            <a:r>
              <a:rPr lang="de-DE"/>
              <a:t>,..., B</a:t>
            </a:r>
            <a:r>
              <a:rPr lang="de-DE" baseline="-25000"/>
              <a:t>k</a:t>
            </a:r>
            <a:r>
              <a:rPr lang="de-DE"/>
              <a:t>, C</a:t>
            </a:r>
            <a:r>
              <a:rPr lang="de-DE" baseline="-25000"/>
              <a:t>1</a:t>
            </a:r>
            <a:r>
              <a:rPr lang="de-DE"/>
              <a:t>,..., C</a:t>
            </a:r>
            <a:r>
              <a:rPr lang="de-DE" baseline="-25000"/>
              <a:t>n</a:t>
            </a:r>
            <a:r>
              <a:rPr lang="de-DE"/>
              <a:t>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852738"/>
            <a:ext cx="8964613" cy="457200"/>
          </a:xfrm>
          <a:prstGeom prst="rect">
            <a:avLst/>
          </a:prstGeom>
          <a:solidFill>
            <a:srgbClr val="99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</a:t>
            </a:r>
            <a:r>
              <a:rPr lang="de-DE">
                <a:latin typeface="JoinFont" pitchFamily="2" charset="0"/>
              </a:rPr>
              <a:t>A</a:t>
            </a:r>
            <a:r>
              <a:rPr lang="de-DE"/>
              <a:t> S = </a:t>
            </a:r>
            <a:r>
              <a:rPr lang="de-DE">
                <a:sym typeface="Symbol" pitchFamily="18" charset="2"/>
              </a:rPr>
              <a:t></a:t>
            </a:r>
            <a:r>
              <a:rPr lang="de-DE" baseline="-25000"/>
              <a:t>A1,..., Am, R.B1,..., R.Bk, C1,..., Cn</a:t>
            </a:r>
            <a:r>
              <a:rPr lang="de-DE"/>
              <a:t>(</a:t>
            </a:r>
            <a:r>
              <a:rPr lang="de-DE">
                <a:sym typeface="Symbol" pitchFamily="18" charset="2"/>
              </a:rPr>
              <a:t></a:t>
            </a:r>
            <a:r>
              <a:rPr lang="de-DE" baseline="-25000"/>
              <a:t>R.B1=S. B1  </a:t>
            </a:r>
            <a:r>
              <a:rPr lang="de-DE" baseline="-25000">
                <a:sym typeface="Symbol" pitchFamily="18" charset="2"/>
              </a:rPr>
              <a:t>... R.</a:t>
            </a:r>
            <a:r>
              <a:rPr lang="de-DE" baseline="-25000"/>
              <a:t>Bk</a:t>
            </a:r>
            <a:r>
              <a:rPr lang="de-DE" baseline="-25000">
                <a:sym typeface="Symbol" pitchFamily="18" charset="2"/>
              </a:rPr>
              <a:t> = S.</a:t>
            </a:r>
            <a:r>
              <a:rPr lang="de-DE" baseline="-25000"/>
              <a:t>Bk</a:t>
            </a:r>
            <a:r>
              <a:rPr lang="de-DE"/>
              <a:t>(RxS))</a:t>
            </a:r>
          </a:p>
        </p:txBody>
      </p:sp>
      <p:graphicFrame>
        <p:nvGraphicFramePr>
          <p:cNvPr id="109116" name="Group 572"/>
          <p:cNvGraphicFramePr>
            <a:graphicFrameLocks noGrp="1"/>
          </p:cNvGraphicFramePr>
          <p:nvPr/>
        </p:nvGraphicFramePr>
        <p:xfrm>
          <a:off x="1066800" y="4305300"/>
          <a:ext cx="73914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47700"/>
                <a:gridCol w="647700"/>
                <a:gridCol w="647700"/>
                <a:gridCol w="647700"/>
                <a:gridCol w="590550"/>
                <a:gridCol w="590550"/>
                <a:gridCol w="590550"/>
                <a:gridCol w="590550"/>
              </a:tblGrid>
              <a:tr h="228600"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JoinFont" pitchFamily="2" charset="0"/>
                        </a:rPr>
                        <a:t>A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 S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 S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 R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8" name="Line 163"/>
          <p:cNvSpPr>
            <a:spLocks noChangeShapeType="1"/>
          </p:cNvSpPr>
          <p:nvPr/>
        </p:nvSpPr>
        <p:spPr bwMode="auto">
          <a:xfrm>
            <a:off x="13716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09" name="Line 164"/>
          <p:cNvSpPr>
            <a:spLocks noChangeShapeType="1"/>
          </p:cNvSpPr>
          <p:nvPr/>
        </p:nvSpPr>
        <p:spPr bwMode="auto">
          <a:xfrm>
            <a:off x="19812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0" name="Line 165"/>
          <p:cNvSpPr>
            <a:spLocks noChangeShapeType="1"/>
          </p:cNvSpPr>
          <p:nvPr/>
        </p:nvSpPr>
        <p:spPr bwMode="auto">
          <a:xfrm>
            <a:off x="25908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1" name="Line 166"/>
          <p:cNvSpPr>
            <a:spLocks noChangeShapeType="1"/>
          </p:cNvSpPr>
          <p:nvPr/>
        </p:nvSpPr>
        <p:spPr bwMode="auto">
          <a:xfrm>
            <a:off x="32004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2" name="Line 167"/>
          <p:cNvSpPr>
            <a:spLocks noChangeShapeType="1"/>
          </p:cNvSpPr>
          <p:nvPr/>
        </p:nvSpPr>
        <p:spPr bwMode="auto">
          <a:xfrm>
            <a:off x="38100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3" name="Line 168"/>
          <p:cNvSpPr>
            <a:spLocks noChangeShapeType="1"/>
          </p:cNvSpPr>
          <p:nvPr/>
        </p:nvSpPr>
        <p:spPr bwMode="auto">
          <a:xfrm>
            <a:off x="44958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4" name="Line 169"/>
          <p:cNvSpPr>
            <a:spLocks noChangeShapeType="1"/>
          </p:cNvSpPr>
          <p:nvPr/>
        </p:nvSpPr>
        <p:spPr bwMode="auto">
          <a:xfrm>
            <a:off x="51054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5" name="Line 170"/>
          <p:cNvSpPr>
            <a:spLocks noChangeShapeType="1"/>
          </p:cNvSpPr>
          <p:nvPr/>
        </p:nvSpPr>
        <p:spPr bwMode="auto">
          <a:xfrm>
            <a:off x="57150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6" name="Line 171"/>
          <p:cNvSpPr>
            <a:spLocks noChangeShapeType="1"/>
          </p:cNvSpPr>
          <p:nvPr/>
        </p:nvSpPr>
        <p:spPr bwMode="auto">
          <a:xfrm>
            <a:off x="64008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7" name="Line 172"/>
          <p:cNvSpPr>
            <a:spLocks noChangeShapeType="1"/>
          </p:cNvSpPr>
          <p:nvPr/>
        </p:nvSpPr>
        <p:spPr bwMode="auto">
          <a:xfrm>
            <a:off x="70104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8" name="Line 173"/>
          <p:cNvSpPr>
            <a:spLocks noChangeShapeType="1"/>
          </p:cNvSpPr>
          <p:nvPr/>
        </p:nvSpPr>
        <p:spPr bwMode="auto">
          <a:xfrm>
            <a:off x="75438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9" name="Line 174"/>
          <p:cNvSpPr>
            <a:spLocks noChangeShapeType="1"/>
          </p:cNvSpPr>
          <p:nvPr/>
        </p:nvSpPr>
        <p:spPr bwMode="auto">
          <a:xfrm>
            <a:off x="8153400" y="5638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Drei-Wege-Join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52600" y="1905000"/>
            <a:ext cx="5410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(Studenten </a:t>
            </a:r>
            <a:r>
              <a:rPr lang="de-DE">
                <a:latin typeface="JoinFont" pitchFamily="2" charset="0"/>
              </a:rPr>
              <a:t>A</a:t>
            </a:r>
            <a:r>
              <a:rPr lang="de-DE"/>
              <a:t> hören) </a:t>
            </a:r>
            <a:r>
              <a:rPr lang="de-DE">
                <a:latin typeface="JoinFont" pitchFamily="2" charset="0"/>
              </a:rPr>
              <a:t>A</a:t>
            </a:r>
            <a:r>
              <a:rPr lang="de-DE"/>
              <a:t> Vorlesungen </a:t>
            </a:r>
          </a:p>
        </p:txBody>
      </p:sp>
      <p:graphicFrame>
        <p:nvGraphicFramePr>
          <p:cNvPr id="110284" name="Group 716"/>
          <p:cNvGraphicFramePr>
            <a:graphicFrameLocks noGrp="1"/>
          </p:cNvGraphicFramePr>
          <p:nvPr/>
        </p:nvGraphicFramePr>
        <p:xfrm>
          <a:off x="152400" y="2743200"/>
          <a:ext cx="8839200" cy="3100390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1295400"/>
                <a:gridCol w="990600"/>
                <a:gridCol w="2438400"/>
                <a:gridCol w="609600"/>
                <a:gridCol w="1447800"/>
              </a:tblGrid>
              <a:tr h="436563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(Studenten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pitchFamily="2" charset="0"/>
                        </a:rPr>
                        <a:t>A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hören)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pitchFamily="2" charset="0"/>
                        </a:rPr>
                        <a:t>A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Wissenschftstheorie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Allgemeiner Join (Theta-Join)</a:t>
            </a:r>
          </a:p>
        </p:txBody>
      </p:sp>
      <p:sp>
        <p:nvSpPr>
          <p:cNvPr id="47107" name="Rectangle 4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de-DE" smtClean="0"/>
              <a:t>Gegeben seien folgende Relationen(-Schemata)</a:t>
            </a:r>
          </a:p>
          <a:p>
            <a:pPr lvl="1"/>
            <a:r>
              <a:rPr kumimoji="0" lang="de-DE" smtClean="0"/>
              <a:t>R(A1, ..., An) und </a:t>
            </a:r>
          </a:p>
          <a:p>
            <a:pPr lvl="1"/>
            <a:r>
              <a:rPr kumimoji="0" lang="de-DE" smtClean="0"/>
              <a:t>S(B1, ..., Bm)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  <p:graphicFrame>
        <p:nvGraphicFramePr>
          <p:cNvPr id="111050" name="Group 458"/>
          <p:cNvGraphicFramePr>
            <a:graphicFrameLocks noGrp="1"/>
          </p:cNvGraphicFramePr>
          <p:nvPr/>
        </p:nvGraphicFramePr>
        <p:xfrm>
          <a:off x="1066800" y="3886200"/>
          <a:ext cx="7391400" cy="2212847"/>
        </p:xfrm>
        <a:graphic>
          <a:graphicData uri="http://schemas.openxmlformats.org/drawingml/2006/table">
            <a:tbl>
              <a:tblPr/>
              <a:tblGrid>
                <a:gridCol w="933450"/>
                <a:gridCol w="933450"/>
                <a:gridCol w="933450"/>
                <a:gridCol w="933450"/>
                <a:gridCol w="914400"/>
                <a:gridCol w="914400"/>
                <a:gridCol w="914400"/>
                <a:gridCol w="914400"/>
              </a:tblGrid>
              <a:tr h="228600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JoinFont" pitchFamily="2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JoinFont" pitchFamily="2" charset="0"/>
                          <a:sym typeface="Symbol" pitchFamily="18" charset="2"/>
                        </a:rPr>
                        <a:t>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JoinFont" pitchFamily="2" charset="0"/>
                        </a:rPr>
                        <a:t> </a:t>
                      </a: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2" name="Text Box 51"/>
          <p:cNvSpPr txBox="1">
            <a:spLocks noChangeArrowheads="1"/>
          </p:cNvSpPr>
          <p:nvPr/>
        </p:nvSpPr>
        <p:spPr bwMode="auto">
          <a:xfrm>
            <a:off x="3810000" y="3222625"/>
            <a:ext cx="1828800" cy="968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kumimoji="1" lang="de-DE">
                <a:solidFill>
                  <a:schemeClr val="tx2"/>
                </a:solidFill>
                <a:latin typeface="Tahoma" pitchFamily="34" charset="0"/>
              </a:rPr>
              <a:t>R </a:t>
            </a:r>
            <a:r>
              <a:rPr kumimoji="1" lang="de-DE">
                <a:solidFill>
                  <a:schemeClr val="tx2"/>
                </a:solidFill>
                <a:latin typeface="JoinFont" pitchFamily="2" charset="0"/>
              </a:rPr>
              <a:t>A</a:t>
            </a:r>
            <a:r>
              <a:rPr kumimoji="1" lang="de-DE" baseline="-25000">
                <a:solidFill>
                  <a:schemeClr val="tx2"/>
                </a:solidFill>
                <a:latin typeface="JoinFont" pitchFamily="2" charset="0"/>
                <a:sym typeface="Symbol" pitchFamily="18" charset="2"/>
              </a:rPr>
              <a:t></a:t>
            </a:r>
            <a:r>
              <a:rPr kumimoji="1" lang="de-DE">
                <a:solidFill>
                  <a:schemeClr val="tx2"/>
                </a:solidFill>
                <a:latin typeface="JoinFont" pitchFamily="2" charset="0"/>
              </a:rPr>
              <a:t> </a:t>
            </a:r>
            <a:r>
              <a:rPr kumimoji="1" lang="de-DE">
                <a:solidFill>
                  <a:schemeClr val="tx2"/>
                </a:solidFill>
                <a:latin typeface="Tahoma" pitchFamily="34" charset="0"/>
              </a:rPr>
              <a:t>S</a:t>
            </a:r>
          </a:p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7143" name="Line 112"/>
          <p:cNvSpPr>
            <a:spLocks noChangeShapeType="1"/>
          </p:cNvSpPr>
          <p:nvPr/>
        </p:nvSpPr>
        <p:spPr bwMode="auto">
          <a:xfrm>
            <a:off x="15240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4" name="Line 113"/>
          <p:cNvSpPr>
            <a:spLocks noChangeShapeType="1"/>
          </p:cNvSpPr>
          <p:nvPr/>
        </p:nvSpPr>
        <p:spPr bwMode="auto">
          <a:xfrm>
            <a:off x="24384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5" name="Line 114"/>
          <p:cNvSpPr>
            <a:spLocks noChangeShapeType="1"/>
          </p:cNvSpPr>
          <p:nvPr/>
        </p:nvSpPr>
        <p:spPr bwMode="auto">
          <a:xfrm>
            <a:off x="33528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6" name="Line 115"/>
          <p:cNvSpPr>
            <a:spLocks noChangeShapeType="1"/>
          </p:cNvSpPr>
          <p:nvPr/>
        </p:nvSpPr>
        <p:spPr bwMode="auto">
          <a:xfrm>
            <a:off x="43434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7" name="Line 116"/>
          <p:cNvSpPr>
            <a:spLocks noChangeShapeType="1"/>
          </p:cNvSpPr>
          <p:nvPr/>
        </p:nvSpPr>
        <p:spPr bwMode="auto">
          <a:xfrm>
            <a:off x="51816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8" name="Line 117"/>
          <p:cNvSpPr>
            <a:spLocks noChangeShapeType="1"/>
          </p:cNvSpPr>
          <p:nvPr/>
        </p:nvSpPr>
        <p:spPr bwMode="auto">
          <a:xfrm>
            <a:off x="61722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9" name="Line 118"/>
          <p:cNvSpPr>
            <a:spLocks noChangeShapeType="1"/>
          </p:cNvSpPr>
          <p:nvPr/>
        </p:nvSpPr>
        <p:spPr bwMode="auto">
          <a:xfrm>
            <a:off x="70866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0" name="Line 119"/>
          <p:cNvSpPr>
            <a:spLocks noChangeShapeType="1"/>
          </p:cNvSpPr>
          <p:nvPr/>
        </p:nvSpPr>
        <p:spPr bwMode="auto">
          <a:xfrm>
            <a:off x="8001000" y="57150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1" name="Text Box 460"/>
          <p:cNvSpPr txBox="1">
            <a:spLocks noChangeArrowheads="1"/>
          </p:cNvSpPr>
          <p:nvPr/>
        </p:nvSpPr>
        <p:spPr bwMode="auto">
          <a:xfrm>
            <a:off x="0" y="2667000"/>
            <a:ext cx="8964613" cy="457200"/>
          </a:xfrm>
          <a:prstGeom prst="rect">
            <a:avLst/>
          </a:prstGeom>
          <a:solidFill>
            <a:srgbClr val="99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 </a:t>
            </a:r>
            <a:r>
              <a:rPr lang="de-DE">
                <a:latin typeface="JoinFont" pitchFamily="2" charset="0"/>
              </a:rPr>
              <a:t>A </a:t>
            </a:r>
            <a:r>
              <a:rPr kumimoji="1" lang="de-DE" baseline="-25000">
                <a:solidFill>
                  <a:schemeClr val="tx2"/>
                </a:solidFill>
                <a:latin typeface="JoinFont" pitchFamily="2" charset="0"/>
                <a:sym typeface="Symbol" pitchFamily="18" charset="2"/>
              </a:rPr>
              <a:t></a:t>
            </a:r>
            <a:r>
              <a:rPr lang="de-DE"/>
              <a:t> S = </a:t>
            </a:r>
            <a:r>
              <a:rPr lang="de-DE">
                <a:sym typeface="Symbol" pitchFamily="18" charset="2"/>
              </a:rPr>
              <a:t></a:t>
            </a:r>
            <a:r>
              <a:rPr kumimoji="1" lang="de-DE" baseline="-25000">
                <a:solidFill>
                  <a:schemeClr val="tx2"/>
                </a:solidFill>
                <a:latin typeface="JoinFont" pitchFamily="2" charset="0"/>
                <a:sym typeface="Symbol" pitchFamily="18" charset="2"/>
              </a:rPr>
              <a:t> </a:t>
            </a:r>
            <a:r>
              <a:rPr lang="de-DE"/>
              <a:t>(R x 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Andere Join-Arten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-304800" y="9906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natürlicher Join</a:t>
            </a:r>
          </a:p>
        </p:txBody>
      </p:sp>
      <p:graphicFrame>
        <p:nvGraphicFramePr>
          <p:cNvPr id="112310" name="Group 694"/>
          <p:cNvGraphicFramePr>
            <a:graphicFrameLocks noGrp="1"/>
          </p:cNvGraphicFramePr>
          <p:nvPr/>
        </p:nvGraphicFramePr>
        <p:xfrm>
          <a:off x="304800" y="1752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308" name="Group 692"/>
          <p:cNvGraphicFramePr>
            <a:graphicFrameLocks noGrp="1"/>
          </p:cNvGraphicFramePr>
          <p:nvPr/>
        </p:nvGraphicFramePr>
        <p:xfrm>
          <a:off x="2971800" y="1752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Text Box 138"/>
          <p:cNvSpPr txBox="1">
            <a:spLocks noChangeArrowheads="1"/>
          </p:cNvSpPr>
          <p:nvPr/>
        </p:nvSpPr>
        <p:spPr bwMode="auto">
          <a:xfrm>
            <a:off x="2362200" y="24384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JoinFont" pitchFamily="2" charset="0"/>
              </a:rPr>
              <a:t>A</a:t>
            </a:r>
          </a:p>
        </p:txBody>
      </p:sp>
      <p:sp>
        <p:nvSpPr>
          <p:cNvPr id="48173" name="Text Box 139"/>
          <p:cNvSpPr txBox="1">
            <a:spLocks noChangeArrowheads="1"/>
          </p:cNvSpPr>
          <p:nvPr/>
        </p:nvSpPr>
        <p:spPr bwMode="auto">
          <a:xfrm>
            <a:off x="4876800" y="25146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graphicFrame>
        <p:nvGraphicFramePr>
          <p:cNvPr id="112309" name="Group 693"/>
          <p:cNvGraphicFramePr>
            <a:graphicFrameLocks noGrp="1"/>
          </p:cNvGraphicFramePr>
          <p:nvPr/>
        </p:nvGraphicFramePr>
        <p:xfrm>
          <a:off x="5562600" y="2019300"/>
          <a:ext cx="3352800" cy="1261871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  <a:gridCol w="685800"/>
                <a:gridCol w="68580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535" name="Group 919"/>
          <p:cNvGraphicFramePr>
            <a:graphicFrameLocks noGrp="1"/>
          </p:cNvGraphicFramePr>
          <p:nvPr/>
        </p:nvGraphicFramePr>
        <p:xfrm>
          <a:off x="304800" y="47244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16" name="Text Box 202"/>
          <p:cNvSpPr txBox="1">
            <a:spLocks noChangeArrowheads="1"/>
          </p:cNvSpPr>
          <p:nvPr/>
        </p:nvSpPr>
        <p:spPr bwMode="auto">
          <a:xfrm>
            <a:off x="2362200" y="54102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JoinFont" pitchFamily="2" charset="0"/>
              </a:rPr>
              <a:t>C</a:t>
            </a:r>
          </a:p>
        </p:txBody>
      </p:sp>
      <p:sp>
        <p:nvSpPr>
          <p:cNvPr id="48217" name="Text Box 203"/>
          <p:cNvSpPr txBox="1">
            <a:spLocks noChangeArrowheads="1"/>
          </p:cNvSpPr>
          <p:nvPr/>
        </p:nvSpPr>
        <p:spPr bwMode="auto">
          <a:xfrm>
            <a:off x="4876800" y="54864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48218" name="Text Box 204"/>
          <p:cNvSpPr txBox="1">
            <a:spLocks noChangeArrowheads="1"/>
          </p:cNvSpPr>
          <p:nvPr/>
        </p:nvSpPr>
        <p:spPr bwMode="auto">
          <a:xfrm>
            <a:off x="0" y="40386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linker äußerer Join</a:t>
            </a:r>
          </a:p>
        </p:txBody>
      </p:sp>
      <p:graphicFrame>
        <p:nvGraphicFramePr>
          <p:cNvPr id="112536" name="Group 920"/>
          <p:cNvGraphicFramePr>
            <a:graphicFrameLocks noGrp="1"/>
          </p:cNvGraphicFramePr>
          <p:nvPr/>
        </p:nvGraphicFramePr>
        <p:xfrm>
          <a:off x="2971800" y="47244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537" name="Group 921"/>
          <p:cNvGraphicFramePr>
            <a:graphicFrameLocks noGrp="1"/>
          </p:cNvGraphicFramePr>
          <p:nvPr/>
        </p:nvGraphicFramePr>
        <p:xfrm>
          <a:off x="5580063" y="4724400"/>
          <a:ext cx="33528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  <a:gridCol w="685800"/>
                <a:gridCol w="68580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graphicFrame>
        <p:nvGraphicFramePr>
          <p:cNvPr id="113033" name="Group 393"/>
          <p:cNvGraphicFramePr>
            <a:graphicFrameLocks noGrp="1"/>
          </p:cNvGraphicFramePr>
          <p:nvPr/>
        </p:nvGraphicFramePr>
        <p:xfrm>
          <a:off x="304800" y="22860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75" name="Text Box 71"/>
          <p:cNvSpPr txBox="1">
            <a:spLocks noChangeArrowheads="1"/>
          </p:cNvSpPr>
          <p:nvPr/>
        </p:nvSpPr>
        <p:spPr bwMode="auto">
          <a:xfrm>
            <a:off x="2362200" y="29718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JoinFont" pitchFamily="2" charset="0"/>
              </a:rPr>
              <a:t>D</a:t>
            </a:r>
          </a:p>
        </p:txBody>
      </p:sp>
      <p:sp>
        <p:nvSpPr>
          <p:cNvPr id="49176" name="Text Box 72"/>
          <p:cNvSpPr txBox="1">
            <a:spLocks noChangeArrowheads="1"/>
          </p:cNvSpPr>
          <p:nvPr/>
        </p:nvSpPr>
        <p:spPr bwMode="auto">
          <a:xfrm>
            <a:off x="4876800" y="30480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49177" name="Text Box 73"/>
          <p:cNvSpPr txBox="1">
            <a:spLocks noChangeArrowheads="1"/>
          </p:cNvSpPr>
          <p:nvPr/>
        </p:nvSpPr>
        <p:spPr bwMode="auto">
          <a:xfrm>
            <a:off x="-76200" y="13716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rechter äußerer Join</a:t>
            </a:r>
          </a:p>
        </p:txBody>
      </p:sp>
      <p:graphicFrame>
        <p:nvGraphicFramePr>
          <p:cNvPr id="113034" name="Group 394"/>
          <p:cNvGraphicFramePr>
            <a:graphicFrameLocks noGrp="1"/>
          </p:cNvGraphicFramePr>
          <p:nvPr/>
        </p:nvGraphicFramePr>
        <p:xfrm>
          <a:off x="2971800" y="22860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035" name="Group 395"/>
          <p:cNvGraphicFramePr>
            <a:graphicFrameLocks noGrp="1"/>
          </p:cNvGraphicFramePr>
          <p:nvPr/>
        </p:nvGraphicFramePr>
        <p:xfrm>
          <a:off x="5562600" y="2286000"/>
          <a:ext cx="33528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  <a:gridCol w="685800"/>
                <a:gridCol w="68580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Andere Join-Arten</a:t>
            </a:r>
          </a:p>
        </p:txBody>
      </p:sp>
      <p:graphicFrame>
        <p:nvGraphicFramePr>
          <p:cNvPr id="114061" name="Group 397"/>
          <p:cNvGraphicFramePr>
            <a:graphicFrameLocks noGrp="1"/>
          </p:cNvGraphicFramePr>
          <p:nvPr/>
        </p:nvGraphicFramePr>
        <p:xfrm>
          <a:off x="304800" y="1752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199" name="Text Box 65"/>
          <p:cNvSpPr txBox="1">
            <a:spLocks noChangeArrowheads="1"/>
          </p:cNvSpPr>
          <p:nvPr/>
        </p:nvSpPr>
        <p:spPr bwMode="auto">
          <a:xfrm>
            <a:off x="2362200" y="24384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OperatorSymbols"/>
                <a:cs typeface="OperatorSymbols"/>
              </a:rPr>
              <a:t>K</a:t>
            </a:r>
            <a:endParaRPr lang="de-DE" dirty="0">
              <a:latin typeface="OperatorSymbols"/>
              <a:cs typeface="OperatorSymbols"/>
            </a:endParaRPr>
          </a:p>
        </p:txBody>
      </p:sp>
      <p:sp>
        <p:nvSpPr>
          <p:cNvPr id="50200" name="Text Box 66"/>
          <p:cNvSpPr txBox="1">
            <a:spLocks noChangeArrowheads="1"/>
          </p:cNvSpPr>
          <p:nvPr/>
        </p:nvSpPr>
        <p:spPr bwMode="auto">
          <a:xfrm>
            <a:off x="4876800" y="25146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0201" name="Text Box 67"/>
          <p:cNvSpPr txBox="1">
            <a:spLocks noChangeArrowheads="1"/>
          </p:cNvSpPr>
          <p:nvPr/>
        </p:nvSpPr>
        <p:spPr bwMode="auto">
          <a:xfrm>
            <a:off x="-381000" y="10668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äußerer Join</a:t>
            </a:r>
          </a:p>
        </p:txBody>
      </p:sp>
      <p:graphicFrame>
        <p:nvGraphicFramePr>
          <p:cNvPr id="114214" name="Group 550"/>
          <p:cNvGraphicFramePr>
            <a:graphicFrameLocks noGrp="1"/>
          </p:cNvGraphicFramePr>
          <p:nvPr/>
        </p:nvGraphicFramePr>
        <p:xfrm>
          <a:off x="381000" y="47244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163" name="Group 499"/>
          <p:cNvGraphicFramePr>
            <a:graphicFrameLocks noGrp="1"/>
          </p:cNvGraphicFramePr>
          <p:nvPr/>
        </p:nvGraphicFramePr>
        <p:xfrm>
          <a:off x="3048000" y="47244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42" name="Text Box 153"/>
          <p:cNvSpPr txBox="1">
            <a:spLocks noChangeArrowheads="1"/>
          </p:cNvSpPr>
          <p:nvPr/>
        </p:nvSpPr>
        <p:spPr bwMode="auto">
          <a:xfrm>
            <a:off x="2438400" y="54102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OperatorSymbols"/>
                <a:cs typeface="OperatorSymbols"/>
              </a:rPr>
              <a:t>N</a:t>
            </a:r>
            <a:endParaRPr lang="de-DE" dirty="0">
              <a:latin typeface="OperatorSymbols"/>
              <a:cs typeface="OperatorSymbols"/>
            </a:endParaRPr>
          </a:p>
        </p:txBody>
      </p:sp>
      <p:sp>
        <p:nvSpPr>
          <p:cNvPr id="50243" name="Text Box 154"/>
          <p:cNvSpPr txBox="1">
            <a:spLocks noChangeArrowheads="1"/>
          </p:cNvSpPr>
          <p:nvPr/>
        </p:nvSpPr>
        <p:spPr bwMode="auto">
          <a:xfrm>
            <a:off x="4953000" y="54864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0244" name="Text Box 167"/>
          <p:cNvSpPr txBox="1">
            <a:spLocks noChangeArrowheads="1"/>
          </p:cNvSpPr>
          <p:nvPr/>
        </p:nvSpPr>
        <p:spPr bwMode="auto">
          <a:xfrm>
            <a:off x="304800" y="38862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Semi-Join von L mit R</a:t>
            </a:r>
          </a:p>
        </p:txBody>
      </p:sp>
      <p:graphicFrame>
        <p:nvGraphicFramePr>
          <p:cNvPr id="114062" name="Group 398"/>
          <p:cNvGraphicFramePr>
            <a:graphicFrameLocks noGrp="1"/>
          </p:cNvGraphicFramePr>
          <p:nvPr/>
        </p:nvGraphicFramePr>
        <p:xfrm>
          <a:off x="2971800" y="1752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063" name="Group 399"/>
          <p:cNvGraphicFramePr>
            <a:graphicFrameLocks noGrp="1"/>
          </p:cNvGraphicFramePr>
          <p:nvPr/>
        </p:nvGraphicFramePr>
        <p:xfrm>
          <a:off x="5562600" y="1600200"/>
          <a:ext cx="3352800" cy="2103119"/>
        </p:xfrm>
        <a:graphic>
          <a:graphicData uri="http://schemas.openxmlformats.org/drawingml/2006/table">
            <a:tbl>
              <a:tblPr/>
              <a:tblGrid>
                <a:gridCol w="533400"/>
                <a:gridCol w="762000"/>
                <a:gridCol w="685800"/>
                <a:gridCol w="685800"/>
                <a:gridCol w="68580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164" name="Group 500"/>
          <p:cNvGraphicFramePr>
            <a:graphicFrameLocks noGrp="1"/>
          </p:cNvGraphicFramePr>
          <p:nvPr/>
        </p:nvGraphicFramePr>
        <p:xfrm>
          <a:off x="5638800" y="4991100"/>
          <a:ext cx="1981200" cy="1261871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RDBMSGenealogy_V3_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1035496"/>
            <a:ext cx="12598678" cy="88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Andere Join-Arten (Forts.)</a:t>
            </a:r>
          </a:p>
        </p:txBody>
      </p:sp>
      <p:graphicFrame>
        <p:nvGraphicFramePr>
          <p:cNvPr id="114909" name="Group 221"/>
          <p:cNvGraphicFramePr>
            <a:graphicFrameLocks noGrp="1"/>
          </p:cNvGraphicFramePr>
          <p:nvPr/>
        </p:nvGraphicFramePr>
        <p:xfrm>
          <a:off x="609600" y="2133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8" name="Group 220"/>
          <p:cNvGraphicFramePr>
            <a:graphicFrameLocks noGrp="1"/>
          </p:cNvGraphicFramePr>
          <p:nvPr/>
        </p:nvGraphicFramePr>
        <p:xfrm>
          <a:off x="3276600" y="2133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7" name="Group 219"/>
          <p:cNvGraphicFramePr>
            <a:graphicFrameLocks noGrp="1"/>
          </p:cNvGraphicFramePr>
          <p:nvPr/>
        </p:nvGraphicFramePr>
        <p:xfrm>
          <a:off x="5867400" y="2400300"/>
          <a:ext cx="1981200" cy="1261871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 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667000" y="281940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OperatorSymbols"/>
                <a:cs typeface="OperatorSymbols"/>
              </a:rPr>
              <a:t>Q</a:t>
            </a:r>
            <a:endParaRPr lang="de-DE" dirty="0">
              <a:latin typeface="OperatorSymbols"/>
              <a:cs typeface="OperatorSymbols"/>
            </a:endParaRPr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5181600" y="28956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auto">
          <a:xfrm>
            <a:off x="228600" y="1447800"/>
            <a:ext cx="3886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Semi-Join von R mit 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Andere Join-Arten (Forts.)</a:t>
            </a:r>
          </a:p>
        </p:txBody>
      </p:sp>
      <p:graphicFrame>
        <p:nvGraphicFramePr>
          <p:cNvPr id="114909" name="Group 221"/>
          <p:cNvGraphicFramePr>
            <a:graphicFrameLocks noGrp="1"/>
          </p:cNvGraphicFramePr>
          <p:nvPr/>
        </p:nvGraphicFramePr>
        <p:xfrm>
          <a:off x="609600" y="2133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8" name="Group 220"/>
          <p:cNvGraphicFramePr>
            <a:graphicFrameLocks noGrp="1"/>
          </p:cNvGraphicFramePr>
          <p:nvPr/>
        </p:nvGraphicFramePr>
        <p:xfrm>
          <a:off x="3276600" y="2133600"/>
          <a:ext cx="1905000" cy="168249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7" name="Group 219"/>
          <p:cNvGraphicFramePr>
            <a:graphicFrameLocks noGrp="1"/>
          </p:cNvGraphicFramePr>
          <p:nvPr/>
        </p:nvGraphicFramePr>
        <p:xfrm>
          <a:off x="5867400" y="2400300"/>
          <a:ext cx="1981200" cy="1261871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85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 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5181600" y="2895600"/>
            <a:ext cx="68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auto">
          <a:xfrm>
            <a:off x="228600" y="1447800"/>
            <a:ext cx="477544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smtClean="0"/>
              <a:t>Anti-Semi-</a:t>
            </a:r>
            <a:r>
              <a:rPr lang="de-DE" dirty="0" err="1" smtClean="0"/>
              <a:t>Join</a:t>
            </a:r>
            <a:r>
              <a:rPr lang="de-DE" dirty="0" smtClean="0"/>
              <a:t> von L mit R</a:t>
            </a:r>
            <a:endParaRPr lang="de-DE" dirty="0"/>
          </a:p>
        </p:txBody>
      </p:sp>
      <p:sp>
        <p:nvSpPr>
          <p:cNvPr id="9" name="Gleichschenkliges Dreieck 8"/>
          <p:cNvSpPr/>
          <p:nvPr/>
        </p:nvSpPr>
        <p:spPr bwMode="auto">
          <a:xfrm rot="5400000">
            <a:off x="2663788" y="3104964"/>
            <a:ext cx="432048" cy="216024"/>
          </a:xfrm>
          <a:prstGeom prst="triangl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de-DE" smtClean="0"/>
              <a:t>Die relationale Division</a:t>
            </a:r>
          </a:p>
        </p:txBody>
      </p:sp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685800" y="1371600"/>
            <a:ext cx="7620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Bsp.: Finde MatrNr der Studenten, die </a:t>
            </a:r>
            <a:r>
              <a:rPr lang="de-DE" b="1"/>
              <a:t>alle</a:t>
            </a:r>
            <a:r>
              <a:rPr lang="de-DE"/>
              <a:t> vierstündigen Vorlesungen hören</a:t>
            </a: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990600" y="2895600"/>
            <a:ext cx="7924800" cy="2255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 := </a:t>
            </a:r>
            <a:r>
              <a:rPr lang="de-DE">
                <a:sym typeface="Symbol" pitchFamily="18" charset="2"/>
              </a:rPr>
              <a:t></a:t>
            </a:r>
            <a:r>
              <a:rPr lang="de-DE" baseline="-25000">
                <a:sym typeface="Symbol" pitchFamily="18" charset="2"/>
              </a:rPr>
              <a:t>VorlNr</a:t>
            </a:r>
            <a:r>
              <a:rPr lang="de-DE">
                <a:sym typeface="Symbol" pitchFamily="18" charset="2"/>
              </a:rPr>
              <a:t>(</a:t>
            </a:r>
            <a:r>
              <a:rPr lang="de-DE" sz="2800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SWS=4</a:t>
            </a:r>
            <a:r>
              <a:rPr lang="de-DE">
                <a:sym typeface="Symbol" pitchFamily="18" charset="2"/>
              </a:rPr>
              <a:t>(Vorlesungen))</a:t>
            </a:r>
          </a:p>
          <a:p>
            <a:pPr>
              <a:spcBef>
                <a:spcPct val="50000"/>
              </a:spcBef>
            </a:pPr>
            <a:endParaRPr lang="de-DE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de-DE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hören  </a:t>
            </a:r>
            <a:r>
              <a:rPr lang="de-DE" baseline="-25000">
                <a:sym typeface="Symbol" pitchFamily="18" charset="2"/>
              </a:rPr>
              <a:t>VorlNr</a:t>
            </a:r>
            <a:r>
              <a:rPr lang="de-DE">
                <a:sym typeface="Symbol" pitchFamily="18" charset="2"/>
              </a:rPr>
              <a:t>(</a:t>
            </a:r>
            <a:r>
              <a:rPr lang="de-DE" sz="2800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SWS=4</a:t>
            </a:r>
            <a:r>
              <a:rPr lang="de-DE">
                <a:sym typeface="Symbol" pitchFamily="18" charset="2"/>
              </a:rPr>
              <a:t>(Vorlesungen))</a:t>
            </a:r>
          </a:p>
        </p:txBody>
      </p:sp>
      <p:sp>
        <p:nvSpPr>
          <p:cNvPr id="52229" name="AutoShape 1031"/>
          <p:cNvSpPr>
            <a:spLocks/>
          </p:cNvSpPr>
          <p:nvPr/>
        </p:nvSpPr>
        <p:spPr bwMode="auto">
          <a:xfrm rot="5459921">
            <a:off x="5219700" y="2476500"/>
            <a:ext cx="381000" cy="38100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0" name="Text Box 1032"/>
          <p:cNvSpPr txBox="1">
            <a:spLocks noChangeArrowheads="1"/>
          </p:cNvSpPr>
          <p:nvPr/>
        </p:nvSpPr>
        <p:spPr bwMode="auto">
          <a:xfrm>
            <a:off x="4953000" y="37338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</a:t>
            </a:r>
          </a:p>
        </p:txBody>
      </p:sp>
      <p:sp>
        <p:nvSpPr>
          <p:cNvPr id="52231" name="Text Box 1033"/>
          <p:cNvSpPr txBox="1">
            <a:spLocks noChangeArrowheads="1"/>
          </p:cNvSpPr>
          <p:nvPr/>
        </p:nvSpPr>
        <p:spPr bwMode="auto">
          <a:xfrm>
            <a:off x="381000" y="5638800"/>
            <a:ext cx="8763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6"/>
          <p:cNvSpPr>
            <a:spLocks noGrp="1" noChangeArrowheads="1"/>
          </p:cNvSpPr>
          <p:nvPr>
            <p:ph type="body" idx="1"/>
          </p:nvPr>
        </p:nvSpPr>
        <p:spPr>
          <a:xfrm>
            <a:off x="-152400" y="1143000"/>
            <a:ext cx="9144000" cy="5715000"/>
          </a:xfrm>
        </p:spPr>
        <p:txBody>
          <a:bodyPr/>
          <a:lstStyle/>
          <a:p>
            <a:r>
              <a:rPr kumimoji="0" lang="de-DE" smtClean="0"/>
              <a:t>t </a:t>
            </a:r>
            <a:r>
              <a:rPr kumimoji="0" lang="de-DE" smtClean="0">
                <a:sym typeface="Symbol" pitchFamily="18" charset="2"/>
              </a:rPr>
              <a:t> R  S, falls für jedes ts  S ein tr  R existiert, so dass gilt:</a:t>
            </a:r>
          </a:p>
          <a:p>
            <a:pPr lvl="1"/>
            <a:r>
              <a:rPr kumimoji="0" lang="de-DE" smtClean="0"/>
              <a:t>tr.S = ts.S</a:t>
            </a:r>
          </a:p>
          <a:p>
            <a:pPr lvl="1"/>
            <a:r>
              <a:rPr kumimoji="0" lang="de-DE" smtClean="0"/>
              <a:t>tr.(R-S) = t</a:t>
            </a:r>
          </a:p>
          <a:p>
            <a:pPr lvl="1"/>
            <a:endParaRPr kumimoji="0" lang="de-DE" smtClean="0"/>
          </a:p>
          <a:p>
            <a:pPr lvl="1">
              <a:buFont typeface="Webdings" pitchFamily="18" charset="2"/>
              <a:buNone/>
            </a:pPr>
            <a:endParaRPr kumimoji="0" lang="de-DE" smtClean="0"/>
          </a:p>
          <a:p>
            <a:pPr lvl="1"/>
            <a:endParaRPr kumimoji="0" lang="de-DE" smtClean="0"/>
          </a:p>
          <a:p>
            <a:pPr lvl="1"/>
            <a:endParaRPr kumimoji="0" lang="de-DE" smtClean="0"/>
          </a:p>
          <a:p>
            <a:pPr lvl="1"/>
            <a:endParaRPr kumimoji="0" lang="de-DE" smtClean="0"/>
          </a:p>
          <a:p>
            <a:pPr lvl="1">
              <a:buFont typeface="Webdings" pitchFamily="18" charset="2"/>
              <a:buNone/>
            </a:pPr>
            <a:endParaRPr kumimoji="0" lang="de-DE" smtClean="0"/>
          </a:p>
          <a:p>
            <a:pPr lvl="1"/>
            <a:endParaRPr kumimoji="0" lang="de-DE" smtClean="0"/>
          </a:p>
          <a:p>
            <a:pPr lvl="1"/>
            <a:endParaRPr kumimoji="0" lang="de-DE" smtClean="0"/>
          </a:p>
          <a:p>
            <a:r>
              <a:rPr kumimoji="0" lang="de-DE" smtClean="0"/>
              <a:t>Die Division </a:t>
            </a:r>
            <a:r>
              <a:rPr kumimoji="0" lang="de-DE" smtClean="0">
                <a:sym typeface="Symbol" pitchFamily="18" charset="2"/>
              </a:rPr>
              <a:t>R  S kann auch durch Differenz, Kreuzprodukt und Projektion ausgedrückt werden.</a:t>
            </a:r>
            <a:r>
              <a:rPr kumimoji="0" lang="de-DE" smtClean="0"/>
              <a:t> </a:t>
            </a:r>
          </a:p>
          <a:p>
            <a:pPr>
              <a:buFont typeface="Webdings" pitchFamily="18" charset="2"/>
              <a:buNone/>
            </a:pPr>
            <a:endParaRPr kumimoji="0" lang="de-DE" smtClean="0"/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smtClean="0"/>
          </a:p>
        </p:txBody>
      </p:sp>
      <p:graphicFrame>
        <p:nvGraphicFramePr>
          <p:cNvPr id="116773" name="Group 37"/>
          <p:cNvGraphicFramePr>
            <a:graphicFrameLocks noGrp="1"/>
          </p:cNvGraphicFramePr>
          <p:nvPr/>
        </p:nvGraphicFramePr>
        <p:xfrm>
          <a:off x="762000" y="2514600"/>
          <a:ext cx="1905000" cy="2944367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908" name="Group 172"/>
          <p:cNvGraphicFramePr>
            <a:graphicFrameLocks noGrp="1"/>
          </p:cNvGraphicFramePr>
          <p:nvPr/>
        </p:nvGraphicFramePr>
        <p:xfrm>
          <a:off x="3944938" y="2730500"/>
          <a:ext cx="914400" cy="1682495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8" name="Text Box 117"/>
          <p:cNvSpPr txBox="1">
            <a:spLocks noChangeArrowheads="1"/>
          </p:cNvSpPr>
          <p:nvPr/>
        </p:nvSpPr>
        <p:spPr bwMode="auto">
          <a:xfrm>
            <a:off x="5087938" y="280670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3289" name="Text Box 118"/>
          <p:cNvSpPr txBox="1">
            <a:spLocks noChangeArrowheads="1"/>
          </p:cNvSpPr>
          <p:nvPr/>
        </p:nvSpPr>
        <p:spPr bwMode="auto">
          <a:xfrm>
            <a:off x="2954338" y="2959100"/>
            <a:ext cx="838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ym typeface="Symbol" pitchFamily="18" charset="2"/>
              </a:rPr>
              <a:t></a:t>
            </a:r>
          </a:p>
        </p:txBody>
      </p:sp>
      <p:sp>
        <p:nvSpPr>
          <p:cNvPr id="53290" name="Text Box 119"/>
          <p:cNvSpPr txBox="1">
            <a:spLocks noChangeArrowheads="1"/>
          </p:cNvSpPr>
          <p:nvPr/>
        </p:nvSpPr>
        <p:spPr bwMode="auto">
          <a:xfrm>
            <a:off x="4859338" y="3141663"/>
            <a:ext cx="8382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ym typeface="Symbol" pitchFamily="18" charset="2"/>
              </a:rPr>
              <a:t>=</a:t>
            </a:r>
          </a:p>
        </p:txBody>
      </p:sp>
      <p:sp>
        <p:nvSpPr>
          <p:cNvPr id="53291" name="Rectangle 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40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53292" name="Text Box 122"/>
          <p:cNvSpPr txBox="1">
            <a:spLocks noChangeArrowheads="1"/>
          </p:cNvSpPr>
          <p:nvPr/>
        </p:nvSpPr>
        <p:spPr bwMode="auto">
          <a:xfrm>
            <a:off x="533400" y="6237288"/>
            <a:ext cx="8077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R  S = 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(R)   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(( 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(R) x S)  R)</a:t>
            </a:r>
          </a:p>
        </p:txBody>
      </p:sp>
      <p:graphicFrame>
        <p:nvGraphicFramePr>
          <p:cNvPr id="116913" name="Group 177"/>
          <p:cNvGraphicFramePr>
            <a:graphicFrameLocks noGrp="1"/>
          </p:cNvGraphicFramePr>
          <p:nvPr/>
        </p:nvGraphicFramePr>
        <p:xfrm>
          <a:off x="5773738" y="2844800"/>
          <a:ext cx="1143000" cy="1273047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 S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03" name="Rectangle 175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Definition der Division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Mengendurchschnitt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9144000" cy="33528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Mengendurchschnitt nur auf zwei Argumentrelationen mit gleichem Schema anwendbar</a:t>
            </a:r>
          </a:p>
          <a:p>
            <a:r>
              <a:rPr lang="de-DE" smtClean="0"/>
              <a:t>Deshalb ist die Umbenennung des Attribute </a:t>
            </a:r>
            <a:r>
              <a:rPr lang="de-DE" i="1" smtClean="0"/>
              <a:t>gelesenVon</a:t>
            </a:r>
            <a:r>
              <a:rPr lang="de-DE" smtClean="0"/>
              <a:t> in </a:t>
            </a:r>
            <a:r>
              <a:rPr lang="de-DE" i="1" smtClean="0"/>
              <a:t>PersNr</a:t>
            </a:r>
            <a:r>
              <a:rPr lang="de-DE" smtClean="0"/>
              <a:t> in der Relation </a:t>
            </a:r>
            <a:r>
              <a:rPr lang="de-DE" i="1" smtClean="0"/>
              <a:t>Vorlesungen</a:t>
            </a:r>
            <a:r>
              <a:rPr lang="de-DE" smtClean="0"/>
              <a:t> notwendig</a:t>
            </a:r>
          </a:p>
          <a:p>
            <a:r>
              <a:rPr lang="de-DE" smtClean="0"/>
              <a:t>Der Mengendurchschnitt zweier Relationen R </a:t>
            </a:r>
            <a:r>
              <a:rPr kumimoji="0" lang="de-DE" smtClean="0">
                <a:latin typeface="Arial" charset="0"/>
                <a:sym typeface="Symbol" pitchFamily="18" charset="2"/>
              </a:rPr>
              <a:t> S kann durch die Mengendifferenz wie folgt ausgedrückt weden: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		R </a:t>
            </a:r>
            <a:r>
              <a:rPr kumimoji="0" lang="de-DE" smtClean="0">
                <a:latin typeface="Arial" charset="0"/>
                <a:sym typeface="Symbol" pitchFamily="18" charset="2"/>
              </a:rPr>
              <a:t> S = R  (R  S)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81000" y="1190625"/>
            <a:ext cx="77724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Als Beispielanwendung für den Mengendurchschnitt (Operatorsymbol </a:t>
            </a:r>
            <a:r>
              <a:rPr lang="de-DE">
                <a:sym typeface="Symbol" pitchFamily="18" charset="2"/>
              </a:rPr>
              <a:t>) betrachten wir folgende Anfrage: Finde die </a:t>
            </a:r>
            <a:r>
              <a:rPr lang="de-DE" i="1">
                <a:sym typeface="Symbol" pitchFamily="18" charset="2"/>
              </a:rPr>
              <a:t>PersNr</a:t>
            </a:r>
            <a:r>
              <a:rPr lang="de-DE">
                <a:sym typeface="Symbol" pitchFamily="18" charset="2"/>
              </a:rPr>
              <a:t> aller C4-Professoren, die mindestens eine Vorlesung halten.</a:t>
            </a:r>
            <a:endParaRPr lang="de-DE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0" y="2835275"/>
            <a:ext cx="89916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</a:t>
            </a:r>
            <a:r>
              <a:rPr lang="de-DE" baseline="-25000">
                <a:sym typeface="Symbol" pitchFamily="18" charset="2"/>
              </a:rPr>
              <a:t>PersNr</a:t>
            </a:r>
            <a:r>
              <a:rPr lang="de-DE">
                <a:sym typeface="Symbol" pitchFamily="18" charset="2"/>
              </a:rPr>
              <a:t>(</a:t>
            </a:r>
            <a:r>
              <a:rPr lang="de-DE" sz="2800">
                <a:sym typeface="Symbol" pitchFamily="18" charset="2"/>
              </a:rPr>
              <a:t></a:t>
            </a:r>
            <a:r>
              <a:rPr lang="de-DE" baseline="-25000">
                <a:sym typeface="Symbol" pitchFamily="18" charset="2"/>
              </a:rPr>
              <a:t>PersNrgelesenVon</a:t>
            </a:r>
            <a:r>
              <a:rPr lang="de-DE">
                <a:sym typeface="Symbol" pitchFamily="18" charset="2"/>
              </a:rPr>
              <a:t>(Vorlesungen))  </a:t>
            </a:r>
            <a:r>
              <a:rPr lang="de-DE" baseline="-25000">
                <a:sym typeface="Symbol" pitchFamily="18" charset="2"/>
              </a:rPr>
              <a:t>PersNr</a:t>
            </a:r>
            <a:r>
              <a:rPr lang="de-DE">
                <a:sym typeface="Symbol" pitchFamily="18" charset="2"/>
              </a:rPr>
              <a:t>(</a:t>
            </a:r>
            <a:r>
              <a:rPr lang="de-DE" sz="2800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Rang=C4</a:t>
            </a:r>
            <a:r>
              <a:rPr lang="de-DE">
                <a:sym typeface="Symbol" pitchFamily="18" charset="2"/>
              </a:rPr>
              <a:t>(Professoren))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915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de-DE" dirty="0" smtClean="0"/>
              <a:t>Gruppierung und Aggregation</a:t>
            </a:r>
            <a:br>
              <a:rPr lang="de-DE" dirty="0" smtClean="0"/>
            </a:br>
            <a:r>
              <a:rPr lang="de-DE" sz="2800" dirty="0" smtClean="0"/>
              <a:t>(geht über die klassische Algebra hinaus – mehr als syntaktischer Zucker)</a:t>
            </a:r>
            <a:endParaRPr lang="de-DE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5972175" cy="8001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6572250" cy="491986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Aggregation &amp; Gruppierung</a:t>
            </a:r>
            <a:endParaRPr lang="de-DE" dirty="0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696325" cy="9810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060848"/>
            <a:ext cx="9001125" cy="44767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Der Relationenkalkül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Eine Anfrage im Relationenkalkül hat die Form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			{t </a:t>
            </a:r>
            <a:r>
              <a:rPr lang="de-DE" smtClean="0">
                <a:latin typeface="Arial" charset="0"/>
                <a:sym typeface="Symbol" pitchFamily="18" charset="2"/>
              </a:rPr>
              <a:t> P(t)}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mit P(t) Formel.</a:t>
            </a:r>
            <a:endParaRPr lang="de-DE" smtClean="0">
              <a:latin typeface="Arial" charset="0"/>
            </a:endParaRPr>
          </a:p>
          <a:p>
            <a:pPr marL="284163" indent="-284163" defTabSz="203200">
              <a:lnSpc>
                <a:spcPct val="80000"/>
              </a:lnSpc>
            </a:pPr>
            <a:endParaRPr lang="de-DE" smtClean="0">
              <a:latin typeface="Arial" charset="0"/>
            </a:endParaRP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b="1" smtClean="0">
                <a:latin typeface="Arial" charset="0"/>
              </a:rPr>
              <a:t>Beispiele:</a:t>
            </a:r>
          </a:p>
          <a:p>
            <a:pPr marL="284163" indent="-284163" defTabSz="203200">
              <a:lnSpc>
                <a:spcPct val="80000"/>
              </a:lnSpc>
            </a:pPr>
            <a:r>
              <a:rPr lang="de-DE" smtClean="0">
                <a:latin typeface="Arial" charset="0"/>
              </a:rPr>
              <a:t>C4-Professoren</a:t>
            </a:r>
          </a:p>
          <a:p>
            <a:pPr marL="1911350" lvl="1" defTabSz="203200">
              <a:lnSpc>
                <a:spcPct val="80000"/>
              </a:lnSpc>
            </a:pPr>
            <a:r>
              <a:rPr lang="de-DE" smtClean="0">
                <a:latin typeface="Arial" charset="0"/>
              </a:rPr>
              <a:t>{p </a:t>
            </a:r>
            <a:r>
              <a:rPr lang="de-DE" smtClean="0">
                <a:latin typeface="Arial" charset="0"/>
                <a:sym typeface="Symbol" pitchFamily="18" charset="2"/>
              </a:rPr>
              <a:t> p  Professoren  p.Rang = 'C4'</a:t>
            </a:r>
            <a:r>
              <a:rPr lang="de-DE" smtClean="0">
                <a:latin typeface="Arial" charset="0"/>
              </a:rPr>
              <a:t>}</a:t>
            </a:r>
          </a:p>
          <a:p>
            <a:pPr marL="284163" indent="-284163" defTabSz="203200">
              <a:lnSpc>
                <a:spcPct val="80000"/>
              </a:lnSpc>
            </a:pPr>
            <a:endParaRPr lang="de-DE" smtClean="0">
              <a:latin typeface="Arial" charset="0"/>
            </a:endParaRPr>
          </a:p>
          <a:p>
            <a:pPr marL="284163" indent="-284163" defTabSz="203200">
              <a:lnSpc>
                <a:spcPct val="80000"/>
              </a:lnSpc>
            </a:pPr>
            <a:r>
              <a:rPr lang="de-DE" smtClean="0">
                <a:latin typeface="Arial" charset="0"/>
              </a:rPr>
              <a:t>Studenten mit mindestens einer Vorlesung von Curie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	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{s </a:t>
            </a:r>
            <a:r>
              <a:rPr lang="de-DE" smtClean="0">
                <a:latin typeface="Arial" charset="0"/>
                <a:sym typeface="Symbol" pitchFamily="18" charset="2"/>
              </a:rPr>
              <a:t>s  Studenten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				 h  hören(s.MatrNr=h.MatrNr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			</a:t>
            </a:r>
            <a:r>
              <a:rPr lang="de-DE" smtClean="0">
                <a:latin typeface="Arial" charset="0"/>
                <a:sym typeface="Symbol" pitchFamily="18" charset="2"/>
              </a:rPr>
              <a:t> v  Vorlesungen(h.VorlNr=v.VorlNr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				 p  Professoren(p. PersNr=v.gelesenVon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				 p.Name = 'Curie')))</a:t>
            </a:r>
            <a:r>
              <a:rPr lang="de-DE" smtClean="0">
                <a:latin typeface="Arial" charset="0"/>
              </a:rPr>
              <a:t>}</a:t>
            </a: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endParaRPr lang="de-DE" smtClean="0">
              <a:latin typeface="Arial" charset="0"/>
              <a:sym typeface="Symbol" pitchFamily="18" charset="2"/>
            </a:endParaRPr>
          </a:p>
          <a:p>
            <a:pPr marL="284163" indent="-284163" defTabSz="203200">
              <a:lnSpc>
                <a:spcPct val="80000"/>
              </a:lnSpc>
              <a:buFont typeface="Webdings" pitchFamily="18" charset="2"/>
              <a:buNone/>
            </a:pPr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07950" y="2019300"/>
            <a:ext cx="9144000" cy="4838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noProof="1"/>
              <a:t>select s.*</a:t>
            </a:r>
          </a:p>
          <a:p>
            <a:pPr algn="l"/>
            <a:r>
              <a:rPr lang="de-DE" noProof="1"/>
              <a:t>from Studenten s</a:t>
            </a:r>
          </a:p>
          <a:p>
            <a:pPr algn="l"/>
            <a:r>
              <a:rPr lang="de-DE" noProof="1"/>
              <a:t>where exists (</a:t>
            </a:r>
          </a:p>
          <a:p>
            <a:pPr algn="l"/>
            <a:r>
              <a:rPr lang="de-DE" noProof="1"/>
              <a:t>        select h.*</a:t>
            </a:r>
          </a:p>
          <a:p>
            <a:pPr algn="l"/>
            <a:r>
              <a:rPr lang="de-DE" noProof="1"/>
              <a:t>        from hören h</a:t>
            </a:r>
          </a:p>
          <a:p>
            <a:pPr algn="l"/>
            <a:r>
              <a:rPr lang="de-DE" noProof="1"/>
              <a:t>        where h.MatrNr = s.MatrNr and exists (</a:t>
            </a:r>
          </a:p>
          <a:p>
            <a:pPr algn="l"/>
            <a:r>
              <a:rPr lang="de-DE" noProof="1"/>
              <a:t>              select * </a:t>
            </a:r>
          </a:p>
          <a:p>
            <a:pPr algn="l"/>
            <a:r>
              <a:rPr lang="de-DE" noProof="1"/>
              <a:t>              from Vorlesungen v</a:t>
            </a:r>
          </a:p>
          <a:p>
            <a:pPr algn="l"/>
            <a:r>
              <a:rPr lang="de-DE" noProof="1"/>
              <a:t>              where v.VorlNr = h.VorlNr and exists (</a:t>
            </a:r>
          </a:p>
          <a:p>
            <a:pPr algn="l"/>
            <a:r>
              <a:rPr lang="de-DE" noProof="1"/>
              <a:t>                       select * </a:t>
            </a:r>
          </a:p>
          <a:p>
            <a:pPr algn="l"/>
            <a:r>
              <a:rPr lang="de-DE" noProof="1"/>
              <a:t>                        from Professoren p</a:t>
            </a:r>
          </a:p>
          <a:p>
            <a:pPr algn="l"/>
            <a:r>
              <a:rPr lang="de-DE" noProof="1"/>
              <a:t>                        where p.Name =‚</a:t>
            </a:r>
            <a:r>
              <a:rPr lang="de-DE"/>
              <a:t>Curie</a:t>
            </a:r>
            <a:r>
              <a:rPr lang="de-DE" noProof="1"/>
              <a:t>' and </a:t>
            </a:r>
            <a:endParaRPr lang="de-DE"/>
          </a:p>
          <a:p>
            <a:pPr algn="l"/>
            <a:r>
              <a:rPr lang="de-DE"/>
              <a:t>                                            </a:t>
            </a:r>
            <a:r>
              <a:rPr lang="de-DE" noProof="1"/>
              <a:t>p.PersNr= v.gelesenVon )))</a:t>
            </a:r>
            <a:endParaRPr lang="de-DE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Dieselbe Anfrage in SQL …</a:t>
            </a:r>
            <a:br>
              <a:rPr lang="de-DE" sz="3200" smtClean="0"/>
            </a:br>
            <a:r>
              <a:rPr lang="de-DE" sz="3200" smtClean="0"/>
              <a:t>          … belegt die Verwandtschaft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3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Grundlagen des relationalen Modells</a:t>
            </a:r>
          </a:p>
        </p:txBody>
      </p:sp>
      <p:sp>
        <p:nvSpPr>
          <p:cNvPr id="21507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244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dirty="0" smtClean="0"/>
              <a:t>Seien </a:t>
            </a:r>
            <a:r>
              <a:rPr lang="de-DE" i="1" dirty="0" smtClean="0"/>
              <a:t>D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, ..., </a:t>
            </a:r>
            <a:r>
              <a:rPr lang="de-DE" i="1" dirty="0" err="1" smtClean="0"/>
              <a:t>D</a:t>
            </a:r>
            <a:r>
              <a:rPr lang="de-DE" i="1" baseline="-25000" dirty="0" err="1" smtClean="0"/>
              <a:t>n</a:t>
            </a:r>
            <a:r>
              <a:rPr lang="de-DE" baseline="-25000" dirty="0" smtClean="0"/>
              <a:t> </a:t>
            </a:r>
            <a:r>
              <a:rPr lang="de-DE" dirty="0" smtClean="0"/>
              <a:t> Domänen (~Wertebereiche)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smtClean="0"/>
              <a:t>Relation: R </a:t>
            </a:r>
            <a:r>
              <a:rPr lang="de-DE" i="1" dirty="0" smtClean="0">
                <a:sym typeface="Symbol" pitchFamily="18" charset="2"/>
              </a:rPr>
              <a:t> </a:t>
            </a:r>
            <a:r>
              <a:rPr lang="de-DE" i="1" dirty="0" smtClean="0"/>
              <a:t>D</a:t>
            </a:r>
            <a:r>
              <a:rPr lang="de-DE" baseline="-25000" dirty="0" smtClean="0"/>
              <a:t>1 </a:t>
            </a:r>
            <a:r>
              <a:rPr lang="de-DE" i="1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x ... x </a:t>
            </a:r>
            <a:r>
              <a:rPr lang="de-DE" i="1" dirty="0" err="1" smtClean="0"/>
              <a:t>D</a:t>
            </a:r>
            <a:r>
              <a:rPr lang="de-DE" i="1" baseline="-25000" dirty="0" err="1" smtClean="0"/>
              <a:t>n</a:t>
            </a:r>
            <a:r>
              <a:rPr lang="de-DE" i="1" dirty="0" smtClean="0">
                <a:sym typeface="Symbol" pitchFamily="18" charset="2"/>
              </a:rPr>
              <a:t>  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Bsp.: Telefonbuch  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 x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 x integer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endParaRPr lang="de-DE" i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err="1" smtClean="0">
                <a:sym typeface="Symbol" pitchFamily="18" charset="2"/>
              </a:rPr>
              <a:t>Tupel</a:t>
            </a:r>
            <a:r>
              <a:rPr lang="de-DE" i="1" dirty="0" smtClean="0">
                <a:sym typeface="Symbol" pitchFamily="18" charset="2"/>
              </a:rPr>
              <a:t>: t  R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dirty="0" smtClean="0">
                <a:sym typeface="Symbol" pitchFamily="18" charset="2"/>
              </a:rPr>
              <a:t>	Bsp.: </a:t>
            </a:r>
            <a:r>
              <a:rPr lang="de-DE" i="1" dirty="0" smtClean="0">
                <a:sym typeface="Symbol" pitchFamily="18" charset="2"/>
              </a:rPr>
              <a:t>t = </a:t>
            </a:r>
            <a:r>
              <a:rPr lang="de-DE" dirty="0" smtClean="0">
                <a:sym typeface="Symbol" pitchFamily="18" charset="2"/>
              </a:rPr>
              <a:t>(„Mickey Mouse“, „Main Street“, 4711)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smtClean="0">
                <a:sym typeface="Symbol" pitchFamily="18" charset="2"/>
              </a:rPr>
              <a:t>Schema: </a:t>
            </a:r>
            <a:r>
              <a:rPr lang="de-DE" dirty="0" smtClean="0">
                <a:sym typeface="Symbol" pitchFamily="18" charset="2"/>
              </a:rPr>
              <a:t>legt die Struktur der gespeicherten Daten fest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</a:t>
            </a:r>
            <a:r>
              <a:rPr lang="de-DE" dirty="0" smtClean="0">
                <a:sym typeface="Symbol" pitchFamily="18" charset="2"/>
              </a:rPr>
              <a:t>Bsp.: 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Telefonbuch: </a:t>
            </a:r>
            <a:r>
              <a:rPr lang="de-DE" dirty="0" smtClean="0">
                <a:sym typeface="Symbol" pitchFamily="18" charset="2"/>
              </a:rPr>
              <a:t>{[</a:t>
            </a:r>
            <a:r>
              <a:rPr lang="de-DE" i="1" dirty="0" smtClean="0">
                <a:sym typeface="Symbol" pitchFamily="18" charset="2"/>
              </a:rPr>
              <a:t>Name: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, Adresse: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, </a:t>
            </a:r>
            <a:r>
              <a:rPr lang="de-DE" i="1" u="sng" dirty="0" smtClean="0">
                <a:sym typeface="Symbol" pitchFamily="18" charset="2"/>
              </a:rPr>
              <a:t>Telefon#:integer</a:t>
            </a:r>
            <a:r>
              <a:rPr lang="de-DE" dirty="0" smtClean="0">
                <a:sym typeface="Symbol" pitchFamily="18" charset="2"/>
              </a:rPr>
              <a:t>]}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endParaRPr lang="de-DE" baseline="-25000" dirty="0" smtClean="0"/>
          </a:p>
        </p:txBody>
      </p:sp>
      <p:sp>
        <p:nvSpPr>
          <p:cNvPr id="2" name="Wolke 1"/>
          <p:cNvSpPr/>
          <p:nvPr/>
        </p:nvSpPr>
        <p:spPr bwMode="auto">
          <a:xfrm>
            <a:off x="4139952" y="1628800"/>
            <a:ext cx="4896544" cy="576064"/>
          </a:xfrm>
          <a:prstGeom prst="cloud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Teilmenge des Kreuzprodukts</a:t>
            </a:r>
          </a:p>
        </p:txBody>
      </p:sp>
      <p:sp>
        <p:nvSpPr>
          <p:cNvPr id="5" name="Wolke 4"/>
          <p:cNvSpPr/>
          <p:nvPr/>
        </p:nvSpPr>
        <p:spPr bwMode="auto">
          <a:xfrm>
            <a:off x="4247456" y="2636912"/>
            <a:ext cx="4896544" cy="576064"/>
          </a:xfrm>
          <a:prstGeom prst="cloud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 X Adresse X Telefon#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Allquantor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smtClean="0">
                <a:latin typeface="Arial" charset="0"/>
              </a:rPr>
              <a:t>Wer hat </a:t>
            </a:r>
            <a:r>
              <a:rPr lang="de-DE" b="1" smtClean="0">
                <a:latin typeface="Arial" charset="0"/>
              </a:rPr>
              <a:t>alle</a:t>
            </a:r>
            <a:r>
              <a:rPr lang="de-DE" smtClean="0">
                <a:latin typeface="Arial" charset="0"/>
              </a:rPr>
              <a:t> vierstündigen Vorlesungen gehört</a:t>
            </a:r>
          </a:p>
          <a:p>
            <a:endParaRPr lang="de-DE" smtClean="0">
              <a:latin typeface="Arial" charset="0"/>
            </a:endParaRP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{s </a:t>
            </a:r>
            <a:r>
              <a:rPr lang="de-DE" smtClean="0">
                <a:latin typeface="Arial" charset="0"/>
                <a:sym typeface="Symbol" pitchFamily="18" charset="2"/>
              </a:rPr>
              <a:t> s  Studenten  v  Vorlesungen (v.SWS=4 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	h  hören(h.VorlNr=v.VorlNr  h.MatrNr= s.MatrNr))</a:t>
            </a:r>
            <a:r>
              <a:rPr lang="de-DE" smtClean="0">
                <a:latin typeface="Arial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Definition des Tupelkalküls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		</a:t>
            </a:r>
            <a:r>
              <a:rPr lang="de-DE" sz="3200" b="1" smtClean="0"/>
              <a:t>Atome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s </a:t>
            </a:r>
            <a:r>
              <a:rPr lang="de-DE" smtClean="0">
                <a:sym typeface="Symbol" pitchFamily="18" charset="2"/>
              </a:rPr>
              <a:t></a:t>
            </a:r>
            <a:r>
              <a:rPr lang="de-DE" smtClean="0">
                <a:latin typeface="Arial" charset="0"/>
                <a:sym typeface="Symbol" pitchFamily="18" charset="2"/>
              </a:rPr>
              <a:t> R, mit s Tupelvariable und R Relationenname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s.At.B, mit s und t Tupelvariablen, A und B Attributnamen und  Vergleichsperator (, , , ...)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s. A  c mit c Konstante</a:t>
            </a:r>
          </a:p>
          <a:p>
            <a:pPr lvl="2"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		</a:t>
            </a:r>
          </a:p>
          <a:p>
            <a:pPr lvl="2">
              <a:buFont typeface="Webdings" pitchFamily="18" charset="2"/>
              <a:buNone/>
            </a:pPr>
            <a:r>
              <a:rPr lang="de-DE" sz="3200" b="1" smtClean="0">
                <a:latin typeface="Arial" charset="0"/>
                <a:sym typeface="Symbol" pitchFamily="18" charset="2"/>
              </a:rPr>
              <a:t>Formeln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Alle Atome sind Formeln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Ist P Formel, so auch P und (P)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Sind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1 </a:t>
            </a:r>
            <a:r>
              <a:rPr lang="de-DE" smtClean="0">
                <a:latin typeface="Arial" charset="0"/>
                <a:sym typeface="Symbol" pitchFamily="18" charset="2"/>
              </a:rPr>
              <a:t>und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2</a:t>
            </a:r>
            <a:r>
              <a:rPr lang="de-DE" smtClean="0">
                <a:latin typeface="Arial" charset="0"/>
                <a:sym typeface="Symbol" pitchFamily="18" charset="2"/>
              </a:rPr>
              <a:t> Formeln, so auch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1 </a:t>
            </a:r>
            <a:r>
              <a:rPr lang="de-DE" smtClean="0">
                <a:latin typeface="Arial" charset="0"/>
                <a:sym typeface="Symbol" pitchFamily="18" charset="2"/>
              </a:rPr>
              <a:t>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2</a:t>
            </a:r>
            <a:r>
              <a:rPr lang="de-DE" smtClean="0">
                <a:latin typeface="Arial" charset="0"/>
                <a:sym typeface="Symbol" pitchFamily="18" charset="2"/>
              </a:rPr>
              <a:t> ,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1 </a:t>
            </a:r>
            <a:r>
              <a:rPr lang="de-DE" smtClean="0">
                <a:latin typeface="Arial" charset="0"/>
                <a:sym typeface="Symbol" pitchFamily="18" charset="2"/>
              </a:rPr>
              <a:t>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2</a:t>
            </a:r>
            <a:r>
              <a:rPr lang="de-DE" smtClean="0">
                <a:latin typeface="Arial" charset="0"/>
                <a:sym typeface="Symbol" pitchFamily="18" charset="2"/>
              </a:rPr>
              <a:t> und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1</a:t>
            </a:r>
            <a:r>
              <a:rPr lang="de-DE" smtClean="0">
                <a:latin typeface="Arial" charset="0"/>
                <a:sym typeface="Symbol" pitchFamily="18" charset="2"/>
              </a:rPr>
              <a:t>  P</a:t>
            </a:r>
            <a:r>
              <a:rPr lang="de-DE" baseline="-25000" smtClean="0">
                <a:latin typeface="Arial" charset="0"/>
                <a:sym typeface="Symbol" pitchFamily="18" charset="2"/>
              </a:rPr>
              <a:t>2</a:t>
            </a:r>
          </a:p>
          <a:p>
            <a:r>
              <a:rPr lang="de-DE" smtClean="0">
                <a:latin typeface="Arial" charset="0"/>
                <a:sym typeface="Symbol" pitchFamily="18" charset="2"/>
              </a:rPr>
              <a:t>Ist P(t) Formel mit freier Variable t, so auch</a:t>
            </a:r>
          </a:p>
          <a:p>
            <a:pPr lvl="2">
              <a:buFont typeface="Webdings" pitchFamily="18" charset="2"/>
              <a:buNone/>
            </a:pPr>
            <a:r>
              <a:rPr lang="de-DE" sz="2400" smtClean="0">
                <a:latin typeface="Arial" charset="0"/>
                <a:sym typeface="Symbol" pitchFamily="18" charset="2"/>
              </a:rPr>
              <a:t>t  R(P(t)) und  t  R(P(t))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Sicherheit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638800"/>
          </a:xfrm>
        </p:spPr>
        <p:txBody>
          <a:bodyPr/>
          <a:lstStyle/>
          <a:p>
            <a:r>
              <a:rPr lang="de-DE" smtClean="0"/>
              <a:t>Einschränkung auf Anfragen mit endlichem Ergebnis. </a:t>
            </a:r>
          </a:p>
          <a:p>
            <a:r>
              <a:rPr lang="de-DE" smtClean="0"/>
              <a:t>Die folgende Beispielanfrage</a:t>
            </a:r>
          </a:p>
          <a:p>
            <a:pPr algn="ctr">
              <a:buFont typeface="Webdings" pitchFamily="18" charset="2"/>
              <a:buNone/>
            </a:pPr>
            <a:r>
              <a:rPr lang="de-DE" smtClean="0"/>
              <a:t>  {n </a:t>
            </a:r>
            <a:r>
              <a:rPr lang="de-DE" smtClean="0">
                <a:sym typeface="Symbol" pitchFamily="18" charset="2"/>
              </a:rPr>
              <a:t>  (n  Professoren)}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sym typeface="Symbol" pitchFamily="18" charset="2"/>
              </a:rPr>
              <a:t>	ist nicht sicher. </a:t>
            </a:r>
          </a:p>
          <a:p>
            <a:r>
              <a:rPr lang="de-DE" smtClean="0">
                <a:sym typeface="Symbol" pitchFamily="18" charset="2"/>
              </a:rPr>
              <a:t>Das Ergebnis ist unendlich.</a:t>
            </a:r>
          </a:p>
          <a:p>
            <a:r>
              <a:rPr lang="de-DE" smtClean="0">
                <a:sym typeface="Symbol" pitchFamily="18" charset="2"/>
              </a:rPr>
              <a:t>Bedingung: Ergebnis des Ausdrucks muss Teilmenge der Domäne der Formel sein.</a:t>
            </a:r>
          </a:p>
          <a:p>
            <a:r>
              <a:rPr lang="de-DE" smtClean="0">
                <a:sym typeface="Symbol" pitchFamily="18" charset="2"/>
              </a:rPr>
              <a:t>Die Domäne einer Formel enthält</a:t>
            </a:r>
          </a:p>
          <a:p>
            <a:pPr lvl="1">
              <a:buFontTx/>
              <a:buChar char="-"/>
            </a:pPr>
            <a:r>
              <a:rPr lang="de-DE" smtClean="0"/>
              <a:t>alle in der Formel vorkommenden Konstanten</a:t>
            </a:r>
          </a:p>
          <a:p>
            <a:pPr lvl="1">
              <a:buFontTx/>
              <a:buChar char="-"/>
            </a:pPr>
            <a:r>
              <a:rPr lang="de-DE" smtClean="0"/>
              <a:t>alle Attributwerte von Relationen, die in der Formel referenziert werden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Der Domänenkalkül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Ein Ausdruck des Domänenkalküls hat die Form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		{[v</a:t>
            </a:r>
            <a:r>
              <a:rPr lang="de-DE" baseline="-25000" smtClean="0">
                <a:latin typeface="Arial" charset="0"/>
              </a:rPr>
              <a:t>1</a:t>
            </a:r>
            <a:r>
              <a:rPr lang="de-DE" smtClean="0">
                <a:latin typeface="Arial" charset="0"/>
              </a:rPr>
              <a:t>, v</a:t>
            </a:r>
            <a:r>
              <a:rPr lang="de-DE" baseline="-25000" smtClean="0">
                <a:latin typeface="Arial" charset="0"/>
              </a:rPr>
              <a:t>2</a:t>
            </a:r>
            <a:r>
              <a:rPr lang="de-DE" smtClean="0">
                <a:latin typeface="Arial" charset="0"/>
              </a:rPr>
              <a:t> , ..., v</a:t>
            </a:r>
            <a:r>
              <a:rPr lang="de-DE" baseline="-25000" smtClean="0">
                <a:latin typeface="Arial" charset="0"/>
              </a:rPr>
              <a:t>n</a:t>
            </a:r>
            <a:r>
              <a:rPr lang="de-DE" smtClean="0">
                <a:latin typeface="Arial" charset="0"/>
              </a:rPr>
              <a:t>]</a:t>
            </a:r>
            <a:r>
              <a:rPr lang="de-DE" smtClean="0">
                <a:latin typeface="Arial" charset="0"/>
                <a:sym typeface="Symbol" pitchFamily="18" charset="2"/>
              </a:rPr>
              <a:t>P (</a:t>
            </a:r>
            <a:r>
              <a:rPr lang="de-DE" smtClean="0">
                <a:latin typeface="Arial" charset="0"/>
              </a:rPr>
              <a:t>v</a:t>
            </a:r>
            <a:r>
              <a:rPr lang="de-DE" baseline="-25000" smtClean="0">
                <a:latin typeface="Arial" charset="0"/>
              </a:rPr>
              <a:t>1 </a:t>
            </a:r>
            <a:r>
              <a:rPr lang="de-DE" smtClean="0">
                <a:latin typeface="Arial" charset="0"/>
                <a:sym typeface="Symbol" pitchFamily="18" charset="2"/>
              </a:rPr>
              <a:t>,..., </a:t>
            </a:r>
            <a:r>
              <a:rPr lang="de-DE" smtClean="0">
                <a:latin typeface="Arial" charset="0"/>
              </a:rPr>
              <a:t>v</a:t>
            </a:r>
            <a:r>
              <a:rPr lang="de-DE" baseline="-25000" smtClean="0">
                <a:latin typeface="Arial" charset="0"/>
              </a:rPr>
              <a:t>n</a:t>
            </a:r>
            <a:r>
              <a:rPr lang="de-DE" smtClean="0">
                <a:latin typeface="Arial" charset="0"/>
                <a:sym typeface="Symbol" pitchFamily="18" charset="2"/>
              </a:rPr>
              <a:t>)</a:t>
            </a:r>
            <a:r>
              <a:rPr lang="de-DE" smtClean="0">
                <a:latin typeface="Arial" charset="0"/>
              </a:rPr>
              <a:t>}</a:t>
            </a: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</a:rPr>
              <a:t>mit v</a:t>
            </a:r>
            <a:r>
              <a:rPr lang="de-DE" baseline="-25000" smtClean="0">
                <a:latin typeface="Arial" charset="0"/>
              </a:rPr>
              <a:t>1 </a:t>
            </a:r>
            <a:r>
              <a:rPr lang="de-DE" smtClean="0">
                <a:latin typeface="Arial" charset="0"/>
                <a:sym typeface="Symbol" pitchFamily="18" charset="2"/>
              </a:rPr>
              <a:t>,..., </a:t>
            </a:r>
            <a:r>
              <a:rPr lang="de-DE" smtClean="0">
                <a:latin typeface="Arial" charset="0"/>
              </a:rPr>
              <a:t>v</a:t>
            </a:r>
            <a:r>
              <a:rPr lang="de-DE" baseline="-25000" smtClean="0">
                <a:latin typeface="Arial" charset="0"/>
              </a:rPr>
              <a:t>n </a:t>
            </a:r>
            <a:r>
              <a:rPr lang="de-DE" smtClean="0">
                <a:latin typeface="Arial" charset="0"/>
                <a:sym typeface="Symbol" pitchFamily="18" charset="2"/>
              </a:rPr>
              <a:t>Domänenvariablen und P Formel.</a:t>
            </a:r>
          </a:p>
          <a:p>
            <a:pPr>
              <a:buFont typeface="Webdings" pitchFamily="18" charset="2"/>
              <a:buNone/>
            </a:pPr>
            <a:endParaRPr lang="de-DE" smtClean="0">
              <a:latin typeface="Arial" charset="0"/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Beispiel: MatrNr und Namen der Prüflinge von Curie</a:t>
            </a:r>
          </a:p>
          <a:p>
            <a:pPr>
              <a:buFont typeface="Webdings" pitchFamily="18" charset="2"/>
              <a:buNone/>
            </a:pPr>
            <a:endParaRPr lang="de-DE" smtClean="0">
              <a:latin typeface="Arial" charset="0"/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de-DE" smtClean="0">
                <a:latin typeface="Arial" charset="0"/>
                <a:sym typeface="Symbol" pitchFamily="18" charset="2"/>
              </a:rPr>
              <a:t>{[</a:t>
            </a:r>
            <a:r>
              <a:rPr lang="de-DE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smtClean="0">
                <a:latin typeface="Arial" charset="0"/>
                <a:sym typeface="Symbol" pitchFamily="18" charset="2"/>
              </a:rPr>
              <a:t>, n]  s ([</a:t>
            </a:r>
            <a:r>
              <a:rPr lang="de-DE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smtClean="0">
                <a:latin typeface="Arial" charset="0"/>
                <a:sym typeface="Symbol" pitchFamily="18" charset="2"/>
              </a:rPr>
              <a:t>, n, s]  Studenten   v, </a:t>
            </a:r>
            <a:r>
              <a:rPr lang="de-DE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smtClean="0">
                <a:latin typeface="Arial" charset="0"/>
                <a:sym typeface="Symbol" pitchFamily="18" charset="2"/>
              </a:rPr>
              <a:t>, g ([</a:t>
            </a:r>
            <a:r>
              <a:rPr lang="de-DE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smtClean="0">
                <a:latin typeface="Arial" charset="0"/>
                <a:sym typeface="Symbol" pitchFamily="18" charset="2"/>
              </a:rPr>
              <a:t>, v, </a:t>
            </a:r>
            <a:r>
              <a:rPr lang="de-DE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smtClean="0">
                <a:latin typeface="Arial" charset="0"/>
                <a:sym typeface="Symbol" pitchFamily="18" charset="2"/>
              </a:rPr>
              <a:t>,g]  prüfen  a,r, b([</a:t>
            </a:r>
            <a:r>
              <a:rPr lang="de-DE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smtClean="0">
                <a:latin typeface="Arial" charset="0"/>
                <a:sym typeface="Symbol" pitchFamily="18" charset="2"/>
              </a:rPr>
              <a:t>, a, r , b]  Professoren  a  = 'Curie')))}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Prolog ~ Domänenkalkül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Sicherheit des Domänenkalküls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marL="457200" indent="-457200"/>
            <a:r>
              <a:rPr lang="de-DE" smtClean="0"/>
              <a:t>Sicherheit ist analog zum Tupelkakkül</a:t>
            </a:r>
          </a:p>
          <a:p>
            <a:pPr marL="457200" indent="-457200"/>
            <a:r>
              <a:rPr lang="de-DE" smtClean="0"/>
              <a:t>zum Beispiel ist</a:t>
            </a:r>
          </a:p>
          <a:p>
            <a:pPr marL="457200" indent="-457200">
              <a:buFont typeface="Webdings" pitchFamily="18" charset="2"/>
              <a:buNone/>
            </a:pPr>
            <a:r>
              <a:rPr lang="de-DE" smtClean="0"/>
              <a:t>		{[p,n,r,o] </a:t>
            </a:r>
            <a:r>
              <a:rPr lang="de-DE" smtClean="0">
                <a:latin typeface="Arial" charset="0"/>
                <a:sym typeface="Symbol" pitchFamily="18" charset="2"/>
              </a:rPr>
              <a:t> </a:t>
            </a:r>
            <a:r>
              <a:rPr lang="de-DE" smtClean="0">
                <a:sym typeface="Symbol" pitchFamily="18" charset="2"/>
              </a:rPr>
              <a:t> ([p,n,r,o]  Professoren) </a:t>
            </a:r>
            <a:r>
              <a:rPr lang="de-DE" smtClean="0"/>
              <a:t>}</a:t>
            </a:r>
          </a:p>
          <a:p>
            <a:pPr marL="457200" indent="-457200">
              <a:buFont typeface="Webdings" pitchFamily="18" charset="2"/>
              <a:buNone/>
            </a:pPr>
            <a:r>
              <a:rPr lang="de-DE" smtClean="0"/>
              <a:t>	nicht sicher.</a:t>
            </a:r>
          </a:p>
          <a:p>
            <a:pPr marL="457200" indent="-457200"/>
            <a:r>
              <a:rPr lang="de-DE" smtClean="0"/>
              <a:t>Ein Ausdruck </a:t>
            </a:r>
          </a:p>
          <a:p>
            <a:pPr marL="457200" indent="-457200">
              <a:buFont typeface="Webdings" pitchFamily="18" charset="2"/>
              <a:buNone/>
            </a:pPr>
            <a:r>
              <a:rPr lang="de-DE" smtClean="0"/>
              <a:t>		{[x</a:t>
            </a:r>
            <a:r>
              <a:rPr lang="de-DE" baseline="-25000" smtClean="0"/>
              <a:t>1</a:t>
            </a:r>
            <a:r>
              <a:rPr lang="de-DE" smtClean="0"/>
              <a:t>, x</a:t>
            </a:r>
            <a:r>
              <a:rPr lang="de-DE" baseline="-25000" smtClean="0"/>
              <a:t>2</a:t>
            </a:r>
            <a:r>
              <a:rPr lang="de-DE" smtClean="0"/>
              <a:t>, ..., x</a:t>
            </a:r>
            <a:r>
              <a:rPr lang="de-DE" baseline="-25000" smtClean="0"/>
              <a:t>n</a:t>
            </a:r>
            <a:r>
              <a:rPr lang="de-DE" smtClean="0"/>
              <a:t>] </a:t>
            </a:r>
            <a:r>
              <a:rPr lang="de-DE" smtClean="0">
                <a:latin typeface="Arial" charset="0"/>
                <a:sym typeface="Symbol" pitchFamily="18" charset="2"/>
              </a:rPr>
              <a:t> P(</a:t>
            </a:r>
            <a:r>
              <a:rPr lang="de-DE" smtClean="0"/>
              <a:t>x</a:t>
            </a:r>
            <a:r>
              <a:rPr lang="de-DE" baseline="-25000" smtClean="0"/>
              <a:t>1</a:t>
            </a:r>
            <a:r>
              <a:rPr lang="de-DE" smtClean="0"/>
              <a:t>, x</a:t>
            </a:r>
            <a:r>
              <a:rPr lang="de-DE" baseline="-25000" smtClean="0"/>
              <a:t>2</a:t>
            </a:r>
            <a:r>
              <a:rPr lang="de-DE" smtClean="0"/>
              <a:t>, ..., x</a:t>
            </a:r>
            <a:r>
              <a:rPr lang="de-DE" baseline="-25000" smtClean="0"/>
              <a:t>n</a:t>
            </a:r>
            <a:r>
              <a:rPr lang="de-DE" smtClean="0">
                <a:latin typeface="Arial" charset="0"/>
                <a:sym typeface="Symbol" pitchFamily="18" charset="2"/>
              </a:rPr>
              <a:t>)}</a:t>
            </a:r>
            <a:endParaRPr lang="de-DE" smtClean="0"/>
          </a:p>
          <a:p>
            <a:pPr marL="457200" indent="-457200">
              <a:buFont typeface="Webdings" pitchFamily="18" charset="2"/>
              <a:buNone/>
            </a:pPr>
            <a:r>
              <a:rPr lang="de-DE" smtClean="0"/>
              <a:t>	ist sicher, falls folgende drei Bedingungen gelten: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52400" y="498475"/>
            <a:ext cx="8991600" cy="4729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latin typeface="Tahoma" pitchFamily="34" charset="0"/>
              </a:rPr>
              <a:t>Falls Tupel [c</a:t>
            </a:r>
            <a:r>
              <a:rPr kumimoji="1" lang="de-DE" baseline="-25000">
                <a:latin typeface="Tahoma" pitchFamily="34" charset="0"/>
              </a:rPr>
              <a:t>1</a:t>
            </a:r>
            <a:r>
              <a:rPr kumimoji="1" lang="de-DE">
                <a:latin typeface="Tahoma" pitchFamily="34" charset="0"/>
              </a:rPr>
              <a:t>, c</a:t>
            </a:r>
            <a:r>
              <a:rPr kumimoji="1" lang="de-DE" baseline="-25000">
                <a:latin typeface="Tahoma" pitchFamily="34" charset="0"/>
              </a:rPr>
              <a:t>2</a:t>
            </a:r>
            <a:r>
              <a:rPr kumimoji="1" lang="de-DE">
                <a:latin typeface="Tahoma" pitchFamily="34" charset="0"/>
              </a:rPr>
              <a:t>, ..., c</a:t>
            </a:r>
            <a:r>
              <a:rPr kumimoji="1" lang="de-DE" baseline="-25000">
                <a:latin typeface="Tahoma" pitchFamily="34" charset="0"/>
              </a:rPr>
              <a:t>n </a:t>
            </a:r>
            <a:r>
              <a:rPr kumimoji="1" lang="de-DE">
                <a:latin typeface="Tahoma" pitchFamily="34" charset="0"/>
              </a:rPr>
              <a:t>] mit Konstante c</a:t>
            </a:r>
            <a:r>
              <a:rPr kumimoji="1" lang="de-DE" baseline="-25000">
                <a:latin typeface="Tahoma" pitchFamily="34" charset="0"/>
              </a:rPr>
              <a:t>i</a:t>
            </a:r>
            <a:r>
              <a:rPr kumimoji="1" lang="de-DE">
                <a:latin typeface="Tahoma" pitchFamily="34" charset="0"/>
              </a:rPr>
              <a:t> im Ergebnis enthalten ist, so muss jedes c</a:t>
            </a:r>
            <a:r>
              <a:rPr kumimoji="1" lang="de-DE" baseline="-25000">
                <a:latin typeface="Tahoma" pitchFamily="34" charset="0"/>
              </a:rPr>
              <a:t>i</a:t>
            </a:r>
            <a:r>
              <a:rPr kumimoji="1" lang="de-DE">
                <a:latin typeface="Tahoma" pitchFamily="34" charset="0"/>
              </a:rPr>
              <a:t> (1 </a:t>
            </a:r>
            <a:r>
              <a:rPr kumimoji="1" lang="de-DE">
                <a:latin typeface="Tahoma" pitchFamily="34" charset="0"/>
                <a:sym typeface="Symbol" pitchFamily="18" charset="2"/>
              </a:rPr>
              <a:t> i  n) in der Domäne von P enthalten sein.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latin typeface="Tahoma" pitchFamily="34" charset="0"/>
                <a:sym typeface="Symbol" pitchFamily="18" charset="2"/>
              </a:rPr>
              <a:t>Für jede existenz-quantifizierte Teilformel </a:t>
            </a:r>
            <a:r>
              <a:rPr kumimoji="1" lang="de-DE">
                <a:sym typeface="Symbol" pitchFamily="18" charset="2"/>
              </a:rPr>
              <a:t>x(P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(x)) muss gelten, dass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nur für Elemente aus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 erfüllbar sein kann - oder evtl. für gar keine. Mit anderen Worten, wenn für eine Konstante c das Prädikat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(c) erfüllt ist, so muss c in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enthalten sein.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sym typeface="Symbol" pitchFamily="18" charset="2"/>
              </a:rPr>
              <a:t>Für jede universal-quantifizierte Teilformel  x(P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(x)) muss gelten, dass sie dann und nur dann erfüllt ist, wenn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 für alle Werte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erfüllt ist- Mit anderen Worten,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(d) muss für alle d, die nicht in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enthalten sind, auf jeden Fall erfüllt sein.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Ausdruckskraft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ebdings" pitchFamily="18" charset="2"/>
              <a:buNone/>
            </a:pPr>
            <a:r>
              <a:rPr lang="de-DE" smtClean="0"/>
              <a:t>Die drei Sprachen</a:t>
            </a:r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mtClean="0"/>
              <a:t>relationale Algebra,</a:t>
            </a:r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mtClean="0"/>
              <a:t>relationaler Tupelkalkül, eingeschränkt auf sichere Ausdrücke und</a:t>
            </a:r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mtClean="0"/>
              <a:t>relationaler Domänenkalkül, eingeschränkt auf sichere Ausdrücke </a:t>
            </a:r>
          </a:p>
          <a:p>
            <a:pPr marL="457200" indent="-457200">
              <a:buFont typeface="Webdings" pitchFamily="18" charset="2"/>
              <a:buNone/>
            </a:pPr>
            <a:r>
              <a:rPr lang="de-DE" smtClean="0"/>
              <a:t>sind </a:t>
            </a:r>
            <a:r>
              <a:rPr lang="de-DE" b="1" smtClean="0"/>
              <a:t>gleich mächtig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Group 2"/>
          <p:cNvGraphicFramePr>
            <a:graphicFrameLocks noGrp="1"/>
          </p:cNvGraphicFramePr>
          <p:nvPr/>
        </p:nvGraphicFramePr>
        <p:xfrm>
          <a:off x="0" y="0"/>
          <a:ext cx="3929058" cy="2578608"/>
        </p:xfrm>
        <a:graphic>
          <a:graphicData uri="http://schemas.openxmlformats.org/drawingml/2006/table">
            <a:tbl>
              <a:tblPr/>
              <a:tblGrid>
                <a:gridCol w="924484"/>
                <a:gridCol w="861434"/>
                <a:gridCol w="571504"/>
                <a:gridCol w="525466"/>
                <a:gridCol w="104617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FakName</a:t>
                      </a:r>
                      <a:endParaRPr kumimoji="1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3" name="Group 51"/>
          <p:cNvGraphicFramePr>
            <a:graphicFrameLocks noGrp="1"/>
          </p:cNvGraphicFramePr>
          <p:nvPr/>
        </p:nvGraphicFramePr>
        <p:xfrm>
          <a:off x="4572000" y="0"/>
          <a:ext cx="4572000" cy="2855976"/>
        </p:xfrm>
        <a:graphic>
          <a:graphicData uri="http://schemas.openxmlformats.org/drawingml/2006/table">
            <a:tbl>
              <a:tblPr/>
              <a:tblGrid>
                <a:gridCol w="857256"/>
                <a:gridCol w="1500198"/>
                <a:gridCol w="857256"/>
                <a:gridCol w="1357290"/>
              </a:tblGrid>
              <a:tr h="3048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FakName</a:t>
                      </a:r>
                      <a:endParaRPr kumimoji="1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47" name="Group 95"/>
          <p:cNvGraphicFramePr>
            <a:graphicFrameLocks noGrp="1"/>
          </p:cNvGraphicFramePr>
          <p:nvPr/>
        </p:nvGraphicFramePr>
        <p:xfrm>
          <a:off x="5486400" y="5048250"/>
          <a:ext cx="3657600" cy="3621024"/>
        </p:xfrm>
        <a:graphic>
          <a:graphicData uri="http://schemas.openxmlformats.org/drawingml/2006/table">
            <a:tbl>
              <a:tblPr/>
              <a:tblGrid>
                <a:gridCol w="700088"/>
                <a:gridCol w="1673225"/>
                <a:gridCol w="479425"/>
                <a:gridCol w="8048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742" name="Group 190"/>
          <p:cNvGraphicFramePr>
            <a:graphicFrameLocks noGrp="1"/>
          </p:cNvGraphicFramePr>
          <p:nvPr/>
        </p:nvGraphicFramePr>
        <p:xfrm>
          <a:off x="928688" y="5072063"/>
          <a:ext cx="1905000" cy="399592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0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" y="2643188"/>
            <a:ext cx="455613" cy="519112"/>
          </a:xfrm>
          <a:custGeom>
            <a:avLst/>
            <a:gdLst>
              <a:gd name="T0" fmla="+- 0 273 273"/>
              <a:gd name="T1" fmla="*/ T0 w 1266"/>
              <a:gd name="T2" fmla="+- 0 7739 7342"/>
              <a:gd name="T3" fmla="*/ 7739 h 1440"/>
              <a:gd name="T4" fmla="+- 0 372 273"/>
              <a:gd name="T5" fmla="*/ T4 w 1266"/>
              <a:gd name="T6" fmla="+- 0 7640 7342"/>
              <a:gd name="T7" fmla="*/ 7640 h 1440"/>
              <a:gd name="T8" fmla="+- 0 571 273"/>
              <a:gd name="T9" fmla="*/ T8 w 1266"/>
              <a:gd name="T10" fmla="+- 0 7665 7342"/>
              <a:gd name="T11" fmla="*/ 7665 h 1440"/>
              <a:gd name="T12" fmla="+- 0 546 273"/>
              <a:gd name="T13" fmla="*/ T12 w 1266"/>
              <a:gd name="T14" fmla="+- 0 7888 7342"/>
              <a:gd name="T15" fmla="*/ 7888 h 1440"/>
              <a:gd name="T16" fmla="+- 0 298 273"/>
              <a:gd name="T17" fmla="*/ T16 w 1266"/>
              <a:gd name="T18" fmla="+- 0 8086 7342"/>
              <a:gd name="T19" fmla="*/ 8086 h 1440"/>
              <a:gd name="T20" fmla="+- 0 273 273"/>
              <a:gd name="T21" fmla="*/ T20 w 1266"/>
              <a:gd name="T22" fmla="+- 0 8111 7342"/>
              <a:gd name="T23" fmla="*/ 8111 h 1440"/>
              <a:gd name="T24" fmla="+- 0 372 273"/>
              <a:gd name="T25" fmla="*/ T24 w 1266"/>
              <a:gd name="T26" fmla="+- 0 8136 7342"/>
              <a:gd name="T27" fmla="*/ 8136 h 1440"/>
              <a:gd name="T28" fmla="+- 0 620 273"/>
              <a:gd name="T29" fmla="*/ T28 w 1266"/>
              <a:gd name="T30" fmla="+- 0 8186 7342"/>
              <a:gd name="T31" fmla="*/ 8186 h 1440"/>
              <a:gd name="T32" fmla="+- 0 695 273"/>
              <a:gd name="T33" fmla="*/ T32 w 1266"/>
              <a:gd name="T34" fmla="+- 0 8136 7342"/>
              <a:gd name="T35" fmla="*/ 8136 h 1440"/>
              <a:gd name="T36" fmla="+- 0 1017 273"/>
              <a:gd name="T37" fmla="*/ T36 w 1266"/>
              <a:gd name="T38" fmla="+- 0 7962 7342"/>
              <a:gd name="T39" fmla="*/ 7962 h 1440"/>
              <a:gd name="T40" fmla="+- 0 967 273"/>
              <a:gd name="T41" fmla="*/ T40 w 1266"/>
              <a:gd name="T42" fmla="+- 0 7938 7342"/>
              <a:gd name="T43" fmla="*/ 7938 h 1440"/>
              <a:gd name="T44" fmla="+- 0 843 273"/>
              <a:gd name="T45" fmla="*/ T44 w 1266"/>
              <a:gd name="T46" fmla="+- 0 8037 7342"/>
              <a:gd name="T47" fmla="*/ 8037 h 1440"/>
              <a:gd name="T48" fmla="+- 0 819 273"/>
              <a:gd name="T49" fmla="*/ T48 w 1266"/>
              <a:gd name="T50" fmla="+- 0 8210 7342"/>
              <a:gd name="T51" fmla="*/ 8210 h 1440"/>
              <a:gd name="T52" fmla="+- 0 1042 273"/>
              <a:gd name="T53" fmla="*/ T52 w 1266"/>
              <a:gd name="T54" fmla="+- 0 8037 7342"/>
              <a:gd name="T55" fmla="*/ 8037 h 1440"/>
              <a:gd name="T56" fmla="+- 0 1042 273"/>
              <a:gd name="T57" fmla="*/ T56 w 1266"/>
              <a:gd name="T58" fmla="+- 0 8111 7342"/>
              <a:gd name="T59" fmla="*/ 8111 h 1440"/>
              <a:gd name="T60" fmla="+- 0 1141 273"/>
              <a:gd name="T61" fmla="*/ T60 w 1266"/>
              <a:gd name="T62" fmla="+- 0 8260 7342"/>
              <a:gd name="T63" fmla="*/ 8260 h 1440"/>
              <a:gd name="T64" fmla="+- 0 1215 273"/>
              <a:gd name="T65" fmla="*/ T64 w 1266"/>
              <a:gd name="T66" fmla="+- 0 7367 7342"/>
              <a:gd name="T67" fmla="*/ 7367 h 1440"/>
              <a:gd name="T68" fmla="+- 0 1414 273"/>
              <a:gd name="T69" fmla="*/ T68 w 1266"/>
              <a:gd name="T70" fmla="+- 0 7615 7342"/>
              <a:gd name="T71" fmla="*/ 7615 h 1440"/>
              <a:gd name="T72" fmla="+- 0 1315 273"/>
              <a:gd name="T73" fmla="*/ T72 w 1266"/>
              <a:gd name="T74" fmla="+- 0 8434 7342"/>
              <a:gd name="T75" fmla="*/ 8434 h 1440"/>
              <a:gd name="T76" fmla="+- 0 719 273"/>
              <a:gd name="T77" fmla="*/ T76 w 1266"/>
              <a:gd name="T78" fmla="+- 0 8781 7342"/>
              <a:gd name="T79" fmla="*/ 8781 h 14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1266" h="1440" extrusionOk="0">
                <a:moveTo>
                  <a:pt x="0" y="397"/>
                </a:moveTo>
                <a:cubicBezTo>
                  <a:pt x="14" y="342"/>
                  <a:pt x="47" y="325"/>
                  <a:pt x="99" y="298"/>
                </a:cubicBezTo>
                <a:cubicBezTo>
                  <a:pt x="160" y="266"/>
                  <a:pt x="258" y="244"/>
                  <a:pt x="298" y="323"/>
                </a:cubicBezTo>
                <a:cubicBezTo>
                  <a:pt x="334" y="394"/>
                  <a:pt x="313" y="479"/>
                  <a:pt x="273" y="546"/>
                </a:cubicBezTo>
                <a:cubicBezTo>
                  <a:pt x="204" y="664"/>
                  <a:pt x="130" y="691"/>
                  <a:pt x="25" y="744"/>
                </a:cubicBezTo>
                <a:cubicBezTo>
                  <a:pt x="17" y="752"/>
                  <a:pt x="8" y="761"/>
                  <a:pt x="0" y="769"/>
                </a:cubicBezTo>
                <a:cubicBezTo>
                  <a:pt x="17" y="820"/>
                  <a:pt x="48" y="777"/>
                  <a:pt x="99" y="794"/>
                </a:cubicBezTo>
                <a:cubicBezTo>
                  <a:pt x="163" y="815"/>
                  <a:pt x="297" y="807"/>
                  <a:pt x="347" y="844"/>
                </a:cubicBezTo>
                <a:cubicBezTo>
                  <a:pt x="385" y="872"/>
                  <a:pt x="376" y="851"/>
                  <a:pt x="422" y="794"/>
                </a:cubicBezTo>
              </a:path>
              <a:path w="1266" h="1440" extrusionOk="0">
                <a:moveTo>
                  <a:pt x="744" y="620"/>
                </a:moveTo>
                <a:cubicBezTo>
                  <a:pt x="776" y="573"/>
                  <a:pt x="741" y="596"/>
                  <a:pt x="694" y="596"/>
                </a:cubicBezTo>
                <a:cubicBezTo>
                  <a:pt x="602" y="596"/>
                  <a:pt x="615" y="620"/>
                  <a:pt x="570" y="695"/>
                </a:cubicBezTo>
                <a:cubicBezTo>
                  <a:pt x="520" y="778"/>
                  <a:pt x="505" y="788"/>
                  <a:pt x="546" y="868"/>
                </a:cubicBezTo>
                <a:cubicBezTo>
                  <a:pt x="665" y="855"/>
                  <a:pt x="735" y="820"/>
                  <a:pt x="769" y="695"/>
                </a:cubicBezTo>
                <a:cubicBezTo>
                  <a:pt x="799" y="584"/>
                  <a:pt x="769" y="730"/>
                  <a:pt x="769" y="769"/>
                </a:cubicBezTo>
                <a:cubicBezTo>
                  <a:pt x="769" y="870"/>
                  <a:pt x="775" y="872"/>
                  <a:pt x="868" y="918"/>
                </a:cubicBezTo>
              </a:path>
              <a:path w="1266" h="1440" extrusionOk="0">
                <a:moveTo>
                  <a:pt x="942" y="25"/>
                </a:moveTo>
                <a:cubicBezTo>
                  <a:pt x="991" y="140"/>
                  <a:pt x="1065" y="174"/>
                  <a:pt x="1141" y="273"/>
                </a:cubicBezTo>
                <a:cubicBezTo>
                  <a:pt x="1338" y="528"/>
                  <a:pt x="1262" y="862"/>
                  <a:pt x="1042" y="1092"/>
                </a:cubicBezTo>
                <a:cubicBezTo>
                  <a:pt x="889" y="1251"/>
                  <a:pt x="644" y="1358"/>
                  <a:pt x="446" y="143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1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0" y="2616200"/>
            <a:ext cx="8232775" cy="1474788"/>
          </a:xfrm>
          <a:custGeom>
            <a:avLst/>
            <a:gdLst>
              <a:gd name="T0" fmla="*/ 2232 w 22871"/>
              <a:gd name="T1" fmla="+- 0 9922 7268"/>
              <a:gd name="T2" fmla="*/ 9922 h 4094"/>
              <a:gd name="T3" fmla="*/ 2902 w 22871"/>
              <a:gd name="T4" fmla="+- 0 9922 7268"/>
              <a:gd name="T5" fmla="*/ 9922 h 4094"/>
              <a:gd name="T6" fmla="*/ 4415 w 22871"/>
              <a:gd name="T7" fmla="+- 0 9351 7268"/>
              <a:gd name="T8" fmla="*/ 9351 h 4094"/>
              <a:gd name="T9" fmla="*/ 4837 w 22871"/>
              <a:gd name="T10" fmla="+- 0 10071 7268"/>
              <a:gd name="T11" fmla="*/ 10071 h 4094"/>
              <a:gd name="T12" fmla="*/ 5978 w 22871"/>
              <a:gd name="T13" fmla="+- 0 9897 7268"/>
              <a:gd name="T14" fmla="*/ 9897 h 4094"/>
              <a:gd name="T15" fmla="*/ 5978 w 22871"/>
              <a:gd name="T16" fmla="+- 0 9575 7268"/>
              <a:gd name="T17" fmla="*/ 9575 h 4094"/>
              <a:gd name="T18" fmla="*/ 6499 w 22871"/>
              <a:gd name="T19" fmla="+- 0 9897 7268"/>
              <a:gd name="T20" fmla="*/ 9897 h 4094"/>
              <a:gd name="T21" fmla="*/ 7317 w 22871"/>
              <a:gd name="T22" fmla="+- 0 9227 7268"/>
              <a:gd name="T23" fmla="*/ 9227 h 4094"/>
              <a:gd name="T24" fmla="*/ 6970 w 22871"/>
              <a:gd name="T25" fmla="+- 0 9252 7268"/>
              <a:gd name="T26" fmla="*/ 9252 h 4094"/>
              <a:gd name="T27" fmla="*/ 4192 w 22871"/>
              <a:gd name="T28" fmla="+- 0 10666 7268"/>
              <a:gd name="T29" fmla="*/ 10666 h 4094"/>
              <a:gd name="T30" fmla="*/ 4068 w 22871"/>
              <a:gd name="T31" fmla="+- 0 11063 7268"/>
              <a:gd name="T32" fmla="*/ 11063 h 4094"/>
              <a:gd name="T33" fmla="*/ 4490 w 22871"/>
              <a:gd name="T34" fmla="+- 0 10492 7268"/>
              <a:gd name="T35" fmla="*/ 10492 h 4094"/>
              <a:gd name="T36" fmla="*/ 4589 w 22871"/>
              <a:gd name="T37" fmla="+- 0 10765 7268"/>
              <a:gd name="T38" fmla="*/ 10765 h 4094"/>
              <a:gd name="T39" fmla="*/ 5085 w 22871"/>
              <a:gd name="T40" fmla="+- 0 11063 7268"/>
              <a:gd name="T41" fmla="*/ 11063 h 4094"/>
              <a:gd name="T42" fmla="*/ 4961 w 22871"/>
              <a:gd name="T43" fmla="+- 0 10666 7268"/>
              <a:gd name="T44" fmla="*/ 10666 h 4094"/>
              <a:gd name="T45" fmla="*/ 5581 w 22871"/>
              <a:gd name="T46" fmla="+- 0 10914 7268"/>
              <a:gd name="T47" fmla="*/ 10914 h 4094"/>
              <a:gd name="T48" fmla="*/ 5928 w 22871"/>
              <a:gd name="T49" fmla="+- 0 11063 7268"/>
              <a:gd name="T50" fmla="*/ 11063 h 4094"/>
              <a:gd name="T51" fmla="*/ 6152 w 22871"/>
              <a:gd name="T52" fmla="+- 0 10988 7268"/>
              <a:gd name="T53" fmla="*/ 10988 h 4094"/>
              <a:gd name="T54" fmla="*/ 8830 w 22871"/>
              <a:gd name="T55" fmla="+- 0 9550 7268"/>
              <a:gd name="T56" fmla="*/ 9550 h 4094"/>
              <a:gd name="T57" fmla="*/ 8855 w 22871"/>
              <a:gd name="T58" fmla="+- 0 9847 7268"/>
              <a:gd name="T59" fmla="*/ 9847 h 4094"/>
              <a:gd name="T60" fmla="*/ 8260 w 22871"/>
              <a:gd name="T61" fmla="+- 0 9426 7268"/>
              <a:gd name="T62" fmla="*/ 9426 h 4094"/>
              <a:gd name="T63" fmla="*/ 9376 w 22871"/>
              <a:gd name="T64" fmla="+- 0 9575 7268"/>
              <a:gd name="T65" fmla="*/ 9575 h 4094"/>
              <a:gd name="T66" fmla="*/ 9996 w 22871"/>
              <a:gd name="T67" fmla="+- 0 8186 7268"/>
              <a:gd name="T68" fmla="*/ 8186 h 4094"/>
              <a:gd name="T69" fmla="*/ 16148 w 22871"/>
              <a:gd name="T70" fmla="+- 0 8310 7268"/>
              <a:gd name="T71" fmla="*/ 8310 h 4094"/>
              <a:gd name="T72" fmla="*/ 21754 w 22871"/>
              <a:gd name="T73" fmla="+- 0 8607 7268"/>
              <a:gd name="T74" fmla="*/ 8607 h 4094"/>
              <a:gd name="T75" fmla="*/ 22845 w 22871"/>
              <a:gd name="T76" fmla="+- 0 8111 7268"/>
              <a:gd name="T77" fmla="*/ 8111 h 4094"/>
              <a:gd name="T78" fmla="*/ 3944 w 22871"/>
              <a:gd name="T79" fmla="+- 0 10492 7268"/>
              <a:gd name="T80" fmla="*/ 10492 h 4094"/>
              <a:gd name="T81" fmla="*/ 10368 w 22871"/>
              <a:gd name="T82" fmla="+- 0 9178 7268"/>
              <a:gd name="T83" fmla="*/ 9178 h 4094"/>
              <a:gd name="T84" fmla="*/ 11286 w 22871"/>
              <a:gd name="T85" fmla="+- 0 9575 7268"/>
              <a:gd name="T86" fmla="*/ 9575 h 4094"/>
              <a:gd name="T87" fmla="*/ 3969 w 22871"/>
              <a:gd name="T88" fmla="+- 0 8830 7268"/>
              <a:gd name="T89" fmla="*/ 8830 h 4094"/>
              <a:gd name="T90" fmla="*/ 3746 w 22871"/>
              <a:gd name="T91" fmla="+- 0 11088 7268"/>
              <a:gd name="T92" fmla="*/ 11088 h 4094"/>
              <a:gd name="T93" fmla="*/ 12601 w 22871"/>
              <a:gd name="T94" fmla="+- 0 9773 7268"/>
              <a:gd name="T95" fmla="*/ 9773 h 4094"/>
              <a:gd name="T96" fmla="*/ 13593 w 22871"/>
              <a:gd name="T97" fmla="+- 0 9723 7268"/>
              <a:gd name="T98" fmla="*/ 9723 h 4094"/>
              <a:gd name="T99" fmla="*/ 14263 w 22871"/>
              <a:gd name="T100" fmla="+- 0 9897 7268"/>
              <a:gd name="T101" fmla="*/ 9897 h 4094"/>
              <a:gd name="T102" fmla="*/ 14932 w 22871"/>
              <a:gd name="T103" fmla="+- 0 9674 7268"/>
              <a:gd name="T104" fmla="*/ 9674 h 4094"/>
              <a:gd name="T105" fmla="*/ 15776 w 22871"/>
              <a:gd name="T106" fmla="+- 0 9798 7268"/>
              <a:gd name="T107" fmla="*/ 9798 h 4094"/>
              <a:gd name="T108" fmla="*/ 16619 w 22871"/>
              <a:gd name="T109" fmla="+- 0 10046 7268"/>
              <a:gd name="T110" fmla="*/ 10046 h 4094"/>
              <a:gd name="T111" fmla="*/ 17289 w 22871"/>
              <a:gd name="T112" fmla="+- 0 9351 7268"/>
              <a:gd name="T113" fmla="*/ 9351 h 4094"/>
              <a:gd name="T114" fmla="*/ 12204 w 22871"/>
              <a:gd name="T115" fmla="+- 0 10567 7268"/>
              <a:gd name="T116" fmla="*/ 10567 h 4094"/>
              <a:gd name="T117" fmla="*/ 12526 w 22871"/>
              <a:gd name="T118" fmla="+- 0 10592 7268"/>
              <a:gd name="T119" fmla="*/ 10592 h 4094"/>
              <a:gd name="T120" fmla="*/ 13022 w 22871"/>
              <a:gd name="T121" fmla="+- 0 10592 7268"/>
              <a:gd name="T122" fmla="*/ 10592 h 4094"/>
              <a:gd name="T123" fmla="*/ 13444 w 22871"/>
              <a:gd name="T124" fmla="+- 0 10939 7268"/>
              <a:gd name="T125" fmla="*/ 10939 h 4094"/>
              <a:gd name="T126" fmla="*/ 13643 w 22871"/>
              <a:gd name="T127" fmla="+- 0 10691 7268"/>
              <a:gd name="T128" fmla="*/ 10691 h 4094"/>
              <a:gd name="T129" fmla="*/ 14015 w 22871"/>
              <a:gd name="T130" fmla="+- 0 10765 7268"/>
              <a:gd name="T131" fmla="*/ 10765 h 4094"/>
              <a:gd name="T132" fmla="*/ 14114 w 22871"/>
              <a:gd name="T133" fmla="+- 0 10468 7268"/>
              <a:gd name="T134" fmla="*/ 10468 h 4094"/>
              <a:gd name="T135" fmla="*/ 14585 w 22871"/>
              <a:gd name="T136" fmla="+- 0 10840 7268"/>
              <a:gd name="T137" fmla="*/ 10840 h 4094"/>
              <a:gd name="T138" fmla="*/ 11733 w 22871"/>
              <a:gd name="T139" fmla="+- 0 9575 7268"/>
              <a:gd name="T140" fmla="*/ 9575 h 4094"/>
              <a:gd name="T141" fmla="*/ 11981 w 22871"/>
              <a:gd name="T142" fmla="+- 0 10889 7268"/>
              <a:gd name="T143" fmla="*/ 10889 h 4094"/>
              <a:gd name="T144" fmla="*/ 18355 w 22871"/>
              <a:gd name="T145" fmla="+- 0 9599 7268"/>
              <a:gd name="T146" fmla="*/ 9599 h 4094"/>
              <a:gd name="T147" fmla="*/ 18455 w 22871"/>
              <a:gd name="T148" fmla="+- 0 9996 7268"/>
              <a:gd name="T149" fmla="*/ 9996 h 4094"/>
              <a:gd name="T150" fmla="*/ 17760 w 22871"/>
              <a:gd name="T151" fmla="+- 0 10071 7268"/>
              <a:gd name="T152" fmla="*/ 10071 h 4094"/>
              <a:gd name="T153" fmla="*/ 19447 w 22871"/>
              <a:gd name="T154" fmla="+- 0 9947 7268"/>
              <a:gd name="T155" fmla="*/ 9947 h 4094"/>
              <a:gd name="T156" fmla="*/ 21010 w 22871"/>
              <a:gd name="T157" fmla="+- 0 9252 7268"/>
              <a:gd name="T158" fmla="*/ 9252 h 4094"/>
              <a:gd name="T159" fmla="*/ 446 w 22871"/>
              <a:gd name="T160" fmla="+- 0 10071 7268"/>
              <a:gd name="T161" fmla="*/ 10071 h 4094"/>
              <a:gd name="T162" fmla="*/ 645 w 22871"/>
              <a:gd name="T163" fmla="+- 0 10468 7268"/>
              <a:gd name="T164" fmla="*/ 10468 h 4094"/>
              <a:gd name="T165" fmla="*/ 1091 w 22871"/>
              <a:gd name="T166" fmla="+- 0 10542 7268"/>
              <a:gd name="T167" fmla="*/ 10542 h 4094"/>
              <a:gd name="T168" fmla="*/ 1265 w 22871"/>
              <a:gd name="T169" fmla="+- 0 10716 7268"/>
              <a:gd name="T170" fmla="*/ 10716 h 4094"/>
              <a:gd name="T171" fmla="*/ 1588 w 22871"/>
              <a:gd name="T172" fmla="+- 0 10666 7268"/>
              <a:gd name="T173" fmla="*/ 10666 h 4094"/>
              <a:gd name="T174" fmla="*/ 1786 w 22871"/>
              <a:gd name="T175" fmla="+- 0 10790 7268"/>
              <a:gd name="T176" fmla="*/ 10790 h 4094"/>
              <a:gd name="T177" fmla="*/ 1960 w 22871"/>
              <a:gd name="T178" fmla="+- 0 8880 7268"/>
              <a:gd name="T179" fmla="*/ 8880 h 409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  <a:cxn ang="0">
                <a:pos x="T162" y="T164"/>
              </a:cxn>
              <a:cxn ang="0">
                <a:pos x="T165" y="T167"/>
              </a:cxn>
              <a:cxn ang="0">
                <a:pos x="T168" y="T170"/>
              </a:cxn>
              <a:cxn ang="0">
                <a:pos x="T171" y="T173"/>
              </a:cxn>
              <a:cxn ang="0">
                <a:pos x="T174" y="T176"/>
              </a:cxn>
              <a:cxn ang="0">
                <a:pos x="T177" y="T179"/>
              </a:cxn>
            </a:cxnLst>
            <a:rect l="0" t="0" r="r" b="b"/>
            <a:pathLst>
              <a:path w="22871" h="4094" extrusionOk="0">
                <a:moveTo>
                  <a:pt x="2332" y="2083"/>
                </a:moveTo>
                <a:cubicBezTo>
                  <a:pt x="2287" y="2083"/>
                  <a:pt x="2272" y="2062"/>
                  <a:pt x="2232" y="2059"/>
                </a:cubicBezTo>
                <a:cubicBezTo>
                  <a:pt x="2168" y="2055"/>
                  <a:pt x="2063" y="2044"/>
                  <a:pt x="2009" y="2083"/>
                </a:cubicBezTo>
                <a:cubicBezTo>
                  <a:pt x="1969" y="2112"/>
                  <a:pt x="1852" y="2183"/>
                  <a:pt x="1836" y="2232"/>
                </a:cubicBezTo>
                <a:cubicBezTo>
                  <a:pt x="1823" y="2272"/>
                  <a:pt x="1796" y="2361"/>
                  <a:pt x="1811" y="2406"/>
                </a:cubicBezTo>
                <a:cubicBezTo>
                  <a:pt x="1840" y="2492"/>
                  <a:pt x="1910" y="2520"/>
                  <a:pt x="1984" y="2555"/>
                </a:cubicBezTo>
                <a:cubicBezTo>
                  <a:pt x="2066" y="2593"/>
                  <a:pt x="2149" y="2620"/>
                  <a:pt x="2232" y="2654"/>
                </a:cubicBezTo>
                <a:cubicBezTo>
                  <a:pt x="2306" y="2684"/>
                  <a:pt x="2362" y="2719"/>
                  <a:pt x="2381" y="2803"/>
                </a:cubicBezTo>
                <a:cubicBezTo>
                  <a:pt x="2399" y="2882"/>
                  <a:pt x="2340" y="2978"/>
                  <a:pt x="2282" y="3026"/>
                </a:cubicBezTo>
                <a:cubicBezTo>
                  <a:pt x="2203" y="3092"/>
                  <a:pt x="2095" y="3163"/>
                  <a:pt x="1984" y="3125"/>
                </a:cubicBezTo>
                <a:cubicBezTo>
                  <a:pt x="1951" y="3114"/>
                  <a:pt x="1802" y="3025"/>
                  <a:pt x="1786" y="3001"/>
                </a:cubicBezTo>
                <a:cubicBezTo>
                  <a:pt x="1786" y="2993"/>
                  <a:pt x="1786" y="2984"/>
                  <a:pt x="1786" y="2976"/>
                </a:cubicBezTo>
              </a:path>
              <a:path w="22871" h="4094" extrusionOk="0">
                <a:moveTo>
                  <a:pt x="2902" y="2679"/>
                </a:moveTo>
                <a:cubicBezTo>
                  <a:pt x="2902" y="2671"/>
                  <a:pt x="2902" y="2662"/>
                  <a:pt x="2902" y="2654"/>
                </a:cubicBezTo>
                <a:cubicBezTo>
                  <a:pt x="2953" y="2654"/>
                  <a:pt x="2975" y="2691"/>
                  <a:pt x="3026" y="2679"/>
                </a:cubicBezTo>
                <a:cubicBezTo>
                  <a:pt x="3070" y="2669"/>
                  <a:pt x="3086" y="2639"/>
                  <a:pt x="3125" y="2629"/>
                </a:cubicBezTo>
                <a:cubicBezTo>
                  <a:pt x="3140" y="2690"/>
                  <a:pt x="3164" y="2679"/>
                  <a:pt x="3225" y="2679"/>
                </a:cubicBezTo>
                <a:cubicBezTo>
                  <a:pt x="3282" y="2679"/>
                  <a:pt x="3303" y="2670"/>
                  <a:pt x="3349" y="2654"/>
                </a:cubicBezTo>
                <a:cubicBezTo>
                  <a:pt x="3373" y="2654"/>
                  <a:pt x="3382" y="2654"/>
                  <a:pt x="3398" y="2654"/>
                </a:cubicBezTo>
              </a:path>
              <a:path w="22871" h="4094" extrusionOk="0">
                <a:moveTo>
                  <a:pt x="4366" y="2009"/>
                </a:moveTo>
                <a:cubicBezTo>
                  <a:pt x="4382" y="2025"/>
                  <a:pt x="4396" y="2057"/>
                  <a:pt x="4415" y="2083"/>
                </a:cubicBezTo>
                <a:cubicBezTo>
                  <a:pt x="4459" y="2142"/>
                  <a:pt x="4488" y="2202"/>
                  <a:pt x="4539" y="2257"/>
                </a:cubicBezTo>
                <a:cubicBezTo>
                  <a:pt x="4581" y="2303"/>
                  <a:pt x="4608" y="2374"/>
                  <a:pt x="4638" y="2431"/>
                </a:cubicBezTo>
                <a:cubicBezTo>
                  <a:pt x="4665" y="2482"/>
                  <a:pt x="4690" y="2529"/>
                  <a:pt x="4713" y="2579"/>
                </a:cubicBezTo>
                <a:cubicBezTo>
                  <a:pt x="4745" y="2649"/>
                  <a:pt x="4738" y="2715"/>
                  <a:pt x="4762" y="2778"/>
                </a:cubicBezTo>
                <a:cubicBezTo>
                  <a:pt x="4778" y="2820"/>
                  <a:pt x="4804" y="2856"/>
                  <a:pt x="4812" y="2902"/>
                </a:cubicBezTo>
                <a:cubicBezTo>
                  <a:pt x="4822" y="2964"/>
                  <a:pt x="4795" y="2949"/>
                  <a:pt x="4812" y="2902"/>
                </a:cubicBezTo>
                <a:cubicBezTo>
                  <a:pt x="4824" y="2867"/>
                  <a:pt x="4827" y="2840"/>
                  <a:pt x="4837" y="2803"/>
                </a:cubicBezTo>
                <a:cubicBezTo>
                  <a:pt x="4852" y="2749"/>
                  <a:pt x="4875" y="2676"/>
                  <a:pt x="4911" y="2629"/>
                </a:cubicBezTo>
                <a:cubicBezTo>
                  <a:pt x="4972" y="2550"/>
                  <a:pt x="4980" y="2470"/>
                  <a:pt x="5035" y="2381"/>
                </a:cubicBezTo>
                <a:cubicBezTo>
                  <a:pt x="5067" y="2330"/>
                  <a:pt x="5107" y="2286"/>
                  <a:pt x="5135" y="2232"/>
                </a:cubicBezTo>
                <a:cubicBezTo>
                  <a:pt x="5162" y="2180"/>
                  <a:pt x="5194" y="2126"/>
                  <a:pt x="5234" y="2083"/>
                </a:cubicBezTo>
                <a:cubicBezTo>
                  <a:pt x="5262" y="2053"/>
                  <a:pt x="5292" y="2025"/>
                  <a:pt x="5308" y="2009"/>
                </a:cubicBezTo>
              </a:path>
              <a:path w="22871" h="4094" extrusionOk="0">
                <a:moveTo>
                  <a:pt x="5928" y="2654"/>
                </a:moveTo>
                <a:cubicBezTo>
                  <a:pt x="5869" y="2654"/>
                  <a:pt x="5967" y="2635"/>
                  <a:pt x="5978" y="2629"/>
                </a:cubicBezTo>
                <a:cubicBezTo>
                  <a:pt x="6039" y="2596"/>
                  <a:pt x="6085" y="2539"/>
                  <a:pt x="6152" y="2505"/>
                </a:cubicBezTo>
                <a:cubicBezTo>
                  <a:pt x="6226" y="2468"/>
                  <a:pt x="6295" y="2406"/>
                  <a:pt x="6375" y="2381"/>
                </a:cubicBezTo>
                <a:cubicBezTo>
                  <a:pt x="6420" y="2367"/>
                  <a:pt x="6449" y="2349"/>
                  <a:pt x="6474" y="2331"/>
                </a:cubicBezTo>
                <a:cubicBezTo>
                  <a:pt x="6518" y="2299"/>
                  <a:pt x="6509" y="2268"/>
                  <a:pt x="6499" y="2282"/>
                </a:cubicBezTo>
                <a:cubicBezTo>
                  <a:pt x="6499" y="2290"/>
                  <a:pt x="6499" y="2299"/>
                  <a:pt x="6499" y="2307"/>
                </a:cubicBezTo>
              </a:path>
              <a:path w="22871" h="4094" extrusionOk="0">
                <a:moveTo>
                  <a:pt x="5978" y="2331"/>
                </a:moveTo>
                <a:cubicBezTo>
                  <a:pt x="5978" y="2323"/>
                  <a:pt x="5978" y="2315"/>
                  <a:pt x="5978" y="2307"/>
                </a:cubicBezTo>
                <a:cubicBezTo>
                  <a:pt x="6001" y="2314"/>
                  <a:pt x="6025" y="2316"/>
                  <a:pt x="6052" y="2331"/>
                </a:cubicBezTo>
                <a:cubicBezTo>
                  <a:pt x="6090" y="2353"/>
                  <a:pt x="6119" y="2372"/>
                  <a:pt x="6152" y="2406"/>
                </a:cubicBezTo>
                <a:cubicBezTo>
                  <a:pt x="6186" y="2441"/>
                  <a:pt x="6249" y="2431"/>
                  <a:pt x="6276" y="2480"/>
                </a:cubicBezTo>
                <a:cubicBezTo>
                  <a:pt x="6296" y="2516"/>
                  <a:pt x="6332" y="2521"/>
                  <a:pt x="6350" y="2555"/>
                </a:cubicBezTo>
                <a:cubicBezTo>
                  <a:pt x="6369" y="2591"/>
                  <a:pt x="6373" y="2623"/>
                  <a:pt x="6424" y="2629"/>
                </a:cubicBezTo>
                <a:cubicBezTo>
                  <a:pt x="6438" y="2631"/>
                  <a:pt x="6487" y="2655"/>
                  <a:pt x="6499" y="2679"/>
                </a:cubicBezTo>
                <a:cubicBezTo>
                  <a:pt x="6519" y="2718"/>
                  <a:pt x="6499" y="2659"/>
                  <a:pt x="6499" y="2629"/>
                </a:cubicBezTo>
                <a:cubicBezTo>
                  <a:pt x="6499" y="2521"/>
                  <a:pt x="6620" y="2379"/>
                  <a:pt x="6524" y="2331"/>
                </a:cubicBezTo>
                <a:cubicBezTo>
                  <a:pt x="6516" y="2331"/>
                  <a:pt x="6507" y="2331"/>
                  <a:pt x="6499" y="2331"/>
                </a:cubicBezTo>
              </a:path>
              <a:path w="22871" h="4094" extrusionOk="0">
                <a:moveTo>
                  <a:pt x="5978" y="2257"/>
                </a:moveTo>
                <a:cubicBezTo>
                  <a:pt x="5968" y="2297"/>
                  <a:pt x="5940" y="2319"/>
                  <a:pt x="5928" y="2356"/>
                </a:cubicBezTo>
                <a:cubicBezTo>
                  <a:pt x="5915" y="2395"/>
                  <a:pt x="5910" y="2472"/>
                  <a:pt x="5904" y="2505"/>
                </a:cubicBezTo>
                <a:cubicBezTo>
                  <a:pt x="5893" y="2564"/>
                  <a:pt x="5886" y="2732"/>
                  <a:pt x="5928" y="2703"/>
                </a:cubicBezTo>
              </a:path>
              <a:path w="22871" h="4094" extrusionOk="0">
                <a:moveTo>
                  <a:pt x="7317" y="1959"/>
                </a:moveTo>
                <a:cubicBezTo>
                  <a:pt x="7317" y="2024"/>
                  <a:pt x="7296" y="2070"/>
                  <a:pt x="7293" y="2133"/>
                </a:cubicBezTo>
                <a:cubicBezTo>
                  <a:pt x="7287" y="2276"/>
                  <a:pt x="7309" y="2417"/>
                  <a:pt x="7268" y="2555"/>
                </a:cubicBezTo>
                <a:cubicBezTo>
                  <a:pt x="7246" y="2628"/>
                  <a:pt x="7243" y="2678"/>
                  <a:pt x="7243" y="2753"/>
                </a:cubicBezTo>
                <a:cubicBezTo>
                  <a:pt x="7243" y="2794"/>
                  <a:pt x="7231" y="2891"/>
                  <a:pt x="7218" y="2852"/>
                </a:cubicBezTo>
                <a:cubicBezTo>
                  <a:pt x="7218" y="2836"/>
                  <a:pt x="7218" y="2819"/>
                  <a:pt x="7218" y="2803"/>
                </a:cubicBezTo>
              </a:path>
              <a:path w="22871" h="4094" extrusionOk="0">
                <a:moveTo>
                  <a:pt x="6945" y="2108"/>
                </a:moveTo>
                <a:cubicBezTo>
                  <a:pt x="6945" y="2051"/>
                  <a:pt x="6939" y="2011"/>
                  <a:pt x="6970" y="1984"/>
                </a:cubicBezTo>
                <a:cubicBezTo>
                  <a:pt x="7017" y="1943"/>
                  <a:pt x="7053" y="1855"/>
                  <a:pt x="7119" y="1835"/>
                </a:cubicBezTo>
                <a:cubicBezTo>
                  <a:pt x="7197" y="1811"/>
                  <a:pt x="7341" y="1790"/>
                  <a:pt x="7417" y="1835"/>
                </a:cubicBezTo>
                <a:cubicBezTo>
                  <a:pt x="7522" y="1897"/>
                  <a:pt x="7579" y="1964"/>
                  <a:pt x="7615" y="2059"/>
                </a:cubicBezTo>
                <a:cubicBezTo>
                  <a:pt x="7645" y="2138"/>
                  <a:pt x="7610" y="2223"/>
                  <a:pt x="7541" y="2282"/>
                </a:cubicBezTo>
                <a:cubicBezTo>
                  <a:pt x="7450" y="2360"/>
                  <a:pt x="7413" y="2323"/>
                  <a:pt x="7317" y="2307"/>
                </a:cubicBezTo>
                <a:cubicBezTo>
                  <a:pt x="7252" y="2296"/>
                  <a:pt x="7260" y="2284"/>
                  <a:pt x="7218" y="2232"/>
                </a:cubicBezTo>
              </a:path>
              <a:path w="22871" h="4094" extrusionOk="0">
                <a:moveTo>
                  <a:pt x="4192" y="3398"/>
                </a:moveTo>
                <a:cubicBezTo>
                  <a:pt x="4141" y="3398"/>
                  <a:pt x="4106" y="3389"/>
                  <a:pt x="4068" y="3423"/>
                </a:cubicBezTo>
                <a:cubicBezTo>
                  <a:pt x="4040" y="3448"/>
                  <a:pt x="4025" y="3511"/>
                  <a:pt x="4043" y="3547"/>
                </a:cubicBezTo>
                <a:cubicBezTo>
                  <a:pt x="4101" y="3664"/>
                  <a:pt x="4145" y="3546"/>
                  <a:pt x="4167" y="3497"/>
                </a:cubicBezTo>
                <a:cubicBezTo>
                  <a:pt x="4187" y="3457"/>
                  <a:pt x="4196" y="3451"/>
                  <a:pt x="4192" y="3423"/>
                </a:cubicBezTo>
                <a:cubicBezTo>
                  <a:pt x="4192" y="3552"/>
                  <a:pt x="4251" y="3921"/>
                  <a:pt x="4167" y="3993"/>
                </a:cubicBezTo>
                <a:cubicBezTo>
                  <a:pt x="4159" y="3993"/>
                  <a:pt x="4150" y="3993"/>
                  <a:pt x="4142" y="3993"/>
                </a:cubicBezTo>
                <a:cubicBezTo>
                  <a:pt x="4097" y="3954"/>
                  <a:pt x="4004" y="3863"/>
                  <a:pt x="4068" y="3795"/>
                </a:cubicBezTo>
                <a:cubicBezTo>
                  <a:pt x="4085" y="3787"/>
                  <a:pt x="4101" y="3778"/>
                  <a:pt x="4118" y="3770"/>
                </a:cubicBezTo>
              </a:path>
              <a:path w="22871" h="4094" extrusionOk="0">
                <a:moveTo>
                  <a:pt x="4242" y="3200"/>
                </a:moveTo>
                <a:cubicBezTo>
                  <a:pt x="4242" y="3252"/>
                  <a:pt x="4257" y="3274"/>
                  <a:pt x="4266" y="3324"/>
                </a:cubicBezTo>
                <a:cubicBezTo>
                  <a:pt x="4278" y="3392"/>
                  <a:pt x="4291" y="3445"/>
                  <a:pt x="4291" y="3522"/>
                </a:cubicBezTo>
                <a:cubicBezTo>
                  <a:pt x="4291" y="3587"/>
                  <a:pt x="4327" y="3617"/>
                  <a:pt x="4341" y="3671"/>
                </a:cubicBezTo>
                <a:cubicBezTo>
                  <a:pt x="4335" y="3622"/>
                  <a:pt x="4288" y="3521"/>
                  <a:pt x="4316" y="3472"/>
                </a:cubicBezTo>
                <a:cubicBezTo>
                  <a:pt x="4366" y="3382"/>
                  <a:pt x="4417" y="3151"/>
                  <a:pt x="4490" y="3224"/>
                </a:cubicBezTo>
                <a:cubicBezTo>
                  <a:pt x="4490" y="3249"/>
                  <a:pt x="4490" y="3257"/>
                  <a:pt x="4514" y="3249"/>
                </a:cubicBezTo>
              </a:path>
              <a:path w="22871" h="4094" extrusionOk="0">
                <a:moveTo>
                  <a:pt x="4589" y="3547"/>
                </a:moveTo>
                <a:cubicBezTo>
                  <a:pt x="4564" y="3547"/>
                  <a:pt x="4556" y="3547"/>
                  <a:pt x="4539" y="3547"/>
                </a:cubicBezTo>
                <a:cubicBezTo>
                  <a:pt x="4636" y="3547"/>
                  <a:pt x="4788" y="3514"/>
                  <a:pt x="4862" y="3572"/>
                </a:cubicBezTo>
                <a:cubicBezTo>
                  <a:pt x="4870" y="3580"/>
                  <a:pt x="4879" y="3588"/>
                  <a:pt x="4887" y="3596"/>
                </a:cubicBezTo>
              </a:path>
              <a:path w="22871" h="4094" extrusionOk="0">
                <a:moveTo>
                  <a:pt x="4688" y="3448"/>
                </a:moveTo>
                <a:cubicBezTo>
                  <a:pt x="4657" y="3455"/>
                  <a:pt x="4614" y="3481"/>
                  <a:pt x="4589" y="3497"/>
                </a:cubicBezTo>
                <a:cubicBezTo>
                  <a:pt x="4565" y="3513"/>
                  <a:pt x="4522" y="3543"/>
                  <a:pt x="4514" y="3547"/>
                </a:cubicBezTo>
                <a:cubicBezTo>
                  <a:pt x="4506" y="3547"/>
                  <a:pt x="4498" y="3547"/>
                  <a:pt x="4490" y="3547"/>
                </a:cubicBezTo>
                <a:cubicBezTo>
                  <a:pt x="4557" y="3576"/>
                  <a:pt x="4556" y="3572"/>
                  <a:pt x="4589" y="3621"/>
                </a:cubicBezTo>
                <a:cubicBezTo>
                  <a:pt x="4617" y="3663"/>
                  <a:pt x="4670" y="3646"/>
                  <a:pt x="4713" y="3646"/>
                </a:cubicBezTo>
              </a:path>
              <a:path w="22871" h="4094" extrusionOk="0">
                <a:moveTo>
                  <a:pt x="5085" y="3348"/>
                </a:moveTo>
                <a:cubicBezTo>
                  <a:pt x="5041" y="3363"/>
                  <a:pt x="5060" y="3419"/>
                  <a:pt x="5060" y="3472"/>
                </a:cubicBezTo>
                <a:cubicBezTo>
                  <a:pt x="5060" y="3583"/>
                  <a:pt x="5085" y="3684"/>
                  <a:pt x="5085" y="3795"/>
                </a:cubicBezTo>
                <a:cubicBezTo>
                  <a:pt x="5085" y="3803"/>
                  <a:pt x="5085" y="3812"/>
                  <a:pt x="5085" y="3820"/>
                </a:cubicBezTo>
              </a:path>
              <a:path w="22871" h="4094" extrusionOk="0">
                <a:moveTo>
                  <a:pt x="4961" y="3274"/>
                </a:moveTo>
                <a:cubicBezTo>
                  <a:pt x="4961" y="3216"/>
                  <a:pt x="4961" y="3191"/>
                  <a:pt x="4961" y="3150"/>
                </a:cubicBezTo>
                <a:cubicBezTo>
                  <a:pt x="5040" y="3091"/>
                  <a:pt x="5137" y="3176"/>
                  <a:pt x="5209" y="3224"/>
                </a:cubicBezTo>
                <a:cubicBezTo>
                  <a:pt x="5242" y="3249"/>
                  <a:pt x="5275" y="3274"/>
                  <a:pt x="5308" y="3299"/>
                </a:cubicBezTo>
                <a:cubicBezTo>
                  <a:pt x="5273" y="3440"/>
                  <a:pt x="5151" y="3514"/>
                  <a:pt x="4986" y="3448"/>
                </a:cubicBezTo>
                <a:cubicBezTo>
                  <a:pt x="4978" y="3431"/>
                  <a:pt x="4969" y="3415"/>
                  <a:pt x="4961" y="3398"/>
                </a:cubicBezTo>
              </a:path>
              <a:path w="22871" h="4094" extrusionOk="0">
                <a:moveTo>
                  <a:pt x="5283" y="3720"/>
                </a:moveTo>
                <a:cubicBezTo>
                  <a:pt x="5350" y="3701"/>
                  <a:pt x="5401" y="3662"/>
                  <a:pt x="5383" y="3572"/>
                </a:cubicBezTo>
                <a:cubicBezTo>
                  <a:pt x="5375" y="3555"/>
                  <a:pt x="5366" y="3539"/>
                  <a:pt x="5358" y="3522"/>
                </a:cubicBezTo>
                <a:cubicBezTo>
                  <a:pt x="5323" y="3534"/>
                  <a:pt x="5294" y="3621"/>
                  <a:pt x="5283" y="3671"/>
                </a:cubicBezTo>
                <a:cubicBezTo>
                  <a:pt x="5257" y="3795"/>
                  <a:pt x="5449" y="3666"/>
                  <a:pt x="5507" y="3696"/>
                </a:cubicBezTo>
                <a:cubicBezTo>
                  <a:pt x="5578" y="3734"/>
                  <a:pt x="5496" y="3750"/>
                  <a:pt x="5556" y="3770"/>
                </a:cubicBezTo>
                <a:cubicBezTo>
                  <a:pt x="5600" y="3755"/>
                  <a:pt x="5581" y="3699"/>
                  <a:pt x="5581" y="3646"/>
                </a:cubicBezTo>
                <a:cubicBezTo>
                  <a:pt x="5581" y="3547"/>
                  <a:pt x="5574" y="3528"/>
                  <a:pt x="5680" y="3522"/>
                </a:cubicBezTo>
                <a:cubicBezTo>
                  <a:pt x="5743" y="3518"/>
                  <a:pt x="5780" y="3539"/>
                  <a:pt x="5829" y="3572"/>
                </a:cubicBezTo>
                <a:cubicBezTo>
                  <a:pt x="5804" y="3644"/>
                  <a:pt x="5756" y="3709"/>
                  <a:pt x="5705" y="3770"/>
                </a:cubicBezTo>
              </a:path>
              <a:path w="22871" h="4094" extrusionOk="0">
                <a:moveTo>
                  <a:pt x="5829" y="3249"/>
                </a:moveTo>
                <a:cubicBezTo>
                  <a:pt x="5899" y="3203"/>
                  <a:pt x="5879" y="3187"/>
                  <a:pt x="5879" y="3274"/>
                </a:cubicBezTo>
                <a:cubicBezTo>
                  <a:pt x="5879" y="3409"/>
                  <a:pt x="5911" y="3514"/>
                  <a:pt x="5928" y="3646"/>
                </a:cubicBezTo>
                <a:cubicBezTo>
                  <a:pt x="5930" y="3663"/>
                  <a:pt x="5928" y="3865"/>
                  <a:pt x="5928" y="3795"/>
                </a:cubicBezTo>
              </a:path>
              <a:path w="22871" h="4094" extrusionOk="0">
                <a:moveTo>
                  <a:pt x="5829" y="3398"/>
                </a:moveTo>
                <a:cubicBezTo>
                  <a:pt x="5829" y="3340"/>
                  <a:pt x="5829" y="3332"/>
                  <a:pt x="5829" y="3299"/>
                </a:cubicBezTo>
                <a:cubicBezTo>
                  <a:pt x="5933" y="3299"/>
                  <a:pt x="5942" y="3363"/>
                  <a:pt x="5953" y="3472"/>
                </a:cubicBezTo>
                <a:cubicBezTo>
                  <a:pt x="5962" y="3564"/>
                  <a:pt x="5939" y="3676"/>
                  <a:pt x="6028" y="3720"/>
                </a:cubicBezTo>
                <a:cubicBezTo>
                  <a:pt x="6079" y="3686"/>
                  <a:pt x="6052" y="3492"/>
                  <a:pt x="6052" y="3423"/>
                </a:cubicBezTo>
                <a:cubicBezTo>
                  <a:pt x="6052" y="3286"/>
                  <a:pt x="6017" y="3218"/>
                  <a:pt x="6102" y="3324"/>
                </a:cubicBezTo>
              </a:path>
              <a:path w="22871" h="4094" extrusionOk="0">
                <a:moveTo>
                  <a:pt x="6152" y="3720"/>
                </a:moveTo>
                <a:cubicBezTo>
                  <a:pt x="6215" y="3769"/>
                  <a:pt x="6235" y="3707"/>
                  <a:pt x="6300" y="3671"/>
                </a:cubicBezTo>
                <a:cubicBezTo>
                  <a:pt x="6384" y="3624"/>
                  <a:pt x="6350" y="3682"/>
                  <a:pt x="6350" y="3745"/>
                </a:cubicBezTo>
                <a:cubicBezTo>
                  <a:pt x="6404" y="3678"/>
                  <a:pt x="6400" y="3632"/>
                  <a:pt x="6400" y="3547"/>
                </a:cubicBezTo>
              </a:path>
              <a:path w="22871" h="4094" extrusionOk="0">
                <a:moveTo>
                  <a:pt x="8111" y="2679"/>
                </a:moveTo>
                <a:cubicBezTo>
                  <a:pt x="8154" y="2668"/>
                  <a:pt x="8222" y="2633"/>
                  <a:pt x="8260" y="2604"/>
                </a:cubicBezTo>
                <a:cubicBezTo>
                  <a:pt x="8364" y="2524"/>
                  <a:pt x="8492" y="2477"/>
                  <a:pt x="8607" y="2406"/>
                </a:cubicBezTo>
                <a:cubicBezTo>
                  <a:pt x="8660" y="2373"/>
                  <a:pt x="8799" y="2339"/>
                  <a:pt x="8830" y="2282"/>
                </a:cubicBezTo>
                <a:cubicBezTo>
                  <a:pt x="8830" y="2257"/>
                  <a:pt x="8830" y="2249"/>
                  <a:pt x="8855" y="2257"/>
                </a:cubicBezTo>
              </a:path>
              <a:path w="22871" h="4094" extrusionOk="0">
                <a:moveTo>
                  <a:pt x="8334" y="2232"/>
                </a:moveTo>
                <a:cubicBezTo>
                  <a:pt x="8334" y="2207"/>
                  <a:pt x="8334" y="2199"/>
                  <a:pt x="8334" y="2183"/>
                </a:cubicBezTo>
                <a:cubicBezTo>
                  <a:pt x="8382" y="2217"/>
                  <a:pt x="8410" y="2234"/>
                  <a:pt x="8458" y="2282"/>
                </a:cubicBezTo>
                <a:cubicBezTo>
                  <a:pt x="8522" y="2345"/>
                  <a:pt x="8578" y="2413"/>
                  <a:pt x="8657" y="2455"/>
                </a:cubicBezTo>
                <a:cubicBezTo>
                  <a:pt x="8707" y="2482"/>
                  <a:pt x="8734" y="2501"/>
                  <a:pt x="8756" y="2530"/>
                </a:cubicBezTo>
                <a:cubicBezTo>
                  <a:pt x="8782" y="2564"/>
                  <a:pt x="8843" y="2564"/>
                  <a:pt x="8855" y="2579"/>
                </a:cubicBezTo>
                <a:cubicBezTo>
                  <a:pt x="8867" y="2594"/>
                  <a:pt x="8875" y="2640"/>
                  <a:pt x="8880" y="2654"/>
                </a:cubicBezTo>
                <a:cubicBezTo>
                  <a:pt x="8880" y="2600"/>
                  <a:pt x="8896" y="2572"/>
                  <a:pt x="8905" y="2530"/>
                </a:cubicBezTo>
                <a:cubicBezTo>
                  <a:pt x="8918" y="2469"/>
                  <a:pt x="8915" y="2416"/>
                  <a:pt x="8930" y="2356"/>
                </a:cubicBezTo>
                <a:cubicBezTo>
                  <a:pt x="8937" y="2327"/>
                  <a:pt x="8905" y="2329"/>
                  <a:pt x="8905" y="2282"/>
                </a:cubicBezTo>
                <a:cubicBezTo>
                  <a:pt x="8905" y="2274"/>
                  <a:pt x="8905" y="2265"/>
                  <a:pt x="8905" y="2257"/>
                </a:cubicBezTo>
              </a:path>
              <a:path w="22871" h="4094" extrusionOk="0">
                <a:moveTo>
                  <a:pt x="8260" y="2207"/>
                </a:moveTo>
                <a:cubicBezTo>
                  <a:pt x="8260" y="2183"/>
                  <a:pt x="8260" y="2174"/>
                  <a:pt x="8260" y="2158"/>
                </a:cubicBezTo>
                <a:cubicBezTo>
                  <a:pt x="8292" y="2241"/>
                  <a:pt x="8285" y="2315"/>
                  <a:pt x="8285" y="2406"/>
                </a:cubicBezTo>
                <a:cubicBezTo>
                  <a:pt x="8285" y="2470"/>
                  <a:pt x="8255" y="2636"/>
                  <a:pt x="8310" y="2654"/>
                </a:cubicBezTo>
              </a:path>
              <a:path w="22871" h="4094" extrusionOk="0">
                <a:moveTo>
                  <a:pt x="9823" y="1984"/>
                </a:moveTo>
                <a:cubicBezTo>
                  <a:pt x="9771" y="1962"/>
                  <a:pt x="9753" y="1959"/>
                  <a:pt x="9699" y="1959"/>
                </a:cubicBezTo>
                <a:cubicBezTo>
                  <a:pt x="9642" y="1959"/>
                  <a:pt x="9601" y="1926"/>
                  <a:pt x="9550" y="1935"/>
                </a:cubicBezTo>
                <a:cubicBezTo>
                  <a:pt x="9456" y="1952"/>
                  <a:pt x="9394" y="1976"/>
                  <a:pt x="9351" y="2059"/>
                </a:cubicBezTo>
                <a:cubicBezTo>
                  <a:pt x="9310" y="2138"/>
                  <a:pt x="9322" y="2234"/>
                  <a:pt x="9376" y="2307"/>
                </a:cubicBezTo>
                <a:cubicBezTo>
                  <a:pt x="9440" y="2393"/>
                  <a:pt x="9565" y="2390"/>
                  <a:pt x="9649" y="2455"/>
                </a:cubicBezTo>
                <a:cubicBezTo>
                  <a:pt x="9711" y="2503"/>
                  <a:pt x="9744" y="2631"/>
                  <a:pt x="9699" y="2703"/>
                </a:cubicBezTo>
                <a:cubicBezTo>
                  <a:pt x="9647" y="2786"/>
                  <a:pt x="9469" y="2855"/>
                  <a:pt x="9376" y="2803"/>
                </a:cubicBezTo>
                <a:cubicBezTo>
                  <a:pt x="9368" y="2786"/>
                  <a:pt x="9359" y="2770"/>
                  <a:pt x="9351" y="2753"/>
                </a:cubicBezTo>
              </a:path>
              <a:path w="22871" h="4094" extrusionOk="0">
                <a:moveTo>
                  <a:pt x="10021" y="0"/>
                </a:moveTo>
                <a:cubicBezTo>
                  <a:pt x="10021" y="89"/>
                  <a:pt x="10024" y="214"/>
                  <a:pt x="10021" y="322"/>
                </a:cubicBezTo>
                <a:cubicBezTo>
                  <a:pt x="10016" y="508"/>
                  <a:pt x="9968" y="737"/>
                  <a:pt x="9996" y="918"/>
                </a:cubicBezTo>
                <a:cubicBezTo>
                  <a:pt x="10007" y="990"/>
                  <a:pt x="10004" y="1035"/>
                  <a:pt x="10046" y="1091"/>
                </a:cubicBezTo>
                <a:cubicBezTo>
                  <a:pt x="10078" y="1134"/>
                  <a:pt x="10093" y="1108"/>
                  <a:pt x="10145" y="1141"/>
                </a:cubicBezTo>
                <a:cubicBezTo>
                  <a:pt x="10205" y="1178"/>
                  <a:pt x="10347" y="1201"/>
                  <a:pt x="10418" y="1215"/>
                </a:cubicBezTo>
                <a:cubicBezTo>
                  <a:pt x="11491" y="1422"/>
                  <a:pt x="12635" y="1437"/>
                  <a:pt x="13717" y="1438"/>
                </a:cubicBezTo>
                <a:cubicBezTo>
                  <a:pt x="14080" y="1438"/>
                  <a:pt x="14523" y="1412"/>
                  <a:pt x="14883" y="1364"/>
                </a:cubicBezTo>
                <a:cubicBezTo>
                  <a:pt x="15147" y="1329"/>
                  <a:pt x="15372" y="1195"/>
                  <a:pt x="15627" y="1141"/>
                </a:cubicBezTo>
                <a:cubicBezTo>
                  <a:pt x="15802" y="1104"/>
                  <a:pt x="15971" y="1081"/>
                  <a:pt x="16148" y="1042"/>
                </a:cubicBezTo>
                <a:cubicBezTo>
                  <a:pt x="16372" y="993"/>
                  <a:pt x="16519" y="1044"/>
                  <a:pt x="16743" y="1042"/>
                </a:cubicBezTo>
                <a:cubicBezTo>
                  <a:pt x="17078" y="1039"/>
                  <a:pt x="17395" y="925"/>
                  <a:pt x="17735" y="967"/>
                </a:cubicBezTo>
                <a:cubicBezTo>
                  <a:pt x="18216" y="1026"/>
                  <a:pt x="18697" y="1092"/>
                  <a:pt x="19174" y="1166"/>
                </a:cubicBezTo>
                <a:cubicBezTo>
                  <a:pt x="19420" y="1204"/>
                  <a:pt x="19673" y="1288"/>
                  <a:pt x="19918" y="1314"/>
                </a:cubicBezTo>
                <a:cubicBezTo>
                  <a:pt x="20117" y="1335"/>
                  <a:pt x="20320" y="1286"/>
                  <a:pt x="20513" y="1290"/>
                </a:cubicBezTo>
                <a:cubicBezTo>
                  <a:pt x="20671" y="1293"/>
                  <a:pt x="20825" y="1312"/>
                  <a:pt x="20985" y="1314"/>
                </a:cubicBezTo>
                <a:cubicBezTo>
                  <a:pt x="21242" y="1317"/>
                  <a:pt x="21501" y="1331"/>
                  <a:pt x="21754" y="1339"/>
                </a:cubicBezTo>
                <a:cubicBezTo>
                  <a:pt x="21926" y="1344"/>
                  <a:pt x="22107" y="1292"/>
                  <a:pt x="22275" y="1314"/>
                </a:cubicBezTo>
                <a:cubicBezTo>
                  <a:pt x="22363" y="1325"/>
                  <a:pt x="22436" y="1381"/>
                  <a:pt x="22523" y="1389"/>
                </a:cubicBezTo>
                <a:cubicBezTo>
                  <a:pt x="22613" y="1397"/>
                  <a:pt x="22719" y="1404"/>
                  <a:pt x="22796" y="1414"/>
                </a:cubicBezTo>
                <a:cubicBezTo>
                  <a:pt x="22804" y="1414"/>
                  <a:pt x="22812" y="1414"/>
                  <a:pt x="22820" y="1414"/>
                </a:cubicBezTo>
                <a:cubicBezTo>
                  <a:pt x="22819" y="1373"/>
                  <a:pt x="22792" y="1395"/>
                  <a:pt x="22796" y="1339"/>
                </a:cubicBezTo>
                <a:cubicBezTo>
                  <a:pt x="22806" y="1186"/>
                  <a:pt x="22828" y="1043"/>
                  <a:pt x="22845" y="893"/>
                </a:cubicBezTo>
                <a:cubicBezTo>
                  <a:pt x="22848" y="865"/>
                  <a:pt x="22842" y="871"/>
                  <a:pt x="22845" y="843"/>
                </a:cubicBezTo>
              </a:path>
              <a:path w="22871" h="4094" extrusionOk="0">
                <a:moveTo>
                  <a:pt x="4366" y="1587"/>
                </a:moveTo>
                <a:cubicBezTo>
                  <a:pt x="4334" y="1571"/>
                  <a:pt x="4334" y="1562"/>
                  <a:pt x="4291" y="1587"/>
                </a:cubicBezTo>
                <a:cubicBezTo>
                  <a:pt x="4262" y="1604"/>
                  <a:pt x="4181" y="1660"/>
                  <a:pt x="4167" y="1686"/>
                </a:cubicBezTo>
                <a:cubicBezTo>
                  <a:pt x="4122" y="1772"/>
                  <a:pt x="4086" y="1854"/>
                  <a:pt x="4018" y="1935"/>
                </a:cubicBezTo>
                <a:cubicBezTo>
                  <a:pt x="3949" y="2018"/>
                  <a:pt x="3966" y="2092"/>
                  <a:pt x="3944" y="2207"/>
                </a:cubicBezTo>
                <a:cubicBezTo>
                  <a:pt x="3920" y="2334"/>
                  <a:pt x="3919" y="2450"/>
                  <a:pt x="3919" y="2579"/>
                </a:cubicBezTo>
                <a:cubicBezTo>
                  <a:pt x="3919" y="2747"/>
                  <a:pt x="3857" y="3073"/>
                  <a:pt x="3944" y="3224"/>
                </a:cubicBezTo>
                <a:cubicBezTo>
                  <a:pt x="3952" y="3232"/>
                  <a:pt x="3961" y="3241"/>
                  <a:pt x="3969" y="3249"/>
                </a:cubicBezTo>
                <a:cubicBezTo>
                  <a:pt x="3970" y="3246"/>
                  <a:pt x="3979" y="3212"/>
                  <a:pt x="3994" y="3175"/>
                </a:cubicBezTo>
              </a:path>
              <a:path w="22871" h="4094" extrusionOk="0">
                <a:moveTo>
                  <a:pt x="9773" y="1314"/>
                </a:moveTo>
                <a:cubicBezTo>
                  <a:pt x="9815" y="1319"/>
                  <a:pt x="9834" y="1333"/>
                  <a:pt x="9872" y="1339"/>
                </a:cubicBezTo>
                <a:cubicBezTo>
                  <a:pt x="9940" y="1350"/>
                  <a:pt x="9989" y="1391"/>
                  <a:pt x="10046" y="1438"/>
                </a:cubicBezTo>
                <a:cubicBezTo>
                  <a:pt x="10121" y="1500"/>
                  <a:pt x="10208" y="1560"/>
                  <a:pt x="10269" y="1637"/>
                </a:cubicBezTo>
                <a:cubicBezTo>
                  <a:pt x="10334" y="1719"/>
                  <a:pt x="10363" y="1809"/>
                  <a:pt x="10368" y="1910"/>
                </a:cubicBezTo>
                <a:cubicBezTo>
                  <a:pt x="10373" y="2026"/>
                  <a:pt x="10376" y="2115"/>
                  <a:pt x="10368" y="2232"/>
                </a:cubicBezTo>
                <a:cubicBezTo>
                  <a:pt x="10357" y="2401"/>
                  <a:pt x="10342" y="2523"/>
                  <a:pt x="10294" y="2679"/>
                </a:cubicBezTo>
                <a:cubicBezTo>
                  <a:pt x="10252" y="2816"/>
                  <a:pt x="10225" y="2906"/>
                  <a:pt x="10145" y="3026"/>
                </a:cubicBezTo>
                <a:cubicBezTo>
                  <a:pt x="10110" y="3078"/>
                  <a:pt x="10037" y="3175"/>
                  <a:pt x="9996" y="3200"/>
                </a:cubicBezTo>
                <a:cubicBezTo>
                  <a:pt x="9988" y="3200"/>
                  <a:pt x="9979" y="3200"/>
                  <a:pt x="9971" y="3200"/>
                </a:cubicBezTo>
              </a:path>
              <a:path w="22871" h="4094" extrusionOk="0">
                <a:moveTo>
                  <a:pt x="11088" y="2331"/>
                </a:moveTo>
                <a:cubicBezTo>
                  <a:pt x="11160" y="2331"/>
                  <a:pt x="11220" y="2336"/>
                  <a:pt x="11286" y="2307"/>
                </a:cubicBezTo>
                <a:cubicBezTo>
                  <a:pt x="11349" y="2279"/>
                  <a:pt x="11392" y="2282"/>
                  <a:pt x="11460" y="2282"/>
                </a:cubicBezTo>
                <a:cubicBezTo>
                  <a:pt x="11526" y="2282"/>
                  <a:pt x="11592" y="2282"/>
                  <a:pt x="11658" y="2282"/>
                </a:cubicBezTo>
              </a:path>
              <a:path w="22871" h="4094" extrusionOk="0">
                <a:moveTo>
                  <a:pt x="4390" y="893"/>
                </a:moveTo>
                <a:cubicBezTo>
                  <a:pt x="4361" y="914"/>
                  <a:pt x="4361" y="912"/>
                  <a:pt x="4341" y="942"/>
                </a:cubicBezTo>
                <a:cubicBezTo>
                  <a:pt x="4311" y="987"/>
                  <a:pt x="4275" y="1024"/>
                  <a:pt x="4242" y="1066"/>
                </a:cubicBezTo>
                <a:cubicBezTo>
                  <a:pt x="4185" y="1138"/>
                  <a:pt x="4162" y="1212"/>
                  <a:pt x="4118" y="1290"/>
                </a:cubicBezTo>
                <a:cubicBezTo>
                  <a:pt x="4068" y="1377"/>
                  <a:pt x="4006" y="1468"/>
                  <a:pt x="3969" y="1562"/>
                </a:cubicBezTo>
                <a:cubicBezTo>
                  <a:pt x="3942" y="1630"/>
                  <a:pt x="3936" y="1696"/>
                  <a:pt x="3894" y="1761"/>
                </a:cubicBezTo>
                <a:cubicBezTo>
                  <a:pt x="3858" y="1816"/>
                  <a:pt x="3820" y="1862"/>
                  <a:pt x="3820" y="1935"/>
                </a:cubicBezTo>
                <a:cubicBezTo>
                  <a:pt x="3820" y="2069"/>
                  <a:pt x="3821" y="2089"/>
                  <a:pt x="3795" y="2232"/>
                </a:cubicBezTo>
                <a:cubicBezTo>
                  <a:pt x="3765" y="2396"/>
                  <a:pt x="3809" y="2567"/>
                  <a:pt x="3770" y="2728"/>
                </a:cubicBezTo>
                <a:cubicBezTo>
                  <a:pt x="3753" y="2797"/>
                  <a:pt x="3758" y="2857"/>
                  <a:pt x="3746" y="2927"/>
                </a:cubicBezTo>
                <a:cubicBezTo>
                  <a:pt x="3733" y="3003"/>
                  <a:pt x="3723" y="3069"/>
                  <a:pt x="3721" y="3150"/>
                </a:cubicBezTo>
                <a:cubicBezTo>
                  <a:pt x="3716" y="3361"/>
                  <a:pt x="3687" y="3618"/>
                  <a:pt x="3746" y="3820"/>
                </a:cubicBezTo>
                <a:cubicBezTo>
                  <a:pt x="3763" y="3878"/>
                  <a:pt x="3787" y="3929"/>
                  <a:pt x="3795" y="3993"/>
                </a:cubicBezTo>
                <a:cubicBezTo>
                  <a:pt x="3803" y="4052"/>
                  <a:pt x="3802" y="4066"/>
                  <a:pt x="3820" y="4093"/>
                </a:cubicBezTo>
                <a:cubicBezTo>
                  <a:pt x="3828" y="4093"/>
                  <a:pt x="3837" y="4093"/>
                  <a:pt x="3845" y="4093"/>
                </a:cubicBezTo>
              </a:path>
              <a:path w="22871" h="4094" extrusionOk="0">
                <a:moveTo>
                  <a:pt x="12452" y="1860"/>
                </a:moveTo>
                <a:cubicBezTo>
                  <a:pt x="12518" y="1882"/>
                  <a:pt x="12476" y="1850"/>
                  <a:pt x="12502" y="1910"/>
                </a:cubicBezTo>
                <a:cubicBezTo>
                  <a:pt x="12533" y="1981"/>
                  <a:pt x="12551" y="2058"/>
                  <a:pt x="12576" y="2133"/>
                </a:cubicBezTo>
                <a:cubicBezTo>
                  <a:pt x="12616" y="2252"/>
                  <a:pt x="12601" y="2380"/>
                  <a:pt x="12601" y="2505"/>
                </a:cubicBezTo>
                <a:cubicBezTo>
                  <a:pt x="12601" y="2597"/>
                  <a:pt x="12644" y="2665"/>
                  <a:pt x="12650" y="2753"/>
                </a:cubicBezTo>
                <a:cubicBezTo>
                  <a:pt x="12650" y="2761"/>
                  <a:pt x="12650" y="2770"/>
                  <a:pt x="12650" y="2778"/>
                </a:cubicBezTo>
                <a:cubicBezTo>
                  <a:pt x="12650" y="2720"/>
                  <a:pt x="12649" y="2683"/>
                  <a:pt x="12675" y="2629"/>
                </a:cubicBezTo>
                <a:cubicBezTo>
                  <a:pt x="12759" y="2450"/>
                  <a:pt x="12900" y="2304"/>
                  <a:pt x="12998" y="2133"/>
                </a:cubicBezTo>
                <a:cubicBezTo>
                  <a:pt x="13061" y="2023"/>
                  <a:pt x="13115" y="1885"/>
                  <a:pt x="13246" y="1835"/>
                </a:cubicBezTo>
                <a:cubicBezTo>
                  <a:pt x="13254" y="1835"/>
                  <a:pt x="13263" y="1835"/>
                  <a:pt x="13271" y="1835"/>
                </a:cubicBezTo>
              </a:path>
              <a:path w="22871" h="4094" extrusionOk="0">
                <a:moveTo>
                  <a:pt x="13593" y="2455"/>
                </a:moveTo>
                <a:cubicBezTo>
                  <a:pt x="13608" y="2411"/>
                  <a:pt x="13798" y="2416"/>
                  <a:pt x="13841" y="2406"/>
                </a:cubicBezTo>
                <a:cubicBezTo>
                  <a:pt x="13990" y="2371"/>
                  <a:pt x="14138" y="2307"/>
                  <a:pt x="14288" y="2282"/>
                </a:cubicBezTo>
              </a:path>
              <a:path w="22871" h="4094" extrusionOk="0">
                <a:moveTo>
                  <a:pt x="13692" y="2207"/>
                </a:moveTo>
                <a:cubicBezTo>
                  <a:pt x="13684" y="2191"/>
                  <a:pt x="13675" y="2174"/>
                  <a:pt x="13667" y="2158"/>
                </a:cubicBezTo>
                <a:cubicBezTo>
                  <a:pt x="13744" y="2224"/>
                  <a:pt x="13838" y="2265"/>
                  <a:pt x="13915" y="2331"/>
                </a:cubicBezTo>
                <a:cubicBezTo>
                  <a:pt x="13994" y="2399"/>
                  <a:pt x="14101" y="2469"/>
                  <a:pt x="14163" y="2555"/>
                </a:cubicBezTo>
                <a:cubicBezTo>
                  <a:pt x="14200" y="2607"/>
                  <a:pt x="14199" y="2616"/>
                  <a:pt x="14263" y="2629"/>
                </a:cubicBezTo>
                <a:cubicBezTo>
                  <a:pt x="14228" y="2568"/>
                  <a:pt x="14213" y="2551"/>
                  <a:pt x="14213" y="2480"/>
                </a:cubicBezTo>
                <a:cubicBezTo>
                  <a:pt x="14213" y="2408"/>
                  <a:pt x="14256" y="2216"/>
                  <a:pt x="14188" y="2307"/>
                </a:cubicBezTo>
              </a:path>
              <a:path w="22871" h="4094" extrusionOk="0">
                <a:moveTo>
                  <a:pt x="13618" y="2158"/>
                </a:moveTo>
                <a:cubicBezTo>
                  <a:pt x="13569" y="2174"/>
                  <a:pt x="13627" y="2216"/>
                  <a:pt x="13618" y="2282"/>
                </a:cubicBezTo>
                <a:cubicBezTo>
                  <a:pt x="13607" y="2367"/>
                  <a:pt x="13577" y="2445"/>
                  <a:pt x="13568" y="2530"/>
                </a:cubicBezTo>
              </a:path>
              <a:path w="22871" h="4094" extrusionOk="0">
                <a:moveTo>
                  <a:pt x="14982" y="1984"/>
                </a:moveTo>
                <a:cubicBezTo>
                  <a:pt x="14937" y="2029"/>
                  <a:pt x="14936" y="2324"/>
                  <a:pt x="14932" y="2406"/>
                </a:cubicBezTo>
                <a:cubicBezTo>
                  <a:pt x="14925" y="2556"/>
                  <a:pt x="14915" y="2681"/>
                  <a:pt x="14883" y="2828"/>
                </a:cubicBezTo>
              </a:path>
              <a:path w="22871" h="4094" extrusionOk="0">
                <a:moveTo>
                  <a:pt x="14709" y="2232"/>
                </a:moveTo>
                <a:cubicBezTo>
                  <a:pt x="14709" y="2042"/>
                  <a:pt x="14731" y="1841"/>
                  <a:pt x="15007" y="1910"/>
                </a:cubicBezTo>
                <a:cubicBezTo>
                  <a:pt x="15157" y="1947"/>
                  <a:pt x="15462" y="2190"/>
                  <a:pt x="15205" y="2307"/>
                </a:cubicBezTo>
                <a:cubicBezTo>
                  <a:pt x="15100" y="2355"/>
                  <a:pt x="15037" y="2268"/>
                  <a:pt x="15007" y="2207"/>
                </a:cubicBezTo>
              </a:path>
              <a:path w="22871" h="4094" extrusionOk="0">
                <a:moveTo>
                  <a:pt x="15577" y="2629"/>
                </a:moveTo>
                <a:cubicBezTo>
                  <a:pt x="15636" y="2570"/>
                  <a:pt x="15698" y="2569"/>
                  <a:pt x="15776" y="2530"/>
                </a:cubicBezTo>
                <a:cubicBezTo>
                  <a:pt x="16000" y="2418"/>
                  <a:pt x="16250" y="2336"/>
                  <a:pt x="16495" y="2282"/>
                </a:cubicBezTo>
                <a:cubicBezTo>
                  <a:pt x="16537" y="2282"/>
                  <a:pt x="16562" y="2282"/>
                  <a:pt x="16520" y="2282"/>
                </a:cubicBezTo>
              </a:path>
              <a:path w="22871" h="4094" extrusionOk="0">
                <a:moveTo>
                  <a:pt x="15825" y="2282"/>
                </a:moveTo>
                <a:cubicBezTo>
                  <a:pt x="15825" y="2240"/>
                  <a:pt x="15825" y="2232"/>
                  <a:pt x="15825" y="2207"/>
                </a:cubicBezTo>
                <a:cubicBezTo>
                  <a:pt x="15825" y="2324"/>
                  <a:pt x="15867" y="2354"/>
                  <a:pt x="15974" y="2406"/>
                </a:cubicBezTo>
                <a:cubicBezTo>
                  <a:pt x="16138" y="2485"/>
                  <a:pt x="16334" y="2499"/>
                  <a:pt x="16470" y="2629"/>
                </a:cubicBezTo>
                <a:cubicBezTo>
                  <a:pt x="16507" y="2665"/>
                  <a:pt x="16601" y="2741"/>
                  <a:pt x="16619" y="2778"/>
                </a:cubicBezTo>
                <a:cubicBezTo>
                  <a:pt x="16578" y="2757"/>
                  <a:pt x="16564" y="2722"/>
                  <a:pt x="16545" y="2679"/>
                </a:cubicBezTo>
                <a:cubicBezTo>
                  <a:pt x="16497" y="2567"/>
                  <a:pt x="16520" y="2429"/>
                  <a:pt x="16520" y="2307"/>
                </a:cubicBezTo>
                <a:cubicBezTo>
                  <a:pt x="16520" y="2235"/>
                  <a:pt x="16513" y="2250"/>
                  <a:pt x="16470" y="2282"/>
                </a:cubicBezTo>
              </a:path>
              <a:path w="22871" h="4094" extrusionOk="0">
                <a:moveTo>
                  <a:pt x="15726" y="2183"/>
                </a:moveTo>
                <a:cubicBezTo>
                  <a:pt x="15626" y="2197"/>
                  <a:pt x="15652" y="2224"/>
                  <a:pt x="15652" y="2331"/>
                </a:cubicBezTo>
                <a:cubicBezTo>
                  <a:pt x="15652" y="2459"/>
                  <a:pt x="15615" y="2556"/>
                  <a:pt x="15652" y="2679"/>
                </a:cubicBezTo>
              </a:path>
              <a:path w="22871" h="4094" extrusionOk="0">
                <a:moveTo>
                  <a:pt x="17289" y="2083"/>
                </a:moveTo>
                <a:cubicBezTo>
                  <a:pt x="17269" y="2063"/>
                  <a:pt x="17065" y="2020"/>
                  <a:pt x="17016" y="2034"/>
                </a:cubicBezTo>
                <a:cubicBezTo>
                  <a:pt x="16999" y="2050"/>
                  <a:pt x="16983" y="2067"/>
                  <a:pt x="16966" y="2083"/>
                </a:cubicBezTo>
                <a:cubicBezTo>
                  <a:pt x="16994" y="2213"/>
                  <a:pt x="17184" y="2391"/>
                  <a:pt x="17190" y="2505"/>
                </a:cubicBezTo>
                <a:cubicBezTo>
                  <a:pt x="17196" y="2620"/>
                  <a:pt x="17002" y="2767"/>
                  <a:pt x="16892" y="2703"/>
                </a:cubicBezTo>
                <a:cubicBezTo>
                  <a:pt x="16884" y="2687"/>
                  <a:pt x="16875" y="2670"/>
                  <a:pt x="16867" y="2654"/>
                </a:cubicBezTo>
              </a:path>
              <a:path w="22871" h="4094" extrusionOk="0">
                <a:moveTo>
                  <a:pt x="12328" y="3299"/>
                </a:moveTo>
                <a:cubicBezTo>
                  <a:pt x="12309" y="3289"/>
                  <a:pt x="12300" y="3240"/>
                  <a:pt x="12204" y="3299"/>
                </a:cubicBezTo>
                <a:cubicBezTo>
                  <a:pt x="12115" y="3354"/>
                  <a:pt x="12134" y="3464"/>
                  <a:pt x="12179" y="3522"/>
                </a:cubicBezTo>
                <a:cubicBezTo>
                  <a:pt x="12265" y="3633"/>
                  <a:pt x="12340" y="3405"/>
                  <a:pt x="12353" y="3398"/>
                </a:cubicBezTo>
                <a:cubicBezTo>
                  <a:pt x="12361" y="3406"/>
                  <a:pt x="12370" y="3415"/>
                  <a:pt x="12378" y="3423"/>
                </a:cubicBezTo>
                <a:cubicBezTo>
                  <a:pt x="12366" y="3575"/>
                  <a:pt x="12369" y="3670"/>
                  <a:pt x="12229" y="3745"/>
                </a:cubicBezTo>
                <a:cubicBezTo>
                  <a:pt x="12171" y="3764"/>
                  <a:pt x="12146" y="3791"/>
                  <a:pt x="12154" y="3745"/>
                </a:cubicBezTo>
              </a:path>
              <a:path w="22871" h="4094" extrusionOk="0">
                <a:moveTo>
                  <a:pt x="12526" y="3125"/>
                </a:moveTo>
                <a:cubicBezTo>
                  <a:pt x="12510" y="3207"/>
                  <a:pt x="12503" y="3241"/>
                  <a:pt x="12526" y="3324"/>
                </a:cubicBezTo>
                <a:cubicBezTo>
                  <a:pt x="12550" y="3412"/>
                  <a:pt x="12564" y="3523"/>
                  <a:pt x="12601" y="3596"/>
                </a:cubicBezTo>
                <a:cubicBezTo>
                  <a:pt x="12672" y="3498"/>
                  <a:pt x="12705" y="3374"/>
                  <a:pt x="12774" y="3274"/>
                </a:cubicBezTo>
                <a:cubicBezTo>
                  <a:pt x="12813" y="3235"/>
                  <a:pt x="12815" y="3218"/>
                  <a:pt x="12849" y="3224"/>
                </a:cubicBezTo>
              </a:path>
              <a:path w="22871" h="4094" extrusionOk="0">
                <a:moveTo>
                  <a:pt x="12998" y="3398"/>
                </a:moveTo>
                <a:cubicBezTo>
                  <a:pt x="13072" y="3398"/>
                  <a:pt x="13127" y="3400"/>
                  <a:pt x="13196" y="3423"/>
                </a:cubicBezTo>
                <a:cubicBezTo>
                  <a:pt x="13254" y="3442"/>
                  <a:pt x="13260" y="3451"/>
                  <a:pt x="13295" y="3448"/>
                </a:cubicBezTo>
              </a:path>
              <a:path w="22871" h="4094" extrusionOk="0">
                <a:moveTo>
                  <a:pt x="13022" y="3324"/>
                </a:moveTo>
                <a:cubicBezTo>
                  <a:pt x="12952" y="3324"/>
                  <a:pt x="12905" y="3352"/>
                  <a:pt x="12849" y="3398"/>
                </a:cubicBezTo>
                <a:cubicBezTo>
                  <a:pt x="12810" y="3437"/>
                  <a:pt x="12793" y="3438"/>
                  <a:pt x="12799" y="3472"/>
                </a:cubicBezTo>
                <a:cubicBezTo>
                  <a:pt x="12858" y="3516"/>
                  <a:pt x="12926" y="3488"/>
                  <a:pt x="12998" y="3522"/>
                </a:cubicBezTo>
                <a:cubicBezTo>
                  <a:pt x="13006" y="3530"/>
                  <a:pt x="13014" y="3539"/>
                  <a:pt x="13022" y="3547"/>
                </a:cubicBezTo>
              </a:path>
              <a:path w="22871" h="4094" extrusionOk="0">
                <a:moveTo>
                  <a:pt x="13444" y="3249"/>
                </a:moveTo>
                <a:cubicBezTo>
                  <a:pt x="13444" y="3354"/>
                  <a:pt x="13429" y="3443"/>
                  <a:pt x="13419" y="3547"/>
                </a:cubicBezTo>
                <a:cubicBezTo>
                  <a:pt x="13413" y="3610"/>
                  <a:pt x="13408" y="3647"/>
                  <a:pt x="13444" y="3671"/>
                </a:cubicBezTo>
              </a:path>
              <a:path w="22871" h="4094" extrusionOk="0">
                <a:moveTo>
                  <a:pt x="13370" y="3224"/>
                </a:moveTo>
                <a:cubicBezTo>
                  <a:pt x="13330" y="3133"/>
                  <a:pt x="13365" y="3100"/>
                  <a:pt x="13469" y="3076"/>
                </a:cubicBezTo>
                <a:cubicBezTo>
                  <a:pt x="13486" y="3076"/>
                  <a:pt x="13502" y="3076"/>
                  <a:pt x="13519" y="3076"/>
                </a:cubicBezTo>
                <a:cubicBezTo>
                  <a:pt x="13571" y="3137"/>
                  <a:pt x="13607" y="3264"/>
                  <a:pt x="13494" y="3324"/>
                </a:cubicBezTo>
                <a:cubicBezTo>
                  <a:pt x="13477" y="3324"/>
                  <a:pt x="13461" y="3324"/>
                  <a:pt x="13444" y="3324"/>
                </a:cubicBezTo>
              </a:path>
              <a:path w="22871" h="4094" extrusionOk="0">
                <a:moveTo>
                  <a:pt x="13494" y="3572"/>
                </a:moveTo>
                <a:cubicBezTo>
                  <a:pt x="13573" y="3562"/>
                  <a:pt x="13648" y="3526"/>
                  <a:pt x="13643" y="3423"/>
                </a:cubicBezTo>
                <a:cubicBezTo>
                  <a:pt x="13635" y="3406"/>
                  <a:pt x="13626" y="3390"/>
                  <a:pt x="13618" y="3373"/>
                </a:cubicBezTo>
                <a:cubicBezTo>
                  <a:pt x="13568" y="3411"/>
                  <a:pt x="13523" y="3511"/>
                  <a:pt x="13618" y="3547"/>
                </a:cubicBezTo>
                <a:cubicBezTo>
                  <a:pt x="13703" y="3579"/>
                  <a:pt x="13775" y="3471"/>
                  <a:pt x="13816" y="3572"/>
                </a:cubicBezTo>
                <a:cubicBezTo>
                  <a:pt x="13824" y="3591"/>
                  <a:pt x="13816" y="3647"/>
                  <a:pt x="13816" y="3671"/>
                </a:cubicBezTo>
                <a:cubicBezTo>
                  <a:pt x="13856" y="3591"/>
                  <a:pt x="13839" y="3524"/>
                  <a:pt x="13866" y="3448"/>
                </a:cubicBezTo>
                <a:cubicBezTo>
                  <a:pt x="13874" y="3440"/>
                  <a:pt x="13883" y="3431"/>
                  <a:pt x="13891" y="3423"/>
                </a:cubicBezTo>
                <a:cubicBezTo>
                  <a:pt x="13956" y="3432"/>
                  <a:pt x="13968" y="3449"/>
                  <a:pt x="14015" y="3497"/>
                </a:cubicBezTo>
                <a:cubicBezTo>
                  <a:pt x="14057" y="3540"/>
                  <a:pt x="14004" y="3558"/>
                  <a:pt x="13965" y="3596"/>
                </a:cubicBezTo>
              </a:path>
              <a:path w="22871" h="4094" extrusionOk="0">
                <a:moveTo>
                  <a:pt x="14114" y="3175"/>
                </a:moveTo>
                <a:cubicBezTo>
                  <a:pt x="14086" y="3175"/>
                  <a:pt x="14080" y="3173"/>
                  <a:pt x="14114" y="3150"/>
                </a:cubicBezTo>
                <a:cubicBezTo>
                  <a:pt x="14176" y="3212"/>
                  <a:pt x="14109" y="3306"/>
                  <a:pt x="14114" y="3398"/>
                </a:cubicBezTo>
                <a:cubicBezTo>
                  <a:pt x="14120" y="3497"/>
                  <a:pt x="14139" y="3593"/>
                  <a:pt x="14139" y="3696"/>
                </a:cubicBezTo>
              </a:path>
              <a:path w="22871" h="4094" extrusionOk="0">
                <a:moveTo>
                  <a:pt x="14139" y="3274"/>
                </a:moveTo>
                <a:cubicBezTo>
                  <a:pt x="14119" y="3234"/>
                  <a:pt x="14110" y="3227"/>
                  <a:pt x="14114" y="3200"/>
                </a:cubicBezTo>
                <a:cubicBezTo>
                  <a:pt x="14135" y="3283"/>
                  <a:pt x="14195" y="3320"/>
                  <a:pt x="14238" y="3398"/>
                </a:cubicBezTo>
                <a:cubicBezTo>
                  <a:pt x="14259" y="3436"/>
                  <a:pt x="14229" y="3495"/>
                  <a:pt x="14263" y="3522"/>
                </a:cubicBezTo>
                <a:cubicBezTo>
                  <a:pt x="14271" y="3522"/>
                  <a:pt x="14280" y="3522"/>
                  <a:pt x="14288" y="3522"/>
                </a:cubicBezTo>
                <a:cubicBezTo>
                  <a:pt x="14288" y="3450"/>
                  <a:pt x="14347" y="3441"/>
                  <a:pt x="14362" y="3373"/>
                </a:cubicBezTo>
                <a:cubicBezTo>
                  <a:pt x="14371" y="3330"/>
                  <a:pt x="14362" y="3269"/>
                  <a:pt x="14362" y="3224"/>
                </a:cubicBezTo>
              </a:path>
              <a:path w="22871" h="4094" extrusionOk="0">
                <a:moveTo>
                  <a:pt x="14412" y="3671"/>
                </a:moveTo>
                <a:cubicBezTo>
                  <a:pt x="14456" y="3626"/>
                  <a:pt x="14509" y="3549"/>
                  <a:pt x="14585" y="3572"/>
                </a:cubicBezTo>
                <a:cubicBezTo>
                  <a:pt x="14630" y="3585"/>
                  <a:pt x="14635" y="3634"/>
                  <a:pt x="14635" y="3671"/>
                </a:cubicBezTo>
                <a:cubicBezTo>
                  <a:pt x="14622" y="3570"/>
                  <a:pt x="14588" y="3544"/>
                  <a:pt x="14660" y="3472"/>
                </a:cubicBezTo>
              </a:path>
              <a:path w="22871" h="4094" extrusionOk="0">
                <a:moveTo>
                  <a:pt x="12427" y="1389"/>
                </a:moveTo>
                <a:cubicBezTo>
                  <a:pt x="12388" y="1417"/>
                  <a:pt x="12345" y="1466"/>
                  <a:pt x="12303" y="1488"/>
                </a:cubicBezTo>
                <a:cubicBezTo>
                  <a:pt x="12212" y="1536"/>
                  <a:pt x="12136" y="1593"/>
                  <a:pt x="12055" y="1662"/>
                </a:cubicBezTo>
                <a:cubicBezTo>
                  <a:pt x="11969" y="1735"/>
                  <a:pt x="11900" y="1845"/>
                  <a:pt x="11832" y="1935"/>
                </a:cubicBezTo>
                <a:cubicBezTo>
                  <a:pt x="11739" y="2058"/>
                  <a:pt x="11755" y="2164"/>
                  <a:pt x="11733" y="2307"/>
                </a:cubicBezTo>
                <a:cubicBezTo>
                  <a:pt x="11717" y="2412"/>
                  <a:pt x="11708" y="2496"/>
                  <a:pt x="11708" y="2604"/>
                </a:cubicBezTo>
                <a:cubicBezTo>
                  <a:pt x="11708" y="2724"/>
                  <a:pt x="11688" y="2833"/>
                  <a:pt x="11683" y="2952"/>
                </a:cubicBezTo>
                <a:cubicBezTo>
                  <a:pt x="11679" y="3051"/>
                  <a:pt x="11696" y="3134"/>
                  <a:pt x="11708" y="3224"/>
                </a:cubicBezTo>
                <a:cubicBezTo>
                  <a:pt x="11718" y="3300"/>
                  <a:pt x="11725" y="3350"/>
                  <a:pt x="11757" y="3423"/>
                </a:cubicBezTo>
                <a:cubicBezTo>
                  <a:pt x="11765" y="3442"/>
                  <a:pt x="11799" y="3538"/>
                  <a:pt x="11807" y="3547"/>
                </a:cubicBezTo>
                <a:cubicBezTo>
                  <a:pt x="11829" y="3571"/>
                  <a:pt x="11901" y="3611"/>
                  <a:pt x="11931" y="3621"/>
                </a:cubicBezTo>
                <a:cubicBezTo>
                  <a:pt x="11956" y="3621"/>
                  <a:pt x="11964" y="3621"/>
                  <a:pt x="11981" y="3621"/>
                </a:cubicBezTo>
              </a:path>
              <a:path w="22871" h="4094" extrusionOk="0">
                <a:moveTo>
                  <a:pt x="10939" y="2282"/>
                </a:moveTo>
                <a:cubicBezTo>
                  <a:pt x="10961" y="2304"/>
                  <a:pt x="10970" y="2309"/>
                  <a:pt x="10964" y="2331"/>
                </a:cubicBezTo>
                <a:cubicBezTo>
                  <a:pt x="11046" y="2331"/>
                  <a:pt x="11119" y="2341"/>
                  <a:pt x="11187" y="2356"/>
                </a:cubicBezTo>
                <a:cubicBezTo>
                  <a:pt x="11239" y="2367"/>
                  <a:pt x="11306" y="2356"/>
                  <a:pt x="11361" y="2356"/>
                </a:cubicBezTo>
              </a:path>
              <a:path w="22871" h="4094" extrusionOk="0">
                <a:moveTo>
                  <a:pt x="17711" y="2679"/>
                </a:moveTo>
                <a:cubicBezTo>
                  <a:pt x="17797" y="2644"/>
                  <a:pt x="17891" y="2573"/>
                  <a:pt x="17983" y="2530"/>
                </a:cubicBezTo>
                <a:cubicBezTo>
                  <a:pt x="18113" y="2469"/>
                  <a:pt x="18225" y="2389"/>
                  <a:pt x="18355" y="2331"/>
                </a:cubicBezTo>
                <a:cubicBezTo>
                  <a:pt x="18405" y="2309"/>
                  <a:pt x="18437" y="2308"/>
                  <a:pt x="18479" y="2282"/>
                </a:cubicBezTo>
              </a:path>
              <a:path w="22871" h="4094" extrusionOk="0">
                <a:moveTo>
                  <a:pt x="17859" y="2207"/>
                </a:moveTo>
                <a:cubicBezTo>
                  <a:pt x="17859" y="2179"/>
                  <a:pt x="17857" y="2169"/>
                  <a:pt x="17835" y="2158"/>
                </a:cubicBezTo>
                <a:cubicBezTo>
                  <a:pt x="17841" y="2204"/>
                  <a:pt x="17869" y="2273"/>
                  <a:pt x="17909" y="2307"/>
                </a:cubicBezTo>
                <a:cubicBezTo>
                  <a:pt x="17980" y="2366"/>
                  <a:pt x="18063" y="2393"/>
                  <a:pt x="18132" y="2455"/>
                </a:cubicBezTo>
                <a:cubicBezTo>
                  <a:pt x="18195" y="2511"/>
                  <a:pt x="18241" y="2579"/>
                  <a:pt x="18306" y="2629"/>
                </a:cubicBezTo>
                <a:cubicBezTo>
                  <a:pt x="18349" y="2662"/>
                  <a:pt x="18430" y="2672"/>
                  <a:pt x="18455" y="2728"/>
                </a:cubicBezTo>
                <a:cubicBezTo>
                  <a:pt x="18473" y="2769"/>
                  <a:pt x="18494" y="2793"/>
                  <a:pt x="18529" y="2828"/>
                </a:cubicBezTo>
                <a:cubicBezTo>
                  <a:pt x="18529" y="2667"/>
                  <a:pt x="18529" y="2509"/>
                  <a:pt x="18554" y="2356"/>
                </a:cubicBezTo>
                <a:cubicBezTo>
                  <a:pt x="18557" y="2338"/>
                  <a:pt x="18529" y="2221"/>
                  <a:pt x="18529" y="2282"/>
                </a:cubicBezTo>
              </a:path>
              <a:path w="22871" h="4094" extrusionOk="0">
                <a:moveTo>
                  <a:pt x="17859" y="2207"/>
                </a:moveTo>
                <a:cubicBezTo>
                  <a:pt x="17841" y="2194"/>
                  <a:pt x="17772" y="2151"/>
                  <a:pt x="17760" y="2207"/>
                </a:cubicBezTo>
                <a:cubicBezTo>
                  <a:pt x="17732" y="2333"/>
                  <a:pt x="17738" y="2500"/>
                  <a:pt x="17735" y="2629"/>
                </a:cubicBezTo>
                <a:cubicBezTo>
                  <a:pt x="17735" y="2721"/>
                  <a:pt x="17733" y="2748"/>
                  <a:pt x="17760" y="2803"/>
                </a:cubicBezTo>
              </a:path>
              <a:path w="22871" h="4094" extrusionOk="0">
                <a:moveTo>
                  <a:pt x="19075" y="2679"/>
                </a:moveTo>
                <a:cubicBezTo>
                  <a:pt x="19041" y="2645"/>
                  <a:pt x="18950" y="2704"/>
                  <a:pt x="19075" y="2579"/>
                </a:cubicBezTo>
                <a:cubicBezTo>
                  <a:pt x="19290" y="2364"/>
                  <a:pt x="19337" y="2273"/>
                  <a:pt x="19348" y="1959"/>
                </a:cubicBezTo>
                <a:cubicBezTo>
                  <a:pt x="19348" y="1858"/>
                  <a:pt x="19358" y="1837"/>
                  <a:pt x="19323" y="1786"/>
                </a:cubicBezTo>
                <a:cubicBezTo>
                  <a:pt x="19211" y="1925"/>
                  <a:pt x="19199" y="2053"/>
                  <a:pt x="19174" y="2232"/>
                </a:cubicBezTo>
                <a:cubicBezTo>
                  <a:pt x="19151" y="2401"/>
                  <a:pt x="19068" y="2661"/>
                  <a:pt x="19149" y="2828"/>
                </a:cubicBezTo>
                <a:cubicBezTo>
                  <a:pt x="19227" y="2989"/>
                  <a:pt x="19394" y="2732"/>
                  <a:pt x="19447" y="2679"/>
                </a:cubicBezTo>
                <a:cubicBezTo>
                  <a:pt x="19549" y="2758"/>
                  <a:pt x="19506" y="2818"/>
                  <a:pt x="19546" y="2952"/>
                </a:cubicBezTo>
              </a:path>
              <a:path w="22871" h="4094" extrusionOk="0">
                <a:moveTo>
                  <a:pt x="19844" y="1637"/>
                </a:moveTo>
                <a:cubicBezTo>
                  <a:pt x="19987" y="1637"/>
                  <a:pt x="20068" y="1619"/>
                  <a:pt x="20191" y="1711"/>
                </a:cubicBezTo>
                <a:cubicBezTo>
                  <a:pt x="20456" y="1909"/>
                  <a:pt x="20437" y="2285"/>
                  <a:pt x="20414" y="2579"/>
                </a:cubicBezTo>
                <a:cubicBezTo>
                  <a:pt x="20386" y="2944"/>
                  <a:pt x="20264" y="3163"/>
                  <a:pt x="20092" y="3472"/>
                </a:cubicBezTo>
              </a:path>
              <a:path w="22871" h="4094" extrusionOk="0">
                <a:moveTo>
                  <a:pt x="20613" y="1612"/>
                </a:moveTo>
                <a:cubicBezTo>
                  <a:pt x="20766" y="1724"/>
                  <a:pt x="20948" y="1771"/>
                  <a:pt x="21010" y="1984"/>
                </a:cubicBezTo>
                <a:cubicBezTo>
                  <a:pt x="21119" y="2358"/>
                  <a:pt x="20951" y="2684"/>
                  <a:pt x="20737" y="2976"/>
                </a:cubicBezTo>
                <a:cubicBezTo>
                  <a:pt x="20712" y="3001"/>
                  <a:pt x="20687" y="3026"/>
                  <a:pt x="20662" y="3051"/>
                </a:cubicBezTo>
              </a:path>
              <a:path w="22871" h="4094" extrusionOk="0">
                <a:moveTo>
                  <a:pt x="223" y="2282"/>
                </a:moveTo>
                <a:cubicBezTo>
                  <a:pt x="166" y="2225"/>
                  <a:pt x="220" y="2615"/>
                  <a:pt x="223" y="2629"/>
                </a:cubicBezTo>
                <a:cubicBezTo>
                  <a:pt x="270" y="2793"/>
                  <a:pt x="285" y="2842"/>
                  <a:pt x="298" y="2952"/>
                </a:cubicBezTo>
              </a:path>
              <a:path w="22871" h="4094" extrusionOk="0">
                <a:moveTo>
                  <a:pt x="446" y="2356"/>
                </a:moveTo>
                <a:cubicBezTo>
                  <a:pt x="503" y="2432"/>
                  <a:pt x="448" y="2681"/>
                  <a:pt x="446" y="2803"/>
                </a:cubicBezTo>
                <a:cubicBezTo>
                  <a:pt x="446" y="2844"/>
                  <a:pt x="446" y="2886"/>
                  <a:pt x="446" y="2927"/>
                </a:cubicBezTo>
              </a:path>
              <a:path w="22871" h="4094" extrusionOk="0">
                <a:moveTo>
                  <a:pt x="0" y="2381"/>
                </a:moveTo>
                <a:cubicBezTo>
                  <a:pt x="0" y="2312"/>
                  <a:pt x="-39" y="2134"/>
                  <a:pt x="50" y="2108"/>
                </a:cubicBezTo>
                <a:cubicBezTo>
                  <a:pt x="234" y="2055"/>
                  <a:pt x="461" y="2212"/>
                  <a:pt x="645" y="2232"/>
                </a:cubicBezTo>
                <a:cubicBezTo>
                  <a:pt x="788" y="2247"/>
                  <a:pt x="854" y="2181"/>
                  <a:pt x="967" y="2108"/>
                </a:cubicBezTo>
              </a:path>
              <a:path w="22871" h="4094" extrusionOk="0">
                <a:moveTo>
                  <a:pt x="670" y="3001"/>
                </a:moveTo>
                <a:cubicBezTo>
                  <a:pt x="670" y="2929"/>
                  <a:pt x="646" y="3179"/>
                  <a:pt x="645" y="3200"/>
                </a:cubicBezTo>
                <a:cubicBezTo>
                  <a:pt x="643" y="3274"/>
                  <a:pt x="645" y="3349"/>
                  <a:pt x="645" y="3423"/>
                </a:cubicBezTo>
              </a:path>
              <a:path w="22871" h="4094" extrusionOk="0">
                <a:moveTo>
                  <a:pt x="620" y="2852"/>
                </a:moveTo>
                <a:cubicBezTo>
                  <a:pt x="534" y="2910"/>
                  <a:pt x="571" y="3017"/>
                  <a:pt x="670" y="3100"/>
                </a:cubicBezTo>
                <a:cubicBezTo>
                  <a:pt x="780" y="3192"/>
                  <a:pt x="834" y="3031"/>
                  <a:pt x="868" y="2952"/>
                </a:cubicBezTo>
                <a:cubicBezTo>
                  <a:pt x="876" y="2927"/>
                  <a:pt x="885" y="2902"/>
                  <a:pt x="893" y="2877"/>
                </a:cubicBezTo>
                <a:cubicBezTo>
                  <a:pt x="883" y="3026"/>
                  <a:pt x="857" y="3155"/>
                  <a:pt x="893" y="3299"/>
                </a:cubicBezTo>
              </a:path>
              <a:path w="22871" h="4094" extrusionOk="0">
                <a:moveTo>
                  <a:pt x="1091" y="3274"/>
                </a:moveTo>
                <a:cubicBezTo>
                  <a:pt x="1075" y="3266"/>
                  <a:pt x="1058" y="3257"/>
                  <a:pt x="1042" y="3249"/>
                </a:cubicBezTo>
                <a:cubicBezTo>
                  <a:pt x="1034" y="3265"/>
                  <a:pt x="978" y="3423"/>
                  <a:pt x="1042" y="3423"/>
                </a:cubicBezTo>
                <a:cubicBezTo>
                  <a:pt x="1075" y="3390"/>
                  <a:pt x="1092" y="3373"/>
                  <a:pt x="1116" y="3348"/>
                </a:cubicBezTo>
              </a:path>
              <a:path w="22871" h="4094" extrusionOk="0">
                <a:moveTo>
                  <a:pt x="1091" y="3448"/>
                </a:moveTo>
                <a:cubicBezTo>
                  <a:pt x="1196" y="3358"/>
                  <a:pt x="1191" y="3216"/>
                  <a:pt x="1215" y="3076"/>
                </a:cubicBezTo>
                <a:cubicBezTo>
                  <a:pt x="1236" y="2951"/>
                  <a:pt x="1237" y="2924"/>
                  <a:pt x="1265" y="2852"/>
                </a:cubicBezTo>
                <a:cubicBezTo>
                  <a:pt x="1332" y="3051"/>
                  <a:pt x="1307" y="3242"/>
                  <a:pt x="1265" y="3448"/>
                </a:cubicBezTo>
                <a:cubicBezTo>
                  <a:pt x="1257" y="3473"/>
                  <a:pt x="1248" y="3497"/>
                  <a:pt x="1240" y="3522"/>
                </a:cubicBezTo>
                <a:cubicBezTo>
                  <a:pt x="1253" y="3428"/>
                  <a:pt x="1265" y="3345"/>
                  <a:pt x="1265" y="3249"/>
                </a:cubicBezTo>
              </a:path>
              <a:path w="22871" h="4094" extrusionOk="0">
                <a:moveTo>
                  <a:pt x="1364" y="3423"/>
                </a:moveTo>
                <a:cubicBezTo>
                  <a:pt x="1444" y="3436"/>
                  <a:pt x="1413" y="3448"/>
                  <a:pt x="1364" y="3497"/>
                </a:cubicBezTo>
                <a:cubicBezTo>
                  <a:pt x="1377" y="3364"/>
                  <a:pt x="1410" y="3231"/>
                  <a:pt x="1439" y="3100"/>
                </a:cubicBezTo>
              </a:path>
              <a:path w="22871" h="4094" extrusionOk="0">
                <a:moveTo>
                  <a:pt x="1612" y="2877"/>
                </a:moveTo>
                <a:cubicBezTo>
                  <a:pt x="1598" y="3052"/>
                  <a:pt x="1588" y="3221"/>
                  <a:pt x="1588" y="3398"/>
                </a:cubicBezTo>
                <a:cubicBezTo>
                  <a:pt x="1588" y="3481"/>
                  <a:pt x="1588" y="3497"/>
                  <a:pt x="1588" y="3547"/>
                </a:cubicBezTo>
              </a:path>
              <a:path w="22871" h="4094" extrusionOk="0">
                <a:moveTo>
                  <a:pt x="1612" y="3076"/>
                </a:moveTo>
                <a:cubicBezTo>
                  <a:pt x="1604" y="3051"/>
                  <a:pt x="1596" y="3026"/>
                  <a:pt x="1588" y="3001"/>
                </a:cubicBezTo>
                <a:cubicBezTo>
                  <a:pt x="1606" y="3129"/>
                  <a:pt x="1658" y="3245"/>
                  <a:pt x="1687" y="3373"/>
                </a:cubicBezTo>
                <a:cubicBezTo>
                  <a:pt x="1687" y="3398"/>
                  <a:pt x="1687" y="3406"/>
                  <a:pt x="1687" y="3423"/>
                </a:cubicBezTo>
                <a:cubicBezTo>
                  <a:pt x="1698" y="3338"/>
                  <a:pt x="1707" y="3260"/>
                  <a:pt x="1712" y="3175"/>
                </a:cubicBezTo>
                <a:cubicBezTo>
                  <a:pt x="1830" y="3114"/>
                  <a:pt x="1784" y="3459"/>
                  <a:pt x="1786" y="3522"/>
                </a:cubicBezTo>
                <a:cubicBezTo>
                  <a:pt x="1786" y="3564"/>
                  <a:pt x="1786" y="3589"/>
                  <a:pt x="1786" y="3547"/>
                </a:cubicBezTo>
              </a:path>
              <a:path w="22871" h="4094" extrusionOk="0">
                <a:moveTo>
                  <a:pt x="1860" y="3671"/>
                </a:moveTo>
                <a:cubicBezTo>
                  <a:pt x="1860" y="3603"/>
                  <a:pt x="1847" y="3532"/>
                  <a:pt x="1885" y="3472"/>
                </a:cubicBezTo>
                <a:cubicBezTo>
                  <a:pt x="1908" y="3450"/>
                  <a:pt x="1913" y="3442"/>
                  <a:pt x="1935" y="3448"/>
                </a:cubicBezTo>
                <a:cubicBezTo>
                  <a:pt x="1957" y="3491"/>
                  <a:pt x="1975" y="3526"/>
                  <a:pt x="1984" y="3572"/>
                </a:cubicBezTo>
              </a:path>
              <a:path w="22871" h="4094" extrusionOk="0">
                <a:moveTo>
                  <a:pt x="2108" y="1513"/>
                </a:moveTo>
                <a:cubicBezTo>
                  <a:pt x="2032" y="1523"/>
                  <a:pt x="1991" y="1509"/>
                  <a:pt x="1960" y="1612"/>
                </a:cubicBezTo>
                <a:cubicBezTo>
                  <a:pt x="1850" y="1979"/>
                  <a:pt x="1835" y="2379"/>
                  <a:pt x="1910" y="2753"/>
                </a:cubicBezTo>
                <a:cubicBezTo>
                  <a:pt x="2030" y="3162"/>
                  <a:pt x="2067" y="3291"/>
                  <a:pt x="2183" y="3547"/>
                </a:cubicBezTo>
              </a:path>
              <a:path w="22871" h="4094" extrusionOk="0">
                <a:moveTo>
                  <a:pt x="21704" y="1662"/>
                </a:moveTo>
                <a:cubicBezTo>
                  <a:pt x="21763" y="1895"/>
                  <a:pt x="21716" y="2247"/>
                  <a:pt x="21679" y="2480"/>
                </a:cubicBezTo>
                <a:cubicBezTo>
                  <a:pt x="21579" y="2958"/>
                  <a:pt x="21543" y="3122"/>
                  <a:pt x="21406" y="342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2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900" y="4017963"/>
            <a:ext cx="438150" cy="411162"/>
          </a:xfrm>
          <a:custGeom>
            <a:avLst/>
            <a:gdLst>
              <a:gd name="T0" fmla="+- 0 471 248"/>
              <a:gd name="T1" fmla="*/ T0 w 1216"/>
              <a:gd name="T2" fmla="+- 0 11162 11162"/>
              <a:gd name="T3" fmla="*/ 11162 h 1142"/>
              <a:gd name="T4" fmla="+- 0 397 248"/>
              <a:gd name="T5" fmla="*/ T4 w 1216"/>
              <a:gd name="T6" fmla="+- 0 11187 11162"/>
              <a:gd name="T7" fmla="*/ 11187 h 1142"/>
              <a:gd name="T8" fmla="+- 0 322 248"/>
              <a:gd name="T9" fmla="*/ T8 w 1216"/>
              <a:gd name="T10" fmla="+- 0 11237 11162"/>
              <a:gd name="T11" fmla="*/ 11237 h 1142"/>
              <a:gd name="T12" fmla="+- 0 298 248"/>
              <a:gd name="T13" fmla="*/ T12 w 1216"/>
              <a:gd name="T14" fmla="+- 0 11361 11162"/>
              <a:gd name="T15" fmla="*/ 11361 h 1142"/>
              <a:gd name="T16" fmla="+- 0 347 248"/>
              <a:gd name="T17" fmla="*/ T16 w 1216"/>
              <a:gd name="T18" fmla="+- 0 11460 11162"/>
              <a:gd name="T19" fmla="*/ 11460 h 1142"/>
              <a:gd name="T20" fmla="+- 0 372 248"/>
              <a:gd name="T21" fmla="*/ T20 w 1216"/>
              <a:gd name="T22" fmla="+- 0 11534 11162"/>
              <a:gd name="T23" fmla="*/ 11534 h 1142"/>
              <a:gd name="T24" fmla="+- 0 347 248"/>
              <a:gd name="T25" fmla="*/ T24 w 1216"/>
              <a:gd name="T26" fmla="+- 0 11609 11162"/>
              <a:gd name="T27" fmla="*/ 11609 h 1142"/>
              <a:gd name="T28" fmla="+- 0 273 248"/>
              <a:gd name="T29" fmla="*/ T28 w 1216"/>
              <a:gd name="T30" fmla="+- 0 11658 11162"/>
              <a:gd name="T31" fmla="*/ 11658 h 1142"/>
              <a:gd name="T32" fmla="+- 0 298 248"/>
              <a:gd name="T33" fmla="*/ T32 w 1216"/>
              <a:gd name="T34" fmla="+- 0 11633 11162"/>
              <a:gd name="T35" fmla="*/ 11633 h 1142"/>
              <a:gd name="T36" fmla="+- 0 372 248"/>
              <a:gd name="T37" fmla="*/ T36 w 1216"/>
              <a:gd name="T38" fmla="+- 0 11708 11162"/>
              <a:gd name="T39" fmla="*/ 11708 h 1142"/>
              <a:gd name="T40" fmla="+- 0 347 248"/>
              <a:gd name="T41" fmla="*/ T40 w 1216"/>
              <a:gd name="T42" fmla="+- 0 11832 11162"/>
              <a:gd name="T43" fmla="*/ 11832 h 1142"/>
              <a:gd name="T44" fmla="+- 0 298 248"/>
              <a:gd name="T45" fmla="*/ T44 w 1216"/>
              <a:gd name="T46" fmla="+- 0 11981 11162"/>
              <a:gd name="T47" fmla="*/ 11981 h 1142"/>
              <a:gd name="T48" fmla="+- 0 372 248"/>
              <a:gd name="T49" fmla="*/ T48 w 1216"/>
              <a:gd name="T50" fmla="+- 0 12154 11162"/>
              <a:gd name="T51" fmla="*/ 12154 h 1142"/>
              <a:gd name="T52" fmla="+- 0 546 248"/>
              <a:gd name="T53" fmla="*/ T52 w 1216"/>
              <a:gd name="T54" fmla="+- 0 12179 11162"/>
              <a:gd name="T55" fmla="*/ 12179 h 1142"/>
              <a:gd name="T56" fmla="+- 0 1042 248"/>
              <a:gd name="T57" fmla="*/ T56 w 1216"/>
              <a:gd name="T58" fmla="+- 0 11584 11162"/>
              <a:gd name="T59" fmla="*/ 11584 h 1142"/>
              <a:gd name="T60" fmla="+- 0 893 248"/>
              <a:gd name="T61" fmla="*/ T60 w 1216"/>
              <a:gd name="T62" fmla="+- 0 11633 11162"/>
              <a:gd name="T63" fmla="*/ 11633 h 1142"/>
              <a:gd name="T64" fmla="+- 0 843 248"/>
              <a:gd name="T65" fmla="*/ T64 w 1216"/>
              <a:gd name="T66" fmla="+- 0 11658 11162"/>
              <a:gd name="T67" fmla="*/ 11658 h 1142"/>
              <a:gd name="T68" fmla="+- 0 943 248"/>
              <a:gd name="T69" fmla="*/ T68 w 1216"/>
              <a:gd name="T70" fmla="+- 0 11807 11162"/>
              <a:gd name="T71" fmla="*/ 11807 h 1142"/>
              <a:gd name="T72" fmla="+- 0 992 248"/>
              <a:gd name="T73" fmla="*/ T72 w 1216"/>
              <a:gd name="T74" fmla="+- 0 11981 11162"/>
              <a:gd name="T75" fmla="*/ 11981 h 1142"/>
              <a:gd name="T76" fmla="+- 0 719 248"/>
              <a:gd name="T77" fmla="*/ T76 w 1216"/>
              <a:gd name="T78" fmla="+- 0 12030 11162"/>
              <a:gd name="T79" fmla="*/ 12030 h 1142"/>
              <a:gd name="T80" fmla="+- 0 744 248"/>
              <a:gd name="T81" fmla="*/ T80 w 1216"/>
              <a:gd name="T82" fmla="+- 0 12005 11162"/>
              <a:gd name="T83" fmla="*/ 12005 h 1142"/>
              <a:gd name="T84" fmla="+- 0 1463 248"/>
              <a:gd name="T85" fmla="*/ T84 w 1216"/>
              <a:gd name="T86" fmla="+- 0 11286 11162"/>
              <a:gd name="T87" fmla="*/ 11286 h 1142"/>
              <a:gd name="T88" fmla="+- 0 1439 248"/>
              <a:gd name="T89" fmla="*/ T88 w 1216"/>
              <a:gd name="T90" fmla="+- 0 11410 11162"/>
              <a:gd name="T91" fmla="*/ 11410 h 1142"/>
              <a:gd name="T92" fmla="+- 0 1339 248"/>
              <a:gd name="T93" fmla="*/ T92 w 1216"/>
              <a:gd name="T94" fmla="+- 0 12055 11162"/>
              <a:gd name="T95" fmla="*/ 12055 h 1142"/>
              <a:gd name="T96" fmla="+- 0 1315 248"/>
              <a:gd name="T97" fmla="*/ T96 w 1216"/>
              <a:gd name="T98" fmla="+- 0 12303 11162"/>
              <a:gd name="T99" fmla="*/ 12303 h 1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216" h="1142" extrusionOk="0">
                <a:moveTo>
                  <a:pt x="223" y="0"/>
                </a:moveTo>
                <a:cubicBezTo>
                  <a:pt x="185" y="13"/>
                  <a:pt x="203" y="25"/>
                  <a:pt x="149" y="25"/>
                </a:cubicBezTo>
                <a:cubicBezTo>
                  <a:pt x="90" y="25"/>
                  <a:pt x="111" y="33"/>
                  <a:pt x="74" y="75"/>
                </a:cubicBezTo>
                <a:cubicBezTo>
                  <a:pt x="61" y="90"/>
                  <a:pt x="25" y="179"/>
                  <a:pt x="50" y="199"/>
                </a:cubicBezTo>
                <a:cubicBezTo>
                  <a:pt x="72" y="217"/>
                  <a:pt x="87" y="257"/>
                  <a:pt x="99" y="298"/>
                </a:cubicBezTo>
                <a:cubicBezTo>
                  <a:pt x="111" y="338"/>
                  <a:pt x="120" y="342"/>
                  <a:pt x="124" y="372"/>
                </a:cubicBezTo>
                <a:cubicBezTo>
                  <a:pt x="131" y="429"/>
                  <a:pt x="104" y="406"/>
                  <a:pt x="99" y="447"/>
                </a:cubicBezTo>
                <a:cubicBezTo>
                  <a:pt x="96" y="468"/>
                  <a:pt x="53" y="532"/>
                  <a:pt x="25" y="496"/>
                </a:cubicBezTo>
                <a:cubicBezTo>
                  <a:pt x="-2" y="462"/>
                  <a:pt x="1" y="471"/>
                  <a:pt x="50" y="471"/>
                </a:cubicBezTo>
                <a:cubicBezTo>
                  <a:pt x="107" y="471"/>
                  <a:pt x="118" y="485"/>
                  <a:pt x="124" y="546"/>
                </a:cubicBezTo>
                <a:cubicBezTo>
                  <a:pt x="129" y="598"/>
                  <a:pt x="103" y="618"/>
                  <a:pt x="99" y="670"/>
                </a:cubicBezTo>
                <a:cubicBezTo>
                  <a:pt x="95" y="723"/>
                  <a:pt x="59" y="775"/>
                  <a:pt x="50" y="819"/>
                </a:cubicBezTo>
                <a:cubicBezTo>
                  <a:pt x="35" y="895"/>
                  <a:pt x="60" y="949"/>
                  <a:pt x="124" y="992"/>
                </a:cubicBezTo>
                <a:cubicBezTo>
                  <a:pt x="178" y="1028"/>
                  <a:pt x="236" y="1017"/>
                  <a:pt x="298" y="1017"/>
                </a:cubicBezTo>
              </a:path>
              <a:path w="1216" h="1142" extrusionOk="0">
                <a:moveTo>
                  <a:pt x="794" y="422"/>
                </a:moveTo>
                <a:cubicBezTo>
                  <a:pt x="733" y="422"/>
                  <a:pt x="702" y="454"/>
                  <a:pt x="645" y="471"/>
                </a:cubicBezTo>
                <a:cubicBezTo>
                  <a:pt x="617" y="471"/>
                  <a:pt x="606" y="473"/>
                  <a:pt x="595" y="496"/>
                </a:cubicBezTo>
                <a:cubicBezTo>
                  <a:pt x="609" y="568"/>
                  <a:pt x="643" y="592"/>
                  <a:pt x="695" y="645"/>
                </a:cubicBezTo>
                <a:cubicBezTo>
                  <a:pt x="749" y="700"/>
                  <a:pt x="744" y="747"/>
                  <a:pt x="744" y="819"/>
                </a:cubicBezTo>
                <a:cubicBezTo>
                  <a:pt x="713" y="822"/>
                  <a:pt x="476" y="878"/>
                  <a:pt x="471" y="868"/>
                </a:cubicBezTo>
                <a:cubicBezTo>
                  <a:pt x="479" y="860"/>
                  <a:pt x="488" y="851"/>
                  <a:pt x="496" y="843"/>
                </a:cubicBezTo>
              </a:path>
              <a:path w="1216" h="1142" extrusionOk="0">
                <a:moveTo>
                  <a:pt x="1215" y="124"/>
                </a:moveTo>
                <a:cubicBezTo>
                  <a:pt x="1215" y="54"/>
                  <a:pt x="1191" y="246"/>
                  <a:pt x="1191" y="248"/>
                </a:cubicBezTo>
                <a:cubicBezTo>
                  <a:pt x="1170" y="468"/>
                  <a:pt x="1133" y="676"/>
                  <a:pt x="1091" y="893"/>
                </a:cubicBezTo>
                <a:cubicBezTo>
                  <a:pt x="1070" y="1025"/>
                  <a:pt x="1062" y="1057"/>
                  <a:pt x="1067" y="1141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3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7388" y="4116388"/>
            <a:ext cx="920750" cy="241300"/>
          </a:xfrm>
          <a:custGeom>
            <a:avLst/>
            <a:gdLst>
              <a:gd name="T0" fmla="+- 0 2307 1910"/>
              <a:gd name="T1" fmla="*/ T0 w 2556"/>
              <a:gd name="T2" fmla="+- 0 11559 11435"/>
              <a:gd name="T3" fmla="*/ 11559 h 671"/>
              <a:gd name="T4" fmla="+- 0 2183 1910"/>
              <a:gd name="T5" fmla="*/ T4 w 2556"/>
              <a:gd name="T6" fmla="+- 0 11534 11435"/>
              <a:gd name="T7" fmla="*/ 11534 h 671"/>
              <a:gd name="T8" fmla="+- 0 2009 1910"/>
              <a:gd name="T9" fmla="*/ T8 w 2556"/>
              <a:gd name="T10" fmla="+- 0 11584 11435"/>
              <a:gd name="T11" fmla="*/ 11584 h 671"/>
              <a:gd name="T12" fmla="+- 0 2108 1910"/>
              <a:gd name="T13" fmla="*/ T12 w 2556"/>
              <a:gd name="T14" fmla="+- 0 11757 11435"/>
              <a:gd name="T15" fmla="*/ 11757 h 671"/>
              <a:gd name="T16" fmla="+- 0 2133 1910"/>
              <a:gd name="T17" fmla="*/ T16 w 2556"/>
              <a:gd name="T18" fmla="+- 0 11981 11435"/>
              <a:gd name="T19" fmla="*/ 11981 h 671"/>
              <a:gd name="T20" fmla="+- 0 1935 1910"/>
              <a:gd name="T21" fmla="*/ T20 w 2556"/>
              <a:gd name="T22" fmla="+- 0 12030 11435"/>
              <a:gd name="T23" fmla="*/ 12030 h 671"/>
              <a:gd name="T24" fmla="+- 0 1910 1910"/>
              <a:gd name="T25" fmla="*/ T24 w 2556"/>
              <a:gd name="T26" fmla="+- 0 12030 11435"/>
              <a:gd name="T27" fmla="*/ 12030 h 671"/>
              <a:gd name="T28" fmla="+- 0 2778 1910"/>
              <a:gd name="T29" fmla="*/ T28 w 2556"/>
              <a:gd name="T30" fmla="+- 0 11633 11435"/>
              <a:gd name="T31" fmla="*/ 11633 h 671"/>
              <a:gd name="T32" fmla="+- 0 2629 1910"/>
              <a:gd name="T33" fmla="*/ T32 w 2556"/>
              <a:gd name="T34" fmla="+- 0 11658 11435"/>
              <a:gd name="T35" fmla="*/ 11658 h 671"/>
              <a:gd name="T36" fmla="+- 0 2505 1910"/>
              <a:gd name="T37" fmla="*/ T36 w 2556"/>
              <a:gd name="T38" fmla="+- 0 11757 11435"/>
              <a:gd name="T39" fmla="*/ 11757 h 671"/>
              <a:gd name="T40" fmla="+- 0 2604 1910"/>
              <a:gd name="T41" fmla="*/ T40 w 2556"/>
              <a:gd name="T42" fmla="+- 0 11956 11435"/>
              <a:gd name="T43" fmla="*/ 11956 h 671"/>
              <a:gd name="T44" fmla="+- 0 2729 1910"/>
              <a:gd name="T45" fmla="*/ T44 w 2556"/>
              <a:gd name="T46" fmla="+- 0 11981 11435"/>
              <a:gd name="T47" fmla="*/ 11981 h 671"/>
              <a:gd name="T48" fmla="+- 0 2604 1910"/>
              <a:gd name="T49" fmla="*/ T48 w 2556"/>
              <a:gd name="T50" fmla="+- 0 11807 11435"/>
              <a:gd name="T51" fmla="*/ 11807 h 671"/>
              <a:gd name="T52" fmla="+- 0 2580 1910"/>
              <a:gd name="T53" fmla="*/ T52 w 2556"/>
              <a:gd name="T54" fmla="+- 0 11782 11435"/>
              <a:gd name="T55" fmla="*/ 11782 h 671"/>
              <a:gd name="T56" fmla="+- 0 2704 1910"/>
              <a:gd name="T57" fmla="*/ T56 w 2556"/>
              <a:gd name="T58" fmla="+- 0 11807 11435"/>
              <a:gd name="T59" fmla="*/ 11807 h 671"/>
              <a:gd name="T60" fmla="+- 0 2778 1910"/>
              <a:gd name="T61" fmla="*/ T60 w 2556"/>
              <a:gd name="T62" fmla="+- 0 11807 11435"/>
              <a:gd name="T63" fmla="*/ 11807 h 671"/>
              <a:gd name="T64" fmla="+- 0 3572 1910"/>
              <a:gd name="T65" fmla="*/ T64 w 2556"/>
              <a:gd name="T66" fmla="+- 0 11460 11435"/>
              <a:gd name="T67" fmla="*/ 11460 h 671"/>
              <a:gd name="T68" fmla="+- 0 3448 1910"/>
              <a:gd name="T69" fmla="*/ T68 w 2556"/>
              <a:gd name="T70" fmla="+- 0 11460 11435"/>
              <a:gd name="T71" fmla="*/ 11460 h 671"/>
              <a:gd name="T72" fmla="+- 0 3299 1910"/>
              <a:gd name="T73" fmla="*/ T72 w 2556"/>
              <a:gd name="T74" fmla="+- 0 11559 11435"/>
              <a:gd name="T75" fmla="*/ 11559 h 671"/>
              <a:gd name="T76" fmla="+- 0 3299 1910"/>
              <a:gd name="T77" fmla="*/ T76 w 2556"/>
              <a:gd name="T78" fmla="+- 0 11708 11435"/>
              <a:gd name="T79" fmla="*/ 11708 h 671"/>
              <a:gd name="T80" fmla="+- 0 3398 1910"/>
              <a:gd name="T81" fmla="*/ T80 w 2556"/>
              <a:gd name="T82" fmla="+- 0 12005 11435"/>
              <a:gd name="T83" fmla="*/ 12005 h 671"/>
              <a:gd name="T84" fmla="+- 0 3076 1910"/>
              <a:gd name="T85" fmla="*/ T84 w 2556"/>
              <a:gd name="T86" fmla="+- 0 12055 11435"/>
              <a:gd name="T87" fmla="*/ 12055 h 671"/>
              <a:gd name="T88" fmla="+- 0 3051 1910"/>
              <a:gd name="T89" fmla="*/ T88 w 2556"/>
              <a:gd name="T90" fmla="+- 0 11981 11435"/>
              <a:gd name="T91" fmla="*/ 11981 h 671"/>
              <a:gd name="T92" fmla="+- 0 3870 1910"/>
              <a:gd name="T93" fmla="*/ T92 w 2556"/>
              <a:gd name="T94" fmla="+- 0 12030 11435"/>
              <a:gd name="T95" fmla="*/ 12030 h 671"/>
              <a:gd name="T96" fmla="+- 0 3944 1910"/>
              <a:gd name="T97" fmla="*/ T96 w 2556"/>
              <a:gd name="T98" fmla="+- 0 11981 11435"/>
              <a:gd name="T99" fmla="*/ 11981 h 671"/>
              <a:gd name="T100" fmla="+- 0 4217 1910"/>
              <a:gd name="T101" fmla="*/ T100 w 2556"/>
              <a:gd name="T102" fmla="+- 0 11683 11435"/>
              <a:gd name="T103" fmla="*/ 11683 h 671"/>
              <a:gd name="T104" fmla="+- 0 4316 1910"/>
              <a:gd name="T105" fmla="*/ T104 w 2556"/>
              <a:gd name="T106" fmla="+- 0 11609 11435"/>
              <a:gd name="T107" fmla="*/ 11609 h 671"/>
              <a:gd name="T108" fmla="+- 0 4341 1910"/>
              <a:gd name="T109" fmla="*/ T108 w 2556"/>
              <a:gd name="T110" fmla="+- 0 11658 11435"/>
              <a:gd name="T111" fmla="*/ 11658 h 671"/>
              <a:gd name="T112" fmla="+- 0 4390 1910"/>
              <a:gd name="T113" fmla="*/ T112 w 2556"/>
              <a:gd name="T114" fmla="+- 0 11782 11435"/>
              <a:gd name="T115" fmla="*/ 11782 h 671"/>
              <a:gd name="T116" fmla="+- 0 4440 1910"/>
              <a:gd name="T117" fmla="*/ T116 w 2556"/>
              <a:gd name="T118" fmla="+- 0 11981 11435"/>
              <a:gd name="T119" fmla="*/ 11981 h 671"/>
              <a:gd name="T120" fmla="+- 0 4440 1910"/>
              <a:gd name="T121" fmla="*/ T120 w 2556"/>
              <a:gd name="T122" fmla="+- 0 12080 11435"/>
              <a:gd name="T123" fmla="*/ 12080 h 6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2556" h="671" extrusionOk="0">
                <a:moveTo>
                  <a:pt x="397" y="124"/>
                </a:moveTo>
                <a:cubicBezTo>
                  <a:pt x="357" y="111"/>
                  <a:pt x="341" y="99"/>
                  <a:pt x="273" y="99"/>
                </a:cubicBezTo>
                <a:cubicBezTo>
                  <a:pt x="224" y="99"/>
                  <a:pt x="122" y="85"/>
                  <a:pt x="99" y="149"/>
                </a:cubicBezTo>
                <a:cubicBezTo>
                  <a:pt x="70" y="228"/>
                  <a:pt x="151" y="275"/>
                  <a:pt x="198" y="322"/>
                </a:cubicBezTo>
                <a:cubicBezTo>
                  <a:pt x="268" y="392"/>
                  <a:pt x="261" y="456"/>
                  <a:pt x="223" y="546"/>
                </a:cubicBezTo>
                <a:cubicBezTo>
                  <a:pt x="189" y="626"/>
                  <a:pt x="101" y="595"/>
                  <a:pt x="25" y="595"/>
                </a:cubicBezTo>
                <a:cubicBezTo>
                  <a:pt x="17" y="595"/>
                  <a:pt x="8" y="595"/>
                  <a:pt x="0" y="595"/>
                </a:cubicBezTo>
              </a:path>
              <a:path w="2556" h="671" extrusionOk="0">
                <a:moveTo>
                  <a:pt x="868" y="198"/>
                </a:moveTo>
                <a:cubicBezTo>
                  <a:pt x="813" y="198"/>
                  <a:pt x="768" y="190"/>
                  <a:pt x="719" y="223"/>
                </a:cubicBezTo>
                <a:cubicBezTo>
                  <a:pt x="673" y="254"/>
                  <a:pt x="622" y="288"/>
                  <a:pt x="595" y="322"/>
                </a:cubicBezTo>
                <a:cubicBezTo>
                  <a:pt x="531" y="403"/>
                  <a:pt x="602" y="493"/>
                  <a:pt x="694" y="521"/>
                </a:cubicBezTo>
                <a:cubicBezTo>
                  <a:pt x="763" y="521"/>
                  <a:pt x="782" y="518"/>
                  <a:pt x="819" y="546"/>
                </a:cubicBezTo>
              </a:path>
              <a:path w="2556" h="671" extrusionOk="0">
                <a:moveTo>
                  <a:pt x="694" y="372"/>
                </a:moveTo>
                <a:cubicBezTo>
                  <a:pt x="694" y="347"/>
                  <a:pt x="694" y="339"/>
                  <a:pt x="670" y="347"/>
                </a:cubicBezTo>
                <a:cubicBezTo>
                  <a:pt x="651" y="401"/>
                  <a:pt x="726" y="372"/>
                  <a:pt x="794" y="372"/>
                </a:cubicBezTo>
                <a:cubicBezTo>
                  <a:pt x="819" y="372"/>
                  <a:pt x="843" y="372"/>
                  <a:pt x="868" y="372"/>
                </a:cubicBezTo>
              </a:path>
              <a:path w="2556" h="671" extrusionOk="0">
                <a:moveTo>
                  <a:pt x="1662" y="25"/>
                </a:moveTo>
                <a:cubicBezTo>
                  <a:pt x="1588" y="7"/>
                  <a:pt x="1619" y="11"/>
                  <a:pt x="1538" y="25"/>
                </a:cubicBezTo>
                <a:cubicBezTo>
                  <a:pt x="1464" y="38"/>
                  <a:pt x="1446" y="67"/>
                  <a:pt x="1389" y="124"/>
                </a:cubicBezTo>
                <a:cubicBezTo>
                  <a:pt x="1332" y="181"/>
                  <a:pt x="1304" y="236"/>
                  <a:pt x="1389" y="273"/>
                </a:cubicBezTo>
                <a:cubicBezTo>
                  <a:pt x="1536" y="337"/>
                  <a:pt x="1569" y="412"/>
                  <a:pt x="1488" y="570"/>
                </a:cubicBezTo>
                <a:cubicBezTo>
                  <a:pt x="1432" y="678"/>
                  <a:pt x="1248" y="715"/>
                  <a:pt x="1166" y="620"/>
                </a:cubicBezTo>
                <a:cubicBezTo>
                  <a:pt x="1158" y="595"/>
                  <a:pt x="1149" y="571"/>
                  <a:pt x="1141" y="546"/>
                </a:cubicBezTo>
              </a:path>
              <a:path w="2556" h="671" extrusionOk="0">
                <a:moveTo>
                  <a:pt x="1960" y="595"/>
                </a:moveTo>
                <a:cubicBezTo>
                  <a:pt x="1987" y="586"/>
                  <a:pt x="2003" y="574"/>
                  <a:pt x="2034" y="546"/>
                </a:cubicBezTo>
                <a:cubicBezTo>
                  <a:pt x="2134" y="454"/>
                  <a:pt x="2220" y="351"/>
                  <a:pt x="2307" y="248"/>
                </a:cubicBezTo>
                <a:cubicBezTo>
                  <a:pt x="2340" y="208"/>
                  <a:pt x="2371" y="205"/>
                  <a:pt x="2406" y="174"/>
                </a:cubicBezTo>
                <a:cubicBezTo>
                  <a:pt x="2436" y="148"/>
                  <a:pt x="2425" y="167"/>
                  <a:pt x="2431" y="223"/>
                </a:cubicBezTo>
                <a:cubicBezTo>
                  <a:pt x="2437" y="278"/>
                  <a:pt x="2476" y="284"/>
                  <a:pt x="2480" y="347"/>
                </a:cubicBezTo>
                <a:cubicBezTo>
                  <a:pt x="2484" y="410"/>
                  <a:pt x="2493" y="492"/>
                  <a:pt x="2530" y="546"/>
                </a:cubicBezTo>
                <a:cubicBezTo>
                  <a:pt x="2571" y="606"/>
                  <a:pt x="2483" y="692"/>
                  <a:pt x="2530" y="645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4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2925" y="3830638"/>
            <a:ext cx="7296150" cy="750887"/>
          </a:xfrm>
          <a:custGeom>
            <a:avLst/>
            <a:gdLst>
              <a:gd name="T0" fmla="+- 0 5457 5035"/>
              <a:gd name="T1" fmla="*/ T0 w 20267"/>
              <a:gd name="T2" fmla="+- 0 11683 10641"/>
              <a:gd name="T3" fmla="*/ 11683 h 2085"/>
              <a:gd name="T4" fmla="+- 0 5655 5035"/>
              <a:gd name="T5" fmla="*/ T4 w 20267"/>
              <a:gd name="T6" fmla="+- 0 11906 10641"/>
              <a:gd name="T7" fmla="*/ 11906 h 2085"/>
              <a:gd name="T8" fmla="+- 0 6276 5035"/>
              <a:gd name="T9" fmla="*/ T8 w 20267"/>
              <a:gd name="T10" fmla="+- 0 11782 10641"/>
              <a:gd name="T11" fmla="*/ 11782 h 2085"/>
              <a:gd name="T12" fmla="+- 0 6449 5035"/>
              <a:gd name="T13" fmla="*/ T12 w 20267"/>
              <a:gd name="T14" fmla="+- 0 11956 10641"/>
              <a:gd name="T15" fmla="*/ 11956 h 2085"/>
              <a:gd name="T16" fmla="+- 0 7094 5035"/>
              <a:gd name="T17" fmla="*/ T16 w 20267"/>
              <a:gd name="T18" fmla="+- 0 11757 10641"/>
              <a:gd name="T19" fmla="*/ 11757 h 2085"/>
              <a:gd name="T20" fmla="+- 0 7714 5035"/>
              <a:gd name="T21" fmla="*/ T20 w 20267"/>
              <a:gd name="T22" fmla="+- 0 11311 10641"/>
              <a:gd name="T23" fmla="*/ 11311 h 2085"/>
              <a:gd name="T24" fmla="+- 0 8582 5035"/>
              <a:gd name="T25" fmla="*/ T24 w 20267"/>
              <a:gd name="T26" fmla="+- 0 11336 10641"/>
              <a:gd name="T27" fmla="*/ 11336 h 2085"/>
              <a:gd name="T28" fmla="+- 0 8409 5035"/>
              <a:gd name="T29" fmla="*/ T28 w 20267"/>
              <a:gd name="T30" fmla="+- 0 12105 10641"/>
              <a:gd name="T31" fmla="*/ 12105 h 2085"/>
              <a:gd name="T32" fmla="+- 0 8558 5035"/>
              <a:gd name="T33" fmla="*/ T32 w 20267"/>
              <a:gd name="T34" fmla="+- 0 11733 10641"/>
              <a:gd name="T35" fmla="*/ 11733 h 2085"/>
              <a:gd name="T36" fmla="+- 0 8979 5035"/>
              <a:gd name="T37" fmla="*/ T36 w 20267"/>
              <a:gd name="T38" fmla="+- 0 12303 10641"/>
              <a:gd name="T39" fmla="*/ 12303 h 2085"/>
              <a:gd name="T40" fmla="+- 0 9029 5035"/>
              <a:gd name="T41" fmla="*/ T40 w 20267"/>
              <a:gd name="T42" fmla="+- 0 11981 10641"/>
              <a:gd name="T43" fmla="*/ 11981 h 2085"/>
              <a:gd name="T44" fmla="+- 0 9475 5035"/>
              <a:gd name="T45" fmla="*/ T44 w 20267"/>
              <a:gd name="T46" fmla="+- 0 11881 10641"/>
              <a:gd name="T47" fmla="*/ 11881 h 2085"/>
              <a:gd name="T48" fmla="+- 0 10195 5035"/>
              <a:gd name="T49" fmla="*/ T48 w 20267"/>
              <a:gd name="T50" fmla="+- 0 12129 10641"/>
              <a:gd name="T51" fmla="*/ 12129 h 2085"/>
              <a:gd name="T52" fmla="+- 0 11162 5035"/>
              <a:gd name="T53" fmla="*/ T52 w 20267"/>
              <a:gd name="T54" fmla="+- 0 11162 10641"/>
              <a:gd name="T55" fmla="*/ 11162 h 2085"/>
              <a:gd name="T56" fmla="+- 0 10964 5035"/>
              <a:gd name="T57" fmla="*/ T56 w 20267"/>
              <a:gd name="T58" fmla="+- 0 12254 10641"/>
              <a:gd name="T59" fmla="*/ 12254 h 2085"/>
              <a:gd name="T60" fmla="+- 0 11410 5035"/>
              <a:gd name="T61" fmla="*/ T60 w 20267"/>
              <a:gd name="T62" fmla="+- 0 12427 10641"/>
              <a:gd name="T63" fmla="*/ 12427 h 2085"/>
              <a:gd name="T64" fmla="+- 0 11584 5035"/>
              <a:gd name="T65" fmla="*/ T64 w 20267"/>
              <a:gd name="T66" fmla="+- 0 12030 10641"/>
              <a:gd name="T67" fmla="*/ 12030 h 2085"/>
              <a:gd name="T68" fmla="+- 0 12229 5035"/>
              <a:gd name="T69" fmla="*/ T68 w 20267"/>
              <a:gd name="T70" fmla="+- 0 12080 10641"/>
              <a:gd name="T71" fmla="*/ 12080 h 2085"/>
              <a:gd name="T72" fmla="+- 0 12328 5035"/>
              <a:gd name="T73" fmla="*/ T72 w 20267"/>
              <a:gd name="T74" fmla="+- 0 11584 10641"/>
              <a:gd name="T75" fmla="*/ 11584 h 2085"/>
              <a:gd name="T76" fmla="+- 0 12750 5035"/>
              <a:gd name="T77" fmla="*/ T76 w 20267"/>
              <a:gd name="T78" fmla="+- 0 11931 10641"/>
              <a:gd name="T79" fmla="*/ 11931 h 2085"/>
              <a:gd name="T80" fmla="+- 0 12998 5035"/>
              <a:gd name="T81" fmla="*/ T80 w 20267"/>
              <a:gd name="T82" fmla="+- 0 12105 10641"/>
              <a:gd name="T83" fmla="*/ 12105 h 2085"/>
              <a:gd name="T84" fmla="+- 0 13295 5035"/>
              <a:gd name="T85" fmla="*/ T84 w 20267"/>
              <a:gd name="T86" fmla="+- 0 11509 10641"/>
              <a:gd name="T87" fmla="*/ 11509 h 2085"/>
              <a:gd name="T88" fmla="+- 0 13667 5035"/>
              <a:gd name="T89" fmla="*/ T88 w 20267"/>
              <a:gd name="T90" fmla="+- 0 11906 10641"/>
              <a:gd name="T91" fmla="*/ 11906 h 2085"/>
              <a:gd name="T92" fmla="+- 0 14064 5035"/>
              <a:gd name="T93" fmla="*/ T92 w 20267"/>
              <a:gd name="T94" fmla="+- 0 11683 10641"/>
              <a:gd name="T95" fmla="*/ 11683 h 2085"/>
              <a:gd name="T96" fmla="+- 0 14387 5035"/>
              <a:gd name="T97" fmla="*/ T96 w 20267"/>
              <a:gd name="T98" fmla="+- 0 11981 10641"/>
              <a:gd name="T99" fmla="*/ 11981 h 2085"/>
              <a:gd name="T100" fmla="+- 0 15131 5035"/>
              <a:gd name="T101" fmla="*/ T100 w 20267"/>
              <a:gd name="T102" fmla="+- 0 11559 10641"/>
              <a:gd name="T103" fmla="*/ 11559 h 2085"/>
              <a:gd name="T104" fmla="+- 0 15652 5035"/>
              <a:gd name="T105" fmla="*/ T104 w 20267"/>
              <a:gd name="T106" fmla="+- 0 11584 10641"/>
              <a:gd name="T107" fmla="*/ 11584 h 2085"/>
              <a:gd name="T108" fmla="+- 0 15801 5035"/>
              <a:gd name="T109" fmla="*/ T108 w 20267"/>
              <a:gd name="T110" fmla="+- 0 11906 10641"/>
              <a:gd name="T111" fmla="*/ 11906 h 2085"/>
              <a:gd name="T112" fmla="+- 0 16346 5035"/>
              <a:gd name="T113" fmla="*/ T112 w 20267"/>
              <a:gd name="T114" fmla="+- 0 11733 10641"/>
              <a:gd name="T115" fmla="*/ 11733 h 2085"/>
              <a:gd name="T116" fmla="+- 0 16594 5035"/>
              <a:gd name="T117" fmla="*/ T116 w 20267"/>
              <a:gd name="T118" fmla="+- 0 11782 10641"/>
              <a:gd name="T119" fmla="*/ 11782 h 2085"/>
              <a:gd name="T120" fmla="+- 0 16594 5035"/>
              <a:gd name="T121" fmla="*/ T120 w 20267"/>
              <a:gd name="T122" fmla="+- 0 11857 10641"/>
              <a:gd name="T123" fmla="*/ 11857 h 2085"/>
              <a:gd name="T124" fmla="+- 0 17041 5035"/>
              <a:gd name="T125" fmla="*/ T124 w 20267"/>
              <a:gd name="T126" fmla="+- 0 11881 10641"/>
              <a:gd name="T127" fmla="*/ 11881 h 2085"/>
              <a:gd name="T128" fmla="+- 0 17462 5035"/>
              <a:gd name="T129" fmla="*/ T128 w 20267"/>
              <a:gd name="T130" fmla="+- 0 11757 10641"/>
              <a:gd name="T131" fmla="*/ 11757 h 2085"/>
              <a:gd name="T132" fmla="+- 0 18207 5035"/>
              <a:gd name="T133" fmla="*/ T132 w 20267"/>
              <a:gd name="T134" fmla="+- 0 11782 10641"/>
              <a:gd name="T135" fmla="*/ 11782 h 2085"/>
              <a:gd name="T136" fmla="+- 0 18703 5035"/>
              <a:gd name="T137" fmla="*/ T136 w 20267"/>
              <a:gd name="T138" fmla="+- 0 11857 10641"/>
              <a:gd name="T139" fmla="*/ 11857 h 2085"/>
              <a:gd name="T140" fmla="+- 0 19075 5035"/>
              <a:gd name="T141" fmla="*/ T140 w 20267"/>
              <a:gd name="T142" fmla="+- 0 11559 10641"/>
              <a:gd name="T143" fmla="*/ 11559 h 2085"/>
              <a:gd name="T144" fmla="+- 0 19397 5035"/>
              <a:gd name="T145" fmla="*/ T144 w 20267"/>
              <a:gd name="T146" fmla="+- 0 11733 10641"/>
              <a:gd name="T147" fmla="*/ 11733 h 2085"/>
              <a:gd name="T148" fmla="+- 0 19670 5035"/>
              <a:gd name="T149" fmla="*/ T148 w 20267"/>
              <a:gd name="T150" fmla="+- 0 11336 10641"/>
              <a:gd name="T151" fmla="*/ 11336 h 2085"/>
              <a:gd name="T152" fmla="+- 0 19645 5035"/>
              <a:gd name="T153" fmla="*/ T152 w 20267"/>
              <a:gd name="T154" fmla="+- 0 11633 10641"/>
              <a:gd name="T155" fmla="*/ 11633 h 2085"/>
              <a:gd name="T156" fmla="+- 0 19769 5035"/>
              <a:gd name="T157" fmla="*/ T156 w 20267"/>
              <a:gd name="T158" fmla="+- 0 11385 10641"/>
              <a:gd name="T159" fmla="*/ 11385 h 2085"/>
              <a:gd name="T160" fmla="+- 0 20017 5035"/>
              <a:gd name="T161" fmla="*/ T160 w 20267"/>
              <a:gd name="T162" fmla="+- 0 11609 10641"/>
              <a:gd name="T163" fmla="*/ 11609 h 2085"/>
              <a:gd name="T164" fmla="+- 0 20191 5035"/>
              <a:gd name="T165" fmla="*/ T164 w 20267"/>
              <a:gd name="T166" fmla="+- 0 11584 10641"/>
              <a:gd name="T167" fmla="*/ 11584 h 2085"/>
              <a:gd name="T168" fmla="+- 0 20638 5035"/>
              <a:gd name="T169" fmla="*/ T168 w 20267"/>
              <a:gd name="T170" fmla="+- 0 11311 10641"/>
              <a:gd name="T171" fmla="*/ 11311 h 2085"/>
              <a:gd name="T172" fmla="+- 0 20836 5035"/>
              <a:gd name="T173" fmla="*/ T172 w 20267"/>
              <a:gd name="T174" fmla="+- 0 11336 10641"/>
              <a:gd name="T175" fmla="*/ 11336 h 2085"/>
              <a:gd name="T176" fmla="+- 0 20910 5035"/>
              <a:gd name="T177" fmla="*/ T176 w 20267"/>
              <a:gd name="T178" fmla="+- 0 11584 10641"/>
              <a:gd name="T179" fmla="*/ 11584 h 2085"/>
              <a:gd name="T180" fmla="+- 0 21555 5035"/>
              <a:gd name="T181" fmla="*/ T180 w 20267"/>
              <a:gd name="T182" fmla="+- 0 11410 10641"/>
              <a:gd name="T183" fmla="*/ 11410 h 2085"/>
              <a:gd name="T184" fmla="+- 0 22076 5035"/>
              <a:gd name="T185" fmla="*/ T184 w 20267"/>
              <a:gd name="T186" fmla="+- 0 11410 10641"/>
              <a:gd name="T187" fmla="*/ 11410 h 2085"/>
              <a:gd name="T188" fmla="+- 0 22597 5035"/>
              <a:gd name="T189" fmla="*/ T188 w 20267"/>
              <a:gd name="T190" fmla="+- 0 11509 10641"/>
              <a:gd name="T191" fmla="*/ 11509 h 2085"/>
              <a:gd name="T192" fmla="+- 0 22721 5035"/>
              <a:gd name="T193" fmla="*/ T192 w 20267"/>
              <a:gd name="T194" fmla="+- 0 11733 10641"/>
              <a:gd name="T195" fmla="*/ 11733 h 2085"/>
              <a:gd name="T196" fmla="+- 0 23168 5035"/>
              <a:gd name="T197" fmla="*/ T196 w 20267"/>
              <a:gd name="T198" fmla="+- 0 10988 10641"/>
              <a:gd name="T199" fmla="*/ 10988 h 2085"/>
              <a:gd name="T200" fmla="+- 0 23440 5035"/>
              <a:gd name="T201" fmla="*/ T200 w 20267"/>
              <a:gd name="T202" fmla="+- 0 11485 10641"/>
              <a:gd name="T203" fmla="*/ 11485 h 2085"/>
              <a:gd name="T204" fmla="+- 0 23490 5035"/>
              <a:gd name="T205" fmla="*/ T204 w 20267"/>
              <a:gd name="T206" fmla="+- 0 11584 10641"/>
              <a:gd name="T207" fmla="*/ 11584 h 2085"/>
              <a:gd name="T208" fmla="+- 0 23837 5035"/>
              <a:gd name="T209" fmla="*/ T208 w 20267"/>
              <a:gd name="T210" fmla="+- 0 11311 10641"/>
              <a:gd name="T211" fmla="*/ 11311 h 2085"/>
              <a:gd name="T212" fmla="+- 0 24036 5035"/>
              <a:gd name="T213" fmla="*/ T212 w 20267"/>
              <a:gd name="T214" fmla="+- 0 11187 10641"/>
              <a:gd name="T215" fmla="*/ 11187 h 2085"/>
              <a:gd name="T216" fmla="+- 0 24011 5035"/>
              <a:gd name="T217" fmla="*/ T216 w 20267"/>
              <a:gd name="T218" fmla="+- 0 11435 10641"/>
              <a:gd name="T219" fmla="*/ 11435 h 2085"/>
              <a:gd name="T220" fmla="+- 0 24234 5035"/>
              <a:gd name="T221" fmla="*/ T220 w 20267"/>
              <a:gd name="T222" fmla="+- 0 11509 10641"/>
              <a:gd name="T223" fmla="*/ 11509 h 2085"/>
              <a:gd name="T224" fmla="+- 0 24755 5035"/>
              <a:gd name="T225" fmla="*/ T224 w 20267"/>
              <a:gd name="T226" fmla="+- 0 11435 10641"/>
              <a:gd name="T227" fmla="*/ 11435 h 2085"/>
              <a:gd name="T228" fmla="+- 0 24954 5035"/>
              <a:gd name="T229" fmla="*/ T228 w 20267"/>
              <a:gd name="T230" fmla="+- 0 10641 10641"/>
              <a:gd name="T231" fmla="*/ 10641 h 2085"/>
              <a:gd name="T232" fmla="+- 0 25003 5035"/>
              <a:gd name="T233" fmla="*/ T232 w 20267"/>
              <a:gd name="T234" fmla="+- 0 11584 10641"/>
              <a:gd name="T235" fmla="*/ 11584 h 20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20267" h="2085" extrusionOk="0">
                <a:moveTo>
                  <a:pt x="0" y="744"/>
                </a:moveTo>
                <a:cubicBezTo>
                  <a:pt x="80" y="784"/>
                  <a:pt x="43" y="820"/>
                  <a:pt x="75" y="893"/>
                </a:cubicBezTo>
                <a:cubicBezTo>
                  <a:pt x="136" y="1032"/>
                  <a:pt x="150" y="1113"/>
                  <a:pt x="174" y="1265"/>
                </a:cubicBezTo>
                <a:cubicBezTo>
                  <a:pt x="185" y="1337"/>
                  <a:pt x="198" y="1445"/>
                  <a:pt x="273" y="1464"/>
                </a:cubicBezTo>
                <a:cubicBezTo>
                  <a:pt x="289" y="1305"/>
                  <a:pt x="344" y="1181"/>
                  <a:pt x="422" y="1042"/>
                </a:cubicBezTo>
                <a:cubicBezTo>
                  <a:pt x="467" y="961"/>
                  <a:pt x="512" y="889"/>
                  <a:pt x="571" y="819"/>
                </a:cubicBezTo>
              </a:path>
              <a:path w="20267" h="2085" extrusionOk="0">
                <a:moveTo>
                  <a:pt x="224" y="992"/>
                </a:moveTo>
                <a:cubicBezTo>
                  <a:pt x="188" y="959"/>
                  <a:pt x="313" y="949"/>
                  <a:pt x="348" y="968"/>
                </a:cubicBezTo>
                <a:cubicBezTo>
                  <a:pt x="364" y="984"/>
                  <a:pt x="381" y="1001"/>
                  <a:pt x="397" y="1017"/>
                </a:cubicBezTo>
              </a:path>
              <a:path w="20267" h="2085" extrusionOk="0">
                <a:moveTo>
                  <a:pt x="620" y="1265"/>
                </a:moveTo>
                <a:cubicBezTo>
                  <a:pt x="663" y="1286"/>
                  <a:pt x="703" y="1357"/>
                  <a:pt x="720" y="1414"/>
                </a:cubicBezTo>
                <a:cubicBezTo>
                  <a:pt x="759" y="1541"/>
                  <a:pt x="837" y="1286"/>
                  <a:pt x="844" y="1265"/>
                </a:cubicBezTo>
                <a:cubicBezTo>
                  <a:pt x="867" y="1198"/>
                  <a:pt x="872" y="1180"/>
                  <a:pt x="893" y="1141"/>
                </a:cubicBezTo>
              </a:path>
              <a:path w="20267" h="2085" extrusionOk="0">
                <a:moveTo>
                  <a:pt x="1439" y="1042"/>
                </a:moveTo>
                <a:cubicBezTo>
                  <a:pt x="1362" y="1058"/>
                  <a:pt x="1300" y="1087"/>
                  <a:pt x="1241" y="1141"/>
                </a:cubicBezTo>
                <a:cubicBezTo>
                  <a:pt x="1175" y="1201"/>
                  <a:pt x="1039" y="1367"/>
                  <a:pt x="1141" y="1464"/>
                </a:cubicBezTo>
                <a:cubicBezTo>
                  <a:pt x="1238" y="1512"/>
                  <a:pt x="1269" y="1527"/>
                  <a:pt x="1340" y="1538"/>
                </a:cubicBezTo>
              </a:path>
              <a:path w="20267" h="2085" extrusionOk="0">
                <a:moveTo>
                  <a:pt x="1191" y="1340"/>
                </a:moveTo>
                <a:cubicBezTo>
                  <a:pt x="1251" y="1305"/>
                  <a:pt x="1313" y="1263"/>
                  <a:pt x="1389" y="1290"/>
                </a:cubicBezTo>
                <a:cubicBezTo>
                  <a:pt x="1397" y="1298"/>
                  <a:pt x="1406" y="1307"/>
                  <a:pt x="1414" y="1315"/>
                </a:cubicBezTo>
              </a:path>
              <a:path w="20267" h="2085" extrusionOk="0">
                <a:moveTo>
                  <a:pt x="1811" y="794"/>
                </a:moveTo>
                <a:cubicBezTo>
                  <a:pt x="1811" y="858"/>
                  <a:pt x="1829" y="906"/>
                  <a:pt x="1836" y="968"/>
                </a:cubicBezTo>
                <a:cubicBezTo>
                  <a:pt x="1852" y="1105"/>
                  <a:pt x="1842" y="1229"/>
                  <a:pt x="1886" y="1364"/>
                </a:cubicBezTo>
                <a:cubicBezTo>
                  <a:pt x="1903" y="1415"/>
                  <a:pt x="1910" y="1416"/>
                  <a:pt x="1910" y="1464"/>
                </a:cubicBezTo>
                <a:cubicBezTo>
                  <a:pt x="1967" y="1349"/>
                  <a:pt x="2007" y="1233"/>
                  <a:pt x="2059" y="1116"/>
                </a:cubicBezTo>
                <a:cubicBezTo>
                  <a:pt x="2098" y="1028"/>
                  <a:pt x="2161" y="848"/>
                  <a:pt x="2258" y="819"/>
                </a:cubicBezTo>
                <a:cubicBezTo>
                  <a:pt x="2266" y="819"/>
                  <a:pt x="2274" y="819"/>
                  <a:pt x="2282" y="819"/>
                </a:cubicBezTo>
              </a:path>
              <a:path w="20267" h="2085" extrusionOk="0">
                <a:moveTo>
                  <a:pt x="3076" y="422"/>
                </a:moveTo>
                <a:cubicBezTo>
                  <a:pt x="3070" y="441"/>
                  <a:pt x="3032" y="465"/>
                  <a:pt x="3002" y="471"/>
                </a:cubicBezTo>
                <a:cubicBezTo>
                  <a:pt x="2897" y="491"/>
                  <a:pt x="2751" y="584"/>
                  <a:pt x="2679" y="670"/>
                </a:cubicBezTo>
                <a:cubicBezTo>
                  <a:pt x="2553" y="820"/>
                  <a:pt x="2505" y="1080"/>
                  <a:pt x="2580" y="1265"/>
                </a:cubicBezTo>
                <a:cubicBezTo>
                  <a:pt x="2675" y="1408"/>
                  <a:pt x="2704" y="1453"/>
                  <a:pt x="2778" y="1538"/>
                </a:cubicBezTo>
              </a:path>
              <a:path w="20267" h="2085" extrusionOk="0">
                <a:moveTo>
                  <a:pt x="3250" y="720"/>
                </a:moveTo>
                <a:cubicBezTo>
                  <a:pt x="3177" y="720"/>
                  <a:pt x="3414" y="695"/>
                  <a:pt x="3423" y="695"/>
                </a:cubicBezTo>
                <a:cubicBezTo>
                  <a:pt x="3464" y="694"/>
                  <a:pt x="3506" y="695"/>
                  <a:pt x="3547" y="695"/>
                </a:cubicBezTo>
                <a:cubicBezTo>
                  <a:pt x="3547" y="744"/>
                  <a:pt x="3540" y="749"/>
                  <a:pt x="3523" y="794"/>
                </a:cubicBezTo>
                <a:cubicBezTo>
                  <a:pt x="3488" y="889"/>
                  <a:pt x="3473" y="936"/>
                  <a:pt x="3473" y="1042"/>
                </a:cubicBezTo>
                <a:cubicBezTo>
                  <a:pt x="3473" y="1153"/>
                  <a:pt x="3453" y="1254"/>
                  <a:pt x="3448" y="1364"/>
                </a:cubicBezTo>
                <a:cubicBezTo>
                  <a:pt x="3446" y="1418"/>
                  <a:pt x="3470" y="1497"/>
                  <a:pt x="3423" y="1513"/>
                </a:cubicBezTo>
                <a:cubicBezTo>
                  <a:pt x="3423" y="1462"/>
                  <a:pt x="3425" y="1464"/>
                  <a:pt x="3374" y="1464"/>
                </a:cubicBezTo>
                <a:cubicBezTo>
                  <a:pt x="3288" y="1464"/>
                  <a:pt x="3216" y="1417"/>
                  <a:pt x="3126" y="1414"/>
                </a:cubicBezTo>
                <a:cubicBezTo>
                  <a:pt x="3076" y="1412"/>
                  <a:pt x="2977" y="1414"/>
                  <a:pt x="3027" y="1414"/>
                </a:cubicBezTo>
              </a:path>
              <a:path w="20267" h="2085" extrusionOk="0">
                <a:moveTo>
                  <a:pt x="3175" y="1067"/>
                </a:moveTo>
                <a:cubicBezTo>
                  <a:pt x="3123" y="1067"/>
                  <a:pt x="3386" y="1091"/>
                  <a:pt x="3399" y="1092"/>
                </a:cubicBezTo>
                <a:cubicBezTo>
                  <a:pt x="3440" y="1092"/>
                  <a:pt x="3482" y="1092"/>
                  <a:pt x="3523" y="1092"/>
                </a:cubicBezTo>
              </a:path>
              <a:path w="20267" h="2085" extrusionOk="0">
                <a:moveTo>
                  <a:pt x="3919" y="1116"/>
                </a:moveTo>
                <a:cubicBezTo>
                  <a:pt x="3919" y="1170"/>
                  <a:pt x="3941" y="1185"/>
                  <a:pt x="3944" y="1240"/>
                </a:cubicBezTo>
                <a:cubicBezTo>
                  <a:pt x="3954" y="1456"/>
                  <a:pt x="3947" y="1675"/>
                  <a:pt x="3919" y="1885"/>
                </a:cubicBezTo>
                <a:cubicBezTo>
                  <a:pt x="3919" y="1902"/>
                  <a:pt x="3919" y="1918"/>
                  <a:pt x="3919" y="1935"/>
                </a:cubicBezTo>
                <a:cubicBezTo>
                  <a:pt x="3950" y="1841"/>
                  <a:pt x="3931" y="1760"/>
                  <a:pt x="3944" y="1662"/>
                </a:cubicBezTo>
                <a:cubicBezTo>
                  <a:pt x="3968" y="1485"/>
                  <a:pt x="4012" y="1321"/>
                  <a:pt x="4019" y="1141"/>
                </a:cubicBezTo>
                <a:cubicBezTo>
                  <a:pt x="4019" y="1133"/>
                  <a:pt x="4019" y="1124"/>
                  <a:pt x="4019" y="1116"/>
                </a:cubicBezTo>
                <a:cubicBezTo>
                  <a:pt x="4085" y="1084"/>
                  <a:pt x="4191" y="1023"/>
                  <a:pt x="4217" y="1141"/>
                </a:cubicBezTo>
                <a:cubicBezTo>
                  <a:pt x="4236" y="1225"/>
                  <a:pt x="4104" y="1453"/>
                  <a:pt x="3994" y="1389"/>
                </a:cubicBezTo>
                <a:cubicBezTo>
                  <a:pt x="3994" y="1373"/>
                  <a:pt x="3994" y="1356"/>
                  <a:pt x="3994" y="1340"/>
                </a:cubicBezTo>
              </a:path>
              <a:path w="20267" h="2085" extrusionOk="0">
                <a:moveTo>
                  <a:pt x="4738" y="1042"/>
                </a:moveTo>
                <a:cubicBezTo>
                  <a:pt x="4669" y="1042"/>
                  <a:pt x="4605" y="1035"/>
                  <a:pt x="4540" y="1067"/>
                </a:cubicBezTo>
                <a:cubicBezTo>
                  <a:pt x="4420" y="1126"/>
                  <a:pt x="4286" y="1327"/>
                  <a:pt x="4465" y="1414"/>
                </a:cubicBezTo>
                <a:cubicBezTo>
                  <a:pt x="4589" y="1435"/>
                  <a:pt x="4613" y="1443"/>
                  <a:pt x="4688" y="1439"/>
                </a:cubicBezTo>
              </a:path>
              <a:path w="20267" h="2085" extrusionOk="0">
                <a:moveTo>
                  <a:pt x="4440" y="1240"/>
                </a:moveTo>
                <a:cubicBezTo>
                  <a:pt x="4503" y="1195"/>
                  <a:pt x="4538" y="1226"/>
                  <a:pt x="4614" y="1240"/>
                </a:cubicBezTo>
                <a:cubicBezTo>
                  <a:pt x="4622" y="1240"/>
                  <a:pt x="4631" y="1240"/>
                  <a:pt x="4639" y="1240"/>
                </a:cubicBezTo>
              </a:path>
              <a:path w="20267" h="2085" extrusionOk="0">
                <a:moveTo>
                  <a:pt x="5259" y="819"/>
                </a:moveTo>
                <a:cubicBezTo>
                  <a:pt x="5259" y="735"/>
                  <a:pt x="5247" y="885"/>
                  <a:pt x="5234" y="968"/>
                </a:cubicBezTo>
                <a:cubicBezTo>
                  <a:pt x="5208" y="1139"/>
                  <a:pt x="5205" y="1327"/>
                  <a:pt x="5160" y="1488"/>
                </a:cubicBezTo>
              </a:path>
              <a:path w="20267" h="2085" extrusionOk="0">
                <a:moveTo>
                  <a:pt x="5061" y="918"/>
                </a:moveTo>
                <a:cubicBezTo>
                  <a:pt x="5110" y="749"/>
                  <a:pt x="5163" y="672"/>
                  <a:pt x="5358" y="645"/>
                </a:cubicBezTo>
                <a:cubicBezTo>
                  <a:pt x="5570" y="616"/>
                  <a:pt x="5610" y="779"/>
                  <a:pt x="5482" y="918"/>
                </a:cubicBezTo>
                <a:cubicBezTo>
                  <a:pt x="5415" y="990"/>
                  <a:pt x="5374" y="973"/>
                  <a:pt x="5333" y="918"/>
                </a:cubicBezTo>
              </a:path>
              <a:path w="20267" h="2085" extrusionOk="0">
                <a:moveTo>
                  <a:pt x="6127" y="521"/>
                </a:moveTo>
                <a:cubicBezTo>
                  <a:pt x="6135" y="504"/>
                  <a:pt x="6144" y="488"/>
                  <a:pt x="6152" y="471"/>
                </a:cubicBezTo>
                <a:cubicBezTo>
                  <a:pt x="6078" y="471"/>
                  <a:pt x="6038" y="459"/>
                  <a:pt x="5978" y="521"/>
                </a:cubicBezTo>
                <a:cubicBezTo>
                  <a:pt x="5854" y="651"/>
                  <a:pt x="5753" y="865"/>
                  <a:pt x="5730" y="1042"/>
                </a:cubicBezTo>
                <a:cubicBezTo>
                  <a:pt x="5705" y="1231"/>
                  <a:pt x="5733" y="1456"/>
                  <a:pt x="5879" y="1588"/>
                </a:cubicBezTo>
                <a:cubicBezTo>
                  <a:pt x="5896" y="1596"/>
                  <a:pt x="5912" y="1605"/>
                  <a:pt x="5929" y="1613"/>
                </a:cubicBezTo>
              </a:path>
              <a:path w="20267" h="2085" extrusionOk="0">
                <a:moveTo>
                  <a:pt x="6400" y="1216"/>
                </a:moveTo>
                <a:cubicBezTo>
                  <a:pt x="6400" y="1133"/>
                  <a:pt x="6408" y="1332"/>
                  <a:pt x="6400" y="1414"/>
                </a:cubicBezTo>
                <a:cubicBezTo>
                  <a:pt x="6382" y="1607"/>
                  <a:pt x="6375" y="1791"/>
                  <a:pt x="6375" y="1985"/>
                </a:cubicBezTo>
                <a:cubicBezTo>
                  <a:pt x="6375" y="2043"/>
                  <a:pt x="6375" y="2051"/>
                  <a:pt x="6375" y="2084"/>
                </a:cubicBezTo>
                <a:cubicBezTo>
                  <a:pt x="6344" y="1972"/>
                  <a:pt x="6371" y="1901"/>
                  <a:pt x="6375" y="1786"/>
                </a:cubicBezTo>
                <a:cubicBezTo>
                  <a:pt x="6379" y="1659"/>
                  <a:pt x="6361" y="1536"/>
                  <a:pt x="6400" y="1414"/>
                </a:cubicBezTo>
                <a:cubicBezTo>
                  <a:pt x="6416" y="1365"/>
                  <a:pt x="6456" y="1270"/>
                  <a:pt x="6499" y="1240"/>
                </a:cubicBezTo>
                <a:cubicBezTo>
                  <a:pt x="6554" y="1201"/>
                  <a:pt x="6730" y="1197"/>
                  <a:pt x="6747" y="1290"/>
                </a:cubicBezTo>
                <a:cubicBezTo>
                  <a:pt x="6764" y="1387"/>
                  <a:pt x="6615" y="1466"/>
                  <a:pt x="6549" y="1488"/>
                </a:cubicBezTo>
                <a:cubicBezTo>
                  <a:pt x="6529" y="1428"/>
                  <a:pt x="6510" y="1413"/>
                  <a:pt x="6549" y="1389"/>
                </a:cubicBezTo>
              </a:path>
              <a:path w="20267" h="2085" extrusionOk="0">
                <a:moveTo>
                  <a:pt x="6896" y="1414"/>
                </a:moveTo>
                <a:cubicBezTo>
                  <a:pt x="6870" y="1449"/>
                  <a:pt x="6871" y="1445"/>
                  <a:pt x="6871" y="1488"/>
                </a:cubicBezTo>
              </a:path>
              <a:path w="20267" h="2085" extrusionOk="0">
                <a:moveTo>
                  <a:pt x="7293" y="868"/>
                </a:moveTo>
                <a:cubicBezTo>
                  <a:pt x="7260" y="912"/>
                  <a:pt x="7268" y="934"/>
                  <a:pt x="7268" y="992"/>
                </a:cubicBezTo>
                <a:cubicBezTo>
                  <a:pt x="7268" y="1145"/>
                  <a:pt x="7241" y="1296"/>
                  <a:pt x="7194" y="1439"/>
                </a:cubicBezTo>
              </a:path>
              <a:path w="20267" h="2085" extrusionOk="0">
                <a:moveTo>
                  <a:pt x="7119" y="968"/>
                </a:moveTo>
                <a:cubicBezTo>
                  <a:pt x="7134" y="832"/>
                  <a:pt x="7223" y="709"/>
                  <a:pt x="7367" y="670"/>
                </a:cubicBezTo>
                <a:cubicBezTo>
                  <a:pt x="7384" y="678"/>
                  <a:pt x="7400" y="687"/>
                  <a:pt x="7417" y="695"/>
                </a:cubicBezTo>
                <a:cubicBezTo>
                  <a:pt x="7423" y="742"/>
                  <a:pt x="7466" y="1042"/>
                  <a:pt x="7343" y="992"/>
                </a:cubicBezTo>
                <a:cubicBezTo>
                  <a:pt x="7326" y="976"/>
                  <a:pt x="7310" y="959"/>
                  <a:pt x="7293" y="943"/>
                </a:cubicBezTo>
              </a:path>
              <a:path w="20267" h="2085" extrusionOk="0">
                <a:moveTo>
                  <a:pt x="7392" y="1116"/>
                </a:moveTo>
                <a:cubicBezTo>
                  <a:pt x="7432" y="1140"/>
                  <a:pt x="7514" y="1161"/>
                  <a:pt x="7566" y="1141"/>
                </a:cubicBezTo>
                <a:cubicBezTo>
                  <a:pt x="7626" y="1118"/>
                  <a:pt x="7578" y="1049"/>
                  <a:pt x="7566" y="1017"/>
                </a:cubicBezTo>
                <a:cubicBezTo>
                  <a:pt x="7488" y="1048"/>
                  <a:pt x="7455" y="1150"/>
                  <a:pt x="7491" y="1240"/>
                </a:cubicBezTo>
                <a:cubicBezTo>
                  <a:pt x="7524" y="1323"/>
                  <a:pt x="7650" y="1290"/>
                  <a:pt x="7715" y="1290"/>
                </a:cubicBezTo>
                <a:cubicBezTo>
                  <a:pt x="7782" y="1290"/>
                  <a:pt x="7777" y="1304"/>
                  <a:pt x="7789" y="1364"/>
                </a:cubicBezTo>
                <a:cubicBezTo>
                  <a:pt x="7803" y="1283"/>
                  <a:pt x="7840" y="1209"/>
                  <a:pt x="7888" y="1141"/>
                </a:cubicBezTo>
                <a:cubicBezTo>
                  <a:pt x="7925" y="1089"/>
                  <a:pt x="8076" y="1127"/>
                  <a:pt x="8111" y="1166"/>
                </a:cubicBezTo>
                <a:cubicBezTo>
                  <a:pt x="8210" y="1276"/>
                  <a:pt x="8069" y="1406"/>
                  <a:pt x="7987" y="1464"/>
                </a:cubicBezTo>
                <a:cubicBezTo>
                  <a:pt x="7979" y="1464"/>
                  <a:pt x="7971" y="1464"/>
                  <a:pt x="7963" y="1464"/>
                </a:cubicBezTo>
              </a:path>
              <a:path w="20267" h="2085" extrusionOk="0">
                <a:moveTo>
                  <a:pt x="8236" y="844"/>
                </a:moveTo>
                <a:cubicBezTo>
                  <a:pt x="8270" y="739"/>
                  <a:pt x="8285" y="963"/>
                  <a:pt x="8285" y="968"/>
                </a:cubicBezTo>
                <a:cubicBezTo>
                  <a:pt x="8271" y="1124"/>
                  <a:pt x="8267" y="1287"/>
                  <a:pt x="8236" y="1439"/>
                </a:cubicBezTo>
              </a:path>
              <a:path w="20267" h="2085" extrusionOk="0">
                <a:moveTo>
                  <a:pt x="8236" y="968"/>
                </a:moveTo>
                <a:cubicBezTo>
                  <a:pt x="8244" y="935"/>
                  <a:pt x="8252" y="901"/>
                  <a:pt x="8260" y="868"/>
                </a:cubicBezTo>
                <a:cubicBezTo>
                  <a:pt x="8271" y="970"/>
                  <a:pt x="8343" y="1051"/>
                  <a:pt x="8360" y="1141"/>
                </a:cubicBezTo>
                <a:cubicBezTo>
                  <a:pt x="8381" y="1252"/>
                  <a:pt x="8333" y="1380"/>
                  <a:pt x="8434" y="1414"/>
                </a:cubicBezTo>
                <a:cubicBezTo>
                  <a:pt x="8489" y="1263"/>
                  <a:pt x="8476" y="1093"/>
                  <a:pt x="8533" y="943"/>
                </a:cubicBezTo>
                <a:cubicBezTo>
                  <a:pt x="8577" y="827"/>
                  <a:pt x="8585" y="869"/>
                  <a:pt x="8632" y="918"/>
                </a:cubicBezTo>
              </a:path>
              <a:path w="20267" h="2085" extrusionOk="0">
                <a:moveTo>
                  <a:pt x="8632" y="1265"/>
                </a:moveTo>
                <a:cubicBezTo>
                  <a:pt x="8614" y="1323"/>
                  <a:pt x="8606" y="1329"/>
                  <a:pt x="8608" y="1364"/>
                </a:cubicBezTo>
                <a:cubicBezTo>
                  <a:pt x="8681" y="1340"/>
                  <a:pt x="8820" y="1175"/>
                  <a:pt x="8905" y="1240"/>
                </a:cubicBezTo>
                <a:cubicBezTo>
                  <a:pt x="8905" y="1323"/>
                  <a:pt x="8905" y="1356"/>
                  <a:pt x="8905" y="1414"/>
                </a:cubicBezTo>
                <a:cubicBezTo>
                  <a:pt x="8905" y="1422"/>
                  <a:pt x="8905" y="1431"/>
                  <a:pt x="8905" y="1439"/>
                </a:cubicBezTo>
                <a:cubicBezTo>
                  <a:pt x="8977" y="1326"/>
                  <a:pt x="8966" y="1147"/>
                  <a:pt x="9029" y="1042"/>
                </a:cubicBezTo>
                <a:cubicBezTo>
                  <a:pt x="9068" y="977"/>
                  <a:pt x="9104" y="1042"/>
                  <a:pt x="9128" y="1067"/>
                </a:cubicBezTo>
              </a:path>
              <a:path w="20267" h="2085" extrusionOk="0">
                <a:moveTo>
                  <a:pt x="9426" y="1191"/>
                </a:moveTo>
                <a:cubicBezTo>
                  <a:pt x="9359" y="1191"/>
                  <a:pt x="9510" y="1191"/>
                  <a:pt x="9525" y="1191"/>
                </a:cubicBezTo>
                <a:cubicBezTo>
                  <a:pt x="9542" y="1191"/>
                  <a:pt x="9558" y="1191"/>
                  <a:pt x="9575" y="1191"/>
                </a:cubicBezTo>
              </a:path>
              <a:path w="20267" h="2085" extrusionOk="0">
                <a:moveTo>
                  <a:pt x="9352" y="1340"/>
                </a:moveTo>
                <a:cubicBezTo>
                  <a:pt x="9332" y="1398"/>
                  <a:pt x="9455" y="1346"/>
                  <a:pt x="9525" y="1340"/>
                </a:cubicBezTo>
              </a:path>
              <a:path w="20267" h="2085" extrusionOk="0">
                <a:moveTo>
                  <a:pt x="9798" y="968"/>
                </a:moveTo>
                <a:cubicBezTo>
                  <a:pt x="9865" y="984"/>
                  <a:pt x="9889" y="1073"/>
                  <a:pt x="9897" y="1141"/>
                </a:cubicBezTo>
                <a:cubicBezTo>
                  <a:pt x="9897" y="1219"/>
                  <a:pt x="9882" y="1237"/>
                  <a:pt x="9922" y="1265"/>
                </a:cubicBezTo>
                <a:cubicBezTo>
                  <a:pt x="10000" y="1161"/>
                  <a:pt x="10017" y="1012"/>
                  <a:pt x="10096" y="918"/>
                </a:cubicBezTo>
                <a:cubicBezTo>
                  <a:pt x="10104" y="918"/>
                  <a:pt x="10113" y="918"/>
                  <a:pt x="10121" y="918"/>
                </a:cubicBezTo>
              </a:path>
              <a:path w="20267" h="2085" extrusionOk="0">
                <a:moveTo>
                  <a:pt x="10220" y="1166"/>
                </a:moveTo>
                <a:cubicBezTo>
                  <a:pt x="10253" y="1224"/>
                  <a:pt x="10260" y="1228"/>
                  <a:pt x="10269" y="1290"/>
                </a:cubicBezTo>
              </a:path>
              <a:path w="20267" h="2085" extrusionOk="0">
                <a:moveTo>
                  <a:pt x="10741" y="992"/>
                </a:moveTo>
                <a:cubicBezTo>
                  <a:pt x="10720" y="962"/>
                  <a:pt x="10676" y="866"/>
                  <a:pt x="10617" y="943"/>
                </a:cubicBezTo>
                <a:cubicBezTo>
                  <a:pt x="10560" y="1017"/>
                  <a:pt x="10544" y="1184"/>
                  <a:pt x="10592" y="1265"/>
                </a:cubicBezTo>
                <a:cubicBezTo>
                  <a:pt x="10696" y="1441"/>
                  <a:pt x="10569" y="1520"/>
                  <a:pt x="10443" y="1662"/>
                </a:cubicBezTo>
                <a:cubicBezTo>
                  <a:pt x="10316" y="1663"/>
                  <a:pt x="10534" y="1441"/>
                  <a:pt x="10592" y="1364"/>
                </a:cubicBezTo>
                <a:cubicBezTo>
                  <a:pt x="10626" y="1319"/>
                  <a:pt x="10840" y="1167"/>
                  <a:pt x="10840" y="1116"/>
                </a:cubicBezTo>
                <a:cubicBezTo>
                  <a:pt x="10840" y="1036"/>
                  <a:pt x="10771" y="1247"/>
                  <a:pt x="10766" y="1265"/>
                </a:cubicBezTo>
                <a:cubicBezTo>
                  <a:pt x="10887" y="1196"/>
                  <a:pt x="11090" y="1044"/>
                  <a:pt x="11212" y="893"/>
                </a:cubicBezTo>
                <a:cubicBezTo>
                  <a:pt x="11368" y="699"/>
                  <a:pt x="11444" y="602"/>
                  <a:pt x="11386" y="397"/>
                </a:cubicBezTo>
                <a:cubicBezTo>
                  <a:pt x="11189" y="594"/>
                  <a:pt x="11025" y="807"/>
                  <a:pt x="10964" y="1092"/>
                </a:cubicBezTo>
                <a:cubicBezTo>
                  <a:pt x="10934" y="1231"/>
                  <a:pt x="11009" y="1396"/>
                  <a:pt x="11162" y="1265"/>
                </a:cubicBezTo>
                <a:cubicBezTo>
                  <a:pt x="11243" y="1164"/>
                  <a:pt x="11255" y="1144"/>
                  <a:pt x="11311" y="1092"/>
                </a:cubicBezTo>
                <a:cubicBezTo>
                  <a:pt x="11267" y="1083"/>
                  <a:pt x="11088" y="1207"/>
                  <a:pt x="11162" y="1290"/>
                </a:cubicBezTo>
                <a:cubicBezTo>
                  <a:pt x="11200" y="1333"/>
                  <a:pt x="11345" y="1095"/>
                  <a:pt x="11361" y="1067"/>
                </a:cubicBezTo>
                <a:cubicBezTo>
                  <a:pt x="11361" y="1170"/>
                  <a:pt x="11386" y="1165"/>
                  <a:pt x="11411" y="1240"/>
                </a:cubicBezTo>
                <a:cubicBezTo>
                  <a:pt x="11426" y="1286"/>
                  <a:pt x="11385" y="1315"/>
                  <a:pt x="11411" y="1265"/>
                </a:cubicBezTo>
              </a:path>
              <a:path w="20267" h="2085" extrusionOk="0">
                <a:moveTo>
                  <a:pt x="11559" y="1141"/>
                </a:moveTo>
                <a:cubicBezTo>
                  <a:pt x="11535" y="1141"/>
                  <a:pt x="11527" y="1141"/>
                  <a:pt x="11535" y="1166"/>
                </a:cubicBezTo>
                <a:cubicBezTo>
                  <a:pt x="11594" y="1186"/>
                  <a:pt x="11580" y="1209"/>
                  <a:pt x="11659" y="1141"/>
                </a:cubicBezTo>
                <a:cubicBezTo>
                  <a:pt x="11707" y="1100"/>
                  <a:pt x="11701" y="1086"/>
                  <a:pt x="11683" y="1042"/>
                </a:cubicBezTo>
                <a:cubicBezTo>
                  <a:pt x="11616" y="1062"/>
                  <a:pt x="11584" y="1111"/>
                  <a:pt x="11559" y="1191"/>
                </a:cubicBezTo>
                <a:cubicBezTo>
                  <a:pt x="11559" y="1199"/>
                  <a:pt x="11559" y="1208"/>
                  <a:pt x="11559" y="1216"/>
                </a:cubicBezTo>
                <a:cubicBezTo>
                  <a:pt x="11671" y="1252"/>
                  <a:pt x="11741" y="1227"/>
                  <a:pt x="11857" y="1216"/>
                </a:cubicBezTo>
                <a:cubicBezTo>
                  <a:pt x="11914" y="1216"/>
                  <a:pt x="11939" y="1199"/>
                  <a:pt x="11931" y="1240"/>
                </a:cubicBezTo>
              </a:path>
              <a:path w="20267" h="2085" extrusionOk="0">
                <a:moveTo>
                  <a:pt x="12130" y="695"/>
                </a:moveTo>
                <a:cubicBezTo>
                  <a:pt x="12086" y="849"/>
                  <a:pt x="12028" y="1007"/>
                  <a:pt x="12006" y="1166"/>
                </a:cubicBezTo>
                <a:cubicBezTo>
                  <a:pt x="12006" y="1191"/>
                  <a:pt x="12006" y="1215"/>
                  <a:pt x="12006" y="1240"/>
                </a:cubicBezTo>
                <a:cubicBezTo>
                  <a:pt x="12193" y="1126"/>
                  <a:pt x="12263" y="935"/>
                  <a:pt x="12378" y="744"/>
                </a:cubicBezTo>
                <a:cubicBezTo>
                  <a:pt x="12415" y="688"/>
                  <a:pt x="12410" y="663"/>
                  <a:pt x="12452" y="670"/>
                </a:cubicBezTo>
              </a:path>
              <a:path w="20267" h="2085" extrusionOk="0">
                <a:moveTo>
                  <a:pt x="12328" y="1092"/>
                </a:moveTo>
                <a:cubicBezTo>
                  <a:pt x="12272" y="1148"/>
                  <a:pt x="12220" y="1186"/>
                  <a:pt x="12204" y="1265"/>
                </a:cubicBezTo>
                <a:cubicBezTo>
                  <a:pt x="12325" y="1250"/>
                  <a:pt x="12341" y="1188"/>
                  <a:pt x="12427" y="1116"/>
                </a:cubicBezTo>
                <a:cubicBezTo>
                  <a:pt x="12444" y="1108"/>
                  <a:pt x="12460" y="1100"/>
                  <a:pt x="12477" y="1092"/>
                </a:cubicBezTo>
                <a:cubicBezTo>
                  <a:pt x="12477" y="1148"/>
                  <a:pt x="12450" y="1206"/>
                  <a:pt x="12527" y="1191"/>
                </a:cubicBezTo>
                <a:cubicBezTo>
                  <a:pt x="12615" y="1174"/>
                  <a:pt x="12651" y="1179"/>
                  <a:pt x="12700" y="1191"/>
                </a:cubicBezTo>
                <a:cubicBezTo>
                  <a:pt x="12750" y="1191"/>
                  <a:pt x="12767" y="1191"/>
                  <a:pt x="12800" y="1191"/>
                </a:cubicBezTo>
              </a:path>
              <a:path w="20267" h="2085" extrusionOk="0">
                <a:moveTo>
                  <a:pt x="13172" y="1141"/>
                </a:moveTo>
                <a:cubicBezTo>
                  <a:pt x="13132" y="1141"/>
                  <a:pt x="13264" y="1055"/>
                  <a:pt x="13296" y="1017"/>
                </a:cubicBezTo>
                <a:cubicBezTo>
                  <a:pt x="13364" y="936"/>
                  <a:pt x="13434" y="854"/>
                  <a:pt x="13494" y="769"/>
                </a:cubicBezTo>
                <a:cubicBezTo>
                  <a:pt x="13494" y="827"/>
                  <a:pt x="13481" y="875"/>
                  <a:pt x="13519" y="918"/>
                </a:cubicBezTo>
                <a:cubicBezTo>
                  <a:pt x="13564" y="969"/>
                  <a:pt x="13587" y="1031"/>
                  <a:pt x="13618" y="1092"/>
                </a:cubicBezTo>
                <a:cubicBezTo>
                  <a:pt x="13645" y="1145"/>
                  <a:pt x="13668" y="1159"/>
                  <a:pt x="13668" y="1216"/>
                </a:cubicBezTo>
              </a:path>
              <a:path w="20267" h="2085" extrusionOk="0">
                <a:moveTo>
                  <a:pt x="14040" y="868"/>
                </a:moveTo>
                <a:cubicBezTo>
                  <a:pt x="13955" y="925"/>
                  <a:pt x="14003" y="906"/>
                  <a:pt x="14015" y="992"/>
                </a:cubicBezTo>
                <a:cubicBezTo>
                  <a:pt x="14032" y="1113"/>
                  <a:pt x="13982" y="1335"/>
                  <a:pt x="13965" y="1464"/>
                </a:cubicBezTo>
                <a:cubicBezTo>
                  <a:pt x="13957" y="1489"/>
                  <a:pt x="13949" y="1513"/>
                  <a:pt x="13941" y="1538"/>
                </a:cubicBezTo>
                <a:cubicBezTo>
                  <a:pt x="13941" y="1326"/>
                  <a:pt x="13945" y="1114"/>
                  <a:pt x="14040" y="918"/>
                </a:cubicBezTo>
                <a:cubicBezTo>
                  <a:pt x="14067" y="862"/>
                  <a:pt x="14111" y="844"/>
                  <a:pt x="14164" y="844"/>
                </a:cubicBezTo>
                <a:cubicBezTo>
                  <a:pt x="14164" y="902"/>
                  <a:pt x="14177" y="982"/>
                  <a:pt x="14114" y="1017"/>
                </a:cubicBezTo>
                <a:cubicBezTo>
                  <a:pt x="14079" y="1017"/>
                  <a:pt x="14066" y="1008"/>
                  <a:pt x="14065" y="968"/>
                </a:cubicBezTo>
              </a:path>
              <a:path w="20267" h="2085" extrusionOk="0">
                <a:moveTo>
                  <a:pt x="14412" y="992"/>
                </a:moveTo>
                <a:cubicBezTo>
                  <a:pt x="14403" y="1029"/>
                  <a:pt x="14384" y="1054"/>
                  <a:pt x="14362" y="1092"/>
                </a:cubicBezTo>
              </a:path>
              <a:path w="20267" h="2085" extrusionOk="0">
                <a:moveTo>
                  <a:pt x="14660" y="546"/>
                </a:moveTo>
                <a:lnTo>
                  <a:pt x="14660" y="521"/>
                </a:lnTo>
                <a:lnTo>
                  <a:pt x="14660" y="596"/>
                </a:lnTo>
                <a:lnTo>
                  <a:pt x="14635" y="695"/>
                </a:lnTo>
                <a:lnTo>
                  <a:pt x="14610" y="819"/>
                </a:lnTo>
                <a:lnTo>
                  <a:pt x="14610" y="918"/>
                </a:lnTo>
                <a:lnTo>
                  <a:pt x="14610" y="992"/>
                </a:lnTo>
              </a:path>
              <a:path w="20267" h="2085" extrusionOk="0">
                <a:moveTo>
                  <a:pt x="14660" y="521"/>
                </a:moveTo>
                <a:cubicBezTo>
                  <a:pt x="14660" y="504"/>
                  <a:pt x="14660" y="488"/>
                  <a:pt x="14660" y="471"/>
                </a:cubicBezTo>
                <a:cubicBezTo>
                  <a:pt x="14746" y="471"/>
                  <a:pt x="14824" y="488"/>
                  <a:pt x="14908" y="496"/>
                </a:cubicBezTo>
              </a:path>
              <a:path w="20267" h="2085" extrusionOk="0">
                <a:moveTo>
                  <a:pt x="14660" y="720"/>
                </a:moveTo>
                <a:cubicBezTo>
                  <a:pt x="14695" y="745"/>
                  <a:pt x="14692" y="744"/>
                  <a:pt x="14734" y="744"/>
                </a:cubicBezTo>
              </a:path>
              <a:path w="20267" h="2085" extrusionOk="0">
                <a:moveTo>
                  <a:pt x="14982" y="769"/>
                </a:moveTo>
                <a:cubicBezTo>
                  <a:pt x="14895" y="800"/>
                  <a:pt x="14715" y="816"/>
                  <a:pt x="14784" y="943"/>
                </a:cubicBezTo>
                <a:cubicBezTo>
                  <a:pt x="14839" y="1044"/>
                  <a:pt x="14973" y="875"/>
                  <a:pt x="15007" y="844"/>
                </a:cubicBezTo>
                <a:cubicBezTo>
                  <a:pt x="15007" y="836"/>
                  <a:pt x="15007" y="827"/>
                  <a:pt x="15007" y="819"/>
                </a:cubicBezTo>
                <a:cubicBezTo>
                  <a:pt x="14986" y="861"/>
                  <a:pt x="14883" y="983"/>
                  <a:pt x="14982" y="968"/>
                </a:cubicBezTo>
                <a:cubicBezTo>
                  <a:pt x="15191" y="936"/>
                  <a:pt x="15270" y="631"/>
                  <a:pt x="15330" y="471"/>
                </a:cubicBezTo>
                <a:cubicBezTo>
                  <a:pt x="15346" y="422"/>
                  <a:pt x="15363" y="372"/>
                  <a:pt x="15379" y="323"/>
                </a:cubicBezTo>
                <a:cubicBezTo>
                  <a:pt x="15251" y="322"/>
                  <a:pt x="15200" y="510"/>
                  <a:pt x="15181" y="645"/>
                </a:cubicBezTo>
                <a:cubicBezTo>
                  <a:pt x="15167" y="743"/>
                  <a:pt x="15167" y="845"/>
                  <a:pt x="15156" y="943"/>
                </a:cubicBezTo>
                <a:cubicBezTo>
                  <a:pt x="15156" y="968"/>
                  <a:pt x="15156" y="976"/>
                  <a:pt x="15156" y="943"/>
                </a:cubicBezTo>
                <a:cubicBezTo>
                  <a:pt x="15196" y="897"/>
                  <a:pt x="15396" y="574"/>
                  <a:pt x="15454" y="670"/>
                </a:cubicBezTo>
                <a:cubicBezTo>
                  <a:pt x="15454" y="695"/>
                  <a:pt x="15454" y="719"/>
                  <a:pt x="15454" y="744"/>
                </a:cubicBezTo>
                <a:cubicBezTo>
                  <a:pt x="15397" y="808"/>
                  <a:pt x="15322" y="821"/>
                  <a:pt x="15330" y="844"/>
                </a:cubicBezTo>
                <a:cubicBezTo>
                  <a:pt x="15356" y="923"/>
                  <a:pt x="15351" y="977"/>
                  <a:pt x="15404" y="1042"/>
                </a:cubicBezTo>
                <a:cubicBezTo>
                  <a:pt x="15499" y="931"/>
                  <a:pt x="15553" y="830"/>
                  <a:pt x="15603" y="670"/>
                </a:cubicBezTo>
                <a:cubicBezTo>
                  <a:pt x="15658" y="493"/>
                  <a:pt x="15657" y="523"/>
                  <a:pt x="15727" y="422"/>
                </a:cubicBezTo>
                <a:cubicBezTo>
                  <a:pt x="15707" y="495"/>
                  <a:pt x="15698" y="568"/>
                  <a:pt x="15677" y="645"/>
                </a:cubicBezTo>
                <a:cubicBezTo>
                  <a:pt x="15649" y="747"/>
                  <a:pt x="15652" y="837"/>
                  <a:pt x="15652" y="943"/>
                </a:cubicBezTo>
                <a:cubicBezTo>
                  <a:pt x="15652" y="959"/>
                  <a:pt x="15652" y="976"/>
                  <a:pt x="15652" y="992"/>
                </a:cubicBezTo>
                <a:cubicBezTo>
                  <a:pt x="15733" y="897"/>
                  <a:pt x="15754" y="806"/>
                  <a:pt x="15801" y="695"/>
                </a:cubicBezTo>
                <a:cubicBezTo>
                  <a:pt x="15871" y="529"/>
                  <a:pt x="15936" y="393"/>
                  <a:pt x="16099" y="298"/>
                </a:cubicBezTo>
                <a:cubicBezTo>
                  <a:pt x="16156" y="279"/>
                  <a:pt x="16181" y="288"/>
                  <a:pt x="16173" y="248"/>
                </a:cubicBezTo>
              </a:path>
              <a:path w="20267" h="2085" extrusionOk="0">
                <a:moveTo>
                  <a:pt x="16024" y="794"/>
                </a:moveTo>
                <a:cubicBezTo>
                  <a:pt x="16024" y="761"/>
                  <a:pt x="16024" y="728"/>
                  <a:pt x="16024" y="695"/>
                </a:cubicBezTo>
                <a:cubicBezTo>
                  <a:pt x="15953" y="775"/>
                  <a:pt x="15898" y="842"/>
                  <a:pt x="15875" y="943"/>
                </a:cubicBezTo>
                <a:cubicBezTo>
                  <a:pt x="15964" y="928"/>
                  <a:pt x="16016" y="866"/>
                  <a:pt x="16099" y="844"/>
                </a:cubicBezTo>
                <a:cubicBezTo>
                  <a:pt x="16163" y="827"/>
                  <a:pt x="16253" y="890"/>
                  <a:pt x="16322" y="893"/>
                </a:cubicBezTo>
                <a:cubicBezTo>
                  <a:pt x="16376" y="896"/>
                  <a:pt x="16431" y="872"/>
                  <a:pt x="16446" y="918"/>
                </a:cubicBezTo>
              </a:path>
              <a:path w="20267" h="2085" extrusionOk="0">
                <a:moveTo>
                  <a:pt x="16495" y="844"/>
                </a:moveTo>
                <a:cubicBezTo>
                  <a:pt x="16525" y="775"/>
                  <a:pt x="16500" y="769"/>
                  <a:pt x="16520" y="769"/>
                </a:cubicBezTo>
                <a:cubicBezTo>
                  <a:pt x="16606" y="769"/>
                  <a:pt x="16599" y="772"/>
                  <a:pt x="16669" y="720"/>
                </a:cubicBezTo>
                <a:cubicBezTo>
                  <a:pt x="16669" y="703"/>
                  <a:pt x="16669" y="687"/>
                  <a:pt x="16669" y="670"/>
                </a:cubicBezTo>
                <a:cubicBezTo>
                  <a:pt x="16530" y="701"/>
                  <a:pt x="16405" y="803"/>
                  <a:pt x="16347" y="943"/>
                </a:cubicBezTo>
                <a:cubicBezTo>
                  <a:pt x="16347" y="1018"/>
                  <a:pt x="16348" y="1043"/>
                  <a:pt x="16421" y="1042"/>
                </a:cubicBezTo>
              </a:path>
              <a:path w="20267" h="2085" extrusionOk="0">
                <a:moveTo>
                  <a:pt x="17041" y="769"/>
                </a:moveTo>
                <a:cubicBezTo>
                  <a:pt x="17093" y="804"/>
                  <a:pt x="17128" y="812"/>
                  <a:pt x="17190" y="819"/>
                </a:cubicBezTo>
              </a:path>
              <a:path w="20267" h="2085" extrusionOk="0">
                <a:moveTo>
                  <a:pt x="16942" y="918"/>
                </a:moveTo>
                <a:cubicBezTo>
                  <a:pt x="16963" y="980"/>
                  <a:pt x="17060" y="932"/>
                  <a:pt x="17116" y="918"/>
                </a:cubicBezTo>
              </a:path>
              <a:path w="20267" h="2085" extrusionOk="0">
                <a:moveTo>
                  <a:pt x="17686" y="744"/>
                </a:moveTo>
                <a:cubicBezTo>
                  <a:pt x="17636" y="784"/>
                  <a:pt x="17584" y="802"/>
                  <a:pt x="17562" y="868"/>
                </a:cubicBezTo>
                <a:cubicBezTo>
                  <a:pt x="17547" y="912"/>
                  <a:pt x="17584" y="930"/>
                  <a:pt x="17587" y="968"/>
                </a:cubicBezTo>
                <a:cubicBezTo>
                  <a:pt x="17594" y="1069"/>
                  <a:pt x="17463" y="1063"/>
                  <a:pt x="17388" y="1067"/>
                </a:cubicBezTo>
                <a:cubicBezTo>
                  <a:pt x="17364" y="1067"/>
                  <a:pt x="17356" y="1067"/>
                  <a:pt x="17364" y="1042"/>
                </a:cubicBezTo>
              </a:path>
              <a:path w="20267" h="2085" extrusionOk="0">
                <a:moveTo>
                  <a:pt x="17711" y="1042"/>
                </a:moveTo>
                <a:cubicBezTo>
                  <a:pt x="17776" y="1042"/>
                  <a:pt x="17713" y="1085"/>
                  <a:pt x="17686" y="1092"/>
                </a:cubicBezTo>
              </a:path>
              <a:path w="20267" h="2085" extrusionOk="0">
                <a:moveTo>
                  <a:pt x="18232" y="447"/>
                </a:moveTo>
                <a:cubicBezTo>
                  <a:pt x="18232" y="387"/>
                  <a:pt x="18114" y="684"/>
                  <a:pt x="18108" y="695"/>
                </a:cubicBezTo>
                <a:cubicBezTo>
                  <a:pt x="18060" y="792"/>
                  <a:pt x="18015" y="903"/>
                  <a:pt x="17959" y="992"/>
                </a:cubicBezTo>
              </a:path>
              <a:path w="20267" h="2085" extrusionOk="0">
                <a:moveTo>
                  <a:pt x="18182" y="372"/>
                </a:moveTo>
                <a:cubicBezTo>
                  <a:pt x="18160" y="350"/>
                  <a:pt x="18155" y="341"/>
                  <a:pt x="18133" y="347"/>
                </a:cubicBezTo>
                <a:cubicBezTo>
                  <a:pt x="18286" y="347"/>
                  <a:pt x="18428" y="338"/>
                  <a:pt x="18579" y="323"/>
                </a:cubicBezTo>
                <a:cubicBezTo>
                  <a:pt x="18587" y="323"/>
                  <a:pt x="18596" y="323"/>
                  <a:pt x="18604" y="323"/>
                </a:cubicBezTo>
              </a:path>
              <a:path w="20267" h="2085" extrusionOk="0">
                <a:moveTo>
                  <a:pt x="18157" y="695"/>
                </a:moveTo>
                <a:cubicBezTo>
                  <a:pt x="18157" y="768"/>
                  <a:pt x="18171" y="744"/>
                  <a:pt x="18232" y="744"/>
                </a:cubicBezTo>
              </a:path>
              <a:path w="20267" h="2085" extrusionOk="0">
                <a:moveTo>
                  <a:pt x="18405" y="844"/>
                </a:moveTo>
                <a:cubicBezTo>
                  <a:pt x="18328" y="809"/>
                  <a:pt x="18313" y="771"/>
                  <a:pt x="18257" y="868"/>
                </a:cubicBezTo>
                <a:cubicBezTo>
                  <a:pt x="18245" y="888"/>
                  <a:pt x="18203" y="980"/>
                  <a:pt x="18257" y="968"/>
                </a:cubicBezTo>
                <a:cubicBezTo>
                  <a:pt x="18335" y="942"/>
                  <a:pt x="18362" y="931"/>
                  <a:pt x="18405" y="893"/>
                </a:cubicBezTo>
                <a:cubicBezTo>
                  <a:pt x="18405" y="885"/>
                  <a:pt x="18405" y="876"/>
                  <a:pt x="18405" y="868"/>
                </a:cubicBezTo>
                <a:cubicBezTo>
                  <a:pt x="18331" y="922"/>
                  <a:pt x="18298" y="1023"/>
                  <a:pt x="18455" y="943"/>
                </a:cubicBezTo>
                <a:cubicBezTo>
                  <a:pt x="18700" y="818"/>
                  <a:pt x="18805" y="602"/>
                  <a:pt x="18852" y="347"/>
                </a:cubicBezTo>
                <a:cubicBezTo>
                  <a:pt x="18852" y="331"/>
                  <a:pt x="18852" y="314"/>
                  <a:pt x="18852" y="298"/>
                </a:cubicBezTo>
                <a:cubicBezTo>
                  <a:pt x="18684" y="455"/>
                  <a:pt x="18633" y="572"/>
                  <a:pt x="18579" y="794"/>
                </a:cubicBezTo>
                <a:cubicBezTo>
                  <a:pt x="18564" y="855"/>
                  <a:pt x="18541" y="910"/>
                  <a:pt x="18529" y="968"/>
                </a:cubicBezTo>
                <a:cubicBezTo>
                  <a:pt x="18609" y="879"/>
                  <a:pt x="18694" y="724"/>
                  <a:pt x="18802" y="670"/>
                </a:cubicBezTo>
                <a:cubicBezTo>
                  <a:pt x="18802" y="678"/>
                  <a:pt x="18802" y="687"/>
                  <a:pt x="18802" y="695"/>
                </a:cubicBezTo>
                <a:cubicBezTo>
                  <a:pt x="18768" y="788"/>
                  <a:pt x="18754" y="837"/>
                  <a:pt x="18653" y="868"/>
                </a:cubicBezTo>
                <a:cubicBezTo>
                  <a:pt x="18598" y="885"/>
                  <a:pt x="18638" y="995"/>
                  <a:pt x="18653" y="1042"/>
                </a:cubicBezTo>
                <a:cubicBezTo>
                  <a:pt x="18673" y="1083"/>
                  <a:pt x="18671" y="1099"/>
                  <a:pt x="18703" y="1092"/>
                </a:cubicBezTo>
              </a:path>
              <a:path w="20267" h="2085" extrusionOk="0">
                <a:moveTo>
                  <a:pt x="19001" y="546"/>
                </a:moveTo>
                <a:cubicBezTo>
                  <a:pt x="19059" y="345"/>
                  <a:pt x="18983" y="666"/>
                  <a:pt x="18976" y="695"/>
                </a:cubicBezTo>
                <a:cubicBezTo>
                  <a:pt x="18949" y="814"/>
                  <a:pt x="18900" y="927"/>
                  <a:pt x="18877" y="1042"/>
                </a:cubicBezTo>
                <a:cubicBezTo>
                  <a:pt x="18907" y="888"/>
                  <a:pt x="18967" y="731"/>
                  <a:pt x="19001" y="571"/>
                </a:cubicBezTo>
                <a:cubicBezTo>
                  <a:pt x="19009" y="538"/>
                  <a:pt x="19018" y="504"/>
                  <a:pt x="19026" y="471"/>
                </a:cubicBezTo>
                <a:cubicBezTo>
                  <a:pt x="18995" y="571"/>
                  <a:pt x="18951" y="686"/>
                  <a:pt x="18976" y="794"/>
                </a:cubicBezTo>
                <a:cubicBezTo>
                  <a:pt x="19000" y="842"/>
                  <a:pt x="19008" y="856"/>
                  <a:pt x="19001" y="893"/>
                </a:cubicBezTo>
                <a:cubicBezTo>
                  <a:pt x="19166" y="764"/>
                  <a:pt x="19144" y="638"/>
                  <a:pt x="19199" y="447"/>
                </a:cubicBezTo>
                <a:cubicBezTo>
                  <a:pt x="19222" y="367"/>
                  <a:pt x="19273" y="227"/>
                  <a:pt x="19298" y="372"/>
                </a:cubicBezTo>
                <a:cubicBezTo>
                  <a:pt x="19298" y="389"/>
                  <a:pt x="19298" y="405"/>
                  <a:pt x="19298" y="422"/>
                </a:cubicBezTo>
              </a:path>
              <a:path w="20267" h="2085" extrusionOk="0">
                <a:moveTo>
                  <a:pt x="19199" y="868"/>
                </a:moveTo>
                <a:cubicBezTo>
                  <a:pt x="19222" y="801"/>
                  <a:pt x="19227" y="783"/>
                  <a:pt x="19249" y="744"/>
                </a:cubicBezTo>
                <a:cubicBezTo>
                  <a:pt x="19248" y="743"/>
                  <a:pt x="19139" y="792"/>
                  <a:pt x="19150" y="868"/>
                </a:cubicBezTo>
                <a:cubicBezTo>
                  <a:pt x="19161" y="947"/>
                  <a:pt x="19319" y="852"/>
                  <a:pt x="19348" y="844"/>
                </a:cubicBezTo>
                <a:cubicBezTo>
                  <a:pt x="19385" y="834"/>
                  <a:pt x="19474" y="868"/>
                  <a:pt x="19522" y="868"/>
                </a:cubicBezTo>
                <a:cubicBezTo>
                  <a:pt x="19570" y="868"/>
                  <a:pt x="19720" y="866"/>
                  <a:pt x="19720" y="794"/>
                </a:cubicBezTo>
                <a:cubicBezTo>
                  <a:pt x="19712" y="786"/>
                  <a:pt x="19703" y="777"/>
                  <a:pt x="19695" y="769"/>
                </a:cubicBezTo>
                <a:cubicBezTo>
                  <a:pt x="19638" y="726"/>
                  <a:pt x="19631" y="762"/>
                  <a:pt x="19596" y="819"/>
                </a:cubicBezTo>
                <a:cubicBezTo>
                  <a:pt x="19558" y="881"/>
                  <a:pt x="19565" y="952"/>
                  <a:pt x="19646" y="968"/>
                </a:cubicBezTo>
                <a:cubicBezTo>
                  <a:pt x="19671" y="968"/>
                  <a:pt x="19695" y="968"/>
                  <a:pt x="19720" y="968"/>
                </a:cubicBezTo>
              </a:path>
              <a:path w="20267" h="2085" extrusionOk="0">
                <a:moveTo>
                  <a:pt x="19919" y="0"/>
                </a:moveTo>
                <a:cubicBezTo>
                  <a:pt x="20020" y="41"/>
                  <a:pt x="20076" y="191"/>
                  <a:pt x="20092" y="298"/>
                </a:cubicBezTo>
                <a:cubicBezTo>
                  <a:pt x="20131" y="553"/>
                  <a:pt x="19991" y="714"/>
                  <a:pt x="19869" y="918"/>
                </a:cubicBezTo>
                <a:cubicBezTo>
                  <a:pt x="19861" y="935"/>
                  <a:pt x="19852" y="951"/>
                  <a:pt x="19844" y="968"/>
                </a:cubicBezTo>
              </a:path>
              <a:path w="20267" h="2085" extrusionOk="0">
                <a:moveTo>
                  <a:pt x="19968" y="918"/>
                </a:moveTo>
                <a:cubicBezTo>
                  <a:pt x="19920" y="918"/>
                  <a:pt x="19943" y="935"/>
                  <a:pt x="19968" y="943"/>
                </a:cubicBezTo>
              </a:path>
              <a:path w="20267" h="2085" extrusionOk="0">
                <a:moveTo>
                  <a:pt x="20117" y="943"/>
                </a:moveTo>
                <a:cubicBezTo>
                  <a:pt x="20117" y="968"/>
                  <a:pt x="20117" y="976"/>
                  <a:pt x="20142" y="968"/>
                </a:cubicBezTo>
              </a:path>
              <a:path w="20267" h="2085" extrusionOk="0">
                <a:moveTo>
                  <a:pt x="20266" y="943"/>
                </a:moveTo>
                <a:cubicBezTo>
                  <a:pt x="20241" y="968"/>
                  <a:pt x="20233" y="976"/>
                  <a:pt x="20266" y="992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5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62038" y="4606925"/>
            <a:ext cx="492125" cy="242888"/>
          </a:xfrm>
          <a:custGeom>
            <a:avLst/>
            <a:gdLst>
              <a:gd name="T0" fmla="+- 0 2952 2952"/>
              <a:gd name="T1" fmla="*/ T0 w 1365"/>
              <a:gd name="T2" fmla="+- 0 13022 12799"/>
              <a:gd name="T3" fmla="*/ 13022 h 671"/>
              <a:gd name="T4" fmla="+- 0 3051 2952"/>
              <a:gd name="T5" fmla="*/ T4 w 1365"/>
              <a:gd name="T6" fmla="+- 0 13022 12799"/>
              <a:gd name="T7" fmla="*/ 13022 h 671"/>
              <a:gd name="T8" fmla="+- 0 3770 2952"/>
              <a:gd name="T9" fmla="*/ T8 w 1365"/>
              <a:gd name="T10" fmla="+- 0 13022 12799"/>
              <a:gd name="T11" fmla="*/ 13022 h 671"/>
              <a:gd name="T12" fmla="+- 0 3274 2952"/>
              <a:gd name="T13" fmla="*/ T12 w 1365"/>
              <a:gd name="T14" fmla="+- 0 13196 12799"/>
              <a:gd name="T15" fmla="*/ 13196 h 671"/>
              <a:gd name="T16" fmla="+- 0 3448 2952"/>
              <a:gd name="T17" fmla="*/ T16 w 1365"/>
              <a:gd name="T18" fmla="+- 0 13171 12799"/>
              <a:gd name="T19" fmla="*/ 13171 h 671"/>
              <a:gd name="T20" fmla="+- 0 3795 2952"/>
              <a:gd name="T21" fmla="*/ T20 w 1365"/>
              <a:gd name="T22" fmla="+- 0 13196 12799"/>
              <a:gd name="T23" fmla="*/ 13196 h 671"/>
              <a:gd name="T24" fmla="+- 0 3696 2952"/>
              <a:gd name="T25" fmla="*/ T24 w 1365"/>
              <a:gd name="T26" fmla="+- 0 12799 12799"/>
              <a:gd name="T27" fmla="*/ 12799 h 671"/>
              <a:gd name="T28" fmla="+- 0 3671 2952"/>
              <a:gd name="T29" fmla="*/ T28 w 1365"/>
              <a:gd name="T30" fmla="+- 0 12824 12799"/>
              <a:gd name="T31" fmla="*/ 12824 h 671"/>
              <a:gd name="T32" fmla="+- 0 3845 2952"/>
              <a:gd name="T33" fmla="*/ T32 w 1365"/>
              <a:gd name="T34" fmla="+- 0 12948 12799"/>
              <a:gd name="T35" fmla="*/ 12948 h 671"/>
              <a:gd name="T36" fmla="+- 0 4316 2952"/>
              <a:gd name="T37" fmla="*/ T36 w 1365"/>
              <a:gd name="T38" fmla="+- 0 13146 12799"/>
              <a:gd name="T39" fmla="*/ 13146 h 671"/>
              <a:gd name="T40" fmla="+- 0 3845 2952"/>
              <a:gd name="T41" fmla="*/ T40 w 1365"/>
              <a:gd name="T42" fmla="+- 0 13469 12799"/>
              <a:gd name="T43" fmla="*/ 13469 h 6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1365" h="671" extrusionOk="0">
                <a:moveTo>
                  <a:pt x="0" y="223"/>
                </a:moveTo>
                <a:cubicBezTo>
                  <a:pt x="75" y="223"/>
                  <a:pt x="19" y="217"/>
                  <a:pt x="99" y="223"/>
                </a:cubicBezTo>
                <a:cubicBezTo>
                  <a:pt x="335" y="241"/>
                  <a:pt x="581" y="223"/>
                  <a:pt x="818" y="223"/>
                </a:cubicBezTo>
              </a:path>
              <a:path w="1365" h="671" extrusionOk="0">
                <a:moveTo>
                  <a:pt x="322" y="397"/>
                </a:moveTo>
                <a:cubicBezTo>
                  <a:pt x="338" y="348"/>
                  <a:pt x="442" y="372"/>
                  <a:pt x="496" y="372"/>
                </a:cubicBezTo>
                <a:cubicBezTo>
                  <a:pt x="618" y="372"/>
                  <a:pt x="729" y="368"/>
                  <a:pt x="843" y="397"/>
                </a:cubicBezTo>
              </a:path>
              <a:path w="1365" h="671" extrusionOk="0">
                <a:moveTo>
                  <a:pt x="744" y="0"/>
                </a:moveTo>
                <a:cubicBezTo>
                  <a:pt x="744" y="25"/>
                  <a:pt x="744" y="33"/>
                  <a:pt x="719" y="25"/>
                </a:cubicBezTo>
                <a:cubicBezTo>
                  <a:pt x="735" y="74"/>
                  <a:pt x="835" y="122"/>
                  <a:pt x="893" y="149"/>
                </a:cubicBezTo>
                <a:cubicBezTo>
                  <a:pt x="990" y="194"/>
                  <a:pt x="1358" y="195"/>
                  <a:pt x="1364" y="347"/>
                </a:cubicBezTo>
                <a:cubicBezTo>
                  <a:pt x="1369" y="481"/>
                  <a:pt x="988" y="620"/>
                  <a:pt x="893" y="670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6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4975" y="4483100"/>
            <a:ext cx="4135438" cy="500063"/>
          </a:xfrm>
          <a:custGeom>
            <a:avLst/>
            <a:gdLst>
              <a:gd name="T0" fmla="+- 0 5308 4738"/>
              <a:gd name="T1" fmla="*/ T0 w 11485"/>
              <a:gd name="T2" fmla="+- 0 12601 12452"/>
              <a:gd name="T3" fmla="*/ 12601 h 1390"/>
              <a:gd name="T4" fmla="+- 0 5110 4738"/>
              <a:gd name="T5" fmla="*/ T4 w 11485"/>
              <a:gd name="T6" fmla="+- 0 13295 12452"/>
              <a:gd name="T7" fmla="*/ 13295 h 1390"/>
              <a:gd name="T8" fmla="+- 0 4787 4738"/>
              <a:gd name="T9" fmla="*/ T8 w 11485"/>
              <a:gd name="T10" fmla="+- 0 13494 12452"/>
              <a:gd name="T11" fmla="*/ 13494 h 1390"/>
              <a:gd name="T12" fmla="+- 0 5035 4738"/>
              <a:gd name="T13" fmla="*/ T12 w 11485"/>
              <a:gd name="T14" fmla="+- 0 13097 12452"/>
              <a:gd name="T15" fmla="*/ 13097 h 1390"/>
              <a:gd name="T16" fmla="+- 0 5507 4738"/>
              <a:gd name="T17" fmla="*/ T16 w 11485"/>
              <a:gd name="T18" fmla="+- 0 13469 12452"/>
              <a:gd name="T19" fmla="*/ 13469 h 1390"/>
              <a:gd name="T20" fmla="+- 0 5705 4738"/>
              <a:gd name="T21" fmla="*/ T20 w 11485"/>
              <a:gd name="T22" fmla="+- 0 13494 12452"/>
              <a:gd name="T23" fmla="*/ 13494 h 1390"/>
              <a:gd name="T24" fmla="+- 0 6251 4738"/>
              <a:gd name="T25" fmla="*/ T24 w 11485"/>
              <a:gd name="T26" fmla="+- 0 13022 12452"/>
              <a:gd name="T27" fmla="*/ 13022 h 1390"/>
              <a:gd name="T28" fmla="+- 0 6226 4738"/>
              <a:gd name="T29" fmla="*/ T28 w 11485"/>
              <a:gd name="T30" fmla="+- 0 13221 12452"/>
              <a:gd name="T31" fmla="*/ 13221 h 1390"/>
              <a:gd name="T32" fmla="+- 0 6945 4738"/>
              <a:gd name="T33" fmla="*/ T32 w 11485"/>
              <a:gd name="T34" fmla="+- 0 12750 12452"/>
              <a:gd name="T35" fmla="*/ 12750 h 1390"/>
              <a:gd name="T36" fmla="+- 0 6970 4738"/>
              <a:gd name="T37" fmla="*/ T36 w 11485"/>
              <a:gd name="T38" fmla="+- 0 13146 12452"/>
              <a:gd name="T39" fmla="*/ 13146 h 1390"/>
              <a:gd name="T40" fmla="+- 0 7069 4738"/>
              <a:gd name="T41" fmla="*/ T40 w 11485"/>
              <a:gd name="T42" fmla="+- 0 13494 12452"/>
              <a:gd name="T43" fmla="*/ 13494 h 1390"/>
              <a:gd name="T44" fmla="+- 0 7144 4738"/>
              <a:gd name="T45" fmla="*/ T44 w 11485"/>
              <a:gd name="T46" fmla="+- 0 13345 12452"/>
              <a:gd name="T47" fmla="*/ 13345 h 1390"/>
              <a:gd name="T48" fmla="+- 0 7491 4738"/>
              <a:gd name="T49" fmla="*/ T48 w 11485"/>
              <a:gd name="T50" fmla="+- 0 13320 12452"/>
              <a:gd name="T51" fmla="*/ 13320 h 1390"/>
              <a:gd name="T52" fmla="+- 0 7665 4738"/>
              <a:gd name="T53" fmla="*/ T52 w 11485"/>
              <a:gd name="T54" fmla="+- 0 13196 12452"/>
              <a:gd name="T55" fmla="*/ 13196 h 1390"/>
              <a:gd name="T56" fmla="+- 0 7665 4738"/>
              <a:gd name="T57" fmla="*/ T56 w 11485"/>
              <a:gd name="T58" fmla="+- 0 13295 12452"/>
              <a:gd name="T59" fmla="*/ 13295 h 1390"/>
              <a:gd name="T60" fmla="+- 0 7243 4738"/>
              <a:gd name="T61" fmla="*/ T60 w 11485"/>
              <a:gd name="T62" fmla="+- 0 12973 12452"/>
              <a:gd name="T63" fmla="*/ 12973 h 1390"/>
              <a:gd name="T64" fmla="+- 0 7367 4738"/>
              <a:gd name="T65" fmla="*/ T64 w 11485"/>
              <a:gd name="T66" fmla="+- 0 13047 12452"/>
              <a:gd name="T67" fmla="*/ 13047 h 1390"/>
              <a:gd name="T68" fmla="+- 0 8310 4738"/>
              <a:gd name="T69" fmla="*/ T68 w 11485"/>
              <a:gd name="T70" fmla="+- 0 13593 12452"/>
              <a:gd name="T71" fmla="*/ 13593 h 1390"/>
              <a:gd name="T72" fmla="+- 0 9054 4738"/>
              <a:gd name="T73" fmla="*/ T72 w 11485"/>
              <a:gd name="T74" fmla="+- 0 13841 12452"/>
              <a:gd name="T75" fmla="*/ 13841 h 1390"/>
              <a:gd name="T76" fmla="+- 0 8781 4738"/>
              <a:gd name="T77" fmla="*/ T76 w 11485"/>
              <a:gd name="T78" fmla="+- 0 13320 12452"/>
              <a:gd name="T79" fmla="*/ 13320 h 1390"/>
              <a:gd name="T80" fmla="+- 0 9029 4738"/>
              <a:gd name="T81" fmla="*/ T80 w 11485"/>
              <a:gd name="T82" fmla="+- 0 13444 12452"/>
              <a:gd name="T83" fmla="*/ 13444 h 1390"/>
              <a:gd name="T84" fmla="+- 0 9302 4738"/>
              <a:gd name="T85" fmla="*/ T84 w 11485"/>
              <a:gd name="T86" fmla="+- 0 13395 12452"/>
              <a:gd name="T87" fmla="*/ 13395 h 1390"/>
              <a:gd name="T88" fmla="+- 0 9376 4738"/>
              <a:gd name="T89" fmla="*/ T88 w 11485"/>
              <a:gd name="T90" fmla="+- 0 12849 12452"/>
              <a:gd name="T91" fmla="*/ 12849 h 1390"/>
              <a:gd name="T92" fmla="+- 0 9649 4738"/>
              <a:gd name="T93" fmla="*/ T92 w 11485"/>
              <a:gd name="T94" fmla="+- 0 12923 12452"/>
              <a:gd name="T95" fmla="*/ 12923 h 1390"/>
              <a:gd name="T96" fmla="+- 0 9599 4738"/>
              <a:gd name="T97" fmla="*/ T96 w 11485"/>
              <a:gd name="T98" fmla="+- 0 13444 12452"/>
              <a:gd name="T99" fmla="*/ 13444 h 1390"/>
              <a:gd name="T100" fmla="+- 0 9773 4738"/>
              <a:gd name="T101" fmla="*/ T100 w 11485"/>
              <a:gd name="T102" fmla="+- 0 13370 12452"/>
              <a:gd name="T103" fmla="*/ 13370 h 1390"/>
              <a:gd name="T104" fmla="+- 0 10244 4738"/>
              <a:gd name="T105" fmla="*/ T104 w 11485"/>
              <a:gd name="T106" fmla="+- 0 12973 12452"/>
              <a:gd name="T107" fmla="*/ 12973 h 1390"/>
              <a:gd name="T108" fmla="+- 0 10145 4738"/>
              <a:gd name="T109" fmla="*/ T108 w 11485"/>
              <a:gd name="T110" fmla="+- 0 13221 12452"/>
              <a:gd name="T111" fmla="*/ 13221 h 1390"/>
              <a:gd name="T112" fmla="+- 0 10393 4738"/>
              <a:gd name="T113" fmla="*/ T112 w 11485"/>
              <a:gd name="T114" fmla="+- 0 13568 12452"/>
              <a:gd name="T115" fmla="*/ 13568 h 1390"/>
              <a:gd name="T116" fmla="+- 0 10691 4738"/>
              <a:gd name="T117" fmla="*/ T116 w 11485"/>
              <a:gd name="T118" fmla="+- 0 12824 12452"/>
              <a:gd name="T119" fmla="*/ 12824 h 1390"/>
              <a:gd name="T120" fmla="+- 0 10740 4738"/>
              <a:gd name="T121" fmla="*/ T120 w 11485"/>
              <a:gd name="T122" fmla="+- 0 13146 12452"/>
              <a:gd name="T123" fmla="*/ 13146 h 1390"/>
              <a:gd name="T124" fmla="+- 0 10840 4738"/>
              <a:gd name="T125" fmla="*/ T124 w 11485"/>
              <a:gd name="T126" fmla="+- 0 13419 12452"/>
              <a:gd name="T127" fmla="*/ 13419 h 1390"/>
              <a:gd name="T128" fmla="+- 0 10964 4738"/>
              <a:gd name="T129" fmla="*/ T128 w 11485"/>
              <a:gd name="T130" fmla="+- 0 13320 12452"/>
              <a:gd name="T131" fmla="*/ 13320 h 1390"/>
              <a:gd name="T132" fmla="+- 0 11212 4738"/>
              <a:gd name="T133" fmla="*/ T132 w 11485"/>
              <a:gd name="T134" fmla="+- 0 13395 12452"/>
              <a:gd name="T135" fmla="*/ 13395 h 1390"/>
              <a:gd name="T136" fmla="+- 0 11658 4738"/>
              <a:gd name="T137" fmla="*/ T136 w 11485"/>
              <a:gd name="T138" fmla="+- 0 13097 12452"/>
              <a:gd name="T139" fmla="*/ 13097 h 1390"/>
              <a:gd name="T140" fmla="+- 0 11609 4738"/>
              <a:gd name="T141" fmla="*/ T140 w 11485"/>
              <a:gd name="T142" fmla="+- 0 13345 12452"/>
              <a:gd name="T143" fmla="*/ 13345 h 1390"/>
              <a:gd name="T144" fmla="+- 0 12229 4738"/>
              <a:gd name="T145" fmla="*/ T144 w 11485"/>
              <a:gd name="T146" fmla="+- 0 13022 12452"/>
              <a:gd name="T147" fmla="*/ 13022 h 1390"/>
              <a:gd name="T148" fmla="+- 0 12353 4738"/>
              <a:gd name="T149" fmla="*/ T148 w 11485"/>
              <a:gd name="T150" fmla="+- 0 13171 12452"/>
              <a:gd name="T151" fmla="*/ 13171 h 1390"/>
              <a:gd name="T152" fmla="+- 0 12750 4738"/>
              <a:gd name="T153" fmla="*/ T152 w 11485"/>
              <a:gd name="T154" fmla="+- 0 13295 12452"/>
              <a:gd name="T155" fmla="*/ 13295 h 1390"/>
              <a:gd name="T156" fmla="+- 0 13097 4738"/>
              <a:gd name="T157" fmla="*/ T156 w 11485"/>
              <a:gd name="T158" fmla="+- 0 13146 12452"/>
              <a:gd name="T159" fmla="*/ 13146 h 1390"/>
              <a:gd name="T160" fmla="+- 0 13146 4738"/>
              <a:gd name="T161" fmla="*/ T160 w 11485"/>
              <a:gd name="T162" fmla="+- 0 12650 12452"/>
              <a:gd name="T163" fmla="*/ 12650 h 1390"/>
              <a:gd name="T164" fmla="+- 0 13395 4738"/>
              <a:gd name="T165" fmla="*/ T164 w 11485"/>
              <a:gd name="T166" fmla="+- 0 13246 12452"/>
              <a:gd name="T167" fmla="*/ 13246 h 1390"/>
              <a:gd name="T168" fmla="+- 0 13593 4738"/>
              <a:gd name="T169" fmla="*/ T168 w 11485"/>
              <a:gd name="T170" fmla="+- 0 13221 12452"/>
              <a:gd name="T171" fmla="*/ 13221 h 1390"/>
              <a:gd name="T172" fmla="+- 0 14039 4738"/>
              <a:gd name="T173" fmla="*/ T172 w 11485"/>
              <a:gd name="T174" fmla="+- 0 13146 12452"/>
              <a:gd name="T175" fmla="*/ 13146 h 1390"/>
              <a:gd name="T176" fmla="+- 0 14089 4738"/>
              <a:gd name="T177" fmla="*/ T176 w 11485"/>
              <a:gd name="T178" fmla="+- 0 13345 12452"/>
              <a:gd name="T179" fmla="*/ 13345 h 1390"/>
              <a:gd name="T180" fmla="+- 0 14213 4738"/>
              <a:gd name="T181" fmla="*/ T180 w 11485"/>
              <a:gd name="T182" fmla="+- 0 13047 12452"/>
              <a:gd name="T183" fmla="*/ 13047 h 1390"/>
              <a:gd name="T184" fmla="+- 0 14486 4738"/>
              <a:gd name="T185" fmla="*/ T184 w 11485"/>
              <a:gd name="T186" fmla="+- 0 12849 12452"/>
              <a:gd name="T187" fmla="*/ 12849 h 1390"/>
              <a:gd name="T188" fmla="+- 0 14610 4738"/>
              <a:gd name="T189" fmla="*/ T188 w 11485"/>
              <a:gd name="T190" fmla="+- 0 13221 12452"/>
              <a:gd name="T191" fmla="*/ 13221 h 1390"/>
              <a:gd name="T192" fmla="+- 0 14759 4738"/>
              <a:gd name="T193" fmla="*/ T192 w 11485"/>
              <a:gd name="T194" fmla="+- 0 12799 12452"/>
              <a:gd name="T195" fmla="*/ 12799 h 1390"/>
              <a:gd name="T196" fmla="+- 0 15032 4738"/>
              <a:gd name="T197" fmla="*/ T196 w 11485"/>
              <a:gd name="T198" fmla="+- 0 12675 12452"/>
              <a:gd name="T199" fmla="*/ 12675 h 1390"/>
              <a:gd name="T200" fmla="+- 0 15131 4738"/>
              <a:gd name="T201" fmla="*/ T200 w 11485"/>
              <a:gd name="T202" fmla="+- 0 13022 12452"/>
              <a:gd name="T203" fmla="*/ 13022 h 1390"/>
              <a:gd name="T204" fmla="+- 0 15503 4738"/>
              <a:gd name="T205" fmla="*/ T204 w 11485"/>
              <a:gd name="T206" fmla="+- 0 12750 12452"/>
              <a:gd name="T207" fmla="*/ 12750 h 1390"/>
              <a:gd name="T208" fmla="+- 0 16222 4738"/>
              <a:gd name="T209" fmla="*/ T208 w 11485"/>
              <a:gd name="T210" fmla="+- 0 12675 12452"/>
              <a:gd name="T211" fmla="*/ 12675 h 1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1485" h="1390" extrusionOk="0">
                <a:moveTo>
                  <a:pt x="99" y="198"/>
                </a:moveTo>
                <a:cubicBezTo>
                  <a:pt x="127" y="157"/>
                  <a:pt x="231" y="196"/>
                  <a:pt x="297" y="198"/>
                </a:cubicBezTo>
                <a:cubicBezTo>
                  <a:pt x="400" y="201"/>
                  <a:pt x="472" y="164"/>
                  <a:pt x="570" y="149"/>
                </a:cubicBezTo>
                <a:cubicBezTo>
                  <a:pt x="551" y="111"/>
                  <a:pt x="511" y="179"/>
                  <a:pt x="496" y="223"/>
                </a:cubicBezTo>
                <a:cubicBezTo>
                  <a:pt x="473" y="291"/>
                  <a:pt x="471" y="351"/>
                  <a:pt x="446" y="422"/>
                </a:cubicBezTo>
                <a:cubicBezTo>
                  <a:pt x="404" y="540"/>
                  <a:pt x="386" y="716"/>
                  <a:pt x="372" y="843"/>
                </a:cubicBezTo>
                <a:cubicBezTo>
                  <a:pt x="361" y="945"/>
                  <a:pt x="359" y="1043"/>
                  <a:pt x="347" y="1141"/>
                </a:cubicBezTo>
                <a:cubicBezTo>
                  <a:pt x="285" y="1116"/>
                  <a:pt x="271" y="1071"/>
                  <a:pt x="198" y="1067"/>
                </a:cubicBezTo>
                <a:cubicBezTo>
                  <a:pt x="136" y="1063"/>
                  <a:pt x="102" y="1055"/>
                  <a:pt x="49" y="1042"/>
                </a:cubicBezTo>
              </a:path>
              <a:path w="11485" h="1390" extrusionOk="0">
                <a:moveTo>
                  <a:pt x="49" y="645"/>
                </a:moveTo>
                <a:cubicBezTo>
                  <a:pt x="33" y="645"/>
                  <a:pt x="16" y="645"/>
                  <a:pt x="0" y="645"/>
                </a:cubicBezTo>
                <a:cubicBezTo>
                  <a:pt x="99" y="645"/>
                  <a:pt x="198" y="645"/>
                  <a:pt x="297" y="645"/>
                </a:cubicBezTo>
              </a:path>
              <a:path w="11485" h="1390" extrusionOk="0">
                <a:moveTo>
                  <a:pt x="868" y="223"/>
                </a:moveTo>
                <a:cubicBezTo>
                  <a:pt x="853" y="362"/>
                  <a:pt x="818" y="505"/>
                  <a:pt x="793" y="645"/>
                </a:cubicBezTo>
                <a:cubicBezTo>
                  <a:pt x="773" y="755"/>
                  <a:pt x="805" y="915"/>
                  <a:pt x="769" y="1017"/>
                </a:cubicBezTo>
                <a:cubicBezTo>
                  <a:pt x="761" y="1025"/>
                  <a:pt x="752" y="1034"/>
                  <a:pt x="744" y="1042"/>
                </a:cubicBezTo>
                <a:cubicBezTo>
                  <a:pt x="766" y="941"/>
                  <a:pt x="809" y="880"/>
                  <a:pt x="893" y="819"/>
                </a:cubicBezTo>
                <a:cubicBezTo>
                  <a:pt x="986" y="899"/>
                  <a:pt x="918" y="954"/>
                  <a:pt x="967" y="1042"/>
                </a:cubicBezTo>
                <a:cubicBezTo>
                  <a:pt x="975" y="1042"/>
                  <a:pt x="984" y="1042"/>
                  <a:pt x="992" y="1042"/>
                </a:cubicBezTo>
              </a:path>
              <a:path w="11485" h="1390" extrusionOk="0">
                <a:moveTo>
                  <a:pt x="1761" y="397"/>
                </a:moveTo>
                <a:cubicBezTo>
                  <a:pt x="1685" y="439"/>
                  <a:pt x="1567" y="501"/>
                  <a:pt x="1513" y="570"/>
                </a:cubicBezTo>
                <a:cubicBezTo>
                  <a:pt x="1448" y="652"/>
                  <a:pt x="1283" y="898"/>
                  <a:pt x="1463" y="967"/>
                </a:cubicBezTo>
                <a:cubicBezTo>
                  <a:pt x="1580" y="967"/>
                  <a:pt x="1614" y="969"/>
                  <a:pt x="1686" y="943"/>
                </a:cubicBezTo>
              </a:path>
              <a:path w="11485" h="1390" extrusionOk="0">
                <a:moveTo>
                  <a:pt x="1488" y="769"/>
                </a:moveTo>
                <a:cubicBezTo>
                  <a:pt x="1562" y="769"/>
                  <a:pt x="1637" y="769"/>
                  <a:pt x="1711" y="769"/>
                </a:cubicBezTo>
              </a:path>
              <a:path w="11485" h="1390" extrusionOk="0">
                <a:moveTo>
                  <a:pt x="2232" y="149"/>
                </a:moveTo>
                <a:cubicBezTo>
                  <a:pt x="2194" y="199"/>
                  <a:pt x="2216" y="234"/>
                  <a:pt x="2207" y="298"/>
                </a:cubicBezTo>
                <a:cubicBezTo>
                  <a:pt x="2180" y="480"/>
                  <a:pt x="2133" y="661"/>
                  <a:pt x="2108" y="843"/>
                </a:cubicBezTo>
                <a:cubicBezTo>
                  <a:pt x="2108" y="860"/>
                  <a:pt x="2108" y="876"/>
                  <a:pt x="2108" y="893"/>
                </a:cubicBezTo>
                <a:cubicBezTo>
                  <a:pt x="2182" y="856"/>
                  <a:pt x="2159" y="755"/>
                  <a:pt x="2232" y="694"/>
                </a:cubicBezTo>
                <a:cubicBezTo>
                  <a:pt x="2240" y="694"/>
                  <a:pt x="2249" y="694"/>
                  <a:pt x="2257" y="694"/>
                </a:cubicBezTo>
                <a:cubicBezTo>
                  <a:pt x="2298" y="785"/>
                  <a:pt x="2307" y="844"/>
                  <a:pt x="2307" y="943"/>
                </a:cubicBezTo>
                <a:cubicBezTo>
                  <a:pt x="2307" y="994"/>
                  <a:pt x="2321" y="1000"/>
                  <a:pt x="2331" y="1042"/>
                </a:cubicBezTo>
              </a:path>
              <a:path w="11485" h="1390" extrusionOk="0">
                <a:moveTo>
                  <a:pt x="2555" y="819"/>
                </a:moveTo>
                <a:cubicBezTo>
                  <a:pt x="2527" y="782"/>
                  <a:pt x="2516" y="776"/>
                  <a:pt x="2505" y="744"/>
                </a:cubicBezTo>
                <a:cubicBezTo>
                  <a:pt x="2425" y="764"/>
                  <a:pt x="2413" y="815"/>
                  <a:pt x="2406" y="893"/>
                </a:cubicBezTo>
                <a:cubicBezTo>
                  <a:pt x="2406" y="945"/>
                  <a:pt x="2407" y="963"/>
                  <a:pt x="2431" y="992"/>
                </a:cubicBezTo>
                <a:cubicBezTo>
                  <a:pt x="2548" y="963"/>
                  <a:pt x="2532" y="888"/>
                  <a:pt x="2604" y="794"/>
                </a:cubicBezTo>
                <a:cubicBezTo>
                  <a:pt x="2678" y="698"/>
                  <a:pt x="2769" y="755"/>
                  <a:pt x="2753" y="868"/>
                </a:cubicBezTo>
                <a:cubicBezTo>
                  <a:pt x="2731" y="912"/>
                  <a:pt x="2728" y="924"/>
                  <a:pt x="2703" y="943"/>
                </a:cubicBezTo>
                <a:cubicBezTo>
                  <a:pt x="2703" y="860"/>
                  <a:pt x="2703" y="777"/>
                  <a:pt x="2703" y="694"/>
                </a:cubicBezTo>
                <a:cubicBezTo>
                  <a:pt x="2786" y="694"/>
                  <a:pt x="2848" y="773"/>
                  <a:pt x="2927" y="744"/>
                </a:cubicBezTo>
                <a:cubicBezTo>
                  <a:pt x="3003" y="716"/>
                  <a:pt x="3026" y="615"/>
                  <a:pt x="3026" y="546"/>
                </a:cubicBezTo>
                <a:cubicBezTo>
                  <a:pt x="2922" y="623"/>
                  <a:pt x="2927" y="668"/>
                  <a:pt x="2927" y="794"/>
                </a:cubicBezTo>
                <a:cubicBezTo>
                  <a:pt x="2927" y="810"/>
                  <a:pt x="2927" y="827"/>
                  <a:pt x="2927" y="843"/>
                </a:cubicBezTo>
                <a:cubicBezTo>
                  <a:pt x="3086" y="843"/>
                  <a:pt x="3216" y="836"/>
                  <a:pt x="3348" y="893"/>
                </a:cubicBezTo>
                <a:cubicBezTo>
                  <a:pt x="3356" y="893"/>
                  <a:pt x="3365" y="893"/>
                  <a:pt x="3373" y="893"/>
                </a:cubicBezTo>
              </a:path>
              <a:path w="11485" h="1390" extrusionOk="0">
                <a:moveTo>
                  <a:pt x="2505" y="521"/>
                </a:moveTo>
                <a:cubicBezTo>
                  <a:pt x="2482" y="498"/>
                  <a:pt x="2478" y="490"/>
                  <a:pt x="2455" y="496"/>
                </a:cubicBezTo>
                <a:cubicBezTo>
                  <a:pt x="2504" y="478"/>
                  <a:pt x="2539" y="471"/>
                  <a:pt x="2579" y="446"/>
                </a:cubicBezTo>
                <a:cubicBezTo>
                  <a:pt x="2554" y="541"/>
                  <a:pt x="2525" y="580"/>
                  <a:pt x="2629" y="595"/>
                </a:cubicBezTo>
              </a:path>
              <a:path w="11485" h="1390" extrusionOk="0">
                <a:moveTo>
                  <a:pt x="3894" y="124"/>
                </a:moveTo>
                <a:cubicBezTo>
                  <a:pt x="3788" y="124"/>
                  <a:pt x="3762" y="170"/>
                  <a:pt x="3720" y="273"/>
                </a:cubicBezTo>
                <a:cubicBezTo>
                  <a:pt x="3623" y="511"/>
                  <a:pt x="3499" y="882"/>
                  <a:pt x="3572" y="1141"/>
                </a:cubicBezTo>
                <a:cubicBezTo>
                  <a:pt x="3616" y="1297"/>
                  <a:pt x="3742" y="1335"/>
                  <a:pt x="3869" y="1389"/>
                </a:cubicBezTo>
              </a:path>
              <a:path w="11485" h="1390" extrusionOk="0">
                <a:moveTo>
                  <a:pt x="4316" y="1389"/>
                </a:moveTo>
                <a:lnTo>
                  <a:pt x="4316" y="1389"/>
                </a:lnTo>
              </a:path>
              <a:path w="11485" h="1390" extrusionOk="0">
                <a:moveTo>
                  <a:pt x="4241" y="769"/>
                </a:moveTo>
                <a:cubicBezTo>
                  <a:pt x="4250" y="743"/>
                  <a:pt x="4207" y="704"/>
                  <a:pt x="4142" y="719"/>
                </a:cubicBezTo>
                <a:cubicBezTo>
                  <a:pt x="4057" y="739"/>
                  <a:pt x="4043" y="795"/>
                  <a:pt x="4043" y="868"/>
                </a:cubicBezTo>
                <a:cubicBezTo>
                  <a:pt x="4151" y="899"/>
                  <a:pt x="4134" y="965"/>
                  <a:pt x="4043" y="1042"/>
                </a:cubicBezTo>
                <a:cubicBezTo>
                  <a:pt x="4002" y="1062"/>
                  <a:pt x="3986" y="1081"/>
                  <a:pt x="3993" y="1042"/>
                </a:cubicBezTo>
              </a:path>
              <a:path w="11485" h="1390" extrusionOk="0">
                <a:moveTo>
                  <a:pt x="4291" y="992"/>
                </a:moveTo>
                <a:cubicBezTo>
                  <a:pt x="4355" y="992"/>
                  <a:pt x="4258" y="1038"/>
                  <a:pt x="4241" y="1042"/>
                </a:cubicBezTo>
              </a:path>
              <a:path w="11485" h="1390" extrusionOk="0">
                <a:moveTo>
                  <a:pt x="4663" y="397"/>
                </a:moveTo>
                <a:cubicBezTo>
                  <a:pt x="4619" y="584"/>
                  <a:pt x="4572" y="750"/>
                  <a:pt x="4564" y="943"/>
                </a:cubicBezTo>
                <a:cubicBezTo>
                  <a:pt x="4564" y="951"/>
                  <a:pt x="4564" y="959"/>
                  <a:pt x="4564" y="967"/>
                </a:cubicBezTo>
              </a:path>
              <a:path w="11485" h="1390" extrusionOk="0">
                <a:moveTo>
                  <a:pt x="4663" y="521"/>
                </a:moveTo>
                <a:cubicBezTo>
                  <a:pt x="4655" y="480"/>
                  <a:pt x="4646" y="438"/>
                  <a:pt x="4638" y="397"/>
                </a:cubicBezTo>
                <a:cubicBezTo>
                  <a:pt x="4573" y="491"/>
                  <a:pt x="4516" y="592"/>
                  <a:pt x="4613" y="694"/>
                </a:cubicBezTo>
                <a:cubicBezTo>
                  <a:pt x="4694" y="779"/>
                  <a:pt x="4771" y="676"/>
                  <a:pt x="4812" y="620"/>
                </a:cubicBezTo>
                <a:cubicBezTo>
                  <a:pt x="4845" y="570"/>
                  <a:pt x="4878" y="521"/>
                  <a:pt x="4911" y="471"/>
                </a:cubicBezTo>
                <a:cubicBezTo>
                  <a:pt x="4928" y="446"/>
                  <a:pt x="4944" y="422"/>
                  <a:pt x="4961" y="397"/>
                </a:cubicBezTo>
                <a:cubicBezTo>
                  <a:pt x="4908" y="541"/>
                  <a:pt x="4740" y="777"/>
                  <a:pt x="4762" y="943"/>
                </a:cubicBezTo>
                <a:cubicBezTo>
                  <a:pt x="4807" y="987"/>
                  <a:pt x="4817" y="1003"/>
                  <a:pt x="4861" y="992"/>
                </a:cubicBezTo>
              </a:path>
              <a:path w="11485" h="1390" extrusionOk="0">
                <a:moveTo>
                  <a:pt x="5184" y="769"/>
                </a:moveTo>
                <a:cubicBezTo>
                  <a:pt x="5192" y="752"/>
                  <a:pt x="5201" y="736"/>
                  <a:pt x="5209" y="719"/>
                </a:cubicBezTo>
                <a:cubicBezTo>
                  <a:pt x="5109" y="736"/>
                  <a:pt x="5035" y="804"/>
                  <a:pt x="5035" y="918"/>
                </a:cubicBezTo>
                <a:cubicBezTo>
                  <a:pt x="5035" y="1023"/>
                  <a:pt x="5222" y="811"/>
                  <a:pt x="5233" y="794"/>
                </a:cubicBezTo>
                <a:cubicBezTo>
                  <a:pt x="5219" y="827"/>
                  <a:pt x="5123" y="1008"/>
                  <a:pt x="5233" y="967"/>
                </a:cubicBezTo>
                <a:cubicBezTo>
                  <a:pt x="5404" y="903"/>
                  <a:pt x="5456" y="667"/>
                  <a:pt x="5506" y="521"/>
                </a:cubicBezTo>
                <a:cubicBezTo>
                  <a:pt x="5514" y="496"/>
                  <a:pt x="5523" y="471"/>
                  <a:pt x="5531" y="446"/>
                </a:cubicBezTo>
                <a:cubicBezTo>
                  <a:pt x="5512" y="634"/>
                  <a:pt x="5461" y="819"/>
                  <a:pt x="5382" y="992"/>
                </a:cubicBezTo>
                <a:cubicBezTo>
                  <a:pt x="5291" y="1190"/>
                  <a:pt x="5440" y="850"/>
                  <a:pt x="5407" y="769"/>
                </a:cubicBezTo>
                <a:cubicBezTo>
                  <a:pt x="5358" y="744"/>
                  <a:pt x="5341" y="736"/>
                  <a:pt x="5333" y="794"/>
                </a:cubicBezTo>
                <a:cubicBezTo>
                  <a:pt x="5400" y="944"/>
                  <a:pt x="5443" y="805"/>
                  <a:pt x="5581" y="868"/>
                </a:cubicBezTo>
                <a:cubicBezTo>
                  <a:pt x="5670" y="909"/>
                  <a:pt x="5655" y="1037"/>
                  <a:pt x="5655" y="1116"/>
                </a:cubicBezTo>
                <a:cubicBezTo>
                  <a:pt x="5693" y="1028"/>
                  <a:pt x="5649" y="908"/>
                  <a:pt x="5705" y="819"/>
                </a:cubicBezTo>
                <a:cubicBezTo>
                  <a:pt x="5713" y="819"/>
                  <a:pt x="5722" y="819"/>
                  <a:pt x="5730" y="819"/>
                </a:cubicBezTo>
              </a:path>
              <a:path w="11485" h="1390" extrusionOk="0">
                <a:moveTo>
                  <a:pt x="5953" y="372"/>
                </a:moveTo>
                <a:cubicBezTo>
                  <a:pt x="6041" y="438"/>
                  <a:pt x="5994" y="588"/>
                  <a:pt x="5978" y="694"/>
                </a:cubicBezTo>
                <a:cubicBezTo>
                  <a:pt x="5961" y="807"/>
                  <a:pt x="5953" y="903"/>
                  <a:pt x="5953" y="1017"/>
                </a:cubicBezTo>
              </a:path>
              <a:path w="11485" h="1390" extrusionOk="0">
                <a:moveTo>
                  <a:pt x="6002" y="694"/>
                </a:moveTo>
                <a:cubicBezTo>
                  <a:pt x="5984" y="471"/>
                  <a:pt x="5976" y="446"/>
                  <a:pt x="5978" y="322"/>
                </a:cubicBezTo>
                <a:cubicBezTo>
                  <a:pt x="5991" y="442"/>
                  <a:pt x="6080" y="537"/>
                  <a:pt x="6102" y="645"/>
                </a:cubicBezTo>
                <a:cubicBezTo>
                  <a:pt x="6122" y="743"/>
                  <a:pt x="6102" y="867"/>
                  <a:pt x="6102" y="967"/>
                </a:cubicBezTo>
                <a:cubicBezTo>
                  <a:pt x="6274" y="929"/>
                  <a:pt x="6246" y="858"/>
                  <a:pt x="6226" y="694"/>
                </a:cubicBezTo>
                <a:cubicBezTo>
                  <a:pt x="6216" y="612"/>
                  <a:pt x="6127" y="305"/>
                  <a:pt x="6275" y="496"/>
                </a:cubicBezTo>
              </a:path>
              <a:path w="11485" h="1390" extrusionOk="0">
                <a:moveTo>
                  <a:pt x="6226" y="868"/>
                </a:moveTo>
                <a:cubicBezTo>
                  <a:pt x="6264" y="965"/>
                  <a:pt x="6302" y="846"/>
                  <a:pt x="6374" y="794"/>
                </a:cubicBezTo>
                <a:cubicBezTo>
                  <a:pt x="6391" y="786"/>
                  <a:pt x="6407" y="777"/>
                  <a:pt x="6424" y="769"/>
                </a:cubicBezTo>
                <a:cubicBezTo>
                  <a:pt x="6451" y="830"/>
                  <a:pt x="6467" y="877"/>
                  <a:pt x="6474" y="943"/>
                </a:cubicBezTo>
                <a:cubicBezTo>
                  <a:pt x="6544" y="859"/>
                  <a:pt x="6537" y="749"/>
                  <a:pt x="6598" y="670"/>
                </a:cubicBezTo>
                <a:cubicBezTo>
                  <a:pt x="6614" y="662"/>
                  <a:pt x="6631" y="653"/>
                  <a:pt x="6647" y="645"/>
                </a:cubicBezTo>
              </a:path>
              <a:path w="11485" h="1390" extrusionOk="0">
                <a:moveTo>
                  <a:pt x="6920" y="645"/>
                </a:moveTo>
                <a:cubicBezTo>
                  <a:pt x="6909" y="687"/>
                  <a:pt x="6902" y="695"/>
                  <a:pt x="6895" y="744"/>
                </a:cubicBezTo>
                <a:cubicBezTo>
                  <a:pt x="6992" y="744"/>
                  <a:pt x="7077" y="747"/>
                  <a:pt x="7168" y="719"/>
                </a:cubicBezTo>
              </a:path>
              <a:path w="11485" h="1390" extrusionOk="0">
                <a:moveTo>
                  <a:pt x="6871" y="893"/>
                </a:moveTo>
                <a:cubicBezTo>
                  <a:pt x="6869" y="943"/>
                  <a:pt x="7064" y="906"/>
                  <a:pt x="7143" y="893"/>
                </a:cubicBezTo>
              </a:path>
              <a:path w="11485" h="1390" extrusionOk="0">
                <a:moveTo>
                  <a:pt x="7516" y="273"/>
                </a:moveTo>
                <a:cubicBezTo>
                  <a:pt x="7516" y="377"/>
                  <a:pt x="7515" y="468"/>
                  <a:pt x="7491" y="570"/>
                </a:cubicBezTo>
                <a:cubicBezTo>
                  <a:pt x="7466" y="680"/>
                  <a:pt x="7466" y="780"/>
                  <a:pt x="7466" y="893"/>
                </a:cubicBezTo>
                <a:cubicBezTo>
                  <a:pt x="7466" y="910"/>
                  <a:pt x="7466" y="926"/>
                  <a:pt x="7466" y="943"/>
                </a:cubicBezTo>
                <a:cubicBezTo>
                  <a:pt x="7475" y="839"/>
                  <a:pt x="7476" y="706"/>
                  <a:pt x="7615" y="719"/>
                </a:cubicBezTo>
                <a:cubicBezTo>
                  <a:pt x="7730" y="730"/>
                  <a:pt x="7651" y="847"/>
                  <a:pt x="7689" y="893"/>
                </a:cubicBezTo>
                <a:cubicBezTo>
                  <a:pt x="7724" y="893"/>
                  <a:pt x="7742" y="898"/>
                  <a:pt x="7764" y="918"/>
                </a:cubicBezTo>
              </a:path>
              <a:path w="11485" h="1390" extrusionOk="0">
                <a:moveTo>
                  <a:pt x="8012" y="843"/>
                </a:moveTo>
                <a:cubicBezTo>
                  <a:pt x="7992" y="884"/>
                  <a:pt x="7983" y="890"/>
                  <a:pt x="7987" y="918"/>
                </a:cubicBezTo>
              </a:path>
              <a:path w="11485" h="1390" extrusionOk="0">
                <a:moveTo>
                  <a:pt x="8359" y="124"/>
                </a:moveTo>
                <a:cubicBezTo>
                  <a:pt x="8424" y="274"/>
                  <a:pt x="8362" y="523"/>
                  <a:pt x="8359" y="694"/>
                </a:cubicBezTo>
                <a:cubicBezTo>
                  <a:pt x="8359" y="810"/>
                  <a:pt x="8359" y="827"/>
                  <a:pt x="8359" y="893"/>
                </a:cubicBezTo>
              </a:path>
              <a:path w="11485" h="1390" extrusionOk="0">
                <a:moveTo>
                  <a:pt x="8384" y="322"/>
                </a:moveTo>
                <a:cubicBezTo>
                  <a:pt x="8392" y="281"/>
                  <a:pt x="8400" y="239"/>
                  <a:pt x="8408" y="198"/>
                </a:cubicBezTo>
                <a:cubicBezTo>
                  <a:pt x="8400" y="258"/>
                  <a:pt x="8321" y="691"/>
                  <a:pt x="8508" y="595"/>
                </a:cubicBezTo>
                <a:cubicBezTo>
                  <a:pt x="8620" y="537"/>
                  <a:pt x="8658" y="425"/>
                  <a:pt x="8681" y="322"/>
                </a:cubicBezTo>
                <a:cubicBezTo>
                  <a:pt x="8664" y="485"/>
                  <a:pt x="8620" y="632"/>
                  <a:pt x="8657" y="794"/>
                </a:cubicBezTo>
                <a:cubicBezTo>
                  <a:pt x="8665" y="810"/>
                  <a:pt x="8673" y="827"/>
                  <a:pt x="8681" y="843"/>
                </a:cubicBezTo>
              </a:path>
              <a:path w="11485" h="1390" extrusionOk="0">
                <a:moveTo>
                  <a:pt x="8929" y="670"/>
                </a:moveTo>
                <a:cubicBezTo>
                  <a:pt x="8878" y="677"/>
                  <a:pt x="8818" y="695"/>
                  <a:pt x="8855" y="769"/>
                </a:cubicBezTo>
                <a:cubicBezTo>
                  <a:pt x="8889" y="836"/>
                  <a:pt x="8912" y="808"/>
                  <a:pt x="8954" y="794"/>
                </a:cubicBezTo>
                <a:cubicBezTo>
                  <a:pt x="9038" y="766"/>
                  <a:pt x="9122" y="809"/>
                  <a:pt x="9202" y="769"/>
                </a:cubicBezTo>
              </a:path>
              <a:path w="11485" h="1390" extrusionOk="0">
                <a:moveTo>
                  <a:pt x="9301" y="694"/>
                </a:moveTo>
                <a:cubicBezTo>
                  <a:pt x="9399" y="522"/>
                  <a:pt x="9453" y="377"/>
                  <a:pt x="9525" y="198"/>
                </a:cubicBezTo>
                <a:cubicBezTo>
                  <a:pt x="9659" y="198"/>
                  <a:pt x="9563" y="297"/>
                  <a:pt x="9525" y="397"/>
                </a:cubicBezTo>
                <a:cubicBezTo>
                  <a:pt x="9474" y="531"/>
                  <a:pt x="9431" y="775"/>
                  <a:pt x="9351" y="893"/>
                </a:cubicBezTo>
                <a:cubicBezTo>
                  <a:pt x="9291" y="981"/>
                  <a:pt x="9381" y="665"/>
                  <a:pt x="9301" y="595"/>
                </a:cubicBezTo>
                <a:cubicBezTo>
                  <a:pt x="9276" y="587"/>
                  <a:pt x="9252" y="578"/>
                  <a:pt x="9227" y="570"/>
                </a:cubicBezTo>
                <a:cubicBezTo>
                  <a:pt x="9209" y="678"/>
                  <a:pt x="9374" y="616"/>
                  <a:pt x="9475" y="595"/>
                </a:cubicBezTo>
                <a:cubicBezTo>
                  <a:pt x="9655" y="558"/>
                  <a:pt x="9639" y="674"/>
                  <a:pt x="9599" y="819"/>
                </a:cubicBezTo>
                <a:cubicBezTo>
                  <a:pt x="9690" y="691"/>
                  <a:pt x="9713" y="577"/>
                  <a:pt x="9723" y="422"/>
                </a:cubicBezTo>
                <a:cubicBezTo>
                  <a:pt x="9723" y="377"/>
                  <a:pt x="9720" y="357"/>
                  <a:pt x="9748" y="397"/>
                </a:cubicBezTo>
              </a:path>
              <a:path w="11485" h="1390" extrusionOk="0">
                <a:moveTo>
                  <a:pt x="10095" y="0"/>
                </a:moveTo>
                <a:cubicBezTo>
                  <a:pt x="10033" y="106"/>
                  <a:pt x="10004" y="203"/>
                  <a:pt x="9971" y="322"/>
                </a:cubicBezTo>
                <a:cubicBezTo>
                  <a:pt x="9930" y="471"/>
                  <a:pt x="9901" y="617"/>
                  <a:pt x="9872" y="769"/>
                </a:cubicBezTo>
                <a:cubicBezTo>
                  <a:pt x="9925" y="573"/>
                  <a:pt x="9929" y="376"/>
                  <a:pt x="9946" y="174"/>
                </a:cubicBezTo>
                <a:cubicBezTo>
                  <a:pt x="9946" y="166"/>
                  <a:pt x="9946" y="157"/>
                  <a:pt x="9946" y="149"/>
                </a:cubicBezTo>
                <a:cubicBezTo>
                  <a:pt x="9962" y="229"/>
                  <a:pt x="10005" y="265"/>
                  <a:pt x="10021" y="347"/>
                </a:cubicBezTo>
                <a:cubicBezTo>
                  <a:pt x="10045" y="469"/>
                  <a:pt x="10045" y="633"/>
                  <a:pt x="10095" y="744"/>
                </a:cubicBezTo>
                <a:cubicBezTo>
                  <a:pt x="10103" y="752"/>
                  <a:pt x="10112" y="761"/>
                  <a:pt x="10120" y="769"/>
                </a:cubicBezTo>
                <a:cubicBezTo>
                  <a:pt x="10266" y="590"/>
                  <a:pt x="10255" y="447"/>
                  <a:pt x="10294" y="223"/>
                </a:cubicBezTo>
                <a:cubicBezTo>
                  <a:pt x="10312" y="121"/>
                  <a:pt x="10316" y="93"/>
                  <a:pt x="10393" y="124"/>
                </a:cubicBezTo>
              </a:path>
              <a:path w="11485" h="1390" extrusionOk="0">
                <a:moveTo>
                  <a:pt x="10442" y="521"/>
                </a:moveTo>
                <a:cubicBezTo>
                  <a:pt x="10426" y="537"/>
                  <a:pt x="10409" y="554"/>
                  <a:pt x="10393" y="570"/>
                </a:cubicBezTo>
                <a:cubicBezTo>
                  <a:pt x="10456" y="547"/>
                  <a:pt x="10510" y="525"/>
                  <a:pt x="10566" y="570"/>
                </a:cubicBezTo>
                <a:cubicBezTo>
                  <a:pt x="10627" y="619"/>
                  <a:pt x="10575" y="628"/>
                  <a:pt x="10566" y="546"/>
                </a:cubicBezTo>
                <a:cubicBezTo>
                  <a:pt x="10546" y="371"/>
                  <a:pt x="10610" y="284"/>
                  <a:pt x="10765" y="298"/>
                </a:cubicBezTo>
              </a:path>
              <a:path w="11485" h="1390" extrusionOk="0">
                <a:moveTo>
                  <a:pt x="11087" y="694"/>
                </a:moveTo>
                <a:cubicBezTo>
                  <a:pt x="11171" y="545"/>
                  <a:pt x="11295" y="424"/>
                  <a:pt x="11410" y="298"/>
                </a:cubicBezTo>
                <a:cubicBezTo>
                  <a:pt x="11435" y="273"/>
                  <a:pt x="11459" y="248"/>
                  <a:pt x="11484" y="223"/>
                </a:cubicBezTo>
                <a:cubicBezTo>
                  <a:pt x="11467" y="361"/>
                  <a:pt x="11419" y="504"/>
                  <a:pt x="11435" y="645"/>
                </a:cubicBezTo>
                <a:cubicBezTo>
                  <a:pt x="11457" y="712"/>
                  <a:pt x="11461" y="730"/>
                  <a:pt x="11484" y="769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7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00750" y="4321175"/>
            <a:ext cx="2849563" cy="474663"/>
          </a:xfrm>
          <a:custGeom>
            <a:avLst/>
            <a:gdLst>
              <a:gd name="T0" fmla="+- 0 16718 16669"/>
              <a:gd name="T1" fmla="*/ T0 w 7913"/>
              <a:gd name="T2" fmla="+- 0 12824 12005"/>
              <a:gd name="T3" fmla="*/ 12824 h 1316"/>
              <a:gd name="T4" fmla="+- 0 16793 16669"/>
              <a:gd name="T5" fmla="*/ T4 w 7913"/>
              <a:gd name="T6" fmla="+- 0 13122 12005"/>
              <a:gd name="T7" fmla="*/ 13122 h 1316"/>
              <a:gd name="T8" fmla="+- 0 17016 16669"/>
              <a:gd name="T9" fmla="*/ T8 w 7913"/>
              <a:gd name="T10" fmla="+- 0 13097 12005"/>
              <a:gd name="T11" fmla="*/ 13097 h 1316"/>
              <a:gd name="T12" fmla="+- 0 17289 16669"/>
              <a:gd name="T13" fmla="*/ T12 w 7913"/>
              <a:gd name="T14" fmla="+- 0 12576 12005"/>
              <a:gd name="T15" fmla="*/ 12576 h 1316"/>
              <a:gd name="T16" fmla="+- 0 17289 16669"/>
              <a:gd name="T17" fmla="*/ T16 w 7913"/>
              <a:gd name="T18" fmla="+- 0 12799 12005"/>
              <a:gd name="T19" fmla="*/ 12799 h 1316"/>
              <a:gd name="T20" fmla="+- 0 17611 16669"/>
              <a:gd name="T21" fmla="*/ T20 w 7913"/>
              <a:gd name="T22" fmla="+- 0 12526 12005"/>
              <a:gd name="T23" fmla="*/ 12526 h 1316"/>
              <a:gd name="T24" fmla="+- 0 17562 16669"/>
              <a:gd name="T25" fmla="*/ T24 w 7913"/>
              <a:gd name="T26" fmla="+- 0 12923 12005"/>
              <a:gd name="T27" fmla="*/ 12923 h 1316"/>
              <a:gd name="T28" fmla="+- 0 17711 16669"/>
              <a:gd name="T29" fmla="*/ T28 w 7913"/>
              <a:gd name="T30" fmla="+- 0 12973 12005"/>
              <a:gd name="T31" fmla="*/ 12973 h 1316"/>
              <a:gd name="T32" fmla="+- 0 17835 16669"/>
              <a:gd name="T33" fmla="*/ T32 w 7913"/>
              <a:gd name="T34" fmla="+- 0 12874 12005"/>
              <a:gd name="T35" fmla="*/ 12874 h 1316"/>
              <a:gd name="T36" fmla="+- 0 18331 16669"/>
              <a:gd name="T37" fmla="*/ T36 w 7913"/>
              <a:gd name="T38" fmla="+- 0 12229 12005"/>
              <a:gd name="T39" fmla="*/ 12229 h 1316"/>
              <a:gd name="T40" fmla="+- 0 18008 16669"/>
              <a:gd name="T41" fmla="*/ T40 w 7913"/>
              <a:gd name="T42" fmla="+- 0 13097 12005"/>
              <a:gd name="T43" fmla="*/ 13097 h 1316"/>
              <a:gd name="T44" fmla="+- 0 18256 16669"/>
              <a:gd name="T45" fmla="*/ T44 w 7913"/>
              <a:gd name="T46" fmla="+- 0 12948 12005"/>
              <a:gd name="T47" fmla="*/ 12948 h 1316"/>
              <a:gd name="T48" fmla="+- 0 18355 16669"/>
              <a:gd name="T49" fmla="*/ T48 w 7913"/>
              <a:gd name="T50" fmla="+- 0 12502 12005"/>
              <a:gd name="T51" fmla="*/ 12502 h 1316"/>
              <a:gd name="T52" fmla="+- 0 18331 16669"/>
              <a:gd name="T53" fmla="*/ T52 w 7913"/>
              <a:gd name="T54" fmla="+- 0 13072 12005"/>
              <a:gd name="T55" fmla="*/ 13072 h 1316"/>
              <a:gd name="T56" fmla="+- 0 18628 16669"/>
              <a:gd name="T57" fmla="*/ T56 w 7913"/>
              <a:gd name="T58" fmla="+- 0 12626 12005"/>
              <a:gd name="T59" fmla="*/ 12626 h 1316"/>
              <a:gd name="T60" fmla="+- 0 18529 16669"/>
              <a:gd name="T61" fmla="*/ T60 w 7913"/>
              <a:gd name="T62" fmla="+- 0 12998 12005"/>
              <a:gd name="T63" fmla="*/ 12998 h 1316"/>
              <a:gd name="T64" fmla="+- 0 18802 16669"/>
              <a:gd name="T65" fmla="*/ T64 w 7913"/>
              <a:gd name="T66" fmla="+- 0 12650 12005"/>
              <a:gd name="T67" fmla="*/ 12650 h 1316"/>
              <a:gd name="T68" fmla="+- 0 19124 16669"/>
              <a:gd name="T69" fmla="*/ T68 w 7913"/>
              <a:gd name="T70" fmla="+- 0 12799 12005"/>
              <a:gd name="T71" fmla="*/ 12799 h 1316"/>
              <a:gd name="T72" fmla="+- 0 19149 16669"/>
              <a:gd name="T73" fmla="*/ T72 w 7913"/>
              <a:gd name="T74" fmla="+- 0 12948 12005"/>
              <a:gd name="T75" fmla="*/ 12948 h 1316"/>
              <a:gd name="T76" fmla="+- 0 19422 16669"/>
              <a:gd name="T77" fmla="*/ T76 w 7913"/>
              <a:gd name="T78" fmla="+- 0 12973 12005"/>
              <a:gd name="T79" fmla="*/ 12973 h 1316"/>
              <a:gd name="T80" fmla="+- 0 19893 16669"/>
              <a:gd name="T81" fmla="*/ T80 w 7913"/>
              <a:gd name="T82" fmla="+- 0 12551 12005"/>
              <a:gd name="T83" fmla="*/ 12551 h 1316"/>
              <a:gd name="T84" fmla="+- 0 19943 16669"/>
              <a:gd name="T85" fmla="*/ T84 w 7913"/>
              <a:gd name="T86" fmla="+- 0 12750 12005"/>
              <a:gd name="T87" fmla="*/ 12750 h 1316"/>
              <a:gd name="T88" fmla="+- 0 20092 16669"/>
              <a:gd name="T89" fmla="*/ T88 w 7913"/>
              <a:gd name="T90" fmla="+- 0 13022 12005"/>
              <a:gd name="T91" fmla="*/ 13022 h 1316"/>
              <a:gd name="T92" fmla="+- 0 20489 16669"/>
              <a:gd name="T93" fmla="*/ T92 w 7913"/>
              <a:gd name="T94" fmla="+- 0 12254 12005"/>
              <a:gd name="T95" fmla="*/ 12254 h 1316"/>
              <a:gd name="T96" fmla="+- 0 20811 16669"/>
              <a:gd name="T97" fmla="*/ T96 w 7913"/>
              <a:gd name="T98" fmla="+- 0 12477 12005"/>
              <a:gd name="T99" fmla="*/ 12477 h 1316"/>
              <a:gd name="T100" fmla="+- 0 20910 16669"/>
              <a:gd name="T101" fmla="*/ T100 w 7913"/>
              <a:gd name="T102" fmla="+- 0 12750 12005"/>
              <a:gd name="T103" fmla="*/ 12750 h 1316"/>
              <a:gd name="T104" fmla="+- 0 20712 16669"/>
              <a:gd name="T105" fmla="*/ T104 w 7913"/>
              <a:gd name="T106" fmla="+- 0 12898 12005"/>
              <a:gd name="T107" fmla="*/ 12898 h 1316"/>
              <a:gd name="T108" fmla="+- 0 21010 16669"/>
              <a:gd name="T109" fmla="*/ T108 w 7913"/>
              <a:gd name="T110" fmla="+- 0 12898 12005"/>
              <a:gd name="T111" fmla="*/ 12898 h 1316"/>
              <a:gd name="T112" fmla="+- 0 21530 16669"/>
              <a:gd name="T113" fmla="*/ T112 w 7913"/>
              <a:gd name="T114" fmla="+- 0 12427 12005"/>
              <a:gd name="T115" fmla="*/ 12427 h 1316"/>
              <a:gd name="T116" fmla="+- 0 21183 16669"/>
              <a:gd name="T117" fmla="*/ T116 w 7913"/>
              <a:gd name="T118" fmla="+- 0 12948 12005"/>
              <a:gd name="T119" fmla="*/ 12948 h 1316"/>
              <a:gd name="T120" fmla="+- 0 21729 16669"/>
              <a:gd name="T121" fmla="*/ T120 w 7913"/>
              <a:gd name="T122" fmla="+- 0 12402 12005"/>
              <a:gd name="T123" fmla="*/ 12402 h 1316"/>
              <a:gd name="T124" fmla="+- 0 21530 16669"/>
              <a:gd name="T125" fmla="*/ T124 w 7913"/>
              <a:gd name="T126" fmla="+- 0 12973 12005"/>
              <a:gd name="T127" fmla="*/ 12973 h 1316"/>
              <a:gd name="T128" fmla="+- 0 21654 16669"/>
              <a:gd name="T129" fmla="*/ T128 w 7913"/>
              <a:gd name="T130" fmla="+- 0 12725 12005"/>
              <a:gd name="T131" fmla="*/ 12725 h 1316"/>
              <a:gd name="T132" fmla="+- 0 22076 16669"/>
              <a:gd name="T133" fmla="*/ T132 w 7913"/>
              <a:gd name="T134" fmla="+- 0 12353 12005"/>
              <a:gd name="T135" fmla="*/ 12353 h 1316"/>
              <a:gd name="T136" fmla="+- 0 22200 16669"/>
              <a:gd name="T137" fmla="*/ T136 w 7913"/>
              <a:gd name="T138" fmla="+- 0 12402 12005"/>
              <a:gd name="T139" fmla="*/ 12402 h 1316"/>
              <a:gd name="T140" fmla="+- 0 22051 16669"/>
              <a:gd name="T141" fmla="*/ T140 w 7913"/>
              <a:gd name="T142" fmla="+- 0 12774 12005"/>
              <a:gd name="T143" fmla="*/ 12774 h 1316"/>
              <a:gd name="T144" fmla="+- 0 22225 16669"/>
              <a:gd name="T145" fmla="*/ T144 w 7913"/>
              <a:gd name="T146" fmla="+- 0 12626 12005"/>
              <a:gd name="T147" fmla="*/ 12626 h 1316"/>
              <a:gd name="T148" fmla="+- 0 22523 16669"/>
              <a:gd name="T149" fmla="*/ T148 w 7913"/>
              <a:gd name="T150" fmla="+- 0 12005 12005"/>
              <a:gd name="T151" fmla="*/ 12005 h 1316"/>
              <a:gd name="T152" fmla="+- 0 22225 16669"/>
              <a:gd name="T153" fmla="*/ T152 w 7913"/>
              <a:gd name="T154" fmla="+- 0 13320 12005"/>
              <a:gd name="T155" fmla="*/ 13320 h 1316"/>
              <a:gd name="T156" fmla="+- 0 23217 16669"/>
              <a:gd name="T157" fmla="*/ T156 w 7913"/>
              <a:gd name="T158" fmla="+- 0 12427 12005"/>
              <a:gd name="T159" fmla="*/ 12427 h 1316"/>
              <a:gd name="T160" fmla="+- 0 23192 16669"/>
              <a:gd name="T161" fmla="*/ T160 w 7913"/>
              <a:gd name="T162" fmla="+- 0 12750 12005"/>
              <a:gd name="T163" fmla="*/ 12750 h 1316"/>
              <a:gd name="T164" fmla="+- 0 23440 16669"/>
              <a:gd name="T165" fmla="*/ T164 w 7913"/>
              <a:gd name="T166" fmla="+- 0 12898 12005"/>
              <a:gd name="T167" fmla="*/ 12898 h 1316"/>
              <a:gd name="T168" fmla="+- 0 23763 16669"/>
              <a:gd name="T169" fmla="*/ T168 w 7913"/>
              <a:gd name="T170" fmla="+- 0 12923 12005"/>
              <a:gd name="T171" fmla="*/ 12923 h 1316"/>
              <a:gd name="T172" fmla="+- 0 24234 16669"/>
              <a:gd name="T173" fmla="*/ T172 w 7913"/>
              <a:gd name="T174" fmla="+- 0 12849 12005"/>
              <a:gd name="T175" fmla="*/ 12849 h 1316"/>
              <a:gd name="T176" fmla="+- 0 24333 16669"/>
              <a:gd name="T177" fmla="*/ T176 w 7913"/>
              <a:gd name="T178" fmla="+- 0 12055 12005"/>
              <a:gd name="T179" fmla="*/ 12055 h 1316"/>
              <a:gd name="T180" fmla="+- 0 24433 16669"/>
              <a:gd name="T181" fmla="*/ T180 w 7913"/>
              <a:gd name="T182" fmla="+- 0 12030 12005"/>
              <a:gd name="T183" fmla="*/ 12030 h 1316"/>
              <a:gd name="T184" fmla="+- 0 24358 16669"/>
              <a:gd name="T185" fmla="*/ T184 w 7913"/>
              <a:gd name="T186" fmla="+- 0 12551 12005"/>
              <a:gd name="T187" fmla="*/ 12551 h 1316"/>
              <a:gd name="T188" fmla="+- 0 24507 16669"/>
              <a:gd name="T189" fmla="*/ T188 w 7913"/>
              <a:gd name="T190" fmla="+- 0 12626 12005"/>
              <a:gd name="T191" fmla="*/ 12626 h 1316"/>
              <a:gd name="T192" fmla="+- 0 24408 16669"/>
              <a:gd name="T193" fmla="*/ T192 w 7913"/>
              <a:gd name="T194" fmla="+- 0 13246 12005"/>
              <a:gd name="T195" fmla="*/ 13246 h 13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7913" h="1316" extrusionOk="0">
                <a:moveTo>
                  <a:pt x="223" y="844"/>
                </a:moveTo>
                <a:cubicBezTo>
                  <a:pt x="184" y="832"/>
                  <a:pt x="95" y="799"/>
                  <a:pt x="49" y="819"/>
                </a:cubicBezTo>
                <a:cubicBezTo>
                  <a:pt x="-64" y="867"/>
                  <a:pt x="38" y="936"/>
                  <a:pt x="74" y="968"/>
                </a:cubicBezTo>
                <a:cubicBezTo>
                  <a:pt x="113" y="1003"/>
                  <a:pt x="255" y="1086"/>
                  <a:pt x="124" y="1117"/>
                </a:cubicBezTo>
                <a:cubicBezTo>
                  <a:pt x="99" y="1117"/>
                  <a:pt x="74" y="1117"/>
                  <a:pt x="49" y="1117"/>
                </a:cubicBezTo>
              </a:path>
              <a:path w="7913" h="1316" extrusionOk="0">
                <a:moveTo>
                  <a:pt x="347" y="1092"/>
                </a:moveTo>
                <a:cubicBezTo>
                  <a:pt x="331" y="1153"/>
                  <a:pt x="337" y="1165"/>
                  <a:pt x="273" y="1191"/>
                </a:cubicBezTo>
              </a:path>
              <a:path w="7913" h="1316" extrusionOk="0">
                <a:moveTo>
                  <a:pt x="620" y="571"/>
                </a:moveTo>
                <a:cubicBezTo>
                  <a:pt x="620" y="563"/>
                  <a:pt x="620" y="554"/>
                  <a:pt x="620" y="546"/>
                </a:cubicBezTo>
                <a:cubicBezTo>
                  <a:pt x="659" y="507"/>
                  <a:pt x="621" y="743"/>
                  <a:pt x="620" y="794"/>
                </a:cubicBezTo>
                <a:cubicBezTo>
                  <a:pt x="618" y="870"/>
                  <a:pt x="579" y="1019"/>
                  <a:pt x="669" y="1042"/>
                </a:cubicBezTo>
                <a:cubicBezTo>
                  <a:pt x="795" y="890"/>
                  <a:pt x="867" y="702"/>
                  <a:pt x="942" y="521"/>
                </a:cubicBezTo>
                <a:cubicBezTo>
                  <a:pt x="942" y="513"/>
                  <a:pt x="942" y="505"/>
                  <a:pt x="942" y="497"/>
                </a:cubicBezTo>
              </a:path>
              <a:path w="7913" h="1316" extrusionOk="0">
                <a:moveTo>
                  <a:pt x="893" y="918"/>
                </a:moveTo>
                <a:cubicBezTo>
                  <a:pt x="901" y="926"/>
                  <a:pt x="834" y="948"/>
                  <a:pt x="769" y="1042"/>
                </a:cubicBezTo>
                <a:cubicBezTo>
                  <a:pt x="832" y="1148"/>
                  <a:pt x="919" y="982"/>
                  <a:pt x="1042" y="968"/>
                </a:cubicBezTo>
                <a:cubicBezTo>
                  <a:pt x="1125" y="959"/>
                  <a:pt x="1091" y="1170"/>
                  <a:pt x="1091" y="1042"/>
                </a:cubicBezTo>
                <a:cubicBezTo>
                  <a:pt x="1139" y="954"/>
                  <a:pt x="1070" y="839"/>
                  <a:pt x="1166" y="869"/>
                </a:cubicBezTo>
                <a:cubicBezTo>
                  <a:pt x="1337" y="922"/>
                  <a:pt x="1551" y="610"/>
                  <a:pt x="1612" y="497"/>
                </a:cubicBezTo>
                <a:cubicBezTo>
                  <a:pt x="1658" y="358"/>
                  <a:pt x="1675" y="320"/>
                  <a:pt x="1662" y="224"/>
                </a:cubicBezTo>
                <a:cubicBezTo>
                  <a:pt x="1481" y="416"/>
                  <a:pt x="1307" y="718"/>
                  <a:pt x="1265" y="993"/>
                </a:cubicBezTo>
                <a:cubicBezTo>
                  <a:pt x="1286" y="1075"/>
                  <a:pt x="1276" y="1108"/>
                  <a:pt x="1339" y="1092"/>
                </a:cubicBezTo>
              </a:path>
              <a:path w="7913" h="1316" extrusionOk="0">
                <a:moveTo>
                  <a:pt x="1736" y="422"/>
                </a:moveTo>
                <a:cubicBezTo>
                  <a:pt x="1677" y="588"/>
                  <a:pt x="1611" y="768"/>
                  <a:pt x="1587" y="943"/>
                </a:cubicBezTo>
                <a:cubicBezTo>
                  <a:pt x="1587" y="1034"/>
                  <a:pt x="1587" y="1042"/>
                  <a:pt x="1587" y="1092"/>
                </a:cubicBezTo>
              </a:path>
              <a:path w="7913" h="1316" extrusionOk="0">
                <a:moveTo>
                  <a:pt x="1686" y="497"/>
                </a:moveTo>
                <a:cubicBezTo>
                  <a:pt x="1660" y="614"/>
                  <a:pt x="1662" y="723"/>
                  <a:pt x="1662" y="844"/>
                </a:cubicBezTo>
                <a:cubicBezTo>
                  <a:pt x="1662" y="918"/>
                  <a:pt x="1662" y="993"/>
                  <a:pt x="1662" y="1067"/>
                </a:cubicBezTo>
                <a:cubicBezTo>
                  <a:pt x="1782" y="969"/>
                  <a:pt x="1778" y="787"/>
                  <a:pt x="1835" y="645"/>
                </a:cubicBezTo>
                <a:cubicBezTo>
                  <a:pt x="1873" y="551"/>
                  <a:pt x="1925" y="517"/>
                  <a:pt x="1959" y="621"/>
                </a:cubicBezTo>
                <a:cubicBezTo>
                  <a:pt x="1959" y="629"/>
                  <a:pt x="1959" y="637"/>
                  <a:pt x="1959" y="645"/>
                </a:cubicBezTo>
              </a:path>
              <a:path w="7913" h="1316" extrusionOk="0">
                <a:moveTo>
                  <a:pt x="1860" y="993"/>
                </a:moveTo>
                <a:cubicBezTo>
                  <a:pt x="1944" y="978"/>
                  <a:pt x="1910" y="1002"/>
                  <a:pt x="1910" y="1092"/>
                </a:cubicBezTo>
                <a:cubicBezTo>
                  <a:pt x="2001" y="965"/>
                  <a:pt x="2024" y="754"/>
                  <a:pt x="2133" y="645"/>
                </a:cubicBezTo>
                <a:cubicBezTo>
                  <a:pt x="2140" y="638"/>
                  <a:pt x="2180" y="762"/>
                  <a:pt x="2183" y="769"/>
                </a:cubicBezTo>
              </a:path>
              <a:path w="7913" h="1316" extrusionOk="0">
                <a:moveTo>
                  <a:pt x="2455" y="794"/>
                </a:moveTo>
                <a:cubicBezTo>
                  <a:pt x="2540" y="794"/>
                  <a:pt x="2597" y="798"/>
                  <a:pt x="2679" y="819"/>
                </a:cubicBezTo>
              </a:path>
              <a:path w="7913" h="1316" extrusionOk="0">
                <a:moveTo>
                  <a:pt x="2480" y="943"/>
                </a:moveTo>
                <a:cubicBezTo>
                  <a:pt x="2499" y="999"/>
                  <a:pt x="2641" y="968"/>
                  <a:pt x="2703" y="968"/>
                </a:cubicBezTo>
                <a:cubicBezTo>
                  <a:pt x="2720" y="968"/>
                  <a:pt x="2736" y="968"/>
                  <a:pt x="2753" y="968"/>
                </a:cubicBezTo>
              </a:path>
              <a:path w="7913" h="1316" extrusionOk="0">
                <a:moveTo>
                  <a:pt x="3249" y="323"/>
                </a:moveTo>
                <a:cubicBezTo>
                  <a:pt x="3249" y="215"/>
                  <a:pt x="3247" y="440"/>
                  <a:pt x="3224" y="546"/>
                </a:cubicBezTo>
                <a:cubicBezTo>
                  <a:pt x="3188" y="709"/>
                  <a:pt x="3154" y="850"/>
                  <a:pt x="3076" y="993"/>
                </a:cubicBezTo>
                <a:cubicBezTo>
                  <a:pt x="3118" y="893"/>
                  <a:pt x="3194" y="824"/>
                  <a:pt x="3274" y="745"/>
                </a:cubicBezTo>
                <a:cubicBezTo>
                  <a:pt x="3259" y="876"/>
                  <a:pt x="3180" y="1036"/>
                  <a:pt x="3249" y="1092"/>
                </a:cubicBezTo>
              </a:path>
              <a:path w="7913" h="1316" extrusionOk="0">
                <a:moveTo>
                  <a:pt x="3423" y="1017"/>
                </a:moveTo>
                <a:cubicBezTo>
                  <a:pt x="3423" y="1056"/>
                  <a:pt x="3366" y="1048"/>
                  <a:pt x="3423" y="1067"/>
                </a:cubicBezTo>
              </a:path>
              <a:path w="7913" h="1316" extrusionOk="0">
                <a:moveTo>
                  <a:pt x="3820" y="249"/>
                </a:moveTo>
                <a:cubicBezTo>
                  <a:pt x="3820" y="502"/>
                  <a:pt x="3793" y="771"/>
                  <a:pt x="3844" y="1017"/>
                </a:cubicBezTo>
                <a:cubicBezTo>
                  <a:pt x="3937" y="925"/>
                  <a:pt x="4067" y="603"/>
                  <a:pt x="4142" y="472"/>
                </a:cubicBezTo>
                <a:cubicBezTo>
                  <a:pt x="4212" y="349"/>
                  <a:pt x="4187" y="291"/>
                  <a:pt x="4266" y="298"/>
                </a:cubicBezTo>
              </a:path>
              <a:path w="7913" h="1316" extrusionOk="0">
                <a:moveTo>
                  <a:pt x="4241" y="745"/>
                </a:moveTo>
                <a:cubicBezTo>
                  <a:pt x="4161" y="725"/>
                  <a:pt x="4081" y="674"/>
                  <a:pt x="4043" y="794"/>
                </a:cubicBezTo>
                <a:cubicBezTo>
                  <a:pt x="4043" y="827"/>
                  <a:pt x="4043" y="860"/>
                  <a:pt x="4043" y="893"/>
                </a:cubicBezTo>
                <a:cubicBezTo>
                  <a:pt x="4150" y="939"/>
                  <a:pt x="4250" y="901"/>
                  <a:pt x="4365" y="869"/>
                </a:cubicBezTo>
                <a:cubicBezTo>
                  <a:pt x="4357" y="911"/>
                  <a:pt x="4339" y="936"/>
                  <a:pt x="4341" y="893"/>
                </a:cubicBezTo>
                <a:cubicBezTo>
                  <a:pt x="4346" y="783"/>
                  <a:pt x="4367" y="754"/>
                  <a:pt x="4341" y="645"/>
                </a:cubicBezTo>
                <a:cubicBezTo>
                  <a:pt x="4535" y="634"/>
                  <a:pt x="4730" y="585"/>
                  <a:pt x="4861" y="422"/>
                </a:cubicBezTo>
                <a:cubicBezTo>
                  <a:pt x="4923" y="299"/>
                  <a:pt x="4938" y="278"/>
                  <a:pt x="4961" y="199"/>
                </a:cubicBezTo>
                <a:cubicBezTo>
                  <a:pt x="4771" y="388"/>
                  <a:pt x="4561" y="662"/>
                  <a:pt x="4514" y="943"/>
                </a:cubicBezTo>
                <a:cubicBezTo>
                  <a:pt x="4539" y="1016"/>
                  <a:pt x="4546" y="1040"/>
                  <a:pt x="4613" y="1017"/>
                </a:cubicBezTo>
              </a:path>
              <a:path w="7913" h="1316" extrusionOk="0">
                <a:moveTo>
                  <a:pt x="5060" y="397"/>
                </a:moveTo>
                <a:cubicBezTo>
                  <a:pt x="5034" y="320"/>
                  <a:pt x="4940" y="642"/>
                  <a:pt x="4911" y="720"/>
                </a:cubicBezTo>
                <a:cubicBezTo>
                  <a:pt x="4867" y="851"/>
                  <a:pt x="4851" y="881"/>
                  <a:pt x="4861" y="968"/>
                </a:cubicBezTo>
              </a:path>
              <a:path w="7913" h="1316" extrusionOk="0">
                <a:moveTo>
                  <a:pt x="5060" y="373"/>
                </a:moveTo>
                <a:cubicBezTo>
                  <a:pt x="5000" y="312"/>
                  <a:pt x="4944" y="613"/>
                  <a:pt x="4985" y="720"/>
                </a:cubicBezTo>
                <a:cubicBezTo>
                  <a:pt x="5002" y="764"/>
                  <a:pt x="5095" y="828"/>
                  <a:pt x="5134" y="844"/>
                </a:cubicBezTo>
                <a:cubicBezTo>
                  <a:pt x="5255" y="699"/>
                  <a:pt x="5346" y="526"/>
                  <a:pt x="5407" y="348"/>
                </a:cubicBezTo>
                <a:cubicBezTo>
                  <a:pt x="5426" y="292"/>
                  <a:pt x="5481" y="310"/>
                  <a:pt x="5531" y="373"/>
                </a:cubicBezTo>
                <a:cubicBezTo>
                  <a:pt x="5531" y="381"/>
                  <a:pt x="5531" y="389"/>
                  <a:pt x="5531" y="397"/>
                </a:cubicBezTo>
              </a:path>
              <a:path w="7913" h="1316" extrusionOk="0">
                <a:moveTo>
                  <a:pt x="5209" y="943"/>
                </a:moveTo>
                <a:cubicBezTo>
                  <a:pt x="5275" y="915"/>
                  <a:pt x="5292" y="776"/>
                  <a:pt x="5382" y="769"/>
                </a:cubicBezTo>
                <a:cubicBezTo>
                  <a:pt x="5435" y="765"/>
                  <a:pt x="5407" y="908"/>
                  <a:pt x="5407" y="943"/>
                </a:cubicBezTo>
                <a:cubicBezTo>
                  <a:pt x="5465" y="852"/>
                  <a:pt x="5474" y="702"/>
                  <a:pt x="5556" y="621"/>
                </a:cubicBezTo>
                <a:cubicBezTo>
                  <a:pt x="5584" y="621"/>
                  <a:pt x="5595" y="623"/>
                  <a:pt x="5606" y="645"/>
                </a:cubicBezTo>
              </a:path>
              <a:path w="7913" h="1316" extrusionOk="0">
                <a:moveTo>
                  <a:pt x="5854" y="0"/>
                </a:moveTo>
                <a:cubicBezTo>
                  <a:pt x="5987" y="360"/>
                  <a:pt x="6015" y="630"/>
                  <a:pt x="5829" y="993"/>
                </a:cubicBezTo>
                <a:cubicBezTo>
                  <a:pt x="5700" y="1186"/>
                  <a:pt x="5679" y="1237"/>
                  <a:pt x="5556" y="1315"/>
                </a:cubicBezTo>
              </a:path>
              <a:path w="7913" h="1316" extrusionOk="0">
                <a:moveTo>
                  <a:pt x="6251" y="25"/>
                </a:moveTo>
                <a:cubicBezTo>
                  <a:pt x="6402" y="142"/>
                  <a:pt x="6479" y="245"/>
                  <a:pt x="6548" y="422"/>
                </a:cubicBezTo>
              </a:path>
              <a:path w="7913" h="1316" extrusionOk="0">
                <a:moveTo>
                  <a:pt x="6474" y="174"/>
                </a:moveTo>
                <a:cubicBezTo>
                  <a:pt x="6548" y="379"/>
                  <a:pt x="6658" y="534"/>
                  <a:pt x="6523" y="745"/>
                </a:cubicBezTo>
                <a:cubicBezTo>
                  <a:pt x="6383" y="905"/>
                  <a:pt x="6349" y="926"/>
                  <a:pt x="6300" y="1042"/>
                </a:cubicBezTo>
              </a:path>
              <a:path w="7913" h="1316" extrusionOk="0">
                <a:moveTo>
                  <a:pt x="6771" y="893"/>
                </a:moveTo>
                <a:cubicBezTo>
                  <a:pt x="6814" y="852"/>
                  <a:pt x="6803" y="944"/>
                  <a:pt x="6821" y="993"/>
                </a:cubicBezTo>
              </a:path>
              <a:path w="7913" h="1316" extrusionOk="0">
                <a:moveTo>
                  <a:pt x="7094" y="918"/>
                </a:moveTo>
                <a:cubicBezTo>
                  <a:pt x="7161" y="957"/>
                  <a:pt x="7192" y="980"/>
                  <a:pt x="7268" y="993"/>
                </a:cubicBezTo>
              </a:path>
              <a:path w="7913" h="1316" extrusionOk="0">
                <a:moveTo>
                  <a:pt x="7565" y="844"/>
                </a:moveTo>
                <a:cubicBezTo>
                  <a:pt x="7587" y="866"/>
                  <a:pt x="7596" y="871"/>
                  <a:pt x="7590" y="893"/>
                </a:cubicBezTo>
              </a:path>
              <a:path w="7913" h="1316" extrusionOk="0">
                <a:moveTo>
                  <a:pt x="7664" y="50"/>
                </a:moveTo>
                <a:cubicBezTo>
                  <a:pt x="7619" y="43"/>
                  <a:pt x="7603" y="39"/>
                  <a:pt x="7565" y="25"/>
                </a:cubicBezTo>
                <a:cubicBezTo>
                  <a:pt x="7615" y="0"/>
                  <a:pt x="7670" y="0"/>
                  <a:pt x="7764" y="25"/>
                </a:cubicBezTo>
                <a:cubicBezTo>
                  <a:pt x="7908" y="64"/>
                  <a:pt x="7934" y="160"/>
                  <a:pt x="7912" y="298"/>
                </a:cubicBezTo>
                <a:cubicBezTo>
                  <a:pt x="7891" y="428"/>
                  <a:pt x="7747" y="439"/>
                  <a:pt x="7689" y="546"/>
                </a:cubicBezTo>
                <a:cubicBezTo>
                  <a:pt x="7689" y="554"/>
                  <a:pt x="7689" y="563"/>
                  <a:pt x="7689" y="571"/>
                </a:cubicBezTo>
                <a:cubicBezTo>
                  <a:pt x="7740" y="590"/>
                  <a:pt x="7823" y="587"/>
                  <a:pt x="7838" y="621"/>
                </a:cubicBezTo>
                <a:cubicBezTo>
                  <a:pt x="7875" y="705"/>
                  <a:pt x="7867" y="904"/>
                  <a:pt x="7888" y="993"/>
                </a:cubicBezTo>
                <a:cubicBezTo>
                  <a:pt x="7919" y="1126"/>
                  <a:pt x="7880" y="1213"/>
                  <a:pt x="7739" y="1241"/>
                </a:cubicBezTo>
                <a:cubicBezTo>
                  <a:pt x="7626" y="1263"/>
                  <a:pt x="7537" y="1244"/>
                  <a:pt x="7466" y="1191"/>
                </a:cubicBezTo>
              </a:path>
            </a:pathLst>
          </a:custGeom>
          <a:noFill/>
          <a:ln w="1905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8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75650" y="5116513"/>
            <a:ext cx="652463" cy="635000"/>
          </a:xfrm>
          <a:custGeom>
            <a:avLst/>
            <a:gdLst>
              <a:gd name="T0" fmla="+- 0 24557 23267"/>
              <a:gd name="T1" fmla="*/ T0 w 1812"/>
              <a:gd name="T2" fmla="+- 0 15180 14213"/>
              <a:gd name="T3" fmla="*/ 15180 h 1762"/>
              <a:gd name="T4" fmla="+- 0 24532 23267"/>
              <a:gd name="T5" fmla="*/ T4 w 1812"/>
              <a:gd name="T6" fmla="+- 0 15230 14213"/>
              <a:gd name="T7" fmla="*/ 15230 h 1762"/>
              <a:gd name="T8" fmla="+- 0 24234 23267"/>
              <a:gd name="T9" fmla="*/ T8 w 1812"/>
              <a:gd name="T10" fmla="+- 0 15577 14213"/>
              <a:gd name="T11" fmla="*/ 15577 h 1762"/>
              <a:gd name="T12" fmla="+- 0 24011 23267"/>
              <a:gd name="T13" fmla="*/ T12 w 1812"/>
              <a:gd name="T14" fmla="+- 0 15974 14213"/>
              <a:gd name="T15" fmla="*/ 15974 h 1762"/>
              <a:gd name="T16" fmla="+- 0 23465 23267"/>
              <a:gd name="T17" fmla="*/ T16 w 1812"/>
              <a:gd name="T18" fmla="+- 0 14412 14213"/>
              <a:gd name="T19" fmla="*/ 14412 h 1762"/>
              <a:gd name="T20" fmla="+- 0 23465 23267"/>
              <a:gd name="T21" fmla="*/ T20 w 1812"/>
              <a:gd name="T22" fmla="+- 0 14387 14213"/>
              <a:gd name="T23" fmla="*/ 14387 h 1762"/>
              <a:gd name="T24" fmla="+- 0 23515 23267"/>
              <a:gd name="T25" fmla="*/ T24 w 1812"/>
              <a:gd name="T26" fmla="+- 0 14486 14213"/>
              <a:gd name="T27" fmla="*/ 14486 h 1762"/>
              <a:gd name="T28" fmla="+- 0 23515 23267"/>
              <a:gd name="T29" fmla="*/ T28 w 1812"/>
              <a:gd name="T30" fmla="+- 0 14833 14213"/>
              <a:gd name="T31" fmla="*/ 14833 h 1762"/>
              <a:gd name="T32" fmla="+- 0 23292 23267"/>
              <a:gd name="T33" fmla="*/ T32 w 1812"/>
              <a:gd name="T34" fmla="+- 0 14412 14213"/>
              <a:gd name="T35" fmla="*/ 14412 h 1762"/>
              <a:gd name="T36" fmla="+- 0 23366 23267"/>
              <a:gd name="T37" fmla="*/ T36 w 1812"/>
              <a:gd name="T38" fmla="+- 0 14238 14213"/>
              <a:gd name="T39" fmla="*/ 14238 h 1762"/>
              <a:gd name="T40" fmla="+- 0 23738 23267"/>
              <a:gd name="T41" fmla="*/ T40 w 1812"/>
              <a:gd name="T42" fmla="+- 0 14387 14213"/>
              <a:gd name="T43" fmla="*/ 14387 h 1762"/>
              <a:gd name="T44" fmla="+- 0 23540 23267"/>
              <a:gd name="T45" fmla="*/ T44 w 1812"/>
              <a:gd name="T46" fmla="+- 0 14511 14213"/>
              <a:gd name="T47" fmla="*/ 14511 h 1762"/>
              <a:gd name="T48" fmla="+- 0 23564 23267"/>
              <a:gd name="T49" fmla="*/ T48 w 1812"/>
              <a:gd name="T50" fmla="+- 0 14486 14213"/>
              <a:gd name="T51" fmla="*/ 14486 h 1762"/>
              <a:gd name="T52" fmla="+- 0 23713 23267"/>
              <a:gd name="T53" fmla="*/ T52 w 1812"/>
              <a:gd name="T54" fmla="+- 0 14784 14213"/>
              <a:gd name="T55" fmla="*/ 14784 h 1762"/>
              <a:gd name="T56" fmla="+- 0 23788 23267"/>
              <a:gd name="T57" fmla="*/ T56 w 1812"/>
              <a:gd name="T58" fmla="+- 0 14734 14213"/>
              <a:gd name="T59" fmla="*/ 14734 h 1762"/>
              <a:gd name="T60" fmla="+- 0 23887 23267"/>
              <a:gd name="T61" fmla="*/ T60 w 1812"/>
              <a:gd name="T62" fmla="+- 0 14536 14213"/>
              <a:gd name="T63" fmla="*/ 14536 h 1762"/>
              <a:gd name="T64" fmla="+- 0 23763 23267"/>
              <a:gd name="T65" fmla="*/ T64 w 1812"/>
              <a:gd name="T66" fmla="+- 0 14734 14213"/>
              <a:gd name="T67" fmla="*/ 14734 h 1762"/>
              <a:gd name="T68" fmla="+- 0 24036 23267"/>
              <a:gd name="T69" fmla="*/ T68 w 1812"/>
              <a:gd name="T70" fmla="+- 0 14759 14213"/>
              <a:gd name="T71" fmla="*/ 14759 h 1762"/>
              <a:gd name="T72" fmla="+- 0 24110 23267"/>
              <a:gd name="T73" fmla="*/ T72 w 1812"/>
              <a:gd name="T74" fmla="+- 0 14858 14213"/>
              <a:gd name="T75" fmla="*/ 14858 h 1762"/>
              <a:gd name="T76" fmla="+- 0 24160 23267"/>
              <a:gd name="T77" fmla="*/ T76 w 1812"/>
              <a:gd name="T78" fmla="+- 0 14635 14213"/>
              <a:gd name="T79" fmla="*/ 14635 h 1762"/>
              <a:gd name="T80" fmla="+- 0 24333 23267"/>
              <a:gd name="T81" fmla="*/ T80 w 1812"/>
              <a:gd name="T82" fmla="+- 0 14635 14213"/>
              <a:gd name="T83" fmla="*/ 14635 h 1762"/>
              <a:gd name="T84" fmla="+- 0 24383 23267"/>
              <a:gd name="T85" fmla="*/ T84 w 1812"/>
              <a:gd name="T86" fmla="+- 0 14684 14213"/>
              <a:gd name="T87" fmla="*/ 14684 h 1762"/>
              <a:gd name="T88" fmla="+- 0 24284 23267"/>
              <a:gd name="T89" fmla="*/ T88 w 1812"/>
              <a:gd name="T90" fmla="+- 0 14759 14213"/>
              <a:gd name="T91" fmla="*/ 14759 h 1762"/>
              <a:gd name="T92" fmla="+- 0 24259 23267"/>
              <a:gd name="T93" fmla="*/ T92 w 1812"/>
              <a:gd name="T94" fmla="+- 0 14833 14213"/>
              <a:gd name="T95" fmla="*/ 14833 h 1762"/>
              <a:gd name="T96" fmla="+- 0 24482 23267"/>
              <a:gd name="T97" fmla="*/ T96 w 1812"/>
              <a:gd name="T98" fmla="+- 0 14337 14213"/>
              <a:gd name="T99" fmla="*/ 14337 h 1762"/>
              <a:gd name="T100" fmla="+- 0 24482 23267"/>
              <a:gd name="T101" fmla="*/ T100 w 1812"/>
              <a:gd name="T102" fmla="+- 0 14883 14213"/>
              <a:gd name="T103" fmla="*/ 14883 h 1762"/>
              <a:gd name="T104" fmla="+- 0 24507 23267"/>
              <a:gd name="T105" fmla="*/ T104 w 1812"/>
              <a:gd name="T106" fmla="+- 0 14436 14213"/>
              <a:gd name="T107" fmla="*/ 14436 h 1762"/>
              <a:gd name="T108" fmla="+- 0 24433 23267"/>
              <a:gd name="T109" fmla="*/ T108 w 1812"/>
              <a:gd name="T110" fmla="+- 0 14362 14213"/>
              <a:gd name="T111" fmla="*/ 14362 h 1762"/>
              <a:gd name="T112" fmla="+- 0 24507 23267"/>
              <a:gd name="T113" fmla="*/ T112 w 1812"/>
              <a:gd name="T114" fmla="+- 0 14560 14213"/>
              <a:gd name="T115" fmla="*/ 14560 h 1762"/>
              <a:gd name="T116" fmla="+- 0 24581 23267"/>
              <a:gd name="T117" fmla="*/ T116 w 1812"/>
              <a:gd name="T118" fmla="+- 0 14858 14213"/>
              <a:gd name="T119" fmla="*/ 14858 h 1762"/>
              <a:gd name="T120" fmla="+- 0 24705 23267"/>
              <a:gd name="T121" fmla="*/ T120 w 1812"/>
              <a:gd name="T122" fmla="+- 0 14461 14213"/>
              <a:gd name="T123" fmla="*/ 14461 h 1762"/>
              <a:gd name="T124" fmla="+- 0 24780 23267"/>
              <a:gd name="T125" fmla="*/ T124 w 1812"/>
              <a:gd name="T126" fmla="+- 0 14461 14213"/>
              <a:gd name="T127" fmla="*/ 14461 h 1762"/>
              <a:gd name="T128" fmla="+- 0 24755 23267"/>
              <a:gd name="T129" fmla="*/ T128 w 1812"/>
              <a:gd name="T130" fmla="+- 0 14808 14213"/>
              <a:gd name="T131" fmla="*/ 14808 h 1762"/>
              <a:gd name="T132" fmla="+- 0 24954 23267"/>
              <a:gd name="T133" fmla="*/ T132 w 1812"/>
              <a:gd name="T134" fmla="+- 0 14660 14213"/>
              <a:gd name="T135" fmla="*/ 14660 h 1762"/>
              <a:gd name="T136" fmla="+- 0 24954 23267"/>
              <a:gd name="T137" fmla="*/ T136 w 1812"/>
              <a:gd name="T138" fmla="+- 0 14858 14213"/>
              <a:gd name="T139" fmla="*/ 14858 h 1762"/>
              <a:gd name="T140" fmla="+- 0 25028 23267"/>
              <a:gd name="T141" fmla="*/ T140 w 1812"/>
              <a:gd name="T142" fmla="+- 0 14536 14213"/>
              <a:gd name="T143" fmla="*/ 14536 h 1762"/>
              <a:gd name="T144" fmla="+- 0 25078 23267"/>
              <a:gd name="T145" fmla="*/ T144 w 1812"/>
              <a:gd name="T146" fmla="+- 0 14585 14213"/>
              <a:gd name="T147" fmla="*/ 14585 h 17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812" h="1762" extrusionOk="0">
                <a:moveTo>
                  <a:pt x="1290" y="967"/>
                </a:moveTo>
                <a:cubicBezTo>
                  <a:pt x="1317" y="967"/>
                  <a:pt x="1288" y="998"/>
                  <a:pt x="1265" y="1017"/>
                </a:cubicBezTo>
                <a:cubicBezTo>
                  <a:pt x="1145" y="1116"/>
                  <a:pt x="1056" y="1230"/>
                  <a:pt x="967" y="1364"/>
                </a:cubicBezTo>
                <a:cubicBezTo>
                  <a:pt x="881" y="1494"/>
                  <a:pt x="800" y="1616"/>
                  <a:pt x="744" y="1761"/>
                </a:cubicBezTo>
              </a:path>
              <a:path w="1812" h="1762" extrusionOk="0">
                <a:moveTo>
                  <a:pt x="198" y="199"/>
                </a:moveTo>
                <a:cubicBezTo>
                  <a:pt x="198" y="191"/>
                  <a:pt x="198" y="182"/>
                  <a:pt x="198" y="174"/>
                </a:cubicBezTo>
                <a:cubicBezTo>
                  <a:pt x="271" y="192"/>
                  <a:pt x="230" y="212"/>
                  <a:pt x="248" y="273"/>
                </a:cubicBezTo>
                <a:cubicBezTo>
                  <a:pt x="283" y="392"/>
                  <a:pt x="256" y="495"/>
                  <a:pt x="248" y="620"/>
                </a:cubicBezTo>
              </a:path>
              <a:path w="1812" h="1762" extrusionOk="0">
                <a:moveTo>
                  <a:pt x="25" y="199"/>
                </a:moveTo>
                <a:cubicBezTo>
                  <a:pt x="9" y="121"/>
                  <a:pt x="3" y="61"/>
                  <a:pt x="99" y="25"/>
                </a:cubicBezTo>
                <a:cubicBezTo>
                  <a:pt x="247" y="-30"/>
                  <a:pt x="460" y="-29"/>
                  <a:pt x="471" y="174"/>
                </a:cubicBezTo>
                <a:cubicBezTo>
                  <a:pt x="476" y="269"/>
                  <a:pt x="288" y="451"/>
                  <a:pt x="273" y="298"/>
                </a:cubicBezTo>
                <a:cubicBezTo>
                  <a:pt x="281" y="290"/>
                  <a:pt x="289" y="281"/>
                  <a:pt x="297" y="273"/>
                </a:cubicBezTo>
              </a:path>
              <a:path w="1812" h="1762" extrusionOk="0">
                <a:moveTo>
                  <a:pt x="446" y="571"/>
                </a:moveTo>
                <a:cubicBezTo>
                  <a:pt x="372" y="546"/>
                  <a:pt x="487" y="541"/>
                  <a:pt x="521" y="521"/>
                </a:cubicBezTo>
                <a:cubicBezTo>
                  <a:pt x="619" y="465"/>
                  <a:pt x="672" y="425"/>
                  <a:pt x="620" y="323"/>
                </a:cubicBezTo>
                <a:cubicBezTo>
                  <a:pt x="546" y="350"/>
                  <a:pt x="474" y="417"/>
                  <a:pt x="496" y="521"/>
                </a:cubicBezTo>
                <a:cubicBezTo>
                  <a:pt x="524" y="653"/>
                  <a:pt x="692" y="571"/>
                  <a:pt x="769" y="546"/>
                </a:cubicBezTo>
                <a:cubicBezTo>
                  <a:pt x="880" y="510"/>
                  <a:pt x="843" y="548"/>
                  <a:pt x="843" y="645"/>
                </a:cubicBezTo>
                <a:cubicBezTo>
                  <a:pt x="827" y="629"/>
                  <a:pt x="853" y="474"/>
                  <a:pt x="893" y="422"/>
                </a:cubicBezTo>
                <a:cubicBezTo>
                  <a:pt x="928" y="377"/>
                  <a:pt x="1030" y="405"/>
                  <a:pt x="1066" y="422"/>
                </a:cubicBezTo>
                <a:cubicBezTo>
                  <a:pt x="1091" y="447"/>
                  <a:pt x="1099" y="455"/>
                  <a:pt x="1116" y="471"/>
                </a:cubicBezTo>
                <a:cubicBezTo>
                  <a:pt x="1097" y="509"/>
                  <a:pt x="1034" y="521"/>
                  <a:pt x="1017" y="546"/>
                </a:cubicBezTo>
                <a:cubicBezTo>
                  <a:pt x="1017" y="581"/>
                  <a:pt x="1012" y="598"/>
                  <a:pt x="992" y="620"/>
                </a:cubicBezTo>
              </a:path>
              <a:path w="1812" h="1762" extrusionOk="0">
                <a:moveTo>
                  <a:pt x="1215" y="124"/>
                </a:moveTo>
                <a:cubicBezTo>
                  <a:pt x="1215" y="306"/>
                  <a:pt x="1215" y="488"/>
                  <a:pt x="1215" y="670"/>
                </a:cubicBezTo>
              </a:path>
              <a:path w="1812" h="1762" extrusionOk="0">
                <a:moveTo>
                  <a:pt x="1240" y="223"/>
                </a:moveTo>
                <a:cubicBezTo>
                  <a:pt x="1202" y="167"/>
                  <a:pt x="1207" y="142"/>
                  <a:pt x="1166" y="149"/>
                </a:cubicBezTo>
                <a:cubicBezTo>
                  <a:pt x="1166" y="246"/>
                  <a:pt x="1211" y="259"/>
                  <a:pt x="1240" y="347"/>
                </a:cubicBezTo>
                <a:cubicBezTo>
                  <a:pt x="1272" y="442"/>
                  <a:pt x="1285" y="548"/>
                  <a:pt x="1314" y="645"/>
                </a:cubicBezTo>
                <a:cubicBezTo>
                  <a:pt x="1366" y="511"/>
                  <a:pt x="1399" y="386"/>
                  <a:pt x="1438" y="248"/>
                </a:cubicBezTo>
                <a:cubicBezTo>
                  <a:pt x="1469" y="136"/>
                  <a:pt x="1496" y="165"/>
                  <a:pt x="1513" y="248"/>
                </a:cubicBezTo>
              </a:path>
              <a:path w="1812" h="1762" extrusionOk="0">
                <a:moveTo>
                  <a:pt x="1488" y="595"/>
                </a:moveTo>
                <a:cubicBezTo>
                  <a:pt x="1593" y="572"/>
                  <a:pt x="1618" y="528"/>
                  <a:pt x="1687" y="447"/>
                </a:cubicBezTo>
                <a:cubicBezTo>
                  <a:pt x="1687" y="513"/>
                  <a:pt x="1687" y="579"/>
                  <a:pt x="1687" y="645"/>
                </a:cubicBezTo>
                <a:cubicBezTo>
                  <a:pt x="1745" y="541"/>
                  <a:pt x="1703" y="423"/>
                  <a:pt x="1761" y="323"/>
                </a:cubicBezTo>
                <a:cubicBezTo>
                  <a:pt x="1796" y="323"/>
                  <a:pt x="1809" y="332"/>
                  <a:pt x="1811" y="3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79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00125" y="2652713"/>
            <a:ext cx="1027113" cy="571500"/>
          </a:xfrm>
          <a:custGeom>
            <a:avLst/>
            <a:gdLst>
              <a:gd name="T0" fmla="+- 0 3125 2778"/>
              <a:gd name="T1" fmla="*/ T0 w 2854"/>
              <a:gd name="T2" fmla="+- 0 8285 7367"/>
              <a:gd name="T3" fmla="*/ 8285 h 1588"/>
              <a:gd name="T4" fmla="+- 0 3101 2778"/>
              <a:gd name="T5" fmla="*/ T4 w 2854"/>
              <a:gd name="T6" fmla="+- 0 8830 7367"/>
              <a:gd name="T7" fmla="*/ 8830 h 1588"/>
              <a:gd name="T8" fmla="+- 0 3101 2778"/>
              <a:gd name="T9" fmla="*/ T8 w 2854"/>
              <a:gd name="T10" fmla="+- 0 8930 7367"/>
              <a:gd name="T11" fmla="*/ 8930 h 1588"/>
              <a:gd name="T12" fmla="+- 0 3324 2778"/>
              <a:gd name="T13" fmla="*/ T12 w 2854"/>
              <a:gd name="T14" fmla="+- 0 8310 7367"/>
              <a:gd name="T15" fmla="*/ 8310 h 1588"/>
              <a:gd name="T16" fmla="+- 0 3274 2778"/>
              <a:gd name="T17" fmla="*/ T16 w 2854"/>
              <a:gd name="T18" fmla="+- 0 8558 7367"/>
              <a:gd name="T19" fmla="*/ 8558 h 1588"/>
              <a:gd name="T20" fmla="+- 0 3349 2778"/>
              <a:gd name="T21" fmla="*/ T20 w 2854"/>
              <a:gd name="T22" fmla="+- 0 8830 7367"/>
              <a:gd name="T23" fmla="*/ 8830 h 1588"/>
              <a:gd name="T24" fmla="+- 0 2803 2778"/>
              <a:gd name="T25" fmla="*/ T24 w 2854"/>
              <a:gd name="T26" fmla="+- 0 8434 7367"/>
              <a:gd name="T27" fmla="*/ 8434 h 1588"/>
              <a:gd name="T28" fmla="+- 0 2877 2778"/>
              <a:gd name="T29" fmla="*/ T28 w 2854"/>
              <a:gd name="T30" fmla="+- 0 8210 7367"/>
              <a:gd name="T31" fmla="*/ 8210 h 1588"/>
              <a:gd name="T32" fmla="+- 0 3324 2778"/>
              <a:gd name="T33" fmla="*/ T32 w 2854"/>
              <a:gd name="T34" fmla="+- 0 8260 7367"/>
              <a:gd name="T35" fmla="*/ 8260 h 1588"/>
              <a:gd name="T36" fmla="+- 0 3696 2778"/>
              <a:gd name="T37" fmla="*/ T36 w 2854"/>
              <a:gd name="T38" fmla="+- 0 8111 7367"/>
              <a:gd name="T39" fmla="*/ 8111 h 1588"/>
              <a:gd name="T40" fmla="+- 0 3696 2778"/>
              <a:gd name="T41" fmla="*/ T40 w 2854"/>
              <a:gd name="T42" fmla="+- 0 7938 7367"/>
              <a:gd name="T43" fmla="*/ 7938 h 1588"/>
              <a:gd name="T44" fmla="+- 0 3547 2778"/>
              <a:gd name="T45" fmla="*/ T44 w 2854"/>
              <a:gd name="T46" fmla="+- 0 8582 7367"/>
              <a:gd name="T47" fmla="*/ 8582 h 1588"/>
              <a:gd name="T48" fmla="+- 0 3547 2778"/>
              <a:gd name="T49" fmla="*/ T48 w 2854"/>
              <a:gd name="T50" fmla="+- 0 8954 7367"/>
              <a:gd name="T51" fmla="*/ 8954 h 1588"/>
              <a:gd name="T52" fmla="+- 0 3547 2778"/>
              <a:gd name="T53" fmla="*/ T52 w 2854"/>
              <a:gd name="T54" fmla="+- 0 8483 7367"/>
              <a:gd name="T55" fmla="*/ 8483 h 1588"/>
              <a:gd name="T56" fmla="+- 0 3597 2778"/>
              <a:gd name="T57" fmla="*/ T56 w 2854"/>
              <a:gd name="T58" fmla="+- 0 8682 7367"/>
              <a:gd name="T59" fmla="*/ 8682 h 1588"/>
              <a:gd name="T60" fmla="+- 0 3746 2778"/>
              <a:gd name="T61" fmla="*/ T60 w 2854"/>
              <a:gd name="T62" fmla="+- 0 8458 7367"/>
              <a:gd name="T63" fmla="*/ 8458 h 1588"/>
              <a:gd name="T64" fmla="+- 0 3770 2778"/>
              <a:gd name="T65" fmla="*/ T64 w 2854"/>
              <a:gd name="T66" fmla="+- 0 8756 7367"/>
              <a:gd name="T67" fmla="*/ 8756 h 1588"/>
              <a:gd name="T68" fmla="+- 0 3919 2778"/>
              <a:gd name="T69" fmla="*/ T68 w 2854"/>
              <a:gd name="T70" fmla="+- 0 8434 7367"/>
              <a:gd name="T71" fmla="*/ 8434 h 1588"/>
              <a:gd name="T72" fmla="+- 0 3870 2778"/>
              <a:gd name="T73" fmla="*/ T72 w 2854"/>
              <a:gd name="T74" fmla="+- 0 8533 7367"/>
              <a:gd name="T75" fmla="*/ 8533 h 1588"/>
              <a:gd name="T76" fmla="+- 0 3870 2778"/>
              <a:gd name="T77" fmla="*/ T76 w 2854"/>
              <a:gd name="T78" fmla="+- 0 8607 7367"/>
              <a:gd name="T79" fmla="*/ 8607 h 1588"/>
              <a:gd name="T80" fmla="+- 0 3944 2778"/>
              <a:gd name="T81" fmla="*/ T80 w 2854"/>
              <a:gd name="T82" fmla="+- 0 8508 7367"/>
              <a:gd name="T83" fmla="*/ 8508 h 1588"/>
              <a:gd name="T84" fmla="+- 0 3919 2778"/>
              <a:gd name="T85" fmla="*/ T84 w 2854"/>
              <a:gd name="T86" fmla="+- 0 8434 7367"/>
              <a:gd name="T87" fmla="*/ 8434 h 1588"/>
              <a:gd name="T88" fmla="+- 0 4043 2778"/>
              <a:gd name="T89" fmla="*/ T88 w 2854"/>
              <a:gd name="T90" fmla="+- 0 8558 7367"/>
              <a:gd name="T91" fmla="*/ 8558 h 1588"/>
              <a:gd name="T92" fmla="+- 0 4118 2778"/>
              <a:gd name="T93" fmla="*/ T92 w 2854"/>
              <a:gd name="T94" fmla="+- 0 7863 7367"/>
              <a:gd name="T95" fmla="*/ 7863 h 1588"/>
              <a:gd name="T96" fmla="+- 0 4118 2778"/>
              <a:gd name="T97" fmla="*/ T96 w 2854"/>
              <a:gd name="T98" fmla="+- 0 7764 7367"/>
              <a:gd name="T99" fmla="*/ 7764 h 1588"/>
              <a:gd name="T100" fmla="+- 0 4192 2778"/>
              <a:gd name="T101" fmla="*/ T100 w 2854"/>
              <a:gd name="T102" fmla="+- 0 8260 7367"/>
              <a:gd name="T103" fmla="*/ 8260 h 1588"/>
              <a:gd name="T104" fmla="+- 0 4192 2778"/>
              <a:gd name="T105" fmla="*/ T104 w 2854"/>
              <a:gd name="T106" fmla="+- 0 8607 7367"/>
              <a:gd name="T107" fmla="*/ 8607 h 1588"/>
              <a:gd name="T108" fmla="+- 0 4068 2778"/>
              <a:gd name="T109" fmla="*/ T108 w 2854"/>
              <a:gd name="T110" fmla="+- 0 8285 7367"/>
              <a:gd name="T111" fmla="*/ 8285 h 1588"/>
              <a:gd name="T112" fmla="+- 0 4341 2778"/>
              <a:gd name="T113" fmla="*/ T112 w 2854"/>
              <a:gd name="T114" fmla="+- 0 8384 7367"/>
              <a:gd name="T115" fmla="*/ 8384 h 1588"/>
              <a:gd name="T116" fmla="+- 0 4390 2778"/>
              <a:gd name="T117" fmla="*/ T116 w 2854"/>
              <a:gd name="T118" fmla="+- 0 8434 7367"/>
              <a:gd name="T119" fmla="*/ 8434 h 1588"/>
              <a:gd name="T120" fmla="+- 0 4415 2778"/>
              <a:gd name="T121" fmla="*/ T120 w 2854"/>
              <a:gd name="T122" fmla="+- 0 7962 7367"/>
              <a:gd name="T123" fmla="*/ 7962 h 1588"/>
              <a:gd name="T124" fmla="+- 0 4514 2778"/>
              <a:gd name="T125" fmla="*/ T124 w 2854"/>
              <a:gd name="T126" fmla="+- 0 7938 7367"/>
              <a:gd name="T127" fmla="*/ 7938 h 1588"/>
              <a:gd name="T128" fmla="+- 0 4738 2778"/>
              <a:gd name="T129" fmla="*/ T128 w 2854"/>
              <a:gd name="T130" fmla="+- 0 7466 7367"/>
              <a:gd name="T131" fmla="*/ 7466 h 1588"/>
              <a:gd name="T132" fmla="+- 0 4862 2778"/>
              <a:gd name="T133" fmla="*/ T132 w 2854"/>
              <a:gd name="T134" fmla="+- 0 7739 7367"/>
              <a:gd name="T135" fmla="*/ 7739 h 1588"/>
              <a:gd name="T136" fmla="+- 0 4887 2778"/>
              <a:gd name="T137" fmla="*/ T136 w 2854"/>
              <a:gd name="T138" fmla="+- 0 8136 7367"/>
              <a:gd name="T139" fmla="*/ 8136 h 1588"/>
              <a:gd name="T140" fmla="+- 0 4837 2778"/>
              <a:gd name="T141" fmla="*/ T140 w 2854"/>
              <a:gd name="T142" fmla="+- 0 7739 7367"/>
              <a:gd name="T143" fmla="*/ 7739 h 1588"/>
              <a:gd name="T144" fmla="+- 0 4688 2778"/>
              <a:gd name="T145" fmla="*/ T144 w 2854"/>
              <a:gd name="T146" fmla="+- 0 7565 7367"/>
              <a:gd name="T147" fmla="*/ 7565 h 1588"/>
              <a:gd name="T148" fmla="+- 0 5011 2778"/>
              <a:gd name="T149" fmla="*/ T148 w 2854"/>
              <a:gd name="T150" fmla="+- 0 7764 7367"/>
              <a:gd name="T151" fmla="*/ 7764 h 1588"/>
              <a:gd name="T152" fmla="+- 0 5085 2778"/>
              <a:gd name="T153" fmla="*/ T152 w 2854"/>
              <a:gd name="T154" fmla="+- 0 8012 7367"/>
              <a:gd name="T155" fmla="*/ 8012 h 1588"/>
              <a:gd name="T156" fmla="+- 0 5159 2778"/>
              <a:gd name="T157" fmla="*/ T156 w 2854"/>
              <a:gd name="T158" fmla="+- 0 7640 7367"/>
              <a:gd name="T159" fmla="*/ 7640 h 1588"/>
              <a:gd name="T160" fmla="+- 0 5209 2778"/>
              <a:gd name="T161" fmla="*/ T160 w 2854"/>
              <a:gd name="T162" fmla="+- 0 7441 7367"/>
              <a:gd name="T163" fmla="*/ 7441 h 1588"/>
              <a:gd name="T164" fmla="+- 0 5333 2778"/>
              <a:gd name="T165" fmla="*/ T164 w 2854"/>
              <a:gd name="T166" fmla="+- 0 7938 7367"/>
              <a:gd name="T167" fmla="*/ 7938 h 1588"/>
              <a:gd name="T168" fmla="+- 0 5407 2778"/>
              <a:gd name="T169" fmla="*/ T168 w 2854"/>
              <a:gd name="T170" fmla="+- 0 7838 7367"/>
              <a:gd name="T171" fmla="*/ 7838 h 1588"/>
              <a:gd name="T172" fmla="+- 0 5531 2778"/>
              <a:gd name="T173" fmla="*/ T172 w 2854"/>
              <a:gd name="T174" fmla="+- 0 7665 7367"/>
              <a:gd name="T175" fmla="*/ 7665 h 1588"/>
              <a:gd name="T176" fmla="+- 0 5606 2778"/>
              <a:gd name="T177" fmla="*/ T176 w 2854"/>
              <a:gd name="T178" fmla="+- 0 7888 7367"/>
              <a:gd name="T179" fmla="*/ 7888 h 1588"/>
              <a:gd name="T180" fmla="+- 0 5606 2778"/>
              <a:gd name="T181" fmla="*/ T180 w 2854"/>
              <a:gd name="T182" fmla="+- 0 7392 7367"/>
              <a:gd name="T183" fmla="*/ 7392 h 1588"/>
              <a:gd name="T184" fmla="+- 0 5631 2778"/>
              <a:gd name="T185" fmla="*/ T184 w 2854"/>
              <a:gd name="T186" fmla="+- 0 7392 7367"/>
              <a:gd name="T187" fmla="*/ 7392 h 15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2854" h="1588" extrusionOk="0">
                <a:moveTo>
                  <a:pt x="347" y="918"/>
                </a:moveTo>
                <a:cubicBezTo>
                  <a:pt x="347" y="1102"/>
                  <a:pt x="334" y="1280"/>
                  <a:pt x="323" y="1463"/>
                </a:cubicBezTo>
                <a:cubicBezTo>
                  <a:pt x="323" y="1496"/>
                  <a:pt x="323" y="1530"/>
                  <a:pt x="323" y="1563"/>
                </a:cubicBezTo>
              </a:path>
              <a:path w="2854" h="1588" extrusionOk="0">
                <a:moveTo>
                  <a:pt x="546" y="943"/>
                </a:moveTo>
                <a:cubicBezTo>
                  <a:pt x="598" y="891"/>
                  <a:pt x="502" y="1131"/>
                  <a:pt x="496" y="1191"/>
                </a:cubicBezTo>
                <a:cubicBezTo>
                  <a:pt x="485" y="1298"/>
                  <a:pt x="528" y="1369"/>
                  <a:pt x="571" y="1463"/>
                </a:cubicBezTo>
              </a:path>
              <a:path w="2854" h="1588" extrusionOk="0">
                <a:moveTo>
                  <a:pt x="25" y="1067"/>
                </a:moveTo>
                <a:cubicBezTo>
                  <a:pt x="-19" y="948"/>
                  <a:pt x="-16" y="924"/>
                  <a:pt x="99" y="843"/>
                </a:cubicBezTo>
                <a:cubicBezTo>
                  <a:pt x="287" y="711"/>
                  <a:pt x="402" y="725"/>
                  <a:pt x="546" y="893"/>
                </a:cubicBezTo>
                <a:cubicBezTo>
                  <a:pt x="709" y="1084"/>
                  <a:pt x="859" y="995"/>
                  <a:pt x="918" y="744"/>
                </a:cubicBezTo>
                <a:cubicBezTo>
                  <a:pt x="918" y="686"/>
                  <a:pt x="918" y="629"/>
                  <a:pt x="918" y="571"/>
                </a:cubicBezTo>
              </a:path>
              <a:path w="2854" h="1588" extrusionOk="0">
                <a:moveTo>
                  <a:pt x="769" y="1215"/>
                </a:moveTo>
                <a:cubicBezTo>
                  <a:pt x="769" y="1339"/>
                  <a:pt x="769" y="1463"/>
                  <a:pt x="769" y="1587"/>
                </a:cubicBezTo>
              </a:path>
              <a:path w="2854" h="1588" extrusionOk="0">
                <a:moveTo>
                  <a:pt x="769" y="1116"/>
                </a:moveTo>
                <a:cubicBezTo>
                  <a:pt x="723" y="1208"/>
                  <a:pt x="746" y="1252"/>
                  <a:pt x="819" y="1315"/>
                </a:cubicBezTo>
                <a:cubicBezTo>
                  <a:pt x="909" y="1242"/>
                  <a:pt x="921" y="1197"/>
                  <a:pt x="968" y="1091"/>
                </a:cubicBezTo>
                <a:cubicBezTo>
                  <a:pt x="968" y="1193"/>
                  <a:pt x="960" y="1300"/>
                  <a:pt x="992" y="1389"/>
                </a:cubicBezTo>
              </a:path>
              <a:path w="2854" h="1588" extrusionOk="0">
                <a:moveTo>
                  <a:pt x="1141" y="1067"/>
                </a:moveTo>
                <a:cubicBezTo>
                  <a:pt x="1082" y="1106"/>
                  <a:pt x="1092" y="1099"/>
                  <a:pt x="1092" y="1166"/>
                </a:cubicBezTo>
                <a:cubicBezTo>
                  <a:pt x="1092" y="1191"/>
                  <a:pt x="1092" y="1215"/>
                  <a:pt x="1092" y="1240"/>
                </a:cubicBezTo>
                <a:cubicBezTo>
                  <a:pt x="1153" y="1194"/>
                  <a:pt x="1113" y="1123"/>
                  <a:pt x="1166" y="1141"/>
                </a:cubicBezTo>
              </a:path>
              <a:path w="2854" h="1588" extrusionOk="0">
                <a:moveTo>
                  <a:pt x="1141" y="1067"/>
                </a:moveTo>
                <a:cubicBezTo>
                  <a:pt x="1182" y="1108"/>
                  <a:pt x="1224" y="1150"/>
                  <a:pt x="1265" y="1191"/>
                </a:cubicBezTo>
                <a:cubicBezTo>
                  <a:pt x="1351" y="959"/>
                  <a:pt x="1340" y="745"/>
                  <a:pt x="1340" y="496"/>
                </a:cubicBezTo>
                <a:cubicBezTo>
                  <a:pt x="1340" y="463"/>
                  <a:pt x="1340" y="430"/>
                  <a:pt x="1340" y="397"/>
                </a:cubicBezTo>
                <a:cubicBezTo>
                  <a:pt x="1410" y="538"/>
                  <a:pt x="1410" y="723"/>
                  <a:pt x="1414" y="893"/>
                </a:cubicBezTo>
                <a:cubicBezTo>
                  <a:pt x="1416" y="1009"/>
                  <a:pt x="1414" y="1124"/>
                  <a:pt x="1414" y="1240"/>
                </a:cubicBezTo>
                <a:cubicBezTo>
                  <a:pt x="1365" y="1143"/>
                  <a:pt x="1338" y="1023"/>
                  <a:pt x="1290" y="918"/>
                </a:cubicBezTo>
                <a:cubicBezTo>
                  <a:pt x="1349" y="1016"/>
                  <a:pt x="1450" y="1013"/>
                  <a:pt x="1563" y="1017"/>
                </a:cubicBezTo>
                <a:cubicBezTo>
                  <a:pt x="1638" y="1019"/>
                  <a:pt x="1707" y="1019"/>
                  <a:pt x="1612" y="1067"/>
                </a:cubicBezTo>
                <a:cubicBezTo>
                  <a:pt x="1612" y="927"/>
                  <a:pt x="1573" y="726"/>
                  <a:pt x="1637" y="595"/>
                </a:cubicBezTo>
                <a:cubicBezTo>
                  <a:pt x="1685" y="572"/>
                  <a:pt x="1700" y="564"/>
                  <a:pt x="1736" y="571"/>
                </a:cubicBezTo>
              </a:path>
              <a:path w="2854" h="1588" extrusionOk="0">
                <a:moveTo>
                  <a:pt x="1960" y="99"/>
                </a:moveTo>
                <a:cubicBezTo>
                  <a:pt x="1925" y="117"/>
                  <a:pt x="2069" y="318"/>
                  <a:pt x="2084" y="372"/>
                </a:cubicBezTo>
                <a:cubicBezTo>
                  <a:pt x="2120" y="501"/>
                  <a:pt x="2109" y="637"/>
                  <a:pt x="2109" y="769"/>
                </a:cubicBezTo>
              </a:path>
              <a:path w="2854" h="1588" extrusionOk="0">
                <a:moveTo>
                  <a:pt x="2059" y="372"/>
                </a:moveTo>
                <a:cubicBezTo>
                  <a:pt x="2003" y="285"/>
                  <a:pt x="1994" y="232"/>
                  <a:pt x="1910" y="198"/>
                </a:cubicBezTo>
                <a:cubicBezTo>
                  <a:pt x="2114" y="198"/>
                  <a:pt x="2184" y="179"/>
                  <a:pt x="2233" y="397"/>
                </a:cubicBezTo>
                <a:cubicBezTo>
                  <a:pt x="2255" y="533"/>
                  <a:pt x="2257" y="571"/>
                  <a:pt x="2307" y="645"/>
                </a:cubicBezTo>
                <a:cubicBezTo>
                  <a:pt x="2490" y="622"/>
                  <a:pt x="2397" y="414"/>
                  <a:pt x="2381" y="273"/>
                </a:cubicBezTo>
                <a:cubicBezTo>
                  <a:pt x="2372" y="190"/>
                  <a:pt x="2299" y="-109"/>
                  <a:pt x="2431" y="74"/>
                </a:cubicBezTo>
              </a:path>
              <a:path w="2854" h="1588" extrusionOk="0">
                <a:moveTo>
                  <a:pt x="2555" y="571"/>
                </a:moveTo>
                <a:cubicBezTo>
                  <a:pt x="2634" y="571"/>
                  <a:pt x="2589" y="534"/>
                  <a:pt x="2629" y="471"/>
                </a:cubicBezTo>
                <a:cubicBezTo>
                  <a:pt x="2697" y="381"/>
                  <a:pt x="2715" y="358"/>
                  <a:pt x="2753" y="298"/>
                </a:cubicBezTo>
                <a:cubicBezTo>
                  <a:pt x="2791" y="364"/>
                  <a:pt x="2815" y="443"/>
                  <a:pt x="2828" y="521"/>
                </a:cubicBezTo>
                <a:cubicBezTo>
                  <a:pt x="2870" y="354"/>
                  <a:pt x="2795" y="190"/>
                  <a:pt x="2828" y="25"/>
                </a:cubicBezTo>
                <a:cubicBezTo>
                  <a:pt x="2836" y="25"/>
                  <a:pt x="2845" y="25"/>
                  <a:pt x="2853" y="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Group 2"/>
          <p:cNvGraphicFramePr>
            <a:graphicFrameLocks noGrp="1"/>
          </p:cNvGraphicFramePr>
          <p:nvPr/>
        </p:nvGraphicFramePr>
        <p:xfrm>
          <a:off x="0" y="0"/>
          <a:ext cx="3929058" cy="2578608"/>
        </p:xfrm>
        <a:graphic>
          <a:graphicData uri="http://schemas.openxmlformats.org/drawingml/2006/table">
            <a:tbl>
              <a:tblPr/>
              <a:tblGrid>
                <a:gridCol w="924484"/>
                <a:gridCol w="861434"/>
                <a:gridCol w="571504"/>
                <a:gridCol w="525466"/>
                <a:gridCol w="1046170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FakName</a:t>
                      </a:r>
                      <a:endParaRPr kumimoji="1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3" name="Group 51"/>
          <p:cNvGraphicFramePr>
            <a:graphicFrameLocks noGrp="1"/>
          </p:cNvGraphicFramePr>
          <p:nvPr/>
        </p:nvGraphicFramePr>
        <p:xfrm>
          <a:off x="2357438" y="3500438"/>
          <a:ext cx="6786577" cy="2855976"/>
        </p:xfrm>
        <a:graphic>
          <a:graphicData uri="http://schemas.openxmlformats.org/drawingml/2006/table">
            <a:tbl>
              <a:tblPr/>
              <a:tblGrid>
                <a:gridCol w="1272492"/>
                <a:gridCol w="1442151"/>
                <a:gridCol w="1071570"/>
                <a:gridCol w="985632"/>
                <a:gridCol w="2014732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Geschlecht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FakName</a:t>
                      </a:r>
                      <a:endParaRPr kumimoji="1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 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74" name="Group 62"/>
          <p:cNvGraphicFramePr>
            <a:graphicFrameLocks noGrp="1"/>
          </p:cNvGraphicFramePr>
          <p:nvPr/>
        </p:nvGraphicFramePr>
        <p:xfrm>
          <a:off x="1066800" y="506413"/>
          <a:ext cx="6705600" cy="2523743"/>
        </p:xfrm>
        <a:graphic>
          <a:graphicData uri="http://schemas.openxmlformats.org/drawingml/2006/table">
            <a:tbl>
              <a:tblPr/>
              <a:tblGrid>
                <a:gridCol w="2544763"/>
                <a:gridCol w="2205037"/>
                <a:gridCol w="1955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Telefonbuch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Straße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Telefon#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Mickey Mouse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Main Street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Minnie Mouse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Broadway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94725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Donald Duck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Broadway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95672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8" name="Text Box 61"/>
          <p:cNvSpPr txBox="1">
            <a:spLocks noChangeArrowheads="1"/>
          </p:cNvSpPr>
          <p:nvPr/>
        </p:nvSpPr>
        <p:spPr bwMode="auto">
          <a:xfrm>
            <a:off x="152400" y="3352800"/>
            <a:ext cx="8991600" cy="3925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Ausprägung: </a:t>
            </a:r>
            <a:r>
              <a:rPr lang="de-DE">
                <a:latin typeface="Tahoma" pitchFamily="34" charset="0"/>
              </a:rPr>
              <a:t>der aktuelle Zustand der Datenbasis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Schlüssel: </a:t>
            </a:r>
            <a:r>
              <a:rPr lang="de-DE">
                <a:latin typeface="Tahoma" pitchFamily="34" charset="0"/>
              </a:rPr>
              <a:t>minimale Menge von Attributen, deren Werte ein Tupel eindeutig identifizieren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Primärschlüssel: </a:t>
            </a:r>
            <a:r>
              <a:rPr lang="de-DE">
                <a:latin typeface="Tahoma" pitchFamily="34" charset="0"/>
              </a:rPr>
              <a:t>wird unterstrichen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Einer der Schlüsselkandidaten wird als Primärschlüssel ausgewählt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Hat eine besondere Bedeutung bei der Referenzierung von Tupeln </a:t>
            </a:r>
          </a:p>
          <a:p>
            <a:pPr algn="l">
              <a:spcBef>
                <a:spcPct val="50000"/>
              </a:spcBef>
            </a:pPr>
            <a:endParaRPr lang="de-DE" b="1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860550" y="1603375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447800" y="54102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0" y="7620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0" y="4648200"/>
            <a:ext cx="12954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0" y="2286000"/>
            <a:ext cx="1408113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0" y="1524000"/>
            <a:ext cx="1408113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0" y="5334000"/>
            <a:ext cx="121920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0" y="60960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1636713" y="4976813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2057400" y="35052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3962400" y="1371600"/>
            <a:ext cx="1187450" cy="7286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3937000" y="3427413"/>
            <a:ext cx="1187450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prüfen</a:t>
            </a:r>
          </a:p>
        </p:txBody>
      </p:sp>
      <p:sp>
        <p:nvSpPr>
          <p:cNvPr id="23566" name="AutoShape 15"/>
          <p:cNvSpPr>
            <a:spLocks noChangeArrowheads="1"/>
          </p:cNvSpPr>
          <p:nvPr/>
        </p:nvSpPr>
        <p:spPr bwMode="auto">
          <a:xfrm>
            <a:off x="3581400" y="5181600"/>
            <a:ext cx="1752600" cy="9747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arbeitenFür</a:t>
            </a: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5791200" y="54102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5495925" y="1511300"/>
            <a:ext cx="1631950" cy="4556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6400800" y="3352800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sp>
        <p:nvSpPr>
          <p:cNvPr id="23570" name="AutoShape 19"/>
          <p:cNvSpPr>
            <a:spLocks noChangeArrowheads="1"/>
          </p:cNvSpPr>
          <p:nvPr/>
        </p:nvSpPr>
        <p:spPr bwMode="auto">
          <a:xfrm>
            <a:off x="5216525" y="52388"/>
            <a:ext cx="2098675" cy="63341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voraussetzen</a:t>
            </a: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734300" y="1447800"/>
            <a:ext cx="140970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734300" y="6858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7734300" y="22098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7735888" y="5486400"/>
            <a:ext cx="1408112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7735888" y="4800600"/>
            <a:ext cx="1408112" cy="5492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5029200" y="6311900"/>
            <a:ext cx="140970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6324600" y="549275"/>
            <a:ext cx="1379538" cy="6032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Nach-</a:t>
            </a:r>
          </a:p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folger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267200" y="762000"/>
            <a:ext cx="17256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Vorgänger</a:t>
            </a:r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6553200" y="63119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3600" y="609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6553200" y="609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048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Uni-Schema</a:t>
            </a:r>
          </a:p>
        </p:txBody>
      </p:sp>
      <p:cxnSp>
        <p:nvCxnSpPr>
          <p:cNvPr id="23583" name="AutoShape 32"/>
          <p:cNvCxnSpPr>
            <a:cxnSpLocks noChangeShapeType="1"/>
            <a:stCxn id="23555" idx="1"/>
            <a:endCxn id="23557" idx="5"/>
          </p:cNvCxnSpPr>
          <p:nvPr/>
        </p:nvCxnSpPr>
        <p:spPr bwMode="auto">
          <a:xfrm flipH="1" flipV="1">
            <a:off x="1106488" y="5114925"/>
            <a:ext cx="341312" cy="523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55" idx="1"/>
            <a:endCxn id="23560" idx="6"/>
          </p:cNvCxnSpPr>
          <p:nvPr/>
        </p:nvCxnSpPr>
        <p:spPr bwMode="auto">
          <a:xfrm flipH="1" flipV="1">
            <a:off x="1219200" y="5607050"/>
            <a:ext cx="228600" cy="31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5" idx="1"/>
            <a:endCxn id="23561" idx="7"/>
          </p:cNvCxnSpPr>
          <p:nvPr/>
        </p:nvCxnSpPr>
        <p:spPr bwMode="auto">
          <a:xfrm flipH="1">
            <a:off x="1201738" y="5638800"/>
            <a:ext cx="246062" cy="5365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5" idx="2"/>
            <a:endCxn id="23567" idx="0"/>
          </p:cNvCxnSpPr>
          <p:nvPr/>
        </p:nvCxnSpPr>
        <p:spPr bwMode="auto">
          <a:xfrm>
            <a:off x="4530725" y="4154488"/>
            <a:ext cx="2076450" cy="1255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6" idx="3"/>
            <a:endCxn id="23567" idx="1"/>
          </p:cNvCxnSpPr>
          <p:nvPr/>
        </p:nvCxnSpPr>
        <p:spPr bwMode="auto">
          <a:xfrm flipV="1">
            <a:off x="5334000" y="5638800"/>
            <a:ext cx="457200" cy="30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55" idx="3"/>
            <a:endCxn id="23566" idx="1"/>
          </p:cNvCxnSpPr>
          <p:nvPr/>
        </p:nvCxnSpPr>
        <p:spPr bwMode="auto">
          <a:xfrm>
            <a:off x="3079750" y="5638800"/>
            <a:ext cx="501650" cy="30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0"/>
            <a:endCxn id="23554" idx="2"/>
          </p:cNvCxnSpPr>
          <p:nvPr/>
        </p:nvCxnSpPr>
        <p:spPr bwMode="auto">
          <a:xfrm flipH="1" flipV="1">
            <a:off x="2676525" y="2058988"/>
            <a:ext cx="1854200" cy="1368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8" idx="2"/>
            <a:endCxn id="23565" idx="0"/>
          </p:cNvCxnSpPr>
          <p:nvPr/>
        </p:nvCxnSpPr>
        <p:spPr bwMode="auto">
          <a:xfrm flipH="1">
            <a:off x="4530725" y="1966913"/>
            <a:ext cx="1781175" cy="146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7" idx="0"/>
            <a:endCxn id="23569" idx="2"/>
          </p:cNvCxnSpPr>
          <p:nvPr/>
        </p:nvCxnSpPr>
        <p:spPr bwMode="auto">
          <a:xfrm flipV="1">
            <a:off x="6607175" y="4079875"/>
            <a:ext cx="387350" cy="1330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8" idx="2"/>
            <a:endCxn id="23569" idx="0"/>
          </p:cNvCxnSpPr>
          <p:nvPr/>
        </p:nvCxnSpPr>
        <p:spPr bwMode="auto">
          <a:xfrm>
            <a:off x="6311900" y="1966913"/>
            <a:ext cx="682625" cy="13858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54" idx="3"/>
            <a:endCxn id="23564" idx="1"/>
          </p:cNvCxnSpPr>
          <p:nvPr/>
        </p:nvCxnSpPr>
        <p:spPr bwMode="auto">
          <a:xfrm flipV="1">
            <a:off x="3492500" y="1736725"/>
            <a:ext cx="469900" cy="95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4" idx="3"/>
            <a:endCxn id="23568" idx="1"/>
          </p:cNvCxnSpPr>
          <p:nvPr/>
        </p:nvCxnSpPr>
        <p:spPr bwMode="auto">
          <a:xfrm>
            <a:off x="5149850" y="1736725"/>
            <a:ext cx="3460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7" idx="2"/>
            <a:endCxn id="23576" idx="0"/>
          </p:cNvCxnSpPr>
          <p:nvPr/>
        </p:nvCxnSpPr>
        <p:spPr bwMode="auto">
          <a:xfrm flipH="1">
            <a:off x="5734050" y="5865813"/>
            <a:ext cx="873125" cy="4460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7" idx="2"/>
            <a:endCxn id="23579" idx="0"/>
          </p:cNvCxnSpPr>
          <p:nvPr/>
        </p:nvCxnSpPr>
        <p:spPr bwMode="auto">
          <a:xfrm>
            <a:off x="6607175" y="5865813"/>
            <a:ext cx="650875" cy="4460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7" idx="3"/>
            <a:endCxn id="23575" idx="3"/>
          </p:cNvCxnSpPr>
          <p:nvPr/>
        </p:nvCxnSpPr>
        <p:spPr bwMode="auto">
          <a:xfrm flipV="1">
            <a:off x="7423150" y="5268913"/>
            <a:ext cx="519113" cy="3698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8" name="AutoShape 47"/>
          <p:cNvCxnSpPr>
            <a:cxnSpLocks noChangeShapeType="1"/>
            <a:stCxn id="23567" idx="3"/>
            <a:endCxn id="23574" idx="2"/>
          </p:cNvCxnSpPr>
          <p:nvPr/>
        </p:nvCxnSpPr>
        <p:spPr bwMode="auto">
          <a:xfrm>
            <a:off x="7423150" y="5638800"/>
            <a:ext cx="312738" cy="1206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9" name="AutoShape 48"/>
          <p:cNvCxnSpPr>
            <a:cxnSpLocks noChangeShapeType="1"/>
            <a:stCxn id="23554" idx="1"/>
            <a:endCxn id="23556" idx="5"/>
          </p:cNvCxnSpPr>
          <p:nvPr/>
        </p:nvCxnSpPr>
        <p:spPr bwMode="auto">
          <a:xfrm flipH="1" flipV="1">
            <a:off x="1201738" y="1228725"/>
            <a:ext cx="658812" cy="6032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54" idx="1"/>
            <a:endCxn id="23559" idx="6"/>
          </p:cNvCxnSpPr>
          <p:nvPr/>
        </p:nvCxnSpPr>
        <p:spPr bwMode="auto">
          <a:xfrm flipH="1" flipV="1">
            <a:off x="1408113" y="1798638"/>
            <a:ext cx="452437" cy="333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54" idx="1"/>
            <a:endCxn id="23558" idx="7"/>
          </p:cNvCxnSpPr>
          <p:nvPr/>
        </p:nvCxnSpPr>
        <p:spPr bwMode="auto">
          <a:xfrm flipH="1">
            <a:off x="1201738" y="1831975"/>
            <a:ext cx="658812" cy="534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68" idx="3"/>
            <a:endCxn id="23572" idx="3"/>
          </p:cNvCxnSpPr>
          <p:nvPr/>
        </p:nvCxnSpPr>
        <p:spPr bwMode="auto">
          <a:xfrm flipV="1">
            <a:off x="7127875" y="1152525"/>
            <a:ext cx="812800" cy="5873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3" name="AutoShape 52"/>
          <p:cNvCxnSpPr>
            <a:cxnSpLocks noChangeShapeType="1"/>
            <a:stCxn id="23568" idx="3"/>
            <a:endCxn id="23571" idx="2"/>
          </p:cNvCxnSpPr>
          <p:nvPr/>
        </p:nvCxnSpPr>
        <p:spPr bwMode="auto">
          <a:xfrm flipV="1">
            <a:off x="7127875" y="1720850"/>
            <a:ext cx="606425" cy="19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4" name="AutoShape 53"/>
          <p:cNvCxnSpPr>
            <a:cxnSpLocks noChangeShapeType="1"/>
            <a:stCxn id="23568" idx="3"/>
            <a:endCxn id="23573" idx="1"/>
          </p:cNvCxnSpPr>
          <p:nvPr/>
        </p:nvCxnSpPr>
        <p:spPr bwMode="auto">
          <a:xfrm>
            <a:off x="7127875" y="1739900"/>
            <a:ext cx="812800" cy="5508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5" name="AutoShape 54"/>
          <p:cNvCxnSpPr>
            <a:cxnSpLocks noChangeShapeType="1"/>
            <a:stCxn id="23565" idx="1"/>
            <a:endCxn id="23563" idx="6"/>
          </p:cNvCxnSpPr>
          <p:nvPr/>
        </p:nvCxnSpPr>
        <p:spPr bwMode="auto">
          <a:xfrm flipH="1" flipV="1">
            <a:off x="3465513" y="3778250"/>
            <a:ext cx="471487" cy="12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606" name="Text Box 55"/>
          <p:cNvSpPr txBox="1">
            <a:spLocks noChangeArrowheads="1"/>
          </p:cNvSpPr>
          <p:nvPr/>
        </p:nvSpPr>
        <p:spPr bwMode="auto">
          <a:xfrm>
            <a:off x="6629400" y="48006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5562600" y="10668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3608" name="Text Box 57"/>
          <p:cNvSpPr txBox="1">
            <a:spLocks noChangeArrowheads="1"/>
          </p:cNvSpPr>
          <p:nvPr/>
        </p:nvSpPr>
        <p:spPr bwMode="auto">
          <a:xfrm>
            <a:off x="5562600" y="48006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3609" name="Text Box 58"/>
          <p:cNvSpPr txBox="1">
            <a:spLocks noChangeArrowheads="1"/>
          </p:cNvSpPr>
          <p:nvPr/>
        </p:nvSpPr>
        <p:spPr bwMode="auto">
          <a:xfrm>
            <a:off x="5486400" y="55626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3610" name="Text Box 59"/>
          <p:cNvSpPr txBox="1">
            <a:spLocks noChangeArrowheads="1"/>
          </p:cNvSpPr>
          <p:nvPr/>
        </p:nvSpPr>
        <p:spPr bwMode="auto">
          <a:xfrm>
            <a:off x="2362200" y="20574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3611" name="Text Box 60"/>
          <p:cNvSpPr txBox="1">
            <a:spLocks noChangeArrowheads="1"/>
          </p:cNvSpPr>
          <p:nvPr/>
        </p:nvSpPr>
        <p:spPr bwMode="auto">
          <a:xfrm>
            <a:off x="6477000" y="19812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3612" name="Text Box 61"/>
          <p:cNvSpPr txBox="1">
            <a:spLocks noChangeArrowheads="1"/>
          </p:cNvSpPr>
          <p:nvPr/>
        </p:nvSpPr>
        <p:spPr bwMode="auto">
          <a:xfrm>
            <a:off x="3124200" y="55626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3613" name="Text Box 62"/>
          <p:cNvSpPr txBox="1">
            <a:spLocks noChangeArrowheads="1"/>
          </p:cNvSpPr>
          <p:nvPr/>
        </p:nvSpPr>
        <p:spPr bwMode="auto">
          <a:xfrm>
            <a:off x="5715000" y="22860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3614" name="Text Box 63"/>
          <p:cNvSpPr txBox="1">
            <a:spLocks noChangeArrowheads="1"/>
          </p:cNvSpPr>
          <p:nvPr/>
        </p:nvSpPr>
        <p:spPr bwMode="auto">
          <a:xfrm>
            <a:off x="6553200" y="10668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3615" name="Text Box 64"/>
          <p:cNvSpPr txBox="1">
            <a:spLocks noChangeArrowheads="1"/>
          </p:cNvSpPr>
          <p:nvPr/>
        </p:nvSpPr>
        <p:spPr bwMode="auto">
          <a:xfrm>
            <a:off x="5029200" y="16764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3616" name="Text Box 65"/>
          <p:cNvSpPr txBox="1">
            <a:spLocks noChangeArrowheads="1"/>
          </p:cNvSpPr>
          <p:nvPr/>
        </p:nvSpPr>
        <p:spPr bwMode="auto">
          <a:xfrm>
            <a:off x="3581400" y="16764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Relationale Darstellung von Entitytypen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448800" cy="51816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smtClean="0"/>
              <a:t>Studenten</a:t>
            </a:r>
            <a:r>
              <a:rPr lang="de-DE" smtClean="0"/>
              <a:t>:	{[</a:t>
            </a:r>
            <a:r>
              <a:rPr lang="de-DE" u="sng" smtClean="0"/>
              <a:t>MatrNr:integer</a:t>
            </a:r>
            <a:r>
              <a:rPr lang="de-DE" smtClean="0"/>
              <a:t>, </a:t>
            </a:r>
            <a:r>
              <a:rPr lang="de-DE" i="1" smtClean="0"/>
              <a:t>Name</a:t>
            </a:r>
            <a:r>
              <a:rPr lang="de-DE" smtClean="0"/>
              <a:t>: </a:t>
            </a:r>
            <a:r>
              <a:rPr lang="de-DE" i="1" smtClean="0"/>
              <a:t>string, Semester</a:t>
            </a:r>
            <a:r>
              <a:rPr lang="de-DE" smtClean="0"/>
              <a:t>: </a:t>
            </a:r>
            <a:r>
              <a:rPr lang="de-DE" i="1" smtClean="0"/>
              <a:t>integer</a:t>
            </a:r>
            <a:r>
              <a:rPr lang="de-DE" smtClean="0"/>
              <a:t>]}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b="1" smtClean="0"/>
              <a:t>Vorlesungen</a:t>
            </a:r>
            <a:r>
              <a:rPr lang="de-DE" smtClean="0"/>
              <a:t>: {[</a:t>
            </a:r>
            <a:r>
              <a:rPr lang="de-DE" u="sng" smtClean="0"/>
              <a:t>VorlNr:integer</a:t>
            </a:r>
            <a:r>
              <a:rPr lang="de-DE" smtClean="0"/>
              <a:t>, </a:t>
            </a:r>
            <a:r>
              <a:rPr lang="de-DE" i="1" smtClean="0"/>
              <a:t>Titel</a:t>
            </a:r>
            <a:r>
              <a:rPr lang="de-DE" smtClean="0"/>
              <a:t>: </a:t>
            </a:r>
            <a:r>
              <a:rPr lang="de-DE" i="1" smtClean="0"/>
              <a:t>string, SWS</a:t>
            </a:r>
            <a:r>
              <a:rPr lang="de-DE" smtClean="0"/>
              <a:t>: </a:t>
            </a:r>
            <a:r>
              <a:rPr lang="de-DE" i="1" smtClean="0"/>
              <a:t>integer</a:t>
            </a:r>
            <a:r>
              <a:rPr lang="de-DE" smtClean="0"/>
              <a:t>]}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b="1" smtClean="0"/>
              <a:t>Professoren</a:t>
            </a:r>
            <a:r>
              <a:rPr lang="de-DE" smtClean="0"/>
              <a:t>: {[</a:t>
            </a:r>
            <a:r>
              <a:rPr lang="de-DE" u="sng" smtClean="0"/>
              <a:t>PersNr:integer</a:t>
            </a:r>
            <a:r>
              <a:rPr lang="de-DE" smtClean="0"/>
              <a:t>, </a:t>
            </a:r>
            <a:r>
              <a:rPr lang="de-DE" i="1" smtClean="0"/>
              <a:t>Name</a:t>
            </a:r>
            <a:r>
              <a:rPr lang="de-DE" smtClean="0"/>
              <a:t>: </a:t>
            </a:r>
            <a:r>
              <a:rPr lang="de-DE" i="1" smtClean="0"/>
              <a:t>string, Rang</a:t>
            </a:r>
            <a:r>
              <a:rPr lang="de-DE" smtClean="0"/>
              <a:t>: </a:t>
            </a:r>
            <a:r>
              <a:rPr lang="de-DE" i="1" smtClean="0"/>
              <a:t>string,           			    Raum</a:t>
            </a:r>
            <a:r>
              <a:rPr lang="de-DE" smtClean="0"/>
              <a:t>:</a:t>
            </a:r>
            <a:r>
              <a:rPr lang="de-DE" i="1" smtClean="0"/>
              <a:t> integer</a:t>
            </a:r>
            <a:r>
              <a:rPr lang="de-DE" smtClean="0"/>
              <a:t>]}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b="1" smtClean="0"/>
              <a:t>Assistenten</a:t>
            </a:r>
            <a:r>
              <a:rPr lang="de-DE" smtClean="0"/>
              <a:t>: {[</a:t>
            </a:r>
            <a:r>
              <a:rPr lang="de-DE" u="sng" smtClean="0"/>
              <a:t>PersNr:integer</a:t>
            </a:r>
            <a:r>
              <a:rPr lang="de-DE" smtClean="0"/>
              <a:t>, </a:t>
            </a:r>
            <a:r>
              <a:rPr lang="de-DE" i="1" smtClean="0"/>
              <a:t>Name</a:t>
            </a:r>
            <a:r>
              <a:rPr lang="de-DE" smtClean="0"/>
              <a:t>: </a:t>
            </a:r>
            <a:r>
              <a:rPr lang="de-DE" i="1" smtClean="0"/>
              <a:t>string, Fachgebiet</a:t>
            </a:r>
            <a:r>
              <a:rPr lang="de-DE" smtClean="0"/>
              <a:t>: </a:t>
            </a:r>
            <a:r>
              <a:rPr lang="de-DE" i="1" smtClean="0"/>
              <a:t>string</a:t>
            </a:r>
            <a:r>
              <a:rPr lang="de-DE" smtClean="0"/>
              <a:t>]}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5"/>
          <p:cNvSpPr>
            <a:spLocks noChangeArrowheads="1"/>
          </p:cNvSpPr>
          <p:nvPr/>
        </p:nvSpPr>
        <p:spPr bwMode="auto">
          <a:xfrm>
            <a:off x="4953000" y="5410200"/>
            <a:ext cx="1676400" cy="533400"/>
          </a:xfrm>
          <a:prstGeom prst="rect">
            <a:avLst/>
          </a:prstGeom>
          <a:solidFill>
            <a:srgbClr val="FF99FF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64"/>
          <p:cNvSpPr>
            <a:spLocks noChangeArrowheads="1"/>
          </p:cNvSpPr>
          <p:nvPr/>
        </p:nvSpPr>
        <p:spPr bwMode="auto">
          <a:xfrm>
            <a:off x="2743200" y="5410200"/>
            <a:ext cx="1600200" cy="609600"/>
          </a:xfrm>
          <a:prstGeom prst="rect">
            <a:avLst/>
          </a:prstGeom>
          <a:solidFill>
            <a:srgbClr val="99FF99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63"/>
          <p:cNvSpPr>
            <a:spLocks noChangeArrowheads="1"/>
          </p:cNvSpPr>
          <p:nvPr/>
        </p:nvSpPr>
        <p:spPr bwMode="auto">
          <a:xfrm>
            <a:off x="838200" y="5410200"/>
            <a:ext cx="1676400" cy="6096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de-DE" smtClean="0"/>
              <a:t>Relationale Darstellung von Beziehungen</a:t>
            </a:r>
          </a:p>
        </p:txBody>
      </p:sp>
      <p:sp>
        <p:nvSpPr>
          <p:cNvPr id="1035" name="Oval 3"/>
          <p:cNvSpPr>
            <a:spLocks noChangeArrowheads="1"/>
          </p:cNvSpPr>
          <p:nvPr/>
        </p:nvSpPr>
        <p:spPr bwMode="auto">
          <a:xfrm>
            <a:off x="1981200" y="1295400"/>
            <a:ext cx="1295400" cy="457200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  <a:r>
              <a:rPr lang="de-DE" baseline="-25000">
                <a:latin typeface="Times New Roman" pitchFamily="18" charset="0"/>
              </a:rPr>
              <a:t>11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036" name="Oval 4"/>
          <p:cNvSpPr>
            <a:spLocks noChangeArrowheads="1"/>
          </p:cNvSpPr>
          <p:nvPr/>
        </p:nvSpPr>
        <p:spPr bwMode="auto">
          <a:xfrm>
            <a:off x="5181600" y="1295400"/>
            <a:ext cx="1371600" cy="533400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000">
              <a:latin typeface="Times New Roman" pitchFamily="18" charset="0"/>
            </a:endParaRPr>
          </a:p>
        </p:txBody>
      </p:sp>
      <p:sp>
        <p:nvSpPr>
          <p:cNvPr id="1037" name="Rectangle 5"/>
          <p:cNvSpPr>
            <a:spLocks noChangeArrowheads="1"/>
          </p:cNvSpPr>
          <p:nvPr/>
        </p:nvSpPr>
        <p:spPr bwMode="auto">
          <a:xfrm>
            <a:off x="3733800" y="1295400"/>
            <a:ext cx="1143000" cy="533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1038" name="AutoShape 6"/>
          <p:cNvCxnSpPr>
            <a:cxnSpLocks noChangeShapeType="1"/>
            <a:stCxn id="1037" idx="3"/>
            <a:endCxn id="1036" idx="2"/>
          </p:cNvCxnSpPr>
          <p:nvPr/>
        </p:nvCxnSpPr>
        <p:spPr bwMode="auto">
          <a:xfrm>
            <a:off x="4876800" y="1562100"/>
            <a:ext cx="285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9" name="AutoShape 8"/>
          <p:cNvSpPr>
            <a:spLocks noChangeArrowheads="1"/>
          </p:cNvSpPr>
          <p:nvPr/>
        </p:nvSpPr>
        <p:spPr bwMode="auto">
          <a:xfrm>
            <a:off x="3505200" y="2362200"/>
            <a:ext cx="1600200" cy="838200"/>
          </a:xfrm>
          <a:prstGeom prst="diamond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cxnSp>
        <p:nvCxnSpPr>
          <p:cNvPr id="1040" name="AutoShape 9"/>
          <p:cNvCxnSpPr>
            <a:cxnSpLocks noChangeShapeType="1"/>
            <a:stCxn id="1037" idx="2"/>
            <a:endCxn id="1039" idx="0"/>
          </p:cNvCxnSpPr>
          <p:nvPr/>
        </p:nvCxnSpPr>
        <p:spPr bwMode="auto">
          <a:xfrm>
            <a:off x="4305300" y="18288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0"/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42" name="Oval 12"/>
          <p:cNvSpPr>
            <a:spLocks noChangeArrowheads="1"/>
          </p:cNvSpPr>
          <p:nvPr/>
        </p:nvSpPr>
        <p:spPr bwMode="auto">
          <a:xfrm>
            <a:off x="5410200" y="2057400"/>
            <a:ext cx="1143000" cy="45720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  <a:r>
              <a:rPr lang="de-DE" i="1" baseline="30000">
                <a:latin typeface="Times New Roman" pitchFamily="18" charset="0"/>
              </a:rPr>
              <a:t>R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043" name="Oval 13"/>
          <p:cNvSpPr>
            <a:spLocks noChangeArrowheads="1"/>
          </p:cNvSpPr>
          <p:nvPr/>
        </p:nvSpPr>
        <p:spPr bwMode="auto">
          <a:xfrm>
            <a:off x="5410200" y="2895600"/>
            <a:ext cx="1295400" cy="68580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i="1">
              <a:latin typeface="Times New Roman" pitchFamily="18" charset="0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5105400" y="3733800"/>
            <a:ext cx="914400" cy="45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2514600" y="3733800"/>
            <a:ext cx="914400" cy="45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2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1046" name="AutoShape 18"/>
          <p:cNvCxnSpPr>
            <a:cxnSpLocks noChangeShapeType="1"/>
            <a:stCxn id="1039" idx="2"/>
            <a:endCxn id="1045" idx="0"/>
          </p:cNvCxnSpPr>
          <p:nvPr/>
        </p:nvCxnSpPr>
        <p:spPr bwMode="auto">
          <a:xfrm flipH="1">
            <a:off x="2971800" y="3200400"/>
            <a:ext cx="1333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19"/>
          <p:cNvCxnSpPr>
            <a:cxnSpLocks noChangeShapeType="1"/>
            <a:stCxn id="1039" idx="2"/>
            <a:endCxn id="1044" idx="0"/>
          </p:cNvCxnSpPr>
          <p:nvPr/>
        </p:nvCxnSpPr>
        <p:spPr bwMode="auto">
          <a:xfrm>
            <a:off x="4305300" y="3200400"/>
            <a:ext cx="1257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Oval 20"/>
          <p:cNvSpPr>
            <a:spLocks noChangeArrowheads="1"/>
          </p:cNvSpPr>
          <p:nvPr/>
        </p:nvSpPr>
        <p:spPr bwMode="auto">
          <a:xfrm>
            <a:off x="6324600" y="3810000"/>
            <a:ext cx="1295400" cy="4572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  <a:r>
              <a:rPr lang="de-DE" i="1" baseline="-25000">
                <a:latin typeface="Times New Roman" pitchFamily="18" charset="0"/>
              </a:rPr>
              <a:t>n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049" name="Oval 21"/>
          <p:cNvSpPr>
            <a:spLocks noChangeArrowheads="1"/>
          </p:cNvSpPr>
          <p:nvPr/>
        </p:nvSpPr>
        <p:spPr bwMode="auto">
          <a:xfrm>
            <a:off x="6324600" y="4419600"/>
            <a:ext cx="1447800" cy="6096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050" name="Oval 22"/>
          <p:cNvSpPr>
            <a:spLocks noChangeArrowheads="1"/>
          </p:cNvSpPr>
          <p:nvPr/>
        </p:nvSpPr>
        <p:spPr bwMode="auto">
          <a:xfrm>
            <a:off x="762000" y="3352800"/>
            <a:ext cx="1295400" cy="4572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  <a:r>
              <a:rPr lang="de-DE" baseline="-25000">
                <a:latin typeface="Times New Roman" pitchFamily="18" charset="0"/>
              </a:rPr>
              <a:t>21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051" name="Oval 23"/>
          <p:cNvSpPr>
            <a:spLocks noChangeArrowheads="1"/>
          </p:cNvSpPr>
          <p:nvPr/>
        </p:nvSpPr>
        <p:spPr bwMode="auto">
          <a:xfrm>
            <a:off x="685800" y="4191000"/>
            <a:ext cx="1371600" cy="6096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i="1">
              <a:latin typeface="Times New Roman" pitchFamily="18" charset="0"/>
            </a:endParaRPr>
          </a:p>
        </p:txBody>
      </p:sp>
      <p:sp>
        <p:nvSpPr>
          <p:cNvPr id="1052" name="Oval 24"/>
          <p:cNvSpPr>
            <a:spLocks noChangeArrowheads="1"/>
          </p:cNvSpPr>
          <p:nvPr/>
        </p:nvSpPr>
        <p:spPr bwMode="auto">
          <a:xfrm>
            <a:off x="2362200" y="44958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53" name="Oval 25"/>
          <p:cNvSpPr>
            <a:spLocks noChangeArrowheads="1"/>
          </p:cNvSpPr>
          <p:nvPr/>
        </p:nvSpPr>
        <p:spPr bwMode="auto">
          <a:xfrm>
            <a:off x="5029200" y="44958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54" name="Text Box 45"/>
          <p:cNvSpPr txBox="1">
            <a:spLocks noChangeArrowheads="1"/>
          </p:cNvSpPr>
          <p:nvPr/>
        </p:nvSpPr>
        <p:spPr bwMode="auto">
          <a:xfrm rot="5328716">
            <a:off x="5942807" y="2437606"/>
            <a:ext cx="488950" cy="5794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>
                <a:latin typeface="Times New Roman" pitchFamily="18" charset="0"/>
              </a:rPr>
              <a:t>...</a:t>
            </a:r>
          </a:p>
        </p:txBody>
      </p:sp>
      <p:sp>
        <p:nvSpPr>
          <p:cNvPr id="1055" name="Text Box 47"/>
          <p:cNvSpPr txBox="1">
            <a:spLocks noChangeArrowheads="1"/>
          </p:cNvSpPr>
          <p:nvPr/>
        </p:nvSpPr>
        <p:spPr bwMode="auto">
          <a:xfrm>
            <a:off x="4038600" y="3810000"/>
            <a:ext cx="488950" cy="5794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>
                <a:latin typeface="Times New Roman" pitchFamily="18" charset="0"/>
              </a:rPr>
              <a:t>...</a:t>
            </a:r>
          </a:p>
        </p:txBody>
      </p:sp>
      <p:sp>
        <p:nvSpPr>
          <p:cNvPr id="1056" name="Text Box 53"/>
          <p:cNvSpPr txBox="1">
            <a:spLocks noChangeArrowheads="1"/>
          </p:cNvSpPr>
          <p:nvPr/>
        </p:nvSpPr>
        <p:spPr bwMode="auto">
          <a:xfrm>
            <a:off x="898525" y="4841875"/>
            <a:ext cx="1841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graphicFrame>
        <p:nvGraphicFramePr>
          <p:cNvPr id="1026" name="Object 59"/>
          <p:cNvGraphicFramePr>
            <a:graphicFrameLocks noChangeAspect="1"/>
          </p:cNvGraphicFramePr>
          <p:nvPr/>
        </p:nvGraphicFramePr>
        <p:xfrm>
          <a:off x="5562600" y="129540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Formel" r:id="rId4" imgW="622080" imgH="545760" progId="Equation.3">
                  <p:embed/>
                </p:oleObj>
              </mc:Choice>
              <mc:Fallback>
                <p:oleObj name="Formel" r:id="rId4" imgW="622080" imgH="5457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58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0"/>
          <p:cNvGraphicFramePr>
            <a:graphicFrameLocks noChangeAspect="1"/>
          </p:cNvGraphicFramePr>
          <p:nvPr/>
        </p:nvGraphicFramePr>
        <p:xfrm>
          <a:off x="5715000" y="2895600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Formel" r:id="rId6" imgW="609480" imgH="838080" progId="Equation.3">
                  <p:embed/>
                </p:oleObj>
              </mc:Choice>
              <mc:Fallback>
                <p:oleObj name="Formel" r:id="rId6" imgW="609480" imgH="8380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95600"/>
                        <a:ext cx="609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1"/>
          <p:cNvGraphicFramePr>
            <a:graphicFrameLocks noChangeAspect="1"/>
          </p:cNvGraphicFramePr>
          <p:nvPr/>
        </p:nvGraphicFramePr>
        <p:xfrm>
          <a:off x="6743700" y="4419600"/>
          <a:ext cx="72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Formel" r:id="rId8" imgW="723600" imgH="622080" progId="Equation.3">
                  <p:embed/>
                </p:oleObj>
              </mc:Choice>
              <mc:Fallback>
                <p:oleObj name="Formel" r:id="rId8" imgW="723600" imgH="6220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419600"/>
                        <a:ext cx="723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2"/>
          <p:cNvGraphicFramePr>
            <a:graphicFrameLocks noChangeAspect="1"/>
          </p:cNvGraphicFramePr>
          <p:nvPr/>
        </p:nvGraphicFramePr>
        <p:xfrm>
          <a:off x="990600" y="4184650"/>
          <a:ext cx="723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Formel" r:id="rId10" imgW="723600" imgH="622080" progId="Equation.3">
                  <p:embed/>
                </p:oleObj>
              </mc:Choice>
              <mc:Fallback>
                <p:oleObj name="Formel" r:id="rId10" imgW="723600" imgH="6220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84650"/>
                        <a:ext cx="7239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" name="Rectangle 66"/>
          <p:cNvSpPr>
            <a:spLocks noChangeArrowheads="1"/>
          </p:cNvSpPr>
          <p:nvPr/>
        </p:nvSpPr>
        <p:spPr bwMode="auto">
          <a:xfrm>
            <a:off x="6858000" y="5410200"/>
            <a:ext cx="1600200" cy="609600"/>
          </a:xfrm>
          <a:prstGeom prst="rect">
            <a:avLst/>
          </a:prstGeom>
          <a:solidFill>
            <a:srgbClr val="FF33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30" name="Object 55"/>
          <p:cNvGraphicFramePr>
            <a:graphicFrameLocks noChangeAspect="1"/>
          </p:cNvGraphicFramePr>
          <p:nvPr/>
        </p:nvGraphicFramePr>
        <p:xfrm>
          <a:off x="914400" y="5334000"/>
          <a:ext cx="7696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2" imgW="3060360" imgH="469800" progId="Equation.3">
                  <p:embed/>
                </p:oleObj>
              </mc:Choice>
              <mc:Fallback>
                <p:oleObj name="Equation" r:id="rId12" imgW="3060360" imgH="4698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769620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8" name="AutoShape 67"/>
          <p:cNvCxnSpPr>
            <a:cxnSpLocks noChangeShapeType="1"/>
            <a:stCxn id="1037" idx="1"/>
            <a:endCxn id="1035" idx="6"/>
          </p:cNvCxnSpPr>
          <p:nvPr/>
        </p:nvCxnSpPr>
        <p:spPr bwMode="auto">
          <a:xfrm flipH="1" flipV="1">
            <a:off x="3295650" y="1524000"/>
            <a:ext cx="438150" cy="38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9" name="AutoShape 69"/>
          <p:cNvCxnSpPr>
            <a:cxnSpLocks noChangeShapeType="1"/>
            <a:stCxn id="1037" idx="1"/>
            <a:endCxn id="1041" idx="6"/>
          </p:cNvCxnSpPr>
          <p:nvPr/>
        </p:nvCxnSpPr>
        <p:spPr bwMode="auto">
          <a:xfrm flipH="1">
            <a:off x="3124200" y="1562100"/>
            <a:ext cx="60960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0" name="AutoShape 70"/>
          <p:cNvCxnSpPr>
            <a:cxnSpLocks noChangeShapeType="1"/>
            <a:stCxn id="1037" idx="3"/>
            <a:endCxn id="1036" idx="2"/>
          </p:cNvCxnSpPr>
          <p:nvPr/>
        </p:nvCxnSpPr>
        <p:spPr bwMode="auto">
          <a:xfrm>
            <a:off x="4876800" y="1562100"/>
            <a:ext cx="2857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1" name="AutoShape 72"/>
          <p:cNvCxnSpPr>
            <a:cxnSpLocks noChangeShapeType="1"/>
            <a:stCxn id="1045" idx="1"/>
            <a:endCxn id="1050" idx="6"/>
          </p:cNvCxnSpPr>
          <p:nvPr/>
        </p:nvCxnSpPr>
        <p:spPr bwMode="auto">
          <a:xfrm flipH="1" flipV="1">
            <a:off x="2076450" y="3581400"/>
            <a:ext cx="43815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2" name="AutoShape 73"/>
          <p:cNvCxnSpPr>
            <a:cxnSpLocks noChangeShapeType="1"/>
            <a:stCxn id="1045" idx="1"/>
            <a:endCxn id="1051" idx="6"/>
          </p:cNvCxnSpPr>
          <p:nvPr/>
        </p:nvCxnSpPr>
        <p:spPr bwMode="auto">
          <a:xfrm flipH="1">
            <a:off x="2076450" y="3962400"/>
            <a:ext cx="43815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3" name="AutoShape 74"/>
          <p:cNvCxnSpPr>
            <a:cxnSpLocks noChangeShapeType="1"/>
            <a:stCxn id="1045" idx="2"/>
            <a:endCxn id="1052" idx="0"/>
          </p:cNvCxnSpPr>
          <p:nvPr/>
        </p:nvCxnSpPr>
        <p:spPr bwMode="auto">
          <a:xfrm flipH="1">
            <a:off x="2933700" y="4191000"/>
            <a:ext cx="381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4" name="AutoShape 75"/>
          <p:cNvCxnSpPr>
            <a:cxnSpLocks noChangeShapeType="1"/>
            <a:stCxn id="1044" idx="2"/>
            <a:endCxn id="1053" idx="0"/>
          </p:cNvCxnSpPr>
          <p:nvPr/>
        </p:nvCxnSpPr>
        <p:spPr bwMode="auto">
          <a:xfrm>
            <a:off x="5562600" y="4191000"/>
            <a:ext cx="381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5" name="AutoShape 76"/>
          <p:cNvCxnSpPr>
            <a:cxnSpLocks noChangeShapeType="1"/>
            <a:stCxn id="1044" idx="3"/>
            <a:endCxn id="1048" idx="2"/>
          </p:cNvCxnSpPr>
          <p:nvPr/>
        </p:nvCxnSpPr>
        <p:spPr bwMode="auto">
          <a:xfrm>
            <a:off x="6019800" y="3962400"/>
            <a:ext cx="285750" cy="76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6" name="AutoShape 77"/>
          <p:cNvCxnSpPr>
            <a:cxnSpLocks noChangeShapeType="1"/>
            <a:stCxn id="1044" idx="3"/>
            <a:endCxn id="1049" idx="1"/>
          </p:cNvCxnSpPr>
          <p:nvPr/>
        </p:nvCxnSpPr>
        <p:spPr bwMode="auto">
          <a:xfrm>
            <a:off x="6019800" y="3962400"/>
            <a:ext cx="517525" cy="527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7" name="AutoShape 78"/>
          <p:cNvCxnSpPr>
            <a:cxnSpLocks noChangeShapeType="1"/>
            <a:stCxn id="1039" idx="3"/>
            <a:endCxn id="1042" idx="2"/>
          </p:cNvCxnSpPr>
          <p:nvPr/>
        </p:nvCxnSpPr>
        <p:spPr bwMode="auto">
          <a:xfrm flipV="1">
            <a:off x="5105400" y="2286000"/>
            <a:ext cx="304800" cy="495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8" name="AutoShape 79"/>
          <p:cNvCxnSpPr>
            <a:cxnSpLocks noChangeShapeType="1"/>
            <a:stCxn id="1039" idx="3"/>
            <a:endCxn id="1043" idx="2"/>
          </p:cNvCxnSpPr>
          <p:nvPr/>
        </p:nvCxnSpPr>
        <p:spPr bwMode="auto">
          <a:xfrm>
            <a:off x="5105400" y="2781300"/>
            <a:ext cx="30480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69" name="Text Box 80"/>
          <p:cNvSpPr txBox="1">
            <a:spLocks noChangeArrowheads="1"/>
          </p:cNvSpPr>
          <p:nvPr/>
        </p:nvSpPr>
        <p:spPr bwMode="auto">
          <a:xfrm>
            <a:off x="0" y="5257800"/>
            <a:ext cx="1166813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>
                <a:latin typeface="Times New Roman" pitchFamily="18" charset="0"/>
              </a:rPr>
              <a:t>R:{[</a:t>
            </a:r>
          </a:p>
        </p:txBody>
      </p:sp>
      <p:sp>
        <p:nvSpPr>
          <p:cNvPr id="1070" name="Text Box 81"/>
          <p:cNvSpPr txBox="1">
            <a:spLocks noChangeArrowheads="1"/>
          </p:cNvSpPr>
          <p:nvPr/>
        </p:nvSpPr>
        <p:spPr bwMode="auto">
          <a:xfrm>
            <a:off x="8305800" y="5257800"/>
            <a:ext cx="638175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>
                <a:latin typeface="Times New Roman" pitchFamily="18" charset="0"/>
              </a:rPr>
              <a:t>]}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3174</Words>
  <Application>Microsoft Macintosh PowerPoint</Application>
  <PresentationFormat>Bildschirmpräsentation (4:3)</PresentationFormat>
  <Paragraphs>1748</Paragraphs>
  <Slides>59</Slides>
  <Notes>56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59</vt:i4>
      </vt:variant>
    </vt:vector>
  </HeadingPairs>
  <TitlesOfParts>
    <vt:vector size="63" baseType="lpstr">
      <vt:lpstr>1_ErwHashing</vt:lpstr>
      <vt:lpstr>Formel</vt:lpstr>
      <vt:lpstr>Equation</vt:lpstr>
      <vt:lpstr>Visio</vt:lpstr>
      <vt:lpstr>Historische Entwicklung relationaler DBMS</vt:lpstr>
      <vt:lpstr>PowerPoint-Präsentation</vt:lpstr>
      <vt:lpstr>PowerPoint-Präsentation</vt:lpstr>
      <vt:lpstr>PowerPoint-Präsentation</vt:lpstr>
      <vt:lpstr> Grundlagen des relationalen Modells</vt:lpstr>
      <vt:lpstr>PowerPoint-Präsentation</vt:lpstr>
      <vt:lpstr>PowerPoint-Präsentation</vt:lpstr>
      <vt:lpstr>Relationale Darstellung von Entitytypen</vt:lpstr>
      <vt:lpstr>Relationale Darstellung von Beziehungen</vt:lpstr>
      <vt:lpstr>Beziehungen unseres Beispiel-Schemas</vt:lpstr>
      <vt:lpstr>Beziehungen unseres Beispiel-Schemas</vt:lpstr>
      <vt:lpstr>Schlüssel der Relationen</vt:lpstr>
      <vt:lpstr>Ausprägung der Beziehung hören</vt:lpstr>
      <vt:lpstr>Verfeinerung des relationalen Schemas</vt:lpstr>
      <vt:lpstr>Verfeinerung des relationalen Schemas</vt:lpstr>
      <vt:lpstr>Ausprägung von Professoren und Vorlesung</vt:lpstr>
      <vt:lpstr>Vorsicht: So geht es NICHT </vt:lpstr>
      <vt:lpstr>Vorsicht: So geht es NICHT: FolgenAnomalien</vt:lpstr>
      <vt:lpstr>Vermeidung von Null-Werten</vt:lpstr>
      <vt:lpstr>PowerPoint-Präsentation</vt:lpstr>
      <vt:lpstr>PowerPoint-Präsentation</vt:lpstr>
      <vt:lpstr>PowerPoint-Präsentation</vt:lpstr>
      <vt:lpstr>PowerPoint-Präsentation</vt:lpstr>
      <vt:lpstr>Relationale Modellierung der Generalisierung</vt:lpstr>
      <vt:lpstr>Relationale Modellierung schwacher Entitytypen</vt:lpstr>
      <vt:lpstr>Fremdschlüssel auf ein schwaches Entity</vt:lpstr>
      <vt:lpstr>Die relationale Uni-DB</vt:lpstr>
      <vt:lpstr>PowerPoint-Präsentation</vt:lpstr>
      <vt:lpstr>Die relationale Algebra</vt:lpstr>
      <vt:lpstr>Die relationalen Algebra-Operatoren</vt:lpstr>
      <vt:lpstr>Die relationalen Algebra-Operatoren</vt:lpstr>
      <vt:lpstr>Die relationalen Algebra-Operatoren</vt:lpstr>
      <vt:lpstr>Formale Definition der Algebra</vt:lpstr>
      <vt:lpstr>Der natürliche Verbund (Join)</vt:lpstr>
      <vt:lpstr>Drei-Wege-Join</vt:lpstr>
      <vt:lpstr>Allgemeiner Join (Theta-Join)</vt:lpstr>
      <vt:lpstr>Andere Join-Arten</vt:lpstr>
      <vt:lpstr>PowerPoint-Präsentation</vt:lpstr>
      <vt:lpstr>Andere Join-Arten</vt:lpstr>
      <vt:lpstr>Andere Join-Arten (Forts.)</vt:lpstr>
      <vt:lpstr>Andere Join-Arten (Forts.)</vt:lpstr>
      <vt:lpstr>PowerPoint-Präsentation</vt:lpstr>
      <vt:lpstr>Die relationale Division</vt:lpstr>
      <vt:lpstr> </vt:lpstr>
      <vt:lpstr>Mengendurchschnitt</vt:lpstr>
      <vt:lpstr>Gruppierung und Aggregation (geht über die klassische Algebra hinaus – mehr als syntaktischer Zucker)</vt:lpstr>
      <vt:lpstr>Aggregation &amp; Gruppierung</vt:lpstr>
      <vt:lpstr>Der Relationenkalkül</vt:lpstr>
      <vt:lpstr>Dieselbe Anfrage in SQL …           … belegt die Verwandtschaft</vt:lpstr>
      <vt:lpstr>Allquantor</vt:lpstr>
      <vt:lpstr>Definition des Tupelkalküls</vt:lpstr>
      <vt:lpstr>Sicherheit</vt:lpstr>
      <vt:lpstr>Der Domänenkalkül</vt:lpstr>
      <vt:lpstr>Prolog ~ Domänenkalkül</vt:lpstr>
      <vt:lpstr>Sicherheit des Domänenkalküls</vt:lpstr>
      <vt:lpstr>PowerPoint-Präsentation</vt:lpstr>
      <vt:lpstr>Ausdruckskraft</vt:lpstr>
      <vt:lpstr>PowerPoint-Präsentation</vt:lpstr>
      <vt:lpstr>PowerPoint-Präsentation</vt:lpstr>
    </vt:vector>
  </TitlesOfParts>
  <Company>Universität Passau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643</cp:revision>
  <cp:lastPrinted>2012-09-07T11:49:01Z</cp:lastPrinted>
  <dcterms:created xsi:type="dcterms:W3CDTF">2001-02-01T15:15:28Z</dcterms:created>
  <dcterms:modified xsi:type="dcterms:W3CDTF">2012-10-22T07:27:17Z</dcterms:modified>
</cp:coreProperties>
</file>