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52"/>
  </p:notesMasterIdLst>
  <p:handoutMasterIdLst>
    <p:handoutMasterId r:id="rId53"/>
  </p:handoutMasterIdLst>
  <p:sldIdLst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4" r:id="rId20"/>
    <p:sldId id="472" r:id="rId21"/>
    <p:sldId id="473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3" autoAdjust="0"/>
    <p:restoredTop sz="88272" autoAdjust="0"/>
  </p:normalViewPr>
  <p:slideViewPr>
    <p:cSldViewPr snapToGrid="0">
      <p:cViewPr varScale="1">
        <p:scale>
          <a:sx n="205" d="100"/>
          <a:sy n="205" d="100"/>
        </p:scale>
        <p:origin x="192" y="144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06/09/2021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06/09/2021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1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6056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D7A80-F4BC-4994-A17B-6B1F8B195A2E}" type="slidenum">
              <a:rPr lang="de-DE"/>
              <a:pPr/>
              <a:t>10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045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F4F06-4BA1-49E6-94D6-20DD3F3B51EA}" type="slidenum">
              <a:rPr lang="de-DE"/>
              <a:pPr/>
              <a:t>11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258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E76FB-CE70-412B-9CFC-F3CBCBA3A665}" type="slidenum">
              <a:rPr lang="de-DE"/>
              <a:pPr/>
              <a:t>12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8051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120C3-8F3E-4721-A26F-321FECF238F3}" type="slidenum">
              <a:rPr lang="de-DE"/>
              <a:pPr/>
              <a:t>13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295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DB40F-DBE1-4DCE-9F13-26511140F92A}" type="slidenum">
              <a:rPr lang="de-DE"/>
              <a:pPr/>
              <a:t>14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3052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0FB59-9C36-44A1-ABA3-93F72227C9B9}" type="slidenum">
              <a:rPr lang="de-DE"/>
              <a:pPr/>
              <a:t>17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561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B7BA-4DA0-4105-A82B-9A16B368D00A}" type="slidenum">
              <a:rPr lang="de-DE"/>
              <a:pPr/>
              <a:t>18</a:t>
            </a:fld>
            <a:endParaRPr 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126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B6EAE-63CA-4BE1-8317-5DD58A95DC69}" type="slidenum">
              <a:rPr lang="de-DE"/>
              <a:pPr/>
              <a:t>19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1979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D356E-77BE-49BF-B964-4075E5C6B100}" type="slidenum">
              <a:rPr lang="de-DE"/>
              <a:pPr/>
              <a:t>20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603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A6FCC-66D4-4CF8-AA1B-A7818FDBEE5C}" type="slidenum">
              <a:rPr lang="de-DE"/>
              <a:pPr/>
              <a:t>21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085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2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022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8F50-EE93-482C-B0A6-83B77E0434CC}" type="slidenum">
              <a:rPr lang="de-DE"/>
              <a:pPr/>
              <a:t>22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32340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320E9-5C7D-499B-A15A-463493D6FC70}" type="slidenum">
              <a:rPr lang="de-DE"/>
              <a:pPr/>
              <a:t>23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8520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B60BC-7676-4DB5-89FC-A24D29EF1668}" type="slidenum">
              <a:rPr lang="de-DE"/>
              <a:pPr/>
              <a:t>24</a:t>
            </a:fld>
            <a:endParaRPr 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9165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5604B-684E-41F7-B8BE-5832C2518843}" type="slidenum">
              <a:rPr lang="de-DE"/>
              <a:pPr/>
              <a:t>25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023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57C91-0175-4170-858A-A92AF9FD5E07}" type="slidenum">
              <a:rPr lang="de-DE"/>
              <a:pPr/>
              <a:t>26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8657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76307-C94B-4F13-8915-4C4962E38219}" type="slidenum">
              <a:rPr lang="de-DE"/>
              <a:pPr/>
              <a:t>27</a:t>
            </a:fld>
            <a:endParaRPr 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6003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0B605-C69A-4961-BF56-6762073CAB95}" type="slidenum">
              <a:rPr lang="de-DE"/>
              <a:pPr/>
              <a:t>28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9448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F10F9-9214-4BCD-8B38-9682F963DC3C}" type="slidenum">
              <a:rPr lang="de-DE"/>
              <a:pPr/>
              <a:t>29</a:t>
            </a:fld>
            <a:endParaRPr 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350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E174B-A89C-49D0-A752-30ABD95CC57E}" type="slidenum">
              <a:rPr lang="de-DE"/>
              <a:pPr/>
              <a:t>30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7034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196F4-6E7B-4042-A6B1-DDDF2B5593DF}" type="slidenum">
              <a:rPr lang="de-DE"/>
              <a:pPr/>
              <a:t>31</a:t>
            </a:fld>
            <a:endParaRPr lang="de-D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392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3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7747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5D820-8BA7-4554-8521-155ED2E61EF9}" type="slidenum">
              <a:rPr lang="de-DE"/>
              <a:pPr/>
              <a:t>32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74781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D5C63-D7A1-4C52-8555-99CCB1459DBC}" type="slidenum">
              <a:rPr lang="de-DE"/>
              <a:pPr/>
              <a:t>33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2514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6C545-0412-48DF-8719-4F8F06FADB5A}" type="slidenum">
              <a:rPr lang="de-DE"/>
              <a:pPr/>
              <a:t>34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6128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263B-047E-4094-88C8-E02E0CA26B41}" type="slidenum">
              <a:rPr lang="de-DE"/>
              <a:pPr/>
              <a:t>35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5068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36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5055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37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6307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38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8421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39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9999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40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9141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41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910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4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4773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42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1947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43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20198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44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32572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45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51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5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913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6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715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560A9-06F8-42E3-BB40-C6C4E8AC1C7C}" type="slidenum">
              <a:rPr lang="de-DE"/>
              <a:pPr/>
              <a:t>7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333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1656B-3DB7-40E9-B370-52D493946CC5}" type="slidenum">
              <a:rPr lang="de-DE"/>
              <a:pPr/>
              <a:t>8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176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43FE0-79E4-4C63-8FB3-693BB8BFE5D0}" type="slidenum">
              <a:rPr lang="de-DE"/>
              <a:pPr/>
              <a:t>9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69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F6C5-4A33-2D48-A031-50A1F03A2AD8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E101-771E-2144-A9C3-B5705BBE04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94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61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3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Relationship Id="rId3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5" r:id="rId3"/>
    <p:sldLayoutId id="2147483718" r:id="rId4"/>
    <p:sldLayoutId id="2147483719" r:id="rId5"/>
    <p:sldLayoutId id="2147483720" r:id="rId6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1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1143000" y="453628"/>
            <a:ext cx="6858000" cy="4668441"/>
            <a:chOff x="0" y="64"/>
            <a:chExt cx="5760" cy="3921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 smtClean="0">
                  <a:latin typeface="Times New Roman" pitchFamily="18" charset="0"/>
                </a:rPr>
                <a:t>Hardware/BS-</a:t>
              </a:r>
            </a:p>
            <a:p>
              <a:pPr algn="ctr"/>
              <a:r>
                <a:rPr lang="de-DE" sz="1600" dirty="0" smtClean="0">
                  <a:latin typeface="Times New Roman" pitchFamily="18" charset="0"/>
                </a:rPr>
                <a:t>Charakteristika</a:t>
              </a:r>
              <a:endParaRPr lang="de-DE" sz="1600" dirty="0">
                <a:latin typeface="Times New Roman" pitchFamily="18" charset="0"/>
              </a:endParaRP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64"/>
              <a:ext cx="1959" cy="611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Datenverarbeitungs-</a:t>
              </a:r>
            </a:p>
            <a:p>
              <a:r>
                <a:rPr lang="de-DE" sz="1600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Informations-</a:t>
              </a:r>
            </a:p>
            <a:p>
              <a:r>
                <a:rPr lang="de-DE" sz="1600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 dirty="0">
                  <a:latin typeface="Times New Roman" pitchFamily="18" charset="0"/>
                </a:rPr>
                <a:t>DBMS-</a:t>
              </a:r>
            </a:p>
            <a:p>
              <a:pPr algn="ctr"/>
              <a:r>
                <a:rPr lang="de-DE" sz="1600" dirty="0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Physischer </a:t>
              </a:r>
            </a:p>
            <a:p>
              <a:r>
                <a:rPr lang="de-DE" sz="1600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Implementations-</a:t>
              </a:r>
            </a:p>
            <a:p>
              <a:r>
                <a:rPr lang="de-DE" sz="1600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Konzeptueller</a:t>
              </a:r>
            </a:p>
            <a:p>
              <a:r>
                <a:rPr lang="de-DE" sz="1600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Anforderungs-</a:t>
              </a:r>
            </a:p>
            <a:p>
              <a:r>
                <a:rPr lang="de-DE" sz="1600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 sz="1600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7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 sz="1600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7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1143000" y="1"/>
            <a:ext cx="6858000" cy="5078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2700" dirty="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  <p:extLst>
      <p:ext uri="{BB962C8B-B14F-4D97-AF65-F5344CB8AC3E}">
        <p14:creationId xmlns:p14="http://schemas.microsoft.com/office/powerpoint/2010/main" val="21421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91EF7-B6AA-4EC0-BE3B-6E02A07B14FD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12"/>
          <p:cNvSpPr>
            <a:spLocks noGrp="1" noChangeArrowheads="1"/>
          </p:cNvSpPr>
          <p:nvPr>
            <p:ph type="title"/>
          </p:nvPr>
        </p:nvSpPr>
        <p:spPr>
          <a:xfrm>
            <a:off x="1143000" y="5715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Funktionalitäten</a:t>
            </a:r>
          </a:p>
        </p:txBody>
      </p:sp>
      <p:sp>
        <p:nvSpPr>
          <p:cNvPr id="22532" name="Line 66"/>
          <p:cNvSpPr>
            <a:spLocks noChangeShapeType="1"/>
          </p:cNvSpPr>
          <p:nvPr/>
        </p:nvSpPr>
        <p:spPr bwMode="auto">
          <a:xfrm>
            <a:off x="8001000" y="1714500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533" name="Group 165"/>
          <p:cNvGrpSpPr>
            <a:grpSpLocks/>
          </p:cNvGrpSpPr>
          <p:nvPr/>
        </p:nvGrpSpPr>
        <p:grpSpPr bwMode="auto">
          <a:xfrm>
            <a:off x="1828800" y="400050"/>
            <a:ext cx="5287566" cy="606029"/>
            <a:chOff x="593" y="432"/>
            <a:chExt cx="4441" cy="509"/>
          </a:xfrm>
        </p:grpSpPr>
        <p:sp>
          <p:nvSpPr>
            <p:cNvPr id="22620" name="Rectangle 122"/>
            <p:cNvSpPr>
              <a:spLocks noChangeArrowheads="1"/>
            </p:cNvSpPr>
            <p:nvPr/>
          </p:nvSpPr>
          <p:spPr bwMode="auto">
            <a:xfrm>
              <a:off x="593" y="627"/>
              <a:ext cx="1392" cy="261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E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2621" name="Rectangle 123"/>
            <p:cNvSpPr>
              <a:spLocks noChangeArrowheads="1"/>
            </p:cNvSpPr>
            <p:nvPr/>
          </p:nvSpPr>
          <p:spPr bwMode="auto">
            <a:xfrm>
              <a:off x="3642" y="576"/>
              <a:ext cx="1392" cy="261"/>
            </a:xfrm>
            <a:prstGeom prst="rect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E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2622" name="AutoShape 124"/>
            <p:cNvSpPr>
              <a:spLocks noChangeArrowheads="1"/>
            </p:cNvSpPr>
            <p:nvPr/>
          </p:nvSpPr>
          <p:spPr bwMode="auto">
            <a:xfrm>
              <a:off x="2466" y="576"/>
              <a:ext cx="749" cy="365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de-DE" i="1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2623" name="Line 129"/>
            <p:cNvSpPr>
              <a:spLocks noChangeShapeType="1"/>
            </p:cNvSpPr>
            <p:nvPr/>
          </p:nvSpPr>
          <p:spPr bwMode="auto">
            <a:xfrm>
              <a:off x="3215" y="733"/>
              <a:ext cx="4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4" name="Line 130"/>
            <p:cNvSpPr>
              <a:spLocks noChangeShapeType="1"/>
            </p:cNvSpPr>
            <p:nvPr/>
          </p:nvSpPr>
          <p:spPr bwMode="auto">
            <a:xfrm flipH="1">
              <a:off x="1984" y="733"/>
              <a:ext cx="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5" name="Line 133"/>
            <p:cNvSpPr>
              <a:spLocks noChangeShapeType="1"/>
            </p:cNvSpPr>
            <p:nvPr/>
          </p:nvSpPr>
          <p:spPr bwMode="auto">
            <a:xfrm>
              <a:off x="2145" y="576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26" name="Text Box 150"/>
            <p:cNvSpPr txBox="1">
              <a:spLocks noChangeArrowheads="1"/>
            </p:cNvSpPr>
            <p:nvPr/>
          </p:nvSpPr>
          <p:spPr bwMode="auto">
            <a:xfrm>
              <a:off x="2064" y="432"/>
              <a:ext cx="384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22627" name="Text Box 151"/>
            <p:cNvSpPr txBox="1">
              <a:spLocks noChangeArrowheads="1"/>
            </p:cNvSpPr>
            <p:nvPr/>
          </p:nvSpPr>
          <p:spPr bwMode="auto">
            <a:xfrm>
              <a:off x="3216" y="432"/>
              <a:ext cx="384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>
                  <a:latin typeface="Times New Roman" pitchFamily="18" charset="0"/>
                </a:rPr>
                <a:t>...</a:t>
              </a:r>
            </a:p>
          </p:txBody>
        </p:sp>
      </p:grpSp>
      <p:sp>
        <p:nvSpPr>
          <p:cNvPr id="22534" name="Text Box 156"/>
          <p:cNvSpPr txBox="1">
            <a:spLocks noChangeArrowheads="1"/>
          </p:cNvSpPr>
          <p:nvPr/>
        </p:nvSpPr>
        <p:spPr bwMode="auto">
          <a:xfrm>
            <a:off x="3257550" y="971551"/>
            <a:ext cx="2571750" cy="5078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700" i="1">
                <a:latin typeface="Times New Roman" pitchFamily="18" charset="0"/>
              </a:rPr>
              <a:t>R </a:t>
            </a:r>
            <a:r>
              <a:rPr lang="de-DE" sz="2700" i="1">
                <a:latin typeface="Times New Roman" pitchFamily="18" charset="0"/>
                <a:sym typeface="Symbol" pitchFamily="18" charset="2"/>
              </a:rPr>
              <a:t>  </a:t>
            </a:r>
            <a:r>
              <a:rPr lang="de-DE" sz="2700" i="1">
                <a:latin typeface="Times New Roman" pitchFamily="18" charset="0"/>
              </a:rPr>
              <a:t>E</a:t>
            </a:r>
            <a:r>
              <a:rPr lang="de-DE" sz="2700" i="1" baseline="-25000">
                <a:latin typeface="Times New Roman" pitchFamily="18" charset="0"/>
              </a:rPr>
              <a:t>1</a:t>
            </a:r>
            <a:r>
              <a:rPr lang="de-DE" sz="27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de-DE" sz="2700">
                <a:latin typeface="Abadi MT Condensed Light" pitchFamily="34" charset="0"/>
              </a:rPr>
              <a:t>x  </a:t>
            </a:r>
            <a:r>
              <a:rPr lang="de-DE" sz="2700" i="1">
                <a:latin typeface="Times New Roman" pitchFamily="18" charset="0"/>
              </a:rPr>
              <a:t>E</a:t>
            </a:r>
            <a:r>
              <a:rPr lang="de-DE" sz="2700" i="1" baseline="-25000">
                <a:latin typeface="Times New Roman" pitchFamily="18" charset="0"/>
              </a:rPr>
              <a:t>2</a:t>
            </a:r>
            <a:r>
              <a:rPr lang="de-DE" sz="1200" i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43087" name="Oval 79"/>
          <p:cNvSpPr>
            <a:spLocks noChangeArrowheads="1"/>
          </p:cNvSpPr>
          <p:nvPr/>
        </p:nvSpPr>
        <p:spPr bwMode="auto">
          <a:xfrm>
            <a:off x="5161360" y="1369219"/>
            <a:ext cx="765572" cy="1677591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5480448" y="1554956"/>
            <a:ext cx="19169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5288756" y="1865710"/>
            <a:ext cx="191691" cy="1869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5288756" y="2363391"/>
            <a:ext cx="191691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5607844" y="2114550"/>
            <a:ext cx="191691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544741" y="2549129"/>
            <a:ext cx="190500" cy="1869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4" name="Oval 86"/>
          <p:cNvSpPr>
            <a:spLocks noChangeArrowheads="1"/>
          </p:cNvSpPr>
          <p:nvPr/>
        </p:nvSpPr>
        <p:spPr bwMode="auto">
          <a:xfrm>
            <a:off x="6436519" y="1369219"/>
            <a:ext cx="764381" cy="1677591"/>
          </a:xfrm>
          <a:prstGeom prst="ellipse">
            <a:avLst/>
          </a:prstGeom>
          <a:solidFill>
            <a:srgbClr val="66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6754417" y="1554956"/>
            <a:ext cx="19169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6563916" y="1803798"/>
            <a:ext cx="190500" cy="1869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6754417" y="2114550"/>
            <a:ext cx="19169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6881813" y="1803798"/>
            <a:ext cx="191691" cy="18692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>
            <a:off x="6499623" y="2363391"/>
            <a:ext cx="191690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00" name="Rectangle 92"/>
          <p:cNvSpPr>
            <a:spLocks noChangeArrowheads="1"/>
          </p:cNvSpPr>
          <p:nvPr/>
        </p:nvSpPr>
        <p:spPr bwMode="auto">
          <a:xfrm>
            <a:off x="6881813" y="2363391"/>
            <a:ext cx="191691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5544741" y="1369219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2" name="Rectangle 134"/>
          <p:cNvSpPr>
            <a:spLocks noChangeArrowheads="1"/>
          </p:cNvSpPr>
          <p:nvPr/>
        </p:nvSpPr>
        <p:spPr bwMode="auto">
          <a:xfrm>
            <a:off x="6754417" y="2674144"/>
            <a:ext cx="191690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3" name="Line 135"/>
          <p:cNvSpPr>
            <a:spLocks noChangeShapeType="1"/>
          </p:cNvSpPr>
          <p:nvPr/>
        </p:nvSpPr>
        <p:spPr bwMode="auto">
          <a:xfrm>
            <a:off x="5672137" y="1618060"/>
            <a:ext cx="10822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5672137" y="1679972"/>
            <a:ext cx="891779" cy="1857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>
            <a:off x="5799535" y="2238375"/>
            <a:ext cx="95488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 flipV="1">
            <a:off x="5735242" y="2487216"/>
            <a:ext cx="764381" cy="1238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5735241" y="2674144"/>
            <a:ext cx="1019175" cy="1238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169" name="Text Box 161"/>
          <p:cNvSpPr txBox="1">
            <a:spLocks noChangeArrowheads="1"/>
          </p:cNvSpPr>
          <p:nvPr/>
        </p:nvSpPr>
        <p:spPr bwMode="auto">
          <a:xfrm>
            <a:off x="4457700" y="2114550"/>
            <a:ext cx="742950" cy="415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1:</a:t>
            </a:r>
            <a:r>
              <a:rPr lang="de-DE" sz="2100" i="1">
                <a:latin typeface="Times New Roman" pitchFamily="18" charset="0"/>
              </a:rPr>
              <a:t>N</a:t>
            </a:r>
            <a:endParaRPr lang="de-DE" sz="2100">
              <a:latin typeface="Times New Roman" pitchFamily="18" charset="0"/>
            </a:endParaRPr>
          </a:p>
        </p:txBody>
      </p:sp>
      <p:grpSp>
        <p:nvGrpSpPr>
          <p:cNvPr id="3" name="Group 169"/>
          <p:cNvGrpSpPr>
            <a:grpSpLocks/>
          </p:cNvGrpSpPr>
          <p:nvPr/>
        </p:nvGrpSpPr>
        <p:grpSpPr bwMode="auto">
          <a:xfrm>
            <a:off x="4457700" y="3294460"/>
            <a:ext cx="2743200" cy="1677590"/>
            <a:chOff x="2784" y="2767"/>
            <a:chExt cx="2304" cy="1409"/>
          </a:xfrm>
        </p:grpSpPr>
        <p:sp>
          <p:nvSpPr>
            <p:cNvPr id="22595" name="Oval 25"/>
            <p:cNvSpPr>
              <a:spLocks noChangeArrowheads="1"/>
            </p:cNvSpPr>
            <p:nvPr/>
          </p:nvSpPr>
          <p:spPr bwMode="auto">
            <a:xfrm>
              <a:off x="3375" y="2767"/>
              <a:ext cx="643" cy="1409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6" name="Rectangle 26"/>
            <p:cNvSpPr>
              <a:spLocks noChangeArrowheads="1"/>
            </p:cNvSpPr>
            <p:nvPr/>
          </p:nvSpPr>
          <p:spPr bwMode="auto">
            <a:xfrm>
              <a:off x="3643" y="2872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7" name="Rectangle 27"/>
            <p:cNvSpPr>
              <a:spLocks noChangeArrowheads="1"/>
            </p:cNvSpPr>
            <p:nvPr/>
          </p:nvSpPr>
          <p:spPr bwMode="auto">
            <a:xfrm>
              <a:off x="3482" y="3133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8" name="Rectangle 28"/>
            <p:cNvSpPr>
              <a:spLocks noChangeArrowheads="1"/>
            </p:cNvSpPr>
            <p:nvPr/>
          </p:nvSpPr>
          <p:spPr bwMode="auto">
            <a:xfrm>
              <a:off x="3429" y="3393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99" name="Rectangle 29"/>
            <p:cNvSpPr>
              <a:spLocks noChangeArrowheads="1"/>
            </p:cNvSpPr>
            <p:nvPr/>
          </p:nvSpPr>
          <p:spPr bwMode="auto">
            <a:xfrm>
              <a:off x="3697" y="3289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0" name="Rectangle 30"/>
            <p:cNvSpPr>
              <a:spLocks noChangeArrowheads="1"/>
            </p:cNvSpPr>
            <p:nvPr/>
          </p:nvSpPr>
          <p:spPr bwMode="auto">
            <a:xfrm>
              <a:off x="3697" y="3550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1" name="Rectangle 31"/>
            <p:cNvSpPr>
              <a:spLocks noChangeArrowheads="1"/>
            </p:cNvSpPr>
            <p:nvPr/>
          </p:nvSpPr>
          <p:spPr bwMode="auto">
            <a:xfrm>
              <a:off x="3482" y="3706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2" name="Oval 33"/>
            <p:cNvSpPr>
              <a:spLocks noChangeArrowheads="1"/>
            </p:cNvSpPr>
            <p:nvPr/>
          </p:nvSpPr>
          <p:spPr bwMode="auto">
            <a:xfrm>
              <a:off x="4446" y="2767"/>
              <a:ext cx="642" cy="1409"/>
            </a:xfrm>
            <a:prstGeom prst="ellipse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3" name="Rectangle 34"/>
            <p:cNvSpPr>
              <a:spLocks noChangeArrowheads="1"/>
            </p:cNvSpPr>
            <p:nvPr/>
          </p:nvSpPr>
          <p:spPr bwMode="auto">
            <a:xfrm>
              <a:off x="4767" y="2976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4" name="Rectangle 35"/>
            <p:cNvSpPr>
              <a:spLocks noChangeArrowheads="1"/>
            </p:cNvSpPr>
            <p:nvPr/>
          </p:nvSpPr>
          <p:spPr bwMode="auto">
            <a:xfrm>
              <a:off x="4553" y="3080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4499" y="3341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6" name="Rectangle 38"/>
            <p:cNvSpPr>
              <a:spLocks noChangeArrowheads="1"/>
            </p:cNvSpPr>
            <p:nvPr/>
          </p:nvSpPr>
          <p:spPr bwMode="auto">
            <a:xfrm>
              <a:off x="4820" y="3602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7" name="Rectangle 39"/>
            <p:cNvSpPr>
              <a:spLocks noChangeArrowheads="1"/>
            </p:cNvSpPr>
            <p:nvPr/>
          </p:nvSpPr>
          <p:spPr bwMode="auto">
            <a:xfrm>
              <a:off x="4499" y="3602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8" name="Line 68"/>
            <p:cNvSpPr>
              <a:spLocks noChangeShapeType="1"/>
            </p:cNvSpPr>
            <p:nvPr/>
          </p:nvSpPr>
          <p:spPr bwMode="auto">
            <a:xfrm>
              <a:off x="3697" y="2767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110"/>
            <p:cNvSpPr>
              <a:spLocks noChangeArrowheads="1"/>
            </p:cNvSpPr>
            <p:nvPr/>
          </p:nvSpPr>
          <p:spPr bwMode="auto">
            <a:xfrm>
              <a:off x="3697" y="3863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Rectangle 111"/>
            <p:cNvSpPr>
              <a:spLocks noChangeArrowheads="1"/>
            </p:cNvSpPr>
            <p:nvPr/>
          </p:nvSpPr>
          <p:spPr bwMode="auto">
            <a:xfrm>
              <a:off x="4606" y="3811"/>
              <a:ext cx="161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1" name="Line 112"/>
            <p:cNvSpPr>
              <a:spLocks noChangeShapeType="1"/>
            </p:cNvSpPr>
            <p:nvPr/>
          </p:nvSpPr>
          <p:spPr bwMode="auto">
            <a:xfrm>
              <a:off x="3804" y="2924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2" name="Line 113"/>
            <p:cNvSpPr>
              <a:spLocks noChangeShapeType="1"/>
            </p:cNvSpPr>
            <p:nvPr/>
          </p:nvSpPr>
          <p:spPr bwMode="auto">
            <a:xfrm>
              <a:off x="3804" y="2924"/>
              <a:ext cx="695" cy="46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3" name="Line 114"/>
            <p:cNvSpPr>
              <a:spLocks noChangeShapeType="1"/>
            </p:cNvSpPr>
            <p:nvPr/>
          </p:nvSpPr>
          <p:spPr bwMode="auto">
            <a:xfrm flipH="1">
              <a:off x="3857" y="3133"/>
              <a:ext cx="696" cy="2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4" name="Line 115"/>
            <p:cNvSpPr>
              <a:spLocks noChangeShapeType="1"/>
            </p:cNvSpPr>
            <p:nvPr/>
          </p:nvSpPr>
          <p:spPr bwMode="auto">
            <a:xfrm>
              <a:off x="3857" y="3341"/>
              <a:ext cx="642" cy="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5" name="Line 116"/>
            <p:cNvSpPr>
              <a:spLocks noChangeShapeType="1"/>
            </p:cNvSpPr>
            <p:nvPr/>
          </p:nvSpPr>
          <p:spPr bwMode="auto">
            <a:xfrm>
              <a:off x="3857" y="3393"/>
              <a:ext cx="642" cy="2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6" name="Line 117"/>
            <p:cNvSpPr>
              <a:spLocks noChangeShapeType="1"/>
            </p:cNvSpPr>
            <p:nvPr/>
          </p:nvSpPr>
          <p:spPr bwMode="auto">
            <a:xfrm flipH="1">
              <a:off x="3857" y="3446"/>
              <a:ext cx="642" cy="15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7" name="Line 118"/>
            <p:cNvSpPr>
              <a:spLocks noChangeShapeType="1"/>
            </p:cNvSpPr>
            <p:nvPr/>
          </p:nvSpPr>
          <p:spPr bwMode="auto">
            <a:xfrm>
              <a:off x="3857" y="3602"/>
              <a:ext cx="749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8" name="Line 119"/>
            <p:cNvSpPr>
              <a:spLocks noChangeShapeType="1"/>
            </p:cNvSpPr>
            <p:nvPr/>
          </p:nvSpPr>
          <p:spPr bwMode="auto">
            <a:xfrm flipV="1">
              <a:off x="3857" y="3706"/>
              <a:ext cx="642" cy="2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9" name="Text Box 162"/>
            <p:cNvSpPr txBox="1">
              <a:spLocks noChangeArrowheads="1"/>
            </p:cNvSpPr>
            <p:nvPr/>
          </p:nvSpPr>
          <p:spPr bwMode="auto">
            <a:xfrm>
              <a:off x="2784" y="3360"/>
              <a:ext cx="624" cy="34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100" i="1">
                  <a:latin typeface="Times New Roman" pitchFamily="18" charset="0"/>
                </a:rPr>
                <a:t>N</a:t>
              </a:r>
              <a:r>
                <a:rPr lang="de-DE" sz="2100">
                  <a:latin typeface="Times New Roman" pitchFamily="18" charset="0"/>
                </a:rPr>
                <a:t>:</a:t>
              </a:r>
              <a:r>
                <a:rPr lang="de-DE" sz="2100" i="1">
                  <a:latin typeface="Times New Roman" pitchFamily="18" charset="0"/>
                </a:rPr>
                <a:t>M</a:t>
              </a:r>
              <a:endParaRPr lang="de-DE" sz="2100">
                <a:latin typeface="Times New Roman" pitchFamily="18" charset="0"/>
              </a:endParaRPr>
            </a:p>
          </p:txBody>
        </p:sp>
      </p:grpSp>
      <p:sp>
        <p:nvSpPr>
          <p:cNvPr id="22557" name="Oval 95"/>
          <p:cNvSpPr>
            <a:spLocks noChangeArrowheads="1"/>
          </p:cNvSpPr>
          <p:nvPr/>
        </p:nvSpPr>
        <p:spPr bwMode="auto">
          <a:xfrm>
            <a:off x="1601671" y="1383618"/>
            <a:ext cx="820061" cy="1677591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 dirty="0" smtClean="0">
                <a:latin typeface="Times New Roman" pitchFamily="18" charset="0"/>
              </a:rPr>
              <a:t>E</a:t>
            </a:r>
            <a:r>
              <a:rPr lang="de-DE" i="1" baseline="-25000" dirty="0" smtClean="0">
                <a:latin typeface="Times New Roman" pitchFamily="18" charset="0"/>
              </a:rPr>
              <a:t>1                          </a:t>
            </a:r>
            <a:endParaRPr lang="de-DE" i="1" baseline="-25000" dirty="0">
              <a:latin typeface="Times New Roman" pitchFamily="18" charset="0"/>
            </a:endParaRPr>
          </a:p>
        </p:txBody>
      </p:sp>
      <p:sp>
        <p:nvSpPr>
          <p:cNvPr id="22558" name="Rectangle 96"/>
          <p:cNvSpPr>
            <a:spLocks noChangeArrowheads="1"/>
          </p:cNvSpPr>
          <p:nvPr/>
        </p:nvSpPr>
        <p:spPr bwMode="auto">
          <a:xfrm>
            <a:off x="2000250" y="1543050"/>
            <a:ext cx="19050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97"/>
          <p:cNvSpPr>
            <a:spLocks noChangeArrowheads="1"/>
          </p:cNvSpPr>
          <p:nvPr/>
        </p:nvSpPr>
        <p:spPr bwMode="auto">
          <a:xfrm>
            <a:off x="2114550" y="1828800"/>
            <a:ext cx="19050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99"/>
          <p:cNvSpPr>
            <a:spLocks noChangeArrowheads="1"/>
          </p:cNvSpPr>
          <p:nvPr/>
        </p:nvSpPr>
        <p:spPr bwMode="auto">
          <a:xfrm>
            <a:off x="2103835" y="2114550"/>
            <a:ext cx="19050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100"/>
          <p:cNvSpPr>
            <a:spLocks noChangeArrowheads="1"/>
          </p:cNvSpPr>
          <p:nvPr/>
        </p:nvSpPr>
        <p:spPr bwMode="auto">
          <a:xfrm>
            <a:off x="2000250" y="2686050"/>
            <a:ext cx="191691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101"/>
          <p:cNvSpPr>
            <a:spLocks noChangeArrowheads="1"/>
          </p:cNvSpPr>
          <p:nvPr/>
        </p:nvSpPr>
        <p:spPr bwMode="auto">
          <a:xfrm>
            <a:off x="2057400" y="2400300"/>
            <a:ext cx="191691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3" name="Oval 102"/>
          <p:cNvSpPr>
            <a:spLocks noChangeArrowheads="1"/>
          </p:cNvSpPr>
          <p:nvPr/>
        </p:nvSpPr>
        <p:spPr bwMode="auto">
          <a:xfrm>
            <a:off x="3257551" y="1371600"/>
            <a:ext cx="764381" cy="1677591"/>
          </a:xfrm>
          <a:prstGeom prst="ellipse">
            <a:avLst/>
          </a:prstGeom>
          <a:solidFill>
            <a:srgbClr val="66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      E</a:t>
            </a:r>
            <a:r>
              <a:rPr lang="de-DE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2564" name="Rectangle 103"/>
          <p:cNvSpPr>
            <a:spLocks noChangeArrowheads="1"/>
          </p:cNvSpPr>
          <p:nvPr/>
        </p:nvSpPr>
        <p:spPr bwMode="auto">
          <a:xfrm>
            <a:off x="3576638" y="1558528"/>
            <a:ext cx="190500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104"/>
          <p:cNvSpPr>
            <a:spLocks noChangeArrowheads="1"/>
          </p:cNvSpPr>
          <p:nvPr/>
        </p:nvSpPr>
        <p:spPr bwMode="auto">
          <a:xfrm>
            <a:off x="3429000" y="1828800"/>
            <a:ext cx="19050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Rectangle 105"/>
          <p:cNvSpPr>
            <a:spLocks noChangeArrowheads="1"/>
          </p:cNvSpPr>
          <p:nvPr/>
        </p:nvSpPr>
        <p:spPr bwMode="auto">
          <a:xfrm>
            <a:off x="3321844" y="2116931"/>
            <a:ext cx="190500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7" name="Rectangle 107"/>
          <p:cNvSpPr>
            <a:spLocks noChangeArrowheads="1"/>
          </p:cNvSpPr>
          <p:nvPr/>
        </p:nvSpPr>
        <p:spPr bwMode="auto">
          <a:xfrm>
            <a:off x="3371850" y="2400300"/>
            <a:ext cx="191691" cy="1869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8" name="Rectangle 108"/>
          <p:cNvSpPr>
            <a:spLocks noChangeArrowheads="1"/>
          </p:cNvSpPr>
          <p:nvPr/>
        </p:nvSpPr>
        <p:spPr bwMode="auto">
          <a:xfrm>
            <a:off x="3486150" y="2686050"/>
            <a:ext cx="191691" cy="1857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69" name="Line 109"/>
          <p:cNvSpPr>
            <a:spLocks noChangeShapeType="1"/>
          </p:cNvSpPr>
          <p:nvPr/>
        </p:nvSpPr>
        <p:spPr bwMode="auto">
          <a:xfrm>
            <a:off x="2039541" y="1369219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0" name="Line 144"/>
          <p:cNvSpPr>
            <a:spLocks noChangeShapeType="1"/>
          </p:cNvSpPr>
          <p:nvPr/>
        </p:nvSpPr>
        <p:spPr bwMode="auto">
          <a:xfrm flipH="1">
            <a:off x="2171700" y="1657350"/>
            <a:ext cx="14287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1" name="Line 146"/>
          <p:cNvSpPr>
            <a:spLocks noChangeShapeType="1"/>
          </p:cNvSpPr>
          <p:nvPr/>
        </p:nvSpPr>
        <p:spPr bwMode="auto">
          <a:xfrm>
            <a:off x="2286000" y="1943100"/>
            <a:ext cx="1143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2" name="Line 147"/>
          <p:cNvSpPr>
            <a:spLocks noChangeShapeType="1"/>
          </p:cNvSpPr>
          <p:nvPr/>
        </p:nvSpPr>
        <p:spPr bwMode="auto">
          <a:xfrm>
            <a:off x="2286000" y="2228850"/>
            <a:ext cx="10287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Line 148"/>
          <p:cNvSpPr>
            <a:spLocks noChangeShapeType="1"/>
          </p:cNvSpPr>
          <p:nvPr/>
        </p:nvSpPr>
        <p:spPr bwMode="auto">
          <a:xfrm>
            <a:off x="2228850" y="2514600"/>
            <a:ext cx="1143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74" name="Text Box 163"/>
          <p:cNvSpPr txBox="1">
            <a:spLocks noChangeArrowheads="1"/>
          </p:cNvSpPr>
          <p:nvPr/>
        </p:nvSpPr>
        <p:spPr bwMode="auto">
          <a:xfrm>
            <a:off x="1143000" y="2171700"/>
            <a:ext cx="5143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1:1</a:t>
            </a:r>
          </a:p>
        </p:txBody>
      </p: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1143000" y="3294460"/>
            <a:ext cx="2871788" cy="1677590"/>
            <a:chOff x="0" y="2767"/>
            <a:chExt cx="2412" cy="1409"/>
          </a:xfrm>
        </p:grpSpPr>
        <p:grpSp>
          <p:nvGrpSpPr>
            <p:cNvPr id="22576" name="Group 23"/>
            <p:cNvGrpSpPr>
              <a:grpSpLocks/>
            </p:cNvGrpSpPr>
            <p:nvPr/>
          </p:nvGrpSpPr>
          <p:grpSpPr bwMode="auto">
            <a:xfrm>
              <a:off x="432" y="2767"/>
              <a:ext cx="642" cy="1409"/>
              <a:chOff x="1968" y="2928"/>
              <a:chExt cx="576" cy="1296"/>
            </a:xfrm>
          </p:grpSpPr>
          <p:sp>
            <p:nvSpPr>
              <p:cNvPr id="22588" name="Oval 4"/>
              <p:cNvSpPr>
                <a:spLocks noChangeArrowheads="1"/>
              </p:cNvSpPr>
              <p:nvPr/>
            </p:nvSpPr>
            <p:spPr bwMode="auto">
              <a:xfrm>
                <a:off x="1968" y="2928"/>
                <a:ext cx="576" cy="1296"/>
              </a:xfrm>
              <a:prstGeom prst="ellipse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89" name="Rectangle 6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0" name="Rectangle 7"/>
              <p:cNvSpPr>
                <a:spLocks noChangeArrowheads="1"/>
              </p:cNvSpPr>
              <p:nvPr/>
            </p:nvSpPr>
            <p:spPr bwMode="auto">
              <a:xfrm>
                <a:off x="2112" y="326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1" name="Rectangle 8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2" name="Rectangle 9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3" name="Rectangle 10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94" name="Rectangle 11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144" cy="144"/>
              </a:xfrm>
              <a:prstGeom prst="rect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2577" name="Oval 16"/>
            <p:cNvSpPr>
              <a:spLocks noChangeArrowheads="1"/>
            </p:cNvSpPr>
            <p:nvPr/>
          </p:nvSpPr>
          <p:spPr bwMode="auto">
            <a:xfrm>
              <a:off x="1770" y="2767"/>
              <a:ext cx="642" cy="1409"/>
            </a:xfrm>
            <a:prstGeom prst="ellipse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8" name="Rectangle 17"/>
            <p:cNvSpPr>
              <a:spLocks noChangeArrowheads="1"/>
            </p:cNvSpPr>
            <p:nvPr/>
          </p:nvSpPr>
          <p:spPr bwMode="auto">
            <a:xfrm>
              <a:off x="2038" y="2924"/>
              <a:ext cx="160" cy="15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79" name="Rectangle 19"/>
            <p:cNvSpPr>
              <a:spLocks noChangeArrowheads="1"/>
            </p:cNvSpPr>
            <p:nvPr/>
          </p:nvSpPr>
          <p:spPr bwMode="auto">
            <a:xfrm>
              <a:off x="1823" y="3393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0" name="Rectangle 20"/>
            <p:cNvSpPr>
              <a:spLocks noChangeArrowheads="1"/>
            </p:cNvSpPr>
            <p:nvPr/>
          </p:nvSpPr>
          <p:spPr bwMode="auto">
            <a:xfrm>
              <a:off x="2145" y="3393"/>
              <a:ext cx="160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1" name="Rectangle 21"/>
            <p:cNvSpPr>
              <a:spLocks noChangeArrowheads="1"/>
            </p:cNvSpPr>
            <p:nvPr/>
          </p:nvSpPr>
          <p:spPr bwMode="auto">
            <a:xfrm>
              <a:off x="1877" y="3654"/>
              <a:ext cx="161" cy="15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60" y="2975"/>
              <a:ext cx="1178" cy="5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 flipH="1">
              <a:off x="753" y="3028"/>
              <a:ext cx="1285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967" y="3498"/>
              <a:ext cx="8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700" y="3706"/>
              <a:ext cx="11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 flipV="1">
              <a:off x="914" y="3759"/>
              <a:ext cx="963" cy="15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87" name="Text Box 164"/>
            <p:cNvSpPr txBox="1">
              <a:spLocks noChangeArrowheads="1"/>
            </p:cNvSpPr>
            <p:nvPr/>
          </p:nvSpPr>
          <p:spPr bwMode="auto">
            <a:xfrm>
              <a:off x="0" y="3408"/>
              <a:ext cx="432" cy="2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sz="1650">
                  <a:latin typeface="Times New Roman" pitchFamily="18" charset="0"/>
                </a:rPr>
                <a:t>N:1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09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87" grpId="0" animBg="1"/>
      <p:bldP spid="43088" grpId="0" animBg="1"/>
      <p:bldP spid="43089" grpId="0" animBg="1"/>
      <p:bldP spid="43090" grpId="0" animBg="1"/>
      <p:bldP spid="43091" grpId="0" animBg="1"/>
      <p:bldP spid="43092" grpId="0" animBg="1"/>
      <p:bldP spid="43094" grpId="0" animBg="1"/>
      <p:bldP spid="43095" grpId="0" animBg="1"/>
      <p:bldP spid="43096" grpId="0" animBg="1"/>
      <p:bldP spid="43097" grpId="0" animBg="1"/>
      <p:bldP spid="43098" grpId="0" animBg="1"/>
      <p:bldP spid="43099" grpId="0" animBg="1"/>
      <p:bldP spid="43100" grpId="0" animBg="1"/>
      <p:bldP spid="43101" grpId="0" animBg="1"/>
      <p:bldP spid="43142" grpId="0" animBg="1"/>
      <p:bldP spid="43143" grpId="0" animBg="1"/>
      <p:bldP spid="43144" grpId="0" animBg="1"/>
      <p:bldP spid="43145" grpId="0" animBg="1"/>
      <p:bldP spid="43147" grpId="0" animBg="1"/>
      <p:bldP spid="43148" grpId="0" animBg="1"/>
      <p:bldP spid="43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419B47-9778-458C-9CCD-29C7B907AE4E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858000" cy="571500"/>
          </a:xfrm>
        </p:spPr>
        <p:txBody>
          <a:bodyPr/>
          <a:lstStyle/>
          <a:p>
            <a:pPr algn="ctr"/>
            <a:r>
              <a:rPr lang="de-DE" smtClean="0"/>
              <a:t>Funktionalitäten bei </a:t>
            </a:r>
            <a:r>
              <a:rPr lang="de-DE" b="1" i="1" smtClean="0">
                <a:latin typeface="Times New Roman" pitchFamily="18" charset="0"/>
              </a:rPr>
              <a:t>n</a:t>
            </a:r>
            <a:r>
              <a:rPr lang="de-DE" i="1" smtClean="0"/>
              <a:t>-</a:t>
            </a:r>
            <a:r>
              <a:rPr lang="de-DE" smtClean="0"/>
              <a:t>stelligen Beziehungen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714750" y="114300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00250" y="228600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72100" y="228600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2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714750" y="354330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k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171950" y="2228850"/>
            <a:ext cx="685800" cy="4572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R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514850" y="1485900"/>
            <a:ext cx="0" cy="7429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>
            <a:off x="3600450" y="2457450"/>
            <a:ext cx="571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857750" y="2457450"/>
            <a:ext cx="514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4514850" y="2686050"/>
            <a:ext cx="0" cy="857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22"/>
          <p:cNvSpPr>
            <a:spLocks noChangeShapeType="1"/>
          </p:cNvSpPr>
          <p:nvPr/>
        </p:nvSpPr>
        <p:spPr bwMode="auto">
          <a:xfrm flipV="1">
            <a:off x="4743450" y="2743200"/>
            <a:ext cx="171450" cy="17145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23"/>
          <p:cNvSpPr>
            <a:spLocks noChangeShapeType="1"/>
          </p:cNvSpPr>
          <p:nvPr/>
        </p:nvSpPr>
        <p:spPr bwMode="auto">
          <a:xfrm>
            <a:off x="4171950" y="2743200"/>
            <a:ext cx="171450" cy="17145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4572000" y="1771650"/>
            <a:ext cx="4572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P</a:t>
            </a:r>
          </a:p>
        </p:txBody>
      </p:sp>
      <p:sp>
        <p:nvSpPr>
          <p:cNvPr id="23568" name="Text Box 25"/>
          <p:cNvSpPr txBox="1">
            <a:spLocks noChangeArrowheads="1"/>
          </p:cNvSpPr>
          <p:nvPr/>
        </p:nvSpPr>
        <p:spPr bwMode="auto">
          <a:xfrm>
            <a:off x="4857750" y="2171700"/>
            <a:ext cx="4000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3714750" y="2171700"/>
            <a:ext cx="3429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3570" name="Text Box 27"/>
          <p:cNvSpPr txBox="1">
            <a:spLocks noChangeArrowheads="1"/>
          </p:cNvSpPr>
          <p:nvPr/>
        </p:nvSpPr>
        <p:spPr bwMode="auto">
          <a:xfrm>
            <a:off x="4514850" y="3143250"/>
            <a:ext cx="2857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2514600" y="4229100"/>
            <a:ext cx="46291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 dirty="0">
                <a:latin typeface="Times New Roman" pitchFamily="18" charset="0"/>
              </a:rPr>
              <a:t>R : E</a:t>
            </a:r>
            <a:r>
              <a:rPr lang="de-DE" i="1" baseline="-25000" dirty="0">
                <a:latin typeface="Times New Roman" pitchFamily="18" charset="0"/>
              </a:rPr>
              <a:t>1 </a:t>
            </a:r>
            <a:r>
              <a:rPr lang="de-DE" dirty="0">
                <a:latin typeface="Tahoma" pitchFamily="34" charset="0"/>
              </a:rPr>
              <a:t>x ... 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k-</a:t>
            </a:r>
            <a:r>
              <a:rPr lang="de-DE" baseline="-25000" dirty="0">
                <a:latin typeface="Times New Roman" pitchFamily="18" charset="0"/>
              </a:rPr>
              <a:t>1 </a:t>
            </a:r>
            <a:r>
              <a:rPr lang="de-DE" i="1" baseline="-25000" dirty="0">
                <a:latin typeface="Times New Roman" pitchFamily="18" charset="0"/>
              </a:rPr>
              <a:t> </a:t>
            </a:r>
            <a:r>
              <a:rPr lang="de-DE" dirty="0">
                <a:latin typeface="Tahoma" pitchFamily="34" charset="0"/>
              </a:rPr>
              <a:t>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k+</a:t>
            </a:r>
            <a:r>
              <a:rPr lang="de-DE" baseline="-25000" dirty="0">
                <a:latin typeface="Times New Roman" pitchFamily="18" charset="0"/>
              </a:rPr>
              <a:t>1 </a:t>
            </a:r>
            <a:r>
              <a:rPr lang="de-DE" dirty="0">
                <a:latin typeface="Tahoma" pitchFamily="34" charset="0"/>
              </a:rPr>
              <a:t>x ... x </a:t>
            </a:r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n </a:t>
            </a:r>
            <a:r>
              <a:rPr lang="de-DE" i="1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de-DE" i="1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i="1" baseline="-25000" dirty="0" err="1">
                <a:solidFill>
                  <a:srgbClr val="FF0000"/>
                </a:solidFill>
                <a:latin typeface="Times New Roman" pitchFamily="18" charset="0"/>
              </a:rPr>
              <a:t>k</a:t>
            </a:r>
            <a:endParaRPr lang="de-DE" i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9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754B2-0645-4A8D-AC72-BA9CF9CEA3CF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Beispiel-Beziehung: </a:t>
            </a:r>
            <a:r>
              <a:rPr lang="de-DE" i="1" smtClean="0"/>
              <a:t>betreuen</a:t>
            </a:r>
            <a:endParaRPr lang="de-DE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57350" y="2057400"/>
            <a:ext cx="13716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771900" y="2000250"/>
            <a:ext cx="1257300" cy="4572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betreuen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800350" y="2914650"/>
            <a:ext cx="1314450" cy="342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3028950" y="2228850"/>
            <a:ext cx="742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3371850" y="2343150"/>
            <a:ext cx="685800" cy="5715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5486400" y="2343150"/>
            <a:ext cx="154305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Seminarthemen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486400" y="1714500"/>
            <a:ext cx="13716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4686300" y="1885950"/>
            <a:ext cx="80010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4686300" y="2343150"/>
            <a:ext cx="80010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143500" y="2205038"/>
            <a:ext cx="3429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5143500" y="1657350"/>
            <a:ext cx="3429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3143250" y="1943100"/>
            <a:ext cx="2857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N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1223628" y="3705877"/>
            <a:ext cx="6629400" cy="13849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100" dirty="0">
                <a:solidFill>
                  <a:srgbClr val="0000FF"/>
                </a:solidFill>
                <a:latin typeface="Times New Roman" pitchFamily="18" charset="0"/>
              </a:rPr>
              <a:t>betreuen : Professoren </a:t>
            </a:r>
            <a:r>
              <a:rPr lang="de-DE" sz="2100" dirty="0">
                <a:solidFill>
                  <a:srgbClr val="0000FF"/>
                </a:solidFill>
                <a:latin typeface="Abadi MT Condensed Light" pitchFamily="34" charset="0"/>
              </a:rPr>
              <a:t>x </a:t>
            </a:r>
            <a:r>
              <a:rPr lang="de-DE" sz="2100" dirty="0">
                <a:solidFill>
                  <a:srgbClr val="0000FF"/>
                </a:solidFill>
                <a:latin typeface="Times New Roman" pitchFamily="18" charset="0"/>
              </a:rPr>
              <a:t>Studenten </a:t>
            </a:r>
            <a:r>
              <a:rPr lang="de-DE" sz="21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 Seminarthemen</a:t>
            </a:r>
          </a:p>
          <a:p>
            <a:pPr algn="l">
              <a:spcBef>
                <a:spcPct val="50000"/>
              </a:spcBef>
            </a:pPr>
            <a:r>
              <a:rPr lang="de-DE" sz="2100" dirty="0">
                <a:solidFill>
                  <a:srgbClr val="FF0000"/>
                </a:solidFill>
                <a:latin typeface="Times New Roman" pitchFamily="18" charset="0"/>
              </a:rPr>
              <a:t>betreuen : Seminarthemen </a:t>
            </a:r>
            <a:r>
              <a:rPr lang="de-DE" sz="2100" dirty="0">
                <a:solidFill>
                  <a:srgbClr val="FF0000"/>
                </a:solidFill>
                <a:latin typeface="Abadi MT Condensed Light" pitchFamily="34" charset="0"/>
              </a:rPr>
              <a:t>x </a:t>
            </a:r>
            <a:r>
              <a:rPr lang="de-DE" sz="2100" dirty="0">
                <a:solidFill>
                  <a:srgbClr val="FF0000"/>
                </a:solidFill>
                <a:latin typeface="Times New Roman" pitchFamily="18" charset="0"/>
              </a:rPr>
              <a:t>Studenten </a:t>
            </a:r>
            <a:r>
              <a:rPr lang="de-DE" sz="21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 Professoren</a:t>
            </a:r>
            <a:endParaRPr lang="de-DE" sz="2100" b="1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de-DE" sz="21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9BA26-104E-4A7A-926E-A0162FC99501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"/>
            <a:ext cx="6858000" cy="514350"/>
          </a:xfrm>
        </p:spPr>
        <p:txBody>
          <a:bodyPr/>
          <a:lstStyle/>
          <a:p>
            <a:pPr algn="ctr"/>
            <a:r>
              <a:rPr lang="de-DE" dirty="0" smtClean="0"/>
              <a:t>Dadurch erzwungene Konsistenzbedingungen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76313"/>
            <a:ext cx="6858000" cy="3918347"/>
          </a:xfrm>
        </p:spPr>
        <p:txBody>
          <a:bodyPr/>
          <a:lstStyle/>
          <a:p>
            <a:pPr marL="685800" lvl="1" indent="-342900">
              <a:lnSpc>
                <a:spcPct val="80000"/>
              </a:lnSpc>
            </a:pPr>
            <a:r>
              <a:rPr lang="de-DE" dirty="0" smtClean="0">
                <a:solidFill>
                  <a:srgbClr val="FF0000"/>
                </a:solidFill>
              </a:rPr>
              <a:t>Studenten dürfen bei demselben Professor bzw. derselben Professorin nur ein Seminarthema "ableisten" (damit ein breites Spektrum abgedeckt wird).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de-DE" dirty="0" smtClean="0"/>
          </a:p>
          <a:p>
            <a:pPr marL="685800" lvl="1" indent="-342900">
              <a:lnSpc>
                <a:spcPct val="80000"/>
              </a:lnSpc>
            </a:pPr>
            <a:r>
              <a:rPr lang="de-DE" dirty="0" smtClean="0">
                <a:solidFill>
                  <a:srgbClr val="0000FF"/>
                </a:solidFill>
              </a:rPr>
              <a:t>Studenten dürfen dasselbe Seminarthema nur einmal bearbeiten – sie dürfen also nicht bei anderen Professoren ein schon einmal erteiltes Seminarthema nochmals bearbeiten.</a:t>
            </a:r>
          </a:p>
          <a:p>
            <a:pPr marL="342900" indent="-342900">
              <a:lnSpc>
                <a:spcPct val="80000"/>
              </a:lnSpc>
              <a:buFont typeface="Webdings" pitchFamily="18" charset="2"/>
              <a:buAutoNum type="arabicPeriod"/>
            </a:pPr>
            <a:endParaRPr lang="de-DE" dirty="0" smtClean="0"/>
          </a:p>
          <a:p>
            <a:pPr marL="342900" indent="-342900">
              <a:lnSpc>
                <a:spcPct val="80000"/>
              </a:lnSpc>
            </a:pPr>
            <a:r>
              <a:rPr lang="de-DE" dirty="0" smtClean="0"/>
              <a:t>Es sind aber folgende Datenbankzustände nach wie vor möglich:</a:t>
            </a:r>
          </a:p>
          <a:p>
            <a:pPr marL="342900" indent="-342900">
              <a:lnSpc>
                <a:spcPct val="80000"/>
              </a:lnSpc>
            </a:pPr>
            <a:endParaRPr lang="de-DE" dirty="0" smtClean="0"/>
          </a:p>
          <a:p>
            <a:pPr marL="342900" indent="-342900">
              <a:lnSpc>
                <a:spcPct val="80000"/>
              </a:lnSpc>
            </a:pPr>
            <a:endParaRPr lang="de-DE" dirty="0" smtClean="0"/>
          </a:p>
          <a:p>
            <a:pPr marL="685800" lvl="1" indent="-342900">
              <a:lnSpc>
                <a:spcPct val="80000"/>
              </a:lnSpc>
            </a:pPr>
            <a:r>
              <a:rPr lang="de-DE" dirty="0" smtClean="0"/>
              <a:t>Professoren können dasselbe Seminarthema „wiederverwenden“ – also dasselbe Thema auch mehreren Studenten erteilen.</a:t>
            </a:r>
          </a:p>
          <a:p>
            <a:pPr marL="685800" lvl="1" indent="-342900">
              <a:lnSpc>
                <a:spcPct val="80000"/>
              </a:lnSpc>
            </a:pPr>
            <a:endParaRPr lang="de-DE" dirty="0" smtClean="0"/>
          </a:p>
          <a:p>
            <a:pPr marL="685800" lvl="1" indent="-342900">
              <a:lnSpc>
                <a:spcPct val="80000"/>
              </a:lnSpc>
            </a:pPr>
            <a:r>
              <a:rPr lang="de-DE" dirty="0" smtClean="0"/>
              <a:t>Ein Thema kann von mehreren Professoren vergeben werden – aber an unterschiedliche Studenten.</a:t>
            </a:r>
          </a:p>
          <a:p>
            <a:pPr marL="342900" indent="-342900">
              <a:lnSpc>
                <a:spcPct val="80000"/>
              </a:lnSpc>
            </a:pPr>
            <a:endParaRPr lang="de-DE" dirty="0" smtClean="0"/>
          </a:p>
          <a:p>
            <a:pPr marL="342900" indent="-342900">
              <a:lnSpc>
                <a:spcPct val="8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3889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A0A33-D7C2-47EE-81ED-B52E6348C523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34" y="1786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Ausprägung der Beziehung </a:t>
            </a:r>
            <a:r>
              <a:rPr lang="de-DE" b="1" i="1" smtClean="0">
                <a:latin typeface="Times New Roman" pitchFamily="18" charset="0"/>
              </a:rPr>
              <a:t>betreuen</a:t>
            </a:r>
            <a:endParaRPr lang="de-DE" b="1" smtClean="0">
              <a:latin typeface="Times New Roman" pitchFamily="18" charset="0"/>
            </a:endParaRPr>
          </a:p>
        </p:txBody>
      </p:sp>
      <p:sp>
        <p:nvSpPr>
          <p:cNvPr id="26628" name="Text Box 55"/>
          <p:cNvSpPr txBox="1">
            <a:spLocks noChangeArrowheads="1"/>
          </p:cNvSpPr>
          <p:nvPr/>
        </p:nvSpPr>
        <p:spPr bwMode="auto">
          <a:xfrm>
            <a:off x="5419725" y="571500"/>
            <a:ext cx="127470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6629" name="Text Box 56"/>
          <p:cNvSpPr txBox="1">
            <a:spLocks noChangeArrowheads="1"/>
          </p:cNvSpPr>
          <p:nvPr/>
        </p:nvSpPr>
        <p:spPr bwMode="auto">
          <a:xfrm>
            <a:off x="6229350" y="4785122"/>
            <a:ext cx="1633781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Seminarthemen</a:t>
            </a:r>
          </a:p>
        </p:txBody>
      </p:sp>
      <p:grpSp>
        <p:nvGrpSpPr>
          <p:cNvPr id="26630" name="Group 60"/>
          <p:cNvGrpSpPr>
            <a:grpSpLocks/>
          </p:cNvGrpSpPr>
          <p:nvPr/>
        </p:nvGrpSpPr>
        <p:grpSpPr bwMode="auto">
          <a:xfrm>
            <a:off x="2914650" y="914400"/>
            <a:ext cx="3465910" cy="4114800"/>
            <a:chOff x="1553" y="576"/>
            <a:chExt cx="2911" cy="3456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984" y="712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984" y="1076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3984" y="1440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984" y="1804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p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3744" y="576"/>
              <a:ext cx="720" cy="15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7" name="Rectangle 11"/>
            <p:cNvSpPr>
              <a:spLocks noChangeArrowheads="1"/>
            </p:cNvSpPr>
            <p:nvPr/>
          </p:nvSpPr>
          <p:spPr bwMode="auto">
            <a:xfrm>
              <a:off x="3984" y="2531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8" name="Rectangle 12"/>
            <p:cNvSpPr>
              <a:spLocks noChangeArrowheads="1"/>
            </p:cNvSpPr>
            <p:nvPr/>
          </p:nvSpPr>
          <p:spPr bwMode="auto">
            <a:xfrm>
              <a:off x="3984" y="2895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39" name="Rectangle 13"/>
            <p:cNvSpPr>
              <a:spLocks noChangeArrowheads="1"/>
            </p:cNvSpPr>
            <p:nvPr/>
          </p:nvSpPr>
          <p:spPr bwMode="auto">
            <a:xfrm>
              <a:off x="3984" y="3259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0" name="Rectangle 14"/>
            <p:cNvSpPr>
              <a:spLocks noChangeArrowheads="1"/>
            </p:cNvSpPr>
            <p:nvPr/>
          </p:nvSpPr>
          <p:spPr bwMode="auto">
            <a:xfrm>
              <a:off x="3984" y="3623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t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744" y="2395"/>
              <a:ext cx="720" cy="163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2" name="Rectangle 17"/>
            <p:cNvSpPr>
              <a:spLocks noChangeArrowheads="1"/>
            </p:cNvSpPr>
            <p:nvPr/>
          </p:nvSpPr>
          <p:spPr bwMode="auto">
            <a:xfrm>
              <a:off x="1872" y="1576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3" name="Rectangle 18"/>
            <p:cNvSpPr>
              <a:spLocks noChangeArrowheads="1"/>
            </p:cNvSpPr>
            <p:nvPr/>
          </p:nvSpPr>
          <p:spPr bwMode="auto">
            <a:xfrm>
              <a:off x="1872" y="1940"/>
              <a:ext cx="240" cy="2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4" name="Rectangle 19"/>
            <p:cNvSpPr>
              <a:spLocks noChangeArrowheads="1"/>
            </p:cNvSpPr>
            <p:nvPr/>
          </p:nvSpPr>
          <p:spPr bwMode="auto">
            <a:xfrm>
              <a:off x="1872" y="2304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1872" y="2668"/>
              <a:ext cx="240" cy="22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6" name="Oval 21"/>
            <p:cNvSpPr>
              <a:spLocks noChangeArrowheads="1"/>
            </p:cNvSpPr>
            <p:nvPr/>
          </p:nvSpPr>
          <p:spPr bwMode="auto">
            <a:xfrm>
              <a:off x="1632" y="1395"/>
              <a:ext cx="720" cy="163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AutoShape 25"/>
            <p:cNvSpPr>
              <a:spLocks noChangeArrowheads="1"/>
            </p:cNvSpPr>
            <p:nvPr/>
          </p:nvSpPr>
          <p:spPr bwMode="auto">
            <a:xfrm>
              <a:off x="2688" y="981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48" name="AutoShape 26"/>
            <p:cNvSpPr>
              <a:spLocks noChangeArrowheads="1"/>
            </p:cNvSpPr>
            <p:nvPr/>
          </p:nvSpPr>
          <p:spPr bwMode="auto">
            <a:xfrm>
              <a:off x="2688" y="1416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 dirty="0">
                  <a:latin typeface="Times New Roman" pitchFamily="18" charset="0"/>
                </a:rPr>
                <a:t>b</a:t>
              </a:r>
              <a:r>
                <a:rPr lang="de-DE" i="1" baseline="-25000" dirty="0">
                  <a:latin typeface="Times New Roman" pitchFamily="18" charset="0"/>
                </a:rPr>
                <a:t>2</a:t>
              </a:r>
              <a:endParaRPr lang="de-DE" i="1" dirty="0">
                <a:latin typeface="Times New Roman" pitchFamily="18" charset="0"/>
              </a:endParaRPr>
            </a:p>
          </p:txBody>
        </p:sp>
        <p:sp>
          <p:nvSpPr>
            <p:cNvPr id="26649" name="AutoShape 27"/>
            <p:cNvSpPr>
              <a:spLocks noChangeArrowheads="1"/>
            </p:cNvSpPr>
            <p:nvPr/>
          </p:nvSpPr>
          <p:spPr bwMode="auto">
            <a:xfrm>
              <a:off x="2688" y="1853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0" name="AutoShape 28"/>
            <p:cNvSpPr>
              <a:spLocks noChangeArrowheads="1"/>
            </p:cNvSpPr>
            <p:nvPr/>
          </p:nvSpPr>
          <p:spPr bwMode="auto">
            <a:xfrm>
              <a:off x="2688" y="2290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1" name="AutoShape 29"/>
            <p:cNvSpPr>
              <a:spLocks noChangeArrowheads="1"/>
            </p:cNvSpPr>
            <p:nvPr/>
          </p:nvSpPr>
          <p:spPr bwMode="auto">
            <a:xfrm>
              <a:off x="2688" y="2727"/>
              <a:ext cx="480" cy="277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5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2" name="AutoShape 30"/>
            <p:cNvSpPr>
              <a:spLocks noChangeArrowheads="1"/>
            </p:cNvSpPr>
            <p:nvPr/>
          </p:nvSpPr>
          <p:spPr bwMode="auto">
            <a:xfrm>
              <a:off x="2688" y="3163"/>
              <a:ext cx="480" cy="278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i="1">
                  <a:latin typeface="Times New Roman" pitchFamily="18" charset="0"/>
                </a:rPr>
                <a:t>b</a:t>
              </a:r>
              <a:r>
                <a:rPr lang="de-DE" i="1" baseline="-25000">
                  <a:latin typeface="Times New Roman" pitchFamily="18" charset="0"/>
                </a:rPr>
                <a:t>6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26653" name="Line 33"/>
            <p:cNvSpPr>
              <a:spLocks noChangeShapeType="1"/>
            </p:cNvSpPr>
            <p:nvPr/>
          </p:nvSpPr>
          <p:spPr bwMode="auto">
            <a:xfrm flipV="1">
              <a:off x="2112" y="1167"/>
              <a:ext cx="672" cy="4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4" name="Line 34"/>
            <p:cNvSpPr>
              <a:spLocks noChangeShapeType="1"/>
            </p:cNvSpPr>
            <p:nvPr/>
          </p:nvSpPr>
          <p:spPr bwMode="auto">
            <a:xfrm flipV="1">
              <a:off x="2976" y="758"/>
              <a:ext cx="1008" cy="2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5" name="Line 35"/>
            <p:cNvSpPr>
              <a:spLocks noChangeShapeType="1"/>
            </p:cNvSpPr>
            <p:nvPr/>
          </p:nvSpPr>
          <p:spPr bwMode="auto">
            <a:xfrm flipH="1">
              <a:off x="2976" y="849"/>
              <a:ext cx="1008" cy="59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6" name="Line 36"/>
            <p:cNvSpPr>
              <a:spLocks noChangeShapeType="1"/>
            </p:cNvSpPr>
            <p:nvPr/>
          </p:nvSpPr>
          <p:spPr bwMode="auto">
            <a:xfrm>
              <a:off x="2112" y="1713"/>
              <a:ext cx="624" cy="2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7" name="Line 38"/>
            <p:cNvSpPr>
              <a:spLocks noChangeShapeType="1"/>
            </p:cNvSpPr>
            <p:nvPr/>
          </p:nvSpPr>
          <p:spPr bwMode="auto">
            <a:xfrm>
              <a:off x="3072" y="1167"/>
              <a:ext cx="1008" cy="13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8" name="Line 39"/>
            <p:cNvSpPr>
              <a:spLocks noChangeShapeType="1"/>
            </p:cNvSpPr>
            <p:nvPr/>
          </p:nvSpPr>
          <p:spPr bwMode="auto">
            <a:xfrm>
              <a:off x="3024" y="1622"/>
              <a:ext cx="960" cy="9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9" name="Line 40"/>
            <p:cNvSpPr>
              <a:spLocks noChangeShapeType="1"/>
            </p:cNvSpPr>
            <p:nvPr/>
          </p:nvSpPr>
          <p:spPr bwMode="auto">
            <a:xfrm flipV="1">
              <a:off x="2112" y="1622"/>
              <a:ext cx="672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0" name="Line 41"/>
            <p:cNvSpPr>
              <a:spLocks noChangeShapeType="1"/>
            </p:cNvSpPr>
            <p:nvPr/>
          </p:nvSpPr>
          <p:spPr bwMode="auto">
            <a:xfrm flipH="1">
              <a:off x="2976" y="1167"/>
              <a:ext cx="1008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1" name="Line 42"/>
            <p:cNvSpPr>
              <a:spLocks noChangeShapeType="1"/>
            </p:cNvSpPr>
            <p:nvPr/>
          </p:nvSpPr>
          <p:spPr bwMode="auto">
            <a:xfrm flipH="1">
              <a:off x="2976" y="1485"/>
              <a:ext cx="1008" cy="8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2" name="Line 43"/>
            <p:cNvSpPr>
              <a:spLocks noChangeShapeType="1"/>
            </p:cNvSpPr>
            <p:nvPr/>
          </p:nvSpPr>
          <p:spPr bwMode="auto">
            <a:xfrm>
              <a:off x="3024" y="2077"/>
              <a:ext cx="960" cy="8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3" name="Line 45"/>
            <p:cNvSpPr>
              <a:spLocks noChangeShapeType="1"/>
            </p:cNvSpPr>
            <p:nvPr/>
          </p:nvSpPr>
          <p:spPr bwMode="auto">
            <a:xfrm flipH="1">
              <a:off x="2112" y="2395"/>
              <a:ext cx="62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4" name="Line 46"/>
            <p:cNvSpPr>
              <a:spLocks noChangeShapeType="1"/>
            </p:cNvSpPr>
            <p:nvPr/>
          </p:nvSpPr>
          <p:spPr bwMode="auto">
            <a:xfrm>
              <a:off x="2112" y="1758"/>
              <a:ext cx="672" cy="10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5" name="Line 47"/>
            <p:cNvSpPr>
              <a:spLocks noChangeShapeType="1"/>
            </p:cNvSpPr>
            <p:nvPr/>
          </p:nvSpPr>
          <p:spPr bwMode="auto">
            <a:xfrm>
              <a:off x="2112" y="2486"/>
              <a:ext cx="672" cy="7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6" name="Line 48"/>
            <p:cNvSpPr>
              <a:spLocks noChangeShapeType="1"/>
            </p:cNvSpPr>
            <p:nvPr/>
          </p:nvSpPr>
          <p:spPr bwMode="auto">
            <a:xfrm flipH="1">
              <a:off x="2976" y="894"/>
              <a:ext cx="1008" cy="18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7" name="Line 49"/>
            <p:cNvSpPr>
              <a:spLocks noChangeShapeType="1"/>
            </p:cNvSpPr>
            <p:nvPr/>
          </p:nvSpPr>
          <p:spPr bwMode="auto">
            <a:xfrm>
              <a:off x="3024" y="2531"/>
              <a:ext cx="960" cy="1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8" name="Line 50"/>
            <p:cNvSpPr>
              <a:spLocks noChangeShapeType="1"/>
            </p:cNvSpPr>
            <p:nvPr/>
          </p:nvSpPr>
          <p:spPr bwMode="auto">
            <a:xfrm flipH="1">
              <a:off x="2976" y="1895"/>
              <a:ext cx="1008" cy="13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9" name="Line 51"/>
            <p:cNvSpPr>
              <a:spLocks noChangeShapeType="1"/>
            </p:cNvSpPr>
            <p:nvPr/>
          </p:nvSpPr>
          <p:spPr bwMode="auto">
            <a:xfrm flipH="1">
              <a:off x="3072" y="2713"/>
              <a:ext cx="912" cy="54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0" name="Line 52"/>
            <p:cNvSpPr>
              <a:spLocks noChangeShapeType="1"/>
            </p:cNvSpPr>
            <p:nvPr/>
          </p:nvSpPr>
          <p:spPr bwMode="auto">
            <a:xfrm>
              <a:off x="3024" y="2941"/>
              <a:ext cx="96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1" name="Text Box 54"/>
            <p:cNvSpPr txBox="1">
              <a:spLocks noChangeArrowheads="1"/>
            </p:cNvSpPr>
            <p:nvPr/>
          </p:nvSpPr>
          <p:spPr bwMode="auto">
            <a:xfrm>
              <a:off x="1553" y="1091"/>
              <a:ext cx="931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</p:grpSp>
      <p:sp>
        <p:nvSpPr>
          <p:cNvPr id="26631" name="Text Box 57"/>
          <p:cNvSpPr txBox="1">
            <a:spLocks noChangeArrowheads="1"/>
          </p:cNvSpPr>
          <p:nvPr/>
        </p:nvSpPr>
        <p:spPr bwMode="auto">
          <a:xfrm>
            <a:off x="1314450" y="4241007"/>
            <a:ext cx="3520772" cy="646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>
                <a:latin typeface="Tahoma" pitchFamily="34" charset="0"/>
              </a:rPr>
              <a:t>Gestrichelte Linien</a:t>
            </a:r>
          </a:p>
          <a:p>
            <a:pPr algn="l"/>
            <a:r>
              <a:rPr lang="de-DE">
                <a:latin typeface="Tahoma" pitchFamily="34" charset="0"/>
              </a:rPr>
              <a:t>markieren illegale Ausprägungen</a:t>
            </a:r>
          </a:p>
        </p:txBody>
      </p:sp>
    </p:spTree>
    <p:extLst>
      <p:ext uri="{BB962C8B-B14F-4D97-AF65-F5344CB8AC3E}">
        <p14:creationId xmlns:p14="http://schemas.microsoft.com/office/powerpoint/2010/main" val="179844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aute 4"/>
          <p:cNvSpPr/>
          <p:nvPr/>
        </p:nvSpPr>
        <p:spPr bwMode="auto">
          <a:xfrm>
            <a:off x="5706126" y="1815666"/>
            <a:ext cx="2160240" cy="761382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sz="1600" dirty="0" err="1"/>
              <a:t>Verheiratet_mit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3221850" y="1923678"/>
            <a:ext cx="1782198" cy="810090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dirty="0"/>
              <a:t>Menschen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4896037" y="3489852"/>
            <a:ext cx="1523424" cy="761382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sz="1600" dirty="0" err="1"/>
              <a:t>Mutter_von</a:t>
            </a:r>
            <a:endParaRPr lang="de-DE" sz="1600" dirty="0"/>
          </a:p>
        </p:txBody>
      </p:sp>
      <p:sp>
        <p:nvSpPr>
          <p:cNvPr id="8" name="Raute 7"/>
          <p:cNvSpPr/>
          <p:nvPr/>
        </p:nvSpPr>
        <p:spPr bwMode="auto">
          <a:xfrm>
            <a:off x="2951821" y="3867894"/>
            <a:ext cx="1326263" cy="761382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sz="1600" dirty="0" err="1"/>
              <a:t>Vater_von</a:t>
            </a:r>
            <a:endParaRPr lang="de-DE" sz="1600" dirty="0"/>
          </a:p>
        </p:txBody>
      </p:sp>
      <p:cxnSp>
        <p:nvCxnSpPr>
          <p:cNvPr id="12" name="Gerade Verbindung 11"/>
          <p:cNvCxnSpPr>
            <a:endCxn id="5" idx="2"/>
          </p:cNvCxnSpPr>
          <p:nvPr/>
        </p:nvCxnSpPr>
        <p:spPr bwMode="auto">
          <a:xfrm>
            <a:off x="5004048" y="2517744"/>
            <a:ext cx="1782198" cy="59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" idx="0"/>
          </p:cNvCxnSpPr>
          <p:nvPr/>
        </p:nvCxnSpPr>
        <p:spPr bwMode="auto">
          <a:xfrm flipV="1">
            <a:off x="5004048" y="1815666"/>
            <a:ext cx="1782198" cy="270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>
            <a:endCxn id="8" idx="1"/>
          </p:cNvCxnSpPr>
          <p:nvPr/>
        </p:nvCxnSpPr>
        <p:spPr bwMode="auto">
          <a:xfrm flipH="1">
            <a:off x="2951820" y="2733768"/>
            <a:ext cx="270030" cy="15148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>
            <a:stCxn id="6" idx="2"/>
            <a:endCxn id="8" idx="3"/>
          </p:cNvCxnSpPr>
          <p:nvPr/>
        </p:nvCxnSpPr>
        <p:spPr bwMode="auto">
          <a:xfrm>
            <a:off x="4112950" y="2733768"/>
            <a:ext cx="165134" cy="15148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>
            <a:endCxn id="7" idx="1"/>
          </p:cNvCxnSpPr>
          <p:nvPr/>
        </p:nvCxnSpPr>
        <p:spPr bwMode="auto">
          <a:xfrm>
            <a:off x="4247964" y="2733768"/>
            <a:ext cx="648073" cy="11367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>
            <a:endCxn id="7" idx="0"/>
          </p:cNvCxnSpPr>
          <p:nvPr/>
        </p:nvCxnSpPr>
        <p:spPr bwMode="auto">
          <a:xfrm>
            <a:off x="4572000" y="2733768"/>
            <a:ext cx="1085749" cy="7560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aute 31"/>
          <p:cNvSpPr/>
          <p:nvPr/>
        </p:nvSpPr>
        <p:spPr bwMode="auto">
          <a:xfrm>
            <a:off x="1143001" y="1923678"/>
            <a:ext cx="1326263" cy="761382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sz="1600" dirty="0" err="1" smtClean="0"/>
              <a:t>Eltern</a:t>
            </a:r>
            <a:r>
              <a:rPr lang="de-DE" sz="1600" dirty="0" err="1"/>
              <a:t>_von</a:t>
            </a:r>
            <a:endParaRPr lang="de-DE" sz="1600" dirty="0"/>
          </a:p>
        </p:txBody>
      </p:sp>
      <p:cxnSp>
        <p:nvCxnSpPr>
          <p:cNvPr id="34" name="Gerade Verbindung 33"/>
          <p:cNvCxnSpPr>
            <a:stCxn id="32" idx="0"/>
          </p:cNvCxnSpPr>
          <p:nvPr/>
        </p:nvCxnSpPr>
        <p:spPr bwMode="auto">
          <a:xfrm>
            <a:off x="1806132" y="1923678"/>
            <a:ext cx="14697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 Verbindung 35"/>
          <p:cNvCxnSpPr>
            <a:stCxn id="32" idx="2"/>
          </p:cNvCxnSpPr>
          <p:nvPr/>
        </p:nvCxnSpPr>
        <p:spPr bwMode="auto">
          <a:xfrm>
            <a:off x="1806132" y="2685060"/>
            <a:ext cx="1415718" cy="487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>
            <a:stCxn id="32" idx="3"/>
            <a:endCxn id="6" idx="1"/>
          </p:cNvCxnSpPr>
          <p:nvPr/>
        </p:nvCxnSpPr>
        <p:spPr bwMode="auto">
          <a:xfrm>
            <a:off x="2469264" y="2304369"/>
            <a:ext cx="752587" cy="243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997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42E54E20-7E1C-471E-BDDF-F82D99FC0F6C}" type="slidenum">
              <a:rPr lang="en-US"/>
              <a:pPr algn="ctr"/>
              <a:t>17</a:t>
            </a:fld>
            <a:endParaRPr lang="en-US"/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1143000" y="39291"/>
            <a:ext cx="6858000" cy="5104209"/>
            <a:chOff x="0" y="33"/>
            <a:chExt cx="5760" cy="4287"/>
          </a:xfrm>
        </p:grpSpPr>
        <p:sp>
          <p:nvSpPr>
            <p:cNvPr id="27663" name="Rectangle 3"/>
            <p:cNvSpPr>
              <a:spLocks noChangeArrowheads="1"/>
            </p:cNvSpPr>
            <p:nvPr/>
          </p:nvSpPr>
          <p:spPr bwMode="auto">
            <a:xfrm>
              <a:off x="1172" y="1010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27664" name="Rectangle 4"/>
            <p:cNvSpPr>
              <a:spLocks noChangeArrowheads="1"/>
            </p:cNvSpPr>
            <p:nvPr/>
          </p:nvSpPr>
          <p:spPr bwMode="auto">
            <a:xfrm>
              <a:off x="1056" y="3408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Assistenten</a:t>
              </a:r>
            </a:p>
          </p:txBody>
        </p:sp>
        <p:sp>
          <p:nvSpPr>
            <p:cNvPr id="27665" name="Oval 5"/>
            <p:cNvSpPr>
              <a:spLocks noChangeArrowheads="1"/>
            </p:cNvSpPr>
            <p:nvPr/>
          </p:nvSpPr>
          <p:spPr bwMode="auto">
            <a:xfrm>
              <a:off x="0" y="48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u="sng" dirty="0" err="1">
                  <a:latin typeface="Times New Roman" pitchFamily="18" charset="0"/>
                </a:rPr>
                <a:t>MatrNr</a:t>
              </a:r>
              <a:endParaRPr lang="de-DE" u="sng" dirty="0">
                <a:latin typeface="Times New Roman" pitchFamily="18" charset="0"/>
              </a:endParaRPr>
            </a:p>
          </p:txBody>
        </p:sp>
        <p:sp>
          <p:nvSpPr>
            <p:cNvPr id="27666" name="Oval 6"/>
            <p:cNvSpPr>
              <a:spLocks noChangeArrowheads="1"/>
            </p:cNvSpPr>
            <p:nvPr/>
          </p:nvSpPr>
          <p:spPr bwMode="auto">
            <a:xfrm>
              <a:off x="0" y="2928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7667" name="Oval 7"/>
            <p:cNvSpPr>
              <a:spLocks noChangeArrowheads="1"/>
            </p:cNvSpPr>
            <p:nvPr/>
          </p:nvSpPr>
          <p:spPr bwMode="auto">
            <a:xfrm>
              <a:off x="0" y="144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Semester</a:t>
              </a:r>
            </a:p>
          </p:txBody>
        </p:sp>
        <p:sp>
          <p:nvSpPr>
            <p:cNvPr id="27668" name="Oval 8"/>
            <p:cNvSpPr>
              <a:spLocks noChangeArrowheads="1"/>
            </p:cNvSpPr>
            <p:nvPr/>
          </p:nvSpPr>
          <p:spPr bwMode="auto">
            <a:xfrm>
              <a:off x="0" y="96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69" name="Oval 9"/>
            <p:cNvSpPr>
              <a:spLocks noChangeArrowheads="1"/>
            </p:cNvSpPr>
            <p:nvPr/>
          </p:nvSpPr>
          <p:spPr bwMode="auto">
            <a:xfrm>
              <a:off x="0" y="336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70" name="Oval 10"/>
            <p:cNvSpPr>
              <a:spLocks noChangeArrowheads="1"/>
            </p:cNvSpPr>
            <p:nvPr/>
          </p:nvSpPr>
          <p:spPr bwMode="auto">
            <a:xfrm>
              <a:off x="0" y="384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Fachgebiet</a:t>
              </a:r>
            </a:p>
          </p:txBody>
        </p:sp>
        <p:sp>
          <p:nvSpPr>
            <p:cNvPr id="27671" name="Line 11"/>
            <p:cNvSpPr>
              <a:spLocks noChangeShapeType="1"/>
            </p:cNvSpPr>
            <p:nvPr/>
          </p:nvSpPr>
          <p:spPr bwMode="auto">
            <a:xfrm>
              <a:off x="1031" y="31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Oval 12"/>
            <p:cNvSpPr>
              <a:spLocks noChangeArrowheads="1"/>
            </p:cNvSpPr>
            <p:nvPr/>
          </p:nvSpPr>
          <p:spPr bwMode="auto">
            <a:xfrm>
              <a:off x="1296" y="2208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27673" name="AutoShape 13"/>
            <p:cNvSpPr>
              <a:spLocks noChangeArrowheads="1"/>
            </p:cNvSpPr>
            <p:nvPr/>
          </p:nvSpPr>
          <p:spPr bwMode="auto">
            <a:xfrm>
              <a:off x="2496" y="864"/>
              <a:ext cx="748" cy="45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hören</a:t>
              </a:r>
            </a:p>
          </p:txBody>
        </p:sp>
        <p:sp>
          <p:nvSpPr>
            <p:cNvPr id="27674" name="AutoShape 14"/>
            <p:cNvSpPr>
              <a:spLocks noChangeArrowheads="1"/>
            </p:cNvSpPr>
            <p:nvPr/>
          </p:nvSpPr>
          <p:spPr bwMode="auto">
            <a:xfrm>
              <a:off x="2394" y="2159"/>
              <a:ext cx="834" cy="471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prüfen</a:t>
              </a:r>
            </a:p>
          </p:txBody>
        </p:sp>
        <p:sp>
          <p:nvSpPr>
            <p:cNvPr id="27675" name="AutoShape 15"/>
            <p:cNvSpPr>
              <a:spLocks noChangeArrowheads="1"/>
            </p:cNvSpPr>
            <p:nvPr/>
          </p:nvSpPr>
          <p:spPr bwMode="auto">
            <a:xfrm>
              <a:off x="2256" y="3264"/>
              <a:ext cx="1104" cy="614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arbeitenFür</a:t>
              </a:r>
            </a:p>
          </p:txBody>
        </p:sp>
        <p:sp>
          <p:nvSpPr>
            <p:cNvPr id="27676" name="Rectangle 16"/>
            <p:cNvSpPr>
              <a:spLocks noChangeArrowheads="1"/>
            </p:cNvSpPr>
            <p:nvPr/>
          </p:nvSpPr>
          <p:spPr bwMode="auto">
            <a:xfrm>
              <a:off x="3509" y="3421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27677" name="Rectangle 17"/>
            <p:cNvSpPr>
              <a:spLocks noChangeArrowheads="1"/>
            </p:cNvSpPr>
            <p:nvPr/>
          </p:nvSpPr>
          <p:spPr bwMode="auto">
            <a:xfrm>
              <a:off x="3462" y="952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27678" name="AutoShape 18"/>
            <p:cNvSpPr>
              <a:spLocks noChangeArrowheads="1"/>
            </p:cNvSpPr>
            <p:nvPr/>
          </p:nvSpPr>
          <p:spPr bwMode="auto">
            <a:xfrm>
              <a:off x="4032" y="2112"/>
              <a:ext cx="747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lesen</a:t>
              </a:r>
            </a:p>
          </p:txBody>
        </p:sp>
        <p:sp>
          <p:nvSpPr>
            <p:cNvPr id="27679" name="AutoShape 19"/>
            <p:cNvSpPr>
              <a:spLocks noChangeArrowheads="1"/>
            </p:cNvSpPr>
            <p:nvPr/>
          </p:nvSpPr>
          <p:spPr bwMode="auto">
            <a:xfrm>
              <a:off x="3286" y="33"/>
              <a:ext cx="1322" cy="39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voraussetzen</a:t>
              </a:r>
            </a:p>
          </p:txBody>
        </p:sp>
        <p:sp>
          <p:nvSpPr>
            <p:cNvPr id="27680" name="Oval 20"/>
            <p:cNvSpPr>
              <a:spLocks noChangeArrowheads="1"/>
            </p:cNvSpPr>
            <p:nvPr/>
          </p:nvSpPr>
          <p:spPr bwMode="auto">
            <a:xfrm>
              <a:off x="4872" y="864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SWS</a:t>
              </a:r>
            </a:p>
          </p:txBody>
        </p:sp>
        <p:sp>
          <p:nvSpPr>
            <p:cNvPr id="27681" name="Oval 21"/>
            <p:cNvSpPr>
              <a:spLocks noChangeArrowheads="1"/>
            </p:cNvSpPr>
            <p:nvPr/>
          </p:nvSpPr>
          <p:spPr bwMode="auto">
            <a:xfrm>
              <a:off x="4872" y="43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sp>
          <p:nvSpPr>
            <p:cNvPr id="27682" name="Oval 22"/>
            <p:cNvSpPr>
              <a:spLocks noChangeArrowheads="1"/>
            </p:cNvSpPr>
            <p:nvPr/>
          </p:nvSpPr>
          <p:spPr bwMode="auto">
            <a:xfrm>
              <a:off x="4872" y="139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Titel</a:t>
              </a:r>
            </a:p>
          </p:txBody>
        </p:sp>
        <p:sp>
          <p:nvSpPr>
            <p:cNvPr id="27683" name="Oval 23"/>
            <p:cNvSpPr>
              <a:spLocks noChangeArrowheads="1"/>
            </p:cNvSpPr>
            <p:nvPr/>
          </p:nvSpPr>
          <p:spPr bwMode="auto">
            <a:xfrm>
              <a:off x="4873" y="345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Raum</a:t>
              </a:r>
            </a:p>
          </p:txBody>
        </p:sp>
        <p:sp>
          <p:nvSpPr>
            <p:cNvPr id="27684" name="Oval 24"/>
            <p:cNvSpPr>
              <a:spLocks noChangeArrowheads="1"/>
            </p:cNvSpPr>
            <p:nvPr/>
          </p:nvSpPr>
          <p:spPr bwMode="auto">
            <a:xfrm>
              <a:off x="4873" y="3024"/>
              <a:ext cx="887" cy="346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Rang</a:t>
              </a:r>
            </a:p>
          </p:txBody>
        </p:sp>
        <p:sp>
          <p:nvSpPr>
            <p:cNvPr id="27685" name="Oval 25"/>
            <p:cNvSpPr>
              <a:spLocks noChangeArrowheads="1"/>
            </p:cNvSpPr>
            <p:nvPr/>
          </p:nvSpPr>
          <p:spPr bwMode="auto">
            <a:xfrm>
              <a:off x="3168" y="3976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7686" name="Text Box 26"/>
            <p:cNvSpPr txBox="1">
              <a:spLocks noChangeArrowheads="1"/>
            </p:cNvSpPr>
            <p:nvPr/>
          </p:nvSpPr>
          <p:spPr bwMode="auto">
            <a:xfrm>
              <a:off x="4142" y="350"/>
              <a:ext cx="869" cy="4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Nach-</a:t>
              </a:r>
            </a:p>
            <a:p>
              <a:pPr>
                <a:lnSpc>
                  <a:spcPct val="70000"/>
                </a:lnSpc>
              </a:pPr>
              <a:r>
                <a:rPr lang="de-DE" dirty="0" err="1">
                  <a:latin typeface="Times New Roman" pitchFamily="18" charset="0"/>
                </a:rPr>
                <a:t>folger</a:t>
              </a:r>
              <a:endParaRPr lang="de-DE" dirty="0">
                <a:latin typeface="Times New Roman" pitchFamily="18" charset="0"/>
              </a:endParaRPr>
            </a:p>
          </p:txBody>
        </p:sp>
        <p:sp>
          <p:nvSpPr>
            <p:cNvPr id="27687" name="Text Box 27"/>
            <p:cNvSpPr txBox="1">
              <a:spLocks noChangeArrowheads="1"/>
            </p:cNvSpPr>
            <p:nvPr/>
          </p:nvSpPr>
          <p:spPr bwMode="auto">
            <a:xfrm>
              <a:off x="2688" y="480"/>
              <a:ext cx="1087" cy="31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Vorgänger</a:t>
              </a:r>
            </a:p>
          </p:txBody>
        </p:sp>
        <p:sp>
          <p:nvSpPr>
            <p:cNvPr id="27688" name="Oval 28"/>
            <p:cNvSpPr>
              <a:spLocks noChangeArrowheads="1"/>
            </p:cNvSpPr>
            <p:nvPr/>
          </p:nvSpPr>
          <p:spPr bwMode="auto">
            <a:xfrm>
              <a:off x="4128" y="397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7689" name="Line 29"/>
            <p:cNvSpPr>
              <a:spLocks noChangeShapeType="1"/>
            </p:cNvSpPr>
            <p:nvPr/>
          </p:nvSpPr>
          <p:spPr bwMode="auto">
            <a:xfrm>
              <a:off x="3744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0" name="Line 30"/>
            <p:cNvSpPr>
              <a:spLocks noChangeShapeType="1"/>
            </p:cNvSpPr>
            <p:nvPr/>
          </p:nvSpPr>
          <p:spPr bwMode="auto">
            <a:xfrm>
              <a:off x="4128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1" name="Rectangle 31"/>
            <p:cNvSpPr>
              <a:spLocks noChangeArrowheads="1"/>
            </p:cNvSpPr>
            <p:nvPr/>
          </p:nvSpPr>
          <p:spPr bwMode="auto">
            <a:xfrm>
              <a:off x="0" y="192"/>
              <a:ext cx="33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l"/>
              <a:r>
                <a:rPr kumimoji="1" lang="de-DE" sz="2700" dirty="0">
                  <a:solidFill>
                    <a:schemeClr val="tx2"/>
                  </a:solidFill>
                  <a:latin typeface="Arial Black" pitchFamily="34" charset="0"/>
                </a:rPr>
                <a:t>Funktionalitäten</a:t>
              </a:r>
            </a:p>
          </p:txBody>
        </p:sp>
        <p:cxnSp>
          <p:nvCxnSpPr>
            <p:cNvPr id="27692" name="AutoShape 32"/>
            <p:cNvCxnSpPr>
              <a:cxnSpLocks noChangeShapeType="1"/>
              <a:stCxn id="27664" idx="1"/>
              <a:endCxn id="27666" idx="5"/>
            </p:cNvCxnSpPr>
            <p:nvPr/>
          </p:nvCxnSpPr>
          <p:spPr bwMode="auto">
            <a:xfrm flipH="1" flipV="1">
              <a:off x="757" y="3222"/>
              <a:ext cx="299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3" name="AutoShape 33"/>
            <p:cNvCxnSpPr>
              <a:cxnSpLocks noChangeShapeType="1"/>
              <a:stCxn id="27664" idx="1"/>
              <a:endCxn id="27669" idx="6"/>
            </p:cNvCxnSpPr>
            <p:nvPr/>
          </p:nvCxnSpPr>
          <p:spPr bwMode="auto">
            <a:xfrm flipH="1" flipV="1">
              <a:off x="887" y="3532"/>
              <a:ext cx="169" cy="2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4" name="AutoShape 34"/>
            <p:cNvCxnSpPr>
              <a:cxnSpLocks noChangeShapeType="1"/>
              <a:stCxn id="27664" idx="1"/>
              <a:endCxn id="27670" idx="7"/>
            </p:cNvCxnSpPr>
            <p:nvPr/>
          </p:nvCxnSpPr>
          <p:spPr bwMode="auto">
            <a:xfrm flipH="1">
              <a:off x="757" y="3552"/>
              <a:ext cx="299" cy="3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5" name="AutoShape 35"/>
            <p:cNvCxnSpPr>
              <a:cxnSpLocks noChangeShapeType="1"/>
              <a:stCxn id="27674" idx="2"/>
              <a:endCxn id="27676" idx="0"/>
            </p:cNvCxnSpPr>
            <p:nvPr/>
          </p:nvCxnSpPr>
          <p:spPr bwMode="auto">
            <a:xfrm>
              <a:off x="2811" y="2630"/>
              <a:ext cx="1212" cy="79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6" name="AutoShape 36"/>
            <p:cNvCxnSpPr>
              <a:cxnSpLocks noChangeShapeType="1"/>
              <a:stCxn id="27675" idx="3"/>
              <a:endCxn id="27676" idx="1"/>
            </p:cNvCxnSpPr>
            <p:nvPr/>
          </p:nvCxnSpPr>
          <p:spPr bwMode="auto">
            <a:xfrm flipV="1">
              <a:off x="3360" y="3565"/>
              <a:ext cx="149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7" name="AutoShape 37"/>
            <p:cNvCxnSpPr>
              <a:cxnSpLocks noChangeShapeType="1"/>
              <a:stCxn id="27664" idx="3"/>
              <a:endCxn id="27675" idx="1"/>
            </p:cNvCxnSpPr>
            <p:nvPr/>
          </p:nvCxnSpPr>
          <p:spPr bwMode="auto">
            <a:xfrm>
              <a:off x="2084" y="3552"/>
              <a:ext cx="172" cy="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8" name="AutoShape 38"/>
            <p:cNvCxnSpPr>
              <a:cxnSpLocks noChangeShapeType="1"/>
              <a:stCxn id="27674" idx="0"/>
              <a:endCxn id="27663" idx="2"/>
            </p:cNvCxnSpPr>
            <p:nvPr/>
          </p:nvCxnSpPr>
          <p:spPr bwMode="auto">
            <a:xfrm flipH="1" flipV="1">
              <a:off x="1686" y="1297"/>
              <a:ext cx="1125" cy="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99" name="AutoShape 39"/>
            <p:cNvCxnSpPr>
              <a:cxnSpLocks noChangeShapeType="1"/>
              <a:stCxn id="27677" idx="2"/>
              <a:endCxn id="27674" idx="0"/>
            </p:cNvCxnSpPr>
            <p:nvPr/>
          </p:nvCxnSpPr>
          <p:spPr bwMode="auto">
            <a:xfrm flipH="1">
              <a:off x="2811" y="1239"/>
              <a:ext cx="1165" cy="9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0" name="AutoShape 40"/>
            <p:cNvCxnSpPr>
              <a:cxnSpLocks noChangeShapeType="1"/>
              <a:stCxn id="27676" idx="0"/>
              <a:endCxn id="27678" idx="2"/>
            </p:cNvCxnSpPr>
            <p:nvPr/>
          </p:nvCxnSpPr>
          <p:spPr bwMode="auto">
            <a:xfrm flipV="1">
              <a:off x="4023" y="2570"/>
              <a:ext cx="383" cy="85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1" name="AutoShape 41"/>
            <p:cNvCxnSpPr>
              <a:cxnSpLocks noChangeShapeType="1"/>
              <a:stCxn id="27677" idx="2"/>
              <a:endCxn id="27678" idx="0"/>
            </p:cNvCxnSpPr>
            <p:nvPr/>
          </p:nvCxnSpPr>
          <p:spPr bwMode="auto">
            <a:xfrm>
              <a:off x="3976" y="1239"/>
              <a:ext cx="430" cy="8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2" name="AutoShape 42"/>
            <p:cNvCxnSpPr>
              <a:cxnSpLocks noChangeShapeType="1"/>
              <a:stCxn id="27663" idx="3"/>
              <a:endCxn id="27673" idx="1"/>
            </p:cNvCxnSpPr>
            <p:nvPr/>
          </p:nvCxnSpPr>
          <p:spPr bwMode="auto">
            <a:xfrm flipV="1">
              <a:off x="2200" y="1094"/>
              <a:ext cx="296" cy="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3" name="AutoShape 43"/>
            <p:cNvCxnSpPr>
              <a:cxnSpLocks noChangeShapeType="1"/>
              <a:stCxn id="27673" idx="3"/>
              <a:endCxn id="27677" idx="1"/>
            </p:cNvCxnSpPr>
            <p:nvPr/>
          </p:nvCxnSpPr>
          <p:spPr bwMode="auto">
            <a:xfrm>
              <a:off x="3244" y="1094"/>
              <a:ext cx="218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4" name="AutoShape 44"/>
            <p:cNvCxnSpPr>
              <a:cxnSpLocks noChangeShapeType="1"/>
              <a:stCxn id="27676" idx="2"/>
              <a:endCxn id="27685" idx="0"/>
            </p:cNvCxnSpPr>
            <p:nvPr/>
          </p:nvCxnSpPr>
          <p:spPr bwMode="auto">
            <a:xfrm flipH="1">
              <a:off x="3612" y="3708"/>
              <a:ext cx="411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5" name="AutoShape 45"/>
            <p:cNvCxnSpPr>
              <a:cxnSpLocks noChangeShapeType="1"/>
              <a:stCxn id="27676" idx="2"/>
              <a:endCxn id="27688" idx="0"/>
            </p:cNvCxnSpPr>
            <p:nvPr/>
          </p:nvCxnSpPr>
          <p:spPr bwMode="auto">
            <a:xfrm>
              <a:off x="4023" y="3708"/>
              <a:ext cx="549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6" name="AutoShape 46"/>
            <p:cNvCxnSpPr>
              <a:cxnSpLocks noChangeShapeType="1"/>
              <a:stCxn id="27676" idx="3"/>
              <a:endCxn id="27684" idx="3"/>
            </p:cNvCxnSpPr>
            <p:nvPr/>
          </p:nvCxnSpPr>
          <p:spPr bwMode="auto">
            <a:xfrm flipV="1">
              <a:off x="4537" y="3319"/>
              <a:ext cx="466" cy="24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7" name="AutoShape 47"/>
            <p:cNvCxnSpPr>
              <a:cxnSpLocks noChangeShapeType="1"/>
              <a:stCxn id="27676" idx="3"/>
              <a:endCxn id="27683" idx="2"/>
            </p:cNvCxnSpPr>
            <p:nvPr/>
          </p:nvCxnSpPr>
          <p:spPr bwMode="auto">
            <a:xfrm>
              <a:off x="4537" y="3565"/>
              <a:ext cx="336" cy="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8" name="AutoShape 48"/>
            <p:cNvCxnSpPr>
              <a:cxnSpLocks noChangeShapeType="1"/>
              <a:stCxn id="27663" idx="1"/>
              <a:endCxn id="27665" idx="5"/>
            </p:cNvCxnSpPr>
            <p:nvPr/>
          </p:nvCxnSpPr>
          <p:spPr bwMode="auto">
            <a:xfrm flipH="1" flipV="1">
              <a:off x="757" y="774"/>
              <a:ext cx="415" cy="38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09" name="AutoShape 49"/>
            <p:cNvCxnSpPr>
              <a:cxnSpLocks noChangeShapeType="1"/>
              <a:stCxn id="27663" idx="1"/>
              <a:endCxn id="27668" idx="6"/>
            </p:cNvCxnSpPr>
            <p:nvPr/>
          </p:nvCxnSpPr>
          <p:spPr bwMode="auto">
            <a:xfrm flipH="1" flipV="1">
              <a:off x="887" y="1133"/>
              <a:ext cx="285" cy="21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0" name="AutoShape 50"/>
            <p:cNvCxnSpPr>
              <a:cxnSpLocks noChangeShapeType="1"/>
              <a:stCxn id="27663" idx="1"/>
              <a:endCxn id="27667" idx="7"/>
            </p:cNvCxnSpPr>
            <p:nvPr/>
          </p:nvCxnSpPr>
          <p:spPr bwMode="auto">
            <a:xfrm flipH="1">
              <a:off x="757" y="1154"/>
              <a:ext cx="415" cy="33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1" name="AutoShape 51"/>
            <p:cNvCxnSpPr>
              <a:cxnSpLocks noChangeShapeType="1"/>
              <a:stCxn id="27677" idx="3"/>
              <a:endCxn id="27681" idx="3"/>
            </p:cNvCxnSpPr>
            <p:nvPr/>
          </p:nvCxnSpPr>
          <p:spPr bwMode="auto">
            <a:xfrm flipV="1">
              <a:off x="4490" y="726"/>
              <a:ext cx="512" cy="37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2" name="AutoShape 52"/>
            <p:cNvCxnSpPr>
              <a:cxnSpLocks noChangeShapeType="1"/>
              <a:stCxn id="27677" idx="3"/>
              <a:endCxn id="27680" idx="2"/>
            </p:cNvCxnSpPr>
            <p:nvPr/>
          </p:nvCxnSpPr>
          <p:spPr bwMode="auto">
            <a:xfrm flipV="1">
              <a:off x="4490" y="1036"/>
              <a:ext cx="382" cy="6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3" name="AutoShape 53"/>
            <p:cNvCxnSpPr>
              <a:cxnSpLocks noChangeShapeType="1"/>
              <a:stCxn id="27677" idx="3"/>
              <a:endCxn id="27682" idx="1"/>
            </p:cNvCxnSpPr>
            <p:nvPr/>
          </p:nvCxnSpPr>
          <p:spPr bwMode="auto">
            <a:xfrm>
              <a:off x="4490" y="1096"/>
              <a:ext cx="512" cy="34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14" name="AutoShape 54"/>
            <p:cNvCxnSpPr>
              <a:cxnSpLocks noChangeShapeType="1"/>
              <a:stCxn id="27674" idx="1"/>
              <a:endCxn id="27672" idx="6"/>
            </p:cNvCxnSpPr>
            <p:nvPr/>
          </p:nvCxnSpPr>
          <p:spPr bwMode="auto">
            <a:xfrm flipH="1" flipV="1">
              <a:off x="2183" y="2380"/>
              <a:ext cx="211" cy="1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52" name="Text Box 55"/>
          <p:cNvSpPr txBox="1">
            <a:spLocks noChangeArrowheads="1"/>
          </p:cNvSpPr>
          <p:nvPr/>
        </p:nvSpPr>
        <p:spPr bwMode="auto">
          <a:xfrm>
            <a:off x="6115050" y="36004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7653" name="Text Box 56"/>
          <p:cNvSpPr txBox="1">
            <a:spLocks noChangeArrowheads="1"/>
          </p:cNvSpPr>
          <p:nvPr/>
        </p:nvSpPr>
        <p:spPr bwMode="auto">
          <a:xfrm>
            <a:off x="5277942" y="793846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7654" name="Text Box 57"/>
          <p:cNvSpPr txBox="1">
            <a:spLocks noChangeArrowheads="1"/>
          </p:cNvSpPr>
          <p:nvPr/>
        </p:nvSpPr>
        <p:spPr bwMode="auto">
          <a:xfrm>
            <a:off x="5257800" y="37147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7655" name="Text Box 58"/>
          <p:cNvSpPr txBox="1">
            <a:spLocks noChangeArrowheads="1"/>
          </p:cNvSpPr>
          <p:nvPr/>
        </p:nvSpPr>
        <p:spPr bwMode="auto">
          <a:xfrm>
            <a:off x="5086350" y="422910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7656" name="Text Box 59"/>
          <p:cNvSpPr txBox="1">
            <a:spLocks noChangeArrowheads="1"/>
          </p:cNvSpPr>
          <p:nvPr/>
        </p:nvSpPr>
        <p:spPr bwMode="auto">
          <a:xfrm>
            <a:off x="2914650" y="154305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7657" name="Text Box 60"/>
          <p:cNvSpPr txBox="1">
            <a:spLocks noChangeArrowheads="1"/>
          </p:cNvSpPr>
          <p:nvPr/>
        </p:nvSpPr>
        <p:spPr bwMode="auto">
          <a:xfrm>
            <a:off x="6000750" y="14859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7658" name="Text Box 61"/>
          <p:cNvSpPr txBox="1">
            <a:spLocks noChangeArrowheads="1"/>
          </p:cNvSpPr>
          <p:nvPr/>
        </p:nvSpPr>
        <p:spPr bwMode="auto">
          <a:xfrm>
            <a:off x="3600450" y="42291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7659" name="Text Box 62"/>
          <p:cNvSpPr txBox="1">
            <a:spLocks noChangeArrowheads="1"/>
          </p:cNvSpPr>
          <p:nvPr/>
        </p:nvSpPr>
        <p:spPr bwMode="auto">
          <a:xfrm>
            <a:off x="5429250" y="17145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7660" name="Text Box 63"/>
          <p:cNvSpPr txBox="1">
            <a:spLocks noChangeArrowheads="1"/>
          </p:cNvSpPr>
          <p:nvPr/>
        </p:nvSpPr>
        <p:spPr bwMode="auto">
          <a:xfrm>
            <a:off x="6057900" y="8001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7661" name="Text Box 64"/>
          <p:cNvSpPr txBox="1">
            <a:spLocks noChangeArrowheads="1"/>
          </p:cNvSpPr>
          <p:nvPr/>
        </p:nvSpPr>
        <p:spPr bwMode="auto">
          <a:xfrm>
            <a:off x="4914900" y="12573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7662" name="Text Box 65"/>
          <p:cNvSpPr txBox="1">
            <a:spLocks noChangeArrowheads="1"/>
          </p:cNvSpPr>
          <p:nvPr/>
        </p:nvSpPr>
        <p:spPr bwMode="auto">
          <a:xfrm>
            <a:off x="3829050" y="12573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0843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56654-5ED8-49D3-B9FF-37780F4D279B}" type="slidenum">
              <a:rPr lang="en-US"/>
              <a:pPr/>
              <a:t>18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pPr algn="ctr"/>
            <a:r>
              <a:rPr lang="de-DE" smtClean="0"/>
              <a:t>(min, max)-Notation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372100" y="211455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 dirty="0">
                <a:latin typeface="Times New Roman" pitchFamily="18" charset="0"/>
              </a:rPr>
              <a:t>E</a:t>
            </a:r>
            <a:r>
              <a:rPr lang="de-DE" i="1" baseline="-25000" dirty="0">
                <a:latin typeface="Times New Roman" pitchFamily="18" charset="0"/>
              </a:rPr>
              <a:t>2</a:t>
            </a:r>
            <a:endParaRPr lang="de-DE" sz="1200" i="1" dirty="0">
              <a:latin typeface="Times New Roman" pitchFamily="18" charset="0"/>
            </a:endParaRPr>
          </a:p>
        </p:txBody>
      </p:sp>
      <p:sp>
        <p:nvSpPr>
          <p:cNvPr id="28677" name="Text Box 20"/>
          <p:cNvSpPr txBox="1">
            <a:spLocks noChangeArrowheads="1"/>
          </p:cNvSpPr>
          <p:nvPr/>
        </p:nvSpPr>
        <p:spPr bwMode="auto">
          <a:xfrm>
            <a:off x="2286000" y="3771900"/>
            <a:ext cx="46291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R </a:t>
            </a:r>
            <a:r>
              <a:rPr lang="de-DE" i="1">
                <a:latin typeface="Times New Roman" pitchFamily="18" charset="0"/>
                <a:sym typeface="Symbol" pitchFamily="18" charset="2"/>
              </a:rPr>
              <a:t></a:t>
            </a:r>
            <a:r>
              <a:rPr lang="de-DE" i="1">
                <a:latin typeface="Times New Roman" pitchFamily="18" charset="0"/>
              </a:rPr>
              <a:t>  E</a:t>
            </a:r>
            <a:r>
              <a:rPr lang="de-DE" i="1" baseline="-25000">
                <a:latin typeface="Times New Roman" pitchFamily="18" charset="0"/>
              </a:rPr>
              <a:t>1 </a:t>
            </a:r>
            <a:r>
              <a:rPr lang="de-DE">
                <a:latin typeface="Tahoma" pitchFamily="34" charset="0"/>
              </a:rPr>
              <a:t>x ... x </a:t>
            </a:r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i </a:t>
            </a:r>
            <a:r>
              <a:rPr lang="de-DE" baseline="-25000">
                <a:latin typeface="Times New Roman" pitchFamily="18" charset="0"/>
              </a:rPr>
              <a:t> </a:t>
            </a:r>
            <a:r>
              <a:rPr lang="de-DE">
                <a:latin typeface="Tahoma" pitchFamily="34" charset="0"/>
              </a:rPr>
              <a:t>x ... x </a:t>
            </a:r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714750" y="97155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2000250" y="211455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714750" y="3371850"/>
            <a:ext cx="160020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i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171950" y="2057400"/>
            <a:ext cx="685800" cy="4572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514850" y="1314450"/>
            <a:ext cx="0" cy="7429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600450" y="2286000"/>
            <a:ext cx="571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857750" y="2286000"/>
            <a:ext cx="514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514850" y="2514600"/>
            <a:ext cx="0" cy="857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4743450" y="2571750"/>
            <a:ext cx="171450" cy="17145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171950" y="2571750"/>
            <a:ext cx="171450" cy="17145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572000" y="1600200"/>
            <a:ext cx="4572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i="1">
              <a:latin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857750" y="2000250"/>
            <a:ext cx="4000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i="1">
              <a:latin typeface="Times New Roman" pitchFamily="18" charset="0"/>
            </a:endParaRPr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4437170" y="1314450"/>
            <a:ext cx="133882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1</a:t>
            </a:r>
            <a:r>
              <a:rPr lang="de-DE" i="1" dirty="0" smtClean="0">
                <a:latin typeface="Times New Roman" pitchFamily="18" charset="0"/>
              </a:rPr>
              <a:t> ,max</a:t>
            </a:r>
            <a:r>
              <a:rPr lang="de-DE" i="1" baseline="-25000" dirty="0" smtClean="0">
                <a:latin typeface="Times New Roman" pitchFamily="18" charset="0"/>
              </a:rPr>
              <a:t>1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 rot="-958638">
            <a:off x="4762311" y="1815585"/>
            <a:ext cx="1319592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2</a:t>
            </a:r>
            <a:r>
              <a:rPr lang="de-DE" i="1" baseline="-25000" dirty="0">
                <a:latin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</a:rPr>
              <a:t>,max</a:t>
            </a:r>
            <a:r>
              <a:rPr lang="de-DE" i="1" baseline="-25000" dirty="0" smtClean="0">
                <a:latin typeface="Times New Roman" pitchFamily="18" charset="0"/>
              </a:rPr>
              <a:t>2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4514314" y="2842023"/>
            <a:ext cx="125226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i </a:t>
            </a:r>
            <a:r>
              <a:rPr lang="de-DE" i="1" dirty="0" smtClean="0">
                <a:latin typeface="Times New Roman" pitchFamily="18" charset="0"/>
              </a:rPr>
              <a:t>,max</a:t>
            </a:r>
            <a:r>
              <a:rPr lang="de-DE" i="1" baseline="-25000" dirty="0" smtClean="0">
                <a:latin typeface="Times New Roman" pitchFamily="18" charset="0"/>
              </a:rPr>
              <a:t>i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3" name="Text Box 25"/>
          <p:cNvSpPr txBox="1">
            <a:spLocks noChangeArrowheads="1"/>
          </p:cNvSpPr>
          <p:nvPr/>
        </p:nvSpPr>
        <p:spPr bwMode="auto">
          <a:xfrm rot="1640101">
            <a:off x="2943129" y="1758435"/>
            <a:ext cx="130035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 dirty="0">
                <a:latin typeface="Times New Roman" pitchFamily="18" charset="0"/>
              </a:rPr>
              <a:t>(</a:t>
            </a:r>
            <a:r>
              <a:rPr lang="de-DE" i="1" dirty="0" smtClean="0">
                <a:latin typeface="Times New Roman" pitchFamily="18" charset="0"/>
              </a:rPr>
              <a:t>min</a:t>
            </a:r>
            <a:r>
              <a:rPr lang="de-DE" i="1" baseline="-25000" dirty="0" smtClean="0">
                <a:latin typeface="Times New Roman" pitchFamily="18" charset="0"/>
              </a:rPr>
              <a:t>n ,</a:t>
            </a:r>
            <a:r>
              <a:rPr lang="de-DE" i="1" dirty="0" err="1" smtClean="0">
                <a:latin typeface="Times New Roman" pitchFamily="18" charset="0"/>
              </a:rPr>
              <a:t>max</a:t>
            </a:r>
            <a:r>
              <a:rPr lang="de-DE" i="1" baseline="-25000" dirty="0" err="1" smtClean="0">
                <a:latin typeface="Times New Roman" pitchFamily="18" charset="0"/>
              </a:rPr>
              <a:t>n</a:t>
            </a:r>
            <a:r>
              <a:rPr lang="de-DE" i="1" dirty="0">
                <a:latin typeface="Times New Roman" pitchFamily="18" charset="0"/>
              </a:rPr>
              <a:t>)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1473994" y="4195763"/>
            <a:ext cx="5788188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Tahoma" pitchFamily="34" charset="0"/>
              </a:rPr>
              <a:t>Für jedes </a:t>
            </a:r>
            <a:r>
              <a:rPr lang="de-DE" i="1" dirty="0">
                <a:latin typeface="Tahoma" pitchFamily="34" charset="0"/>
              </a:rPr>
              <a:t>e</a:t>
            </a:r>
            <a:r>
              <a:rPr lang="de-DE" i="1" baseline="-25000" dirty="0">
                <a:latin typeface="Tahoma" pitchFamily="34" charset="0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 </a:t>
            </a:r>
            <a:r>
              <a:rPr lang="de-DE" i="1" dirty="0">
                <a:latin typeface="Tahoma" pitchFamily="34" charset="0"/>
              </a:rPr>
              <a:t>E</a:t>
            </a:r>
            <a:r>
              <a:rPr lang="de-DE" i="1" baseline="-25000" dirty="0">
                <a:latin typeface="Tahoma" pitchFamily="34" charset="0"/>
              </a:rPr>
              <a:t>i </a:t>
            </a:r>
            <a:r>
              <a:rPr lang="de-DE" i="1" baseline="-25000" dirty="0" smtClean="0">
                <a:latin typeface="Tahoma" pitchFamily="34" charset="0"/>
              </a:rPr>
              <a:t> </a:t>
            </a:r>
            <a:r>
              <a:rPr lang="de-DE" dirty="0" smtClean="0">
                <a:latin typeface="Tahoma" pitchFamily="34" charset="0"/>
              </a:rPr>
              <a:t>gibt </a:t>
            </a:r>
            <a:r>
              <a:rPr lang="de-DE" dirty="0">
                <a:latin typeface="Tahoma" pitchFamily="34" charset="0"/>
              </a:rPr>
              <a:t>es 	</a:t>
            </a:r>
          </a:p>
          <a:p>
            <a:pPr lvl="1" algn="l">
              <a:buFontTx/>
              <a:buChar char="•"/>
            </a:pPr>
            <a:r>
              <a:rPr lang="de-DE" dirty="0">
                <a:latin typeface="Tahoma" pitchFamily="34" charset="0"/>
                <a:sym typeface="Symbol" pitchFamily="18" charset="2"/>
              </a:rPr>
              <a:t>Mindestens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min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Tupel</a:t>
            </a:r>
            <a:r>
              <a:rPr lang="de-DE" dirty="0">
                <a:latin typeface="Tahoma" pitchFamily="34" charset="0"/>
                <a:sym typeface="Symbol" pitchFamily="18" charset="2"/>
              </a:rPr>
              <a:t> der Art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 (..., e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, ...)  R</a:t>
            </a:r>
            <a:r>
              <a:rPr lang="de-DE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de-DE" dirty="0">
                <a:latin typeface="Tahoma" pitchFamily="34" charset="0"/>
                <a:sym typeface="Symbol" pitchFamily="18" charset="2"/>
              </a:rPr>
              <a:t>und</a:t>
            </a:r>
          </a:p>
          <a:p>
            <a:pPr lvl="1" algn="l">
              <a:buFontTx/>
              <a:buChar char="•"/>
            </a:pPr>
            <a:r>
              <a:rPr lang="de-DE" dirty="0">
                <a:latin typeface="Tahoma" pitchFamily="34" charset="0"/>
                <a:sym typeface="Symbol" pitchFamily="18" charset="2"/>
              </a:rPr>
              <a:t>Höchstens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max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</a:t>
            </a:r>
            <a:r>
              <a:rPr lang="de-DE" dirty="0">
                <a:latin typeface="Tahoma" pitchFamily="34" charset="0"/>
                <a:sym typeface="Symbol" pitchFamily="18" charset="2"/>
              </a:rPr>
              <a:t> viele </a:t>
            </a:r>
            <a:r>
              <a:rPr lang="de-DE" dirty="0" err="1">
                <a:latin typeface="Tahoma" pitchFamily="34" charset="0"/>
                <a:sym typeface="Symbol" pitchFamily="18" charset="2"/>
              </a:rPr>
              <a:t>Tupel</a:t>
            </a:r>
            <a:r>
              <a:rPr lang="de-DE" dirty="0">
                <a:latin typeface="Tahoma" pitchFamily="34" charset="0"/>
                <a:sym typeface="Symbol" pitchFamily="18" charset="2"/>
              </a:rPr>
              <a:t> der Art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(..., e</a:t>
            </a:r>
            <a:r>
              <a:rPr lang="de-DE" i="1" baseline="-25000" dirty="0">
                <a:latin typeface="Tahoma" pitchFamily="34" charset="0"/>
                <a:sym typeface="Symbol" pitchFamily="18" charset="2"/>
              </a:rPr>
              <a:t>i </a:t>
            </a:r>
            <a:r>
              <a:rPr lang="de-DE" i="1" dirty="0">
                <a:latin typeface="Tahoma" pitchFamily="34" charset="0"/>
                <a:sym typeface="Symbol" pitchFamily="18" charset="2"/>
              </a:rPr>
              <a:t>, ...) R</a:t>
            </a:r>
          </a:p>
        </p:txBody>
      </p:sp>
    </p:spTree>
    <p:extLst>
      <p:ext uri="{BB962C8B-B14F-4D97-AF65-F5344CB8AC3E}">
        <p14:creationId xmlns:p14="http://schemas.microsoft.com/office/powerpoint/2010/main" val="203719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AF6E4-225E-45D5-B967-228EF8A28150}" type="slidenum">
              <a:rPr lang="en-US"/>
              <a:pPr/>
              <a:t>19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171700" y="685800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2171700" y="1214437"/>
            <a:ext cx="11430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Hülle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2171700" y="1953817"/>
            <a:ext cx="1200150" cy="33456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2000250" y="2434829"/>
            <a:ext cx="1485900" cy="50125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500">
                <a:latin typeface="Times New Roman" pitchFamily="18" charset="0"/>
              </a:rPr>
              <a:t>Begrenzung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2171700" y="3221831"/>
            <a:ext cx="1200150" cy="33456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2114550" y="3750469"/>
            <a:ext cx="12573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500">
                <a:latin typeface="Times New Roman" pitchFamily="18" charset="0"/>
              </a:rPr>
              <a:t>StartEnde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2171700" y="4474369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4171950" y="6858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4114800" y="1950244"/>
            <a:ext cx="1314450" cy="3286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4057650" y="32706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4057650" y="389929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4057650" y="42993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4057650" y="46863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 flipV="1">
            <a:off x="2743200" y="10287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17145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V="1">
            <a:off x="2743200" y="22860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2743200" y="29718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 flipV="1">
            <a:off x="2743200" y="35433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>
            <a:off x="2743200" y="42291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>
            <a:off x="3371850" y="3429000"/>
            <a:ext cx="685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>
            <a:off x="3371850" y="2114550"/>
            <a:ext cx="742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>
            <a:off x="3371850" y="857250"/>
            <a:ext cx="8001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2" name="Text Box 25"/>
          <p:cNvSpPr txBox="1">
            <a:spLocks noChangeArrowheads="1"/>
          </p:cNvSpPr>
          <p:nvPr/>
        </p:nvSpPr>
        <p:spPr bwMode="auto">
          <a:xfrm>
            <a:off x="2514600" y="9715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2457450" y="16573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2400300" y="22288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2400300" y="29146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2400300" y="354330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29727" name="Text Box 30"/>
          <p:cNvSpPr txBox="1">
            <a:spLocks noChangeArrowheads="1"/>
          </p:cNvSpPr>
          <p:nvPr/>
        </p:nvSpPr>
        <p:spPr bwMode="auto">
          <a:xfrm>
            <a:off x="2400300" y="41719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29728" name="AutoShape 37"/>
          <p:cNvCxnSpPr>
            <a:cxnSpLocks noChangeShapeType="1"/>
            <a:stCxn id="29710" idx="2"/>
            <a:endCxn id="29706" idx="3"/>
          </p:cNvCxnSpPr>
          <p:nvPr/>
        </p:nvCxnSpPr>
        <p:spPr bwMode="auto">
          <a:xfrm flipH="1">
            <a:off x="3371850" y="4064794"/>
            <a:ext cx="685800" cy="5762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9" name="AutoShape 38"/>
          <p:cNvCxnSpPr>
            <a:cxnSpLocks noChangeShapeType="1"/>
            <a:stCxn id="29711" idx="2"/>
            <a:endCxn id="29706" idx="3"/>
          </p:cNvCxnSpPr>
          <p:nvPr/>
        </p:nvCxnSpPr>
        <p:spPr bwMode="auto">
          <a:xfrm flipH="1">
            <a:off x="3371850" y="4464844"/>
            <a:ext cx="685800" cy="1762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0" name="AutoShape 39"/>
          <p:cNvCxnSpPr>
            <a:cxnSpLocks noChangeShapeType="1"/>
            <a:stCxn id="29712" idx="2"/>
            <a:endCxn id="29706" idx="3"/>
          </p:cNvCxnSpPr>
          <p:nvPr/>
        </p:nvCxnSpPr>
        <p:spPr bwMode="auto">
          <a:xfrm flipH="1" flipV="1">
            <a:off x="3371850" y="4641056"/>
            <a:ext cx="685800" cy="2107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1" name="AutoShape 40"/>
          <p:cNvSpPr>
            <a:spLocks noChangeArrowheads="1"/>
          </p:cNvSpPr>
          <p:nvPr/>
        </p:nvSpPr>
        <p:spPr bwMode="auto">
          <a:xfrm>
            <a:off x="6229350" y="685800"/>
            <a:ext cx="1771650" cy="177165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Beispiel-</a:t>
            </a:r>
          </a:p>
          <a:p>
            <a:r>
              <a:rPr lang="de-DE" sz="1650">
                <a:latin typeface="Times New Roman" pitchFamily="18" charset="0"/>
              </a:rPr>
              <a:t>Polyeder</a:t>
            </a:r>
          </a:p>
        </p:txBody>
      </p:sp>
    </p:spTree>
    <p:extLst>
      <p:ext uri="{BB962C8B-B14F-4D97-AF65-F5344CB8AC3E}">
        <p14:creationId xmlns:p14="http://schemas.microsoft.com/office/powerpoint/2010/main" val="16847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6858000" cy="457200"/>
          </a:xfrm>
        </p:spPr>
        <p:txBody>
          <a:bodyPr/>
          <a:lstStyle/>
          <a:p>
            <a:pPr algn="ctr"/>
            <a:r>
              <a:rPr lang="de-DE" smtClean="0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914400"/>
            <a:ext cx="6686550" cy="3856435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Identifikation von Organisationseinheiten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 Identifikation der zu unterstützenden Aufgaben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Anforderungs-Sammelplan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Anforderungs-Sammlung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Filterung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Satzklassifikationen</a:t>
            </a:r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endParaRPr lang="de-DE" smtClean="0"/>
          </a:p>
          <a:p>
            <a:pPr marL="285750" indent="-28575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 smtClean="0"/>
              <a:t>Formalisierung </a:t>
            </a:r>
          </a:p>
        </p:txBody>
      </p:sp>
    </p:spTree>
    <p:extLst>
      <p:ext uri="{BB962C8B-B14F-4D97-AF65-F5344CB8AC3E}">
        <p14:creationId xmlns:p14="http://schemas.microsoft.com/office/powerpoint/2010/main" val="208895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8CF90-54B9-4573-8F2A-24E44CE1DECA}" type="slidenum">
              <a:rPr lang="en-US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171700" y="685800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171700" y="1214437"/>
            <a:ext cx="11430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171700" y="1953817"/>
            <a:ext cx="1200150" cy="33456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2000250" y="2434829"/>
            <a:ext cx="1485900" cy="50125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500">
                <a:latin typeface="Times New Roman" pitchFamily="18" charset="0"/>
              </a:rPr>
              <a:t>Begrenzung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171700" y="3221831"/>
            <a:ext cx="1200150" cy="33456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2114550" y="3750469"/>
            <a:ext cx="12573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500">
                <a:latin typeface="Times New Roman" pitchFamily="18" charset="0"/>
              </a:rPr>
              <a:t>StartEnde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2171700" y="4474369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4171950" y="6858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30732" name="Oval 11"/>
          <p:cNvSpPr>
            <a:spLocks noChangeArrowheads="1"/>
          </p:cNvSpPr>
          <p:nvPr/>
        </p:nvSpPr>
        <p:spPr bwMode="auto">
          <a:xfrm>
            <a:off x="4114800" y="1950244"/>
            <a:ext cx="1314450" cy="3286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4057650" y="32706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4057650" y="389929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4057650" y="42993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30736" name="Oval 15"/>
          <p:cNvSpPr>
            <a:spLocks noChangeArrowheads="1"/>
          </p:cNvSpPr>
          <p:nvPr/>
        </p:nvSpPr>
        <p:spPr bwMode="auto">
          <a:xfrm>
            <a:off x="4057650" y="46863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 flipV="1">
            <a:off x="2743200" y="10287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2743200" y="17145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 flipV="1">
            <a:off x="2743200" y="22860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>
            <a:off x="2743200" y="29718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 flipV="1">
            <a:off x="2743200" y="35433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2743200" y="42291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22"/>
          <p:cNvSpPr>
            <a:spLocks noChangeShapeType="1"/>
          </p:cNvSpPr>
          <p:nvPr/>
        </p:nvSpPr>
        <p:spPr bwMode="auto">
          <a:xfrm>
            <a:off x="3371850" y="3429000"/>
            <a:ext cx="685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4" name="Line 23"/>
          <p:cNvSpPr>
            <a:spLocks noChangeShapeType="1"/>
          </p:cNvSpPr>
          <p:nvPr/>
        </p:nvSpPr>
        <p:spPr bwMode="auto">
          <a:xfrm>
            <a:off x="3371850" y="2114550"/>
            <a:ext cx="742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Line 24"/>
          <p:cNvSpPr>
            <a:spLocks noChangeShapeType="1"/>
          </p:cNvSpPr>
          <p:nvPr/>
        </p:nvSpPr>
        <p:spPr bwMode="auto">
          <a:xfrm>
            <a:off x="3371850" y="857250"/>
            <a:ext cx="8001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46" name="Text Box 25"/>
          <p:cNvSpPr txBox="1">
            <a:spLocks noChangeArrowheads="1"/>
          </p:cNvSpPr>
          <p:nvPr/>
        </p:nvSpPr>
        <p:spPr bwMode="auto">
          <a:xfrm>
            <a:off x="2514600" y="9715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0747" name="Text Box 26"/>
          <p:cNvSpPr txBox="1">
            <a:spLocks noChangeArrowheads="1"/>
          </p:cNvSpPr>
          <p:nvPr/>
        </p:nvSpPr>
        <p:spPr bwMode="auto">
          <a:xfrm>
            <a:off x="2457450" y="16573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2400300" y="22288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2400300" y="29146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30750" name="Text Box 29"/>
          <p:cNvSpPr txBox="1">
            <a:spLocks noChangeArrowheads="1"/>
          </p:cNvSpPr>
          <p:nvPr/>
        </p:nvSpPr>
        <p:spPr bwMode="auto">
          <a:xfrm>
            <a:off x="2400300" y="354330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0751" name="Text Box 30"/>
          <p:cNvSpPr txBox="1">
            <a:spLocks noChangeArrowheads="1"/>
          </p:cNvSpPr>
          <p:nvPr/>
        </p:nvSpPr>
        <p:spPr bwMode="auto">
          <a:xfrm>
            <a:off x="2400300" y="41719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30752" name="AutoShape 31"/>
          <p:cNvCxnSpPr>
            <a:cxnSpLocks noChangeShapeType="1"/>
            <a:stCxn id="30734" idx="2"/>
            <a:endCxn id="30730" idx="3"/>
          </p:cNvCxnSpPr>
          <p:nvPr/>
        </p:nvCxnSpPr>
        <p:spPr bwMode="auto">
          <a:xfrm flipH="1">
            <a:off x="3371850" y="4064794"/>
            <a:ext cx="685800" cy="5762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3" name="AutoShape 32"/>
          <p:cNvCxnSpPr>
            <a:cxnSpLocks noChangeShapeType="1"/>
            <a:stCxn id="30735" idx="2"/>
            <a:endCxn id="30730" idx="3"/>
          </p:cNvCxnSpPr>
          <p:nvPr/>
        </p:nvCxnSpPr>
        <p:spPr bwMode="auto">
          <a:xfrm flipH="1">
            <a:off x="3371850" y="4464844"/>
            <a:ext cx="685800" cy="1762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4" name="AutoShape 33"/>
          <p:cNvCxnSpPr>
            <a:cxnSpLocks noChangeShapeType="1"/>
            <a:stCxn id="30736" idx="2"/>
            <a:endCxn id="30730" idx="3"/>
          </p:cNvCxnSpPr>
          <p:nvPr/>
        </p:nvCxnSpPr>
        <p:spPr bwMode="auto">
          <a:xfrm flipH="1" flipV="1">
            <a:off x="3371850" y="4641056"/>
            <a:ext cx="685800" cy="2107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5715000" y="2628900"/>
            <a:ext cx="1943100" cy="2057400"/>
            <a:chOff x="3840" y="2208"/>
            <a:chExt cx="1632" cy="1728"/>
          </a:xfrm>
        </p:grpSpPr>
        <p:sp>
          <p:nvSpPr>
            <p:cNvPr id="30764" name="AutoShape 36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5" name="Line 37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6" name="AutoShape 38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56" name="Group 39"/>
          <p:cNvGrpSpPr>
            <a:grpSpLocks/>
          </p:cNvGrpSpPr>
          <p:nvPr/>
        </p:nvGrpSpPr>
        <p:grpSpPr bwMode="auto">
          <a:xfrm>
            <a:off x="2820591" y="988219"/>
            <a:ext cx="773906" cy="3479007"/>
            <a:chOff x="1409" y="830"/>
            <a:chExt cx="650" cy="2922"/>
          </a:xfrm>
        </p:grpSpPr>
        <p:sp>
          <p:nvSpPr>
            <p:cNvPr id="30758" name="Text Box 40"/>
            <p:cNvSpPr txBox="1">
              <a:spLocks noChangeArrowheads="1"/>
            </p:cNvSpPr>
            <p:nvPr/>
          </p:nvSpPr>
          <p:spPr bwMode="auto">
            <a:xfrm>
              <a:off x="1409" y="830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59" name="Text Box 41"/>
            <p:cNvSpPr txBox="1">
              <a:spLocks noChangeArrowheads="1"/>
            </p:cNvSpPr>
            <p:nvPr/>
          </p:nvSpPr>
          <p:spPr bwMode="auto">
            <a:xfrm>
              <a:off x="1443" y="1334"/>
              <a:ext cx="527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0" name="Text Box 42"/>
            <p:cNvSpPr txBox="1">
              <a:spLocks noChangeArrowheads="1"/>
            </p:cNvSpPr>
            <p:nvPr/>
          </p:nvSpPr>
          <p:spPr bwMode="auto">
            <a:xfrm>
              <a:off x="1484" y="1858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1" name="Text Box 43"/>
            <p:cNvSpPr txBox="1">
              <a:spLocks noChangeArrowheads="1"/>
            </p:cNvSpPr>
            <p:nvPr/>
          </p:nvSpPr>
          <p:spPr bwMode="auto">
            <a:xfrm>
              <a:off x="1419" y="2390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2" name="Text Box 44"/>
            <p:cNvSpPr txBox="1">
              <a:spLocks noChangeArrowheads="1"/>
            </p:cNvSpPr>
            <p:nvPr/>
          </p:nvSpPr>
          <p:spPr bwMode="auto">
            <a:xfrm>
              <a:off x="1419" y="2963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30763" name="Text Box 45"/>
            <p:cNvSpPr txBox="1">
              <a:spLocks noChangeArrowheads="1"/>
            </p:cNvSpPr>
            <p:nvPr/>
          </p:nvSpPr>
          <p:spPr bwMode="auto">
            <a:xfrm>
              <a:off x="1419" y="3442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30757" name="AutoShape 46"/>
          <p:cNvSpPr>
            <a:spLocks noChangeArrowheads="1"/>
          </p:cNvSpPr>
          <p:nvPr/>
        </p:nvSpPr>
        <p:spPr bwMode="auto">
          <a:xfrm>
            <a:off x="6229350" y="685800"/>
            <a:ext cx="1771650" cy="177165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Beispiel-</a:t>
            </a:r>
          </a:p>
          <a:p>
            <a:r>
              <a:rPr lang="de-DE" sz="1650">
                <a:latin typeface="Times New Roman" pitchFamily="18" charset="0"/>
              </a:rPr>
              <a:t>Polyeder</a:t>
            </a:r>
          </a:p>
        </p:txBody>
      </p:sp>
    </p:spTree>
    <p:extLst>
      <p:ext uri="{BB962C8B-B14F-4D97-AF65-F5344CB8AC3E}">
        <p14:creationId xmlns:p14="http://schemas.microsoft.com/office/powerpoint/2010/main" val="142930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48F0F-A9D1-413A-BC62-9600465D53F7}" type="slidenum">
              <a:rPr lang="en-US"/>
              <a:pPr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1435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Schwache, existenzabhängige Entities</a:t>
            </a:r>
          </a:p>
        </p:txBody>
      </p:sp>
      <p:sp>
        <p:nvSpPr>
          <p:cNvPr id="31748" name="Text Box 29"/>
          <p:cNvSpPr txBox="1">
            <a:spLocks noChangeArrowheads="1"/>
          </p:cNvSpPr>
          <p:nvPr/>
        </p:nvSpPr>
        <p:spPr bwMode="auto">
          <a:xfrm>
            <a:off x="1200150" y="2736057"/>
            <a:ext cx="6800850" cy="28623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Beziehung zwischen "starken" und schwachem Typ ist immer 1:</a:t>
            </a:r>
            <a:r>
              <a:rPr lang="de-DE" i="1">
                <a:latin typeface="Tahoma" pitchFamily="34" charset="0"/>
              </a:rPr>
              <a:t>N</a:t>
            </a:r>
            <a:r>
              <a:rPr lang="de-DE">
                <a:latin typeface="Tahoma" pitchFamily="34" charset="0"/>
              </a:rPr>
              <a:t> (oder 1:1 in seltenen Fällen)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Warum kann das keine </a:t>
            </a:r>
            <a:r>
              <a:rPr lang="de-DE" i="1">
                <a:latin typeface="Tahoma" pitchFamily="34" charset="0"/>
              </a:rPr>
              <a:t>N:M-</a:t>
            </a:r>
            <a:r>
              <a:rPr lang="de-DE">
                <a:latin typeface="Tahoma" pitchFamily="34" charset="0"/>
              </a:rPr>
              <a:t>Beziehung sein?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RaumNr ist nur innerhalb eines Gebäudes eindeutig</a:t>
            </a:r>
          </a:p>
          <a:p>
            <a:pPr algn="l"/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Tahoma" pitchFamily="34" charset="0"/>
              </a:rPr>
              <a:t>Schlüssel ist: GebNr </a:t>
            </a:r>
            <a:r>
              <a:rPr lang="de-DE" b="1">
                <a:latin typeface="Tahoma" pitchFamily="34" charset="0"/>
              </a:rPr>
              <a:t>und</a:t>
            </a:r>
            <a:r>
              <a:rPr lang="de-DE">
                <a:latin typeface="Tahoma" pitchFamily="34" charset="0"/>
              </a:rPr>
              <a:t> RaumNr</a:t>
            </a:r>
          </a:p>
          <a:p>
            <a:pPr algn="l">
              <a:buFontTx/>
              <a:buChar char="•"/>
            </a:pPr>
            <a:endParaRPr lang="de-DE">
              <a:latin typeface="Tahoma" pitchFamily="34" charset="0"/>
            </a:endParaRPr>
          </a:p>
          <a:p>
            <a:pPr algn="l">
              <a:buFontTx/>
              <a:buChar char="•"/>
            </a:pPr>
            <a:endParaRPr lang="de-DE">
              <a:latin typeface="Tahoma" pitchFamily="34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1959769" y="1743075"/>
            <a:ext cx="1212056" cy="51435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Gebäude</a:t>
            </a: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3745706" y="1743075"/>
            <a:ext cx="1148954" cy="600075"/>
          </a:xfrm>
          <a:prstGeom prst="diamond">
            <a:avLst/>
          </a:prstGeom>
          <a:solidFill>
            <a:srgbClr val="66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liegt_in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5532835" y="1743075"/>
            <a:ext cx="1212056" cy="514350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Räume</a:t>
            </a:r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1257300" y="971550"/>
            <a:ext cx="892969" cy="342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Höhe</a:t>
            </a:r>
          </a:p>
        </p:txBody>
      </p:sp>
      <p:sp>
        <p:nvSpPr>
          <p:cNvPr id="31753" name="Oval 7"/>
          <p:cNvSpPr>
            <a:spLocks noChangeArrowheads="1"/>
          </p:cNvSpPr>
          <p:nvPr/>
        </p:nvSpPr>
        <p:spPr bwMode="auto">
          <a:xfrm>
            <a:off x="2341960" y="971550"/>
            <a:ext cx="892969" cy="342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 dirty="0" err="1">
                <a:latin typeface="Times New Roman" pitchFamily="18" charset="0"/>
              </a:rPr>
              <a:t>GebNr</a:t>
            </a:r>
            <a:endParaRPr lang="de-DE" u="sng" dirty="0">
              <a:latin typeface="Times New Roman" pitchFamily="18" charset="0"/>
            </a:endParaRPr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6936582" y="1400175"/>
            <a:ext cx="892969" cy="342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Größe</a:t>
            </a:r>
          </a:p>
        </p:txBody>
      </p:sp>
      <p:sp>
        <p:nvSpPr>
          <p:cNvPr id="31755" name="Oval 9"/>
          <p:cNvSpPr>
            <a:spLocks noChangeArrowheads="1"/>
          </p:cNvSpPr>
          <p:nvPr/>
        </p:nvSpPr>
        <p:spPr bwMode="auto">
          <a:xfrm>
            <a:off x="5915025" y="1057275"/>
            <a:ext cx="894160" cy="3429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RaumNr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4830366" y="2000250"/>
            <a:ext cx="70246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4830366" y="2085975"/>
            <a:ext cx="70246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2788444" y="1314450"/>
            <a:ext cx="0" cy="4286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1768079" y="1314450"/>
            <a:ext cx="573881" cy="4286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 flipH="1">
            <a:off x="3171826" y="2000250"/>
            <a:ext cx="57388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>
            <a:off x="6042422" y="1314450"/>
            <a:ext cx="6381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2" name="Line 23"/>
          <p:cNvSpPr>
            <a:spLocks noChangeShapeType="1"/>
          </p:cNvSpPr>
          <p:nvPr/>
        </p:nvSpPr>
        <p:spPr bwMode="auto">
          <a:xfrm>
            <a:off x="6872288" y="1914525"/>
            <a:ext cx="0" cy="2571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3" name="Line 25"/>
          <p:cNvSpPr>
            <a:spLocks noChangeShapeType="1"/>
          </p:cNvSpPr>
          <p:nvPr/>
        </p:nvSpPr>
        <p:spPr bwMode="auto">
          <a:xfrm>
            <a:off x="1831181" y="1914525"/>
            <a:ext cx="0" cy="2571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3299223" y="1657350"/>
            <a:ext cx="254794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126831" y="1549004"/>
            <a:ext cx="338554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>
            <a:off x="6361510" y="1400175"/>
            <a:ext cx="0" cy="34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7" name="Line 32"/>
          <p:cNvSpPr>
            <a:spLocks noChangeShapeType="1"/>
          </p:cNvSpPr>
          <p:nvPr/>
        </p:nvSpPr>
        <p:spPr bwMode="auto">
          <a:xfrm flipH="1">
            <a:off x="6744891" y="1657350"/>
            <a:ext cx="254794" cy="857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6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AB2DF-A8CF-447B-94C8-741D9F99A139}" type="slidenum">
              <a:rPr lang="en-US"/>
              <a:pPr/>
              <a:t>22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107" y="58341"/>
            <a:ext cx="6858000" cy="857250"/>
          </a:xfrm>
        </p:spPr>
        <p:txBody>
          <a:bodyPr/>
          <a:lstStyle/>
          <a:p>
            <a:r>
              <a:rPr lang="de-DE" dirty="0" smtClean="0"/>
              <a:t>Prüfungen als schwacher </a:t>
            </a:r>
            <a:r>
              <a:rPr lang="de-DE" dirty="0" err="1" smtClean="0"/>
              <a:t>Entitytyp</a:t>
            </a:r>
            <a:endParaRPr lang="de-DE" dirty="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314451" y="1037035"/>
            <a:ext cx="1173956" cy="48815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3017044" y="1037035"/>
            <a:ext cx="1056085" cy="548878"/>
          </a:xfrm>
          <a:prstGeom prst="diamond">
            <a:avLst/>
          </a:prstGeom>
          <a:solidFill>
            <a:srgbClr val="66FF99"/>
          </a:solidFill>
          <a:ln w="254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ablegen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660107" y="1037035"/>
            <a:ext cx="1173956" cy="488156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Prüfungen</a:t>
            </a:r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>
            <a:off x="4014788" y="1281113"/>
            <a:ext cx="64531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4014788" y="1341835"/>
            <a:ext cx="64531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20"/>
          <p:cNvSpPr txBox="1">
            <a:spLocks noChangeArrowheads="1"/>
          </p:cNvSpPr>
          <p:nvPr/>
        </p:nvSpPr>
        <p:spPr bwMode="auto">
          <a:xfrm>
            <a:off x="2606279" y="971550"/>
            <a:ext cx="23455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32778" name="Text Box 21"/>
          <p:cNvSpPr txBox="1">
            <a:spLocks noChangeArrowheads="1"/>
          </p:cNvSpPr>
          <p:nvPr/>
        </p:nvSpPr>
        <p:spPr bwMode="auto">
          <a:xfrm>
            <a:off x="4274344" y="958454"/>
            <a:ext cx="338554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32779" name="Oval 28"/>
          <p:cNvSpPr>
            <a:spLocks noChangeArrowheads="1"/>
          </p:cNvSpPr>
          <p:nvPr/>
        </p:nvSpPr>
        <p:spPr bwMode="auto">
          <a:xfrm>
            <a:off x="6010275" y="914400"/>
            <a:ext cx="1056085" cy="3667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32780" name="Oval 30"/>
          <p:cNvSpPr>
            <a:spLocks noChangeArrowheads="1"/>
          </p:cNvSpPr>
          <p:nvPr/>
        </p:nvSpPr>
        <p:spPr bwMode="auto">
          <a:xfrm>
            <a:off x="6010275" y="1402556"/>
            <a:ext cx="1056085" cy="3667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PrüfTeil</a:t>
            </a:r>
          </a:p>
        </p:txBody>
      </p:sp>
      <p:sp>
        <p:nvSpPr>
          <p:cNvPr id="32781" name="Line 31"/>
          <p:cNvSpPr>
            <a:spLocks noChangeShapeType="1"/>
          </p:cNvSpPr>
          <p:nvPr/>
        </p:nvSpPr>
        <p:spPr bwMode="auto">
          <a:xfrm>
            <a:off x="6244829" y="1708547"/>
            <a:ext cx="645319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1372791" y="2013347"/>
            <a:ext cx="1057275" cy="3667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2783" name="Rectangle 33"/>
          <p:cNvSpPr>
            <a:spLocks noChangeArrowheads="1"/>
          </p:cNvSpPr>
          <p:nvPr/>
        </p:nvSpPr>
        <p:spPr bwMode="auto">
          <a:xfrm>
            <a:off x="3017044" y="3112294"/>
            <a:ext cx="1173956" cy="48815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2784" name="AutoShape 34"/>
          <p:cNvSpPr>
            <a:spLocks noChangeArrowheads="1"/>
          </p:cNvSpPr>
          <p:nvPr/>
        </p:nvSpPr>
        <p:spPr bwMode="auto">
          <a:xfrm>
            <a:off x="3017044" y="2134792"/>
            <a:ext cx="1173956" cy="61079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umfassen</a:t>
            </a:r>
          </a:p>
        </p:txBody>
      </p:sp>
      <p:sp>
        <p:nvSpPr>
          <p:cNvPr id="32785" name="Oval 35"/>
          <p:cNvSpPr>
            <a:spLocks noChangeArrowheads="1"/>
          </p:cNvSpPr>
          <p:nvPr/>
        </p:nvSpPr>
        <p:spPr bwMode="auto">
          <a:xfrm>
            <a:off x="1843088" y="2684860"/>
            <a:ext cx="1056085" cy="3667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cxnSp>
        <p:nvCxnSpPr>
          <p:cNvPr id="32786" name="AutoShape 36"/>
          <p:cNvCxnSpPr>
            <a:cxnSpLocks noChangeShapeType="1"/>
            <a:stCxn id="32772" idx="2"/>
            <a:endCxn id="32782" idx="0"/>
          </p:cNvCxnSpPr>
          <p:nvPr/>
        </p:nvCxnSpPr>
        <p:spPr bwMode="auto">
          <a:xfrm>
            <a:off x="1901429" y="1525192"/>
            <a:ext cx="0" cy="48815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7" name="AutoShape 37"/>
          <p:cNvCxnSpPr>
            <a:cxnSpLocks noChangeShapeType="1"/>
            <a:stCxn id="32785" idx="5"/>
            <a:endCxn id="32783" idx="1"/>
          </p:cNvCxnSpPr>
          <p:nvPr/>
        </p:nvCxnSpPr>
        <p:spPr bwMode="auto">
          <a:xfrm>
            <a:off x="2744391" y="2997994"/>
            <a:ext cx="272653" cy="35837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8" name="AutoShape 38"/>
          <p:cNvCxnSpPr>
            <a:cxnSpLocks noChangeShapeType="1"/>
            <a:stCxn id="32784" idx="0"/>
            <a:endCxn id="32774" idx="2"/>
          </p:cNvCxnSpPr>
          <p:nvPr/>
        </p:nvCxnSpPr>
        <p:spPr bwMode="auto">
          <a:xfrm flipV="1">
            <a:off x="3604022" y="1540669"/>
            <a:ext cx="1643063" cy="5941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9" name="AutoShape 39"/>
          <p:cNvSpPr>
            <a:spLocks noChangeArrowheads="1"/>
          </p:cNvSpPr>
          <p:nvPr/>
        </p:nvSpPr>
        <p:spPr bwMode="auto">
          <a:xfrm>
            <a:off x="5599510" y="2134792"/>
            <a:ext cx="1173956" cy="61079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abhalten</a:t>
            </a:r>
          </a:p>
        </p:txBody>
      </p:sp>
      <p:cxnSp>
        <p:nvCxnSpPr>
          <p:cNvPr id="32790" name="AutoShape 40"/>
          <p:cNvCxnSpPr>
            <a:cxnSpLocks noChangeShapeType="1"/>
            <a:stCxn id="32774" idx="2"/>
            <a:endCxn id="32789" idx="0"/>
          </p:cNvCxnSpPr>
          <p:nvPr/>
        </p:nvCxnSpPr>
        <p:spPr bwMode="auto">
          <a:xfrm>
            <a:off x="5247085" y="1540669"/>
            <a:ext cx="939403" cy="5941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1" name="Rectangle 42"/>
          <p:cNvSpPr>
            <a:spLocks noChangeArrowheads="1"/>
          </p:cNvSpPr>
          <p:nvPr/>
        </p:nvSpPr>
        <p:spPr bwMode="auto">
          <a:xfrm>
            <a:off x="5599510" y="3112294"/>
            <a:ext cx="1173956" cy="48815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2792" name="Oval 43"/>
          <p:cNvSpPr>
            <a:spLocks noChangeArrowheads="1"/>
          </p:cNvSpPr>
          <p:nvPr/>
        </p:nvSpPr>
        <p:spPr bwMode="auto">
          <a:xfrm>
            <a:off x="6773466" y="2624138"/>
            <a:ext cx="1056084" cy="365522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cxnSp>
        <p:nvCxnSpPr>
          <p:cNvPr id="32793" name="AutoShape 45"/>
          <p:cNvCxnSpPr>
            <a:cxnSpLocks noChangeShapeType="1"/>
            <a:stCxn id="32784" idx="2"/>
            <a:endCxn id="32783" idx="0"/>
          </p:cNvCxnSpPr>
          <p:nvPr/>
        </p:nvCxnSpPr>
        <p:spPr bwMode="auto">
          <a:xfrm>
            <a:off x="3604022" y="2745581"/>
            <a:ext cx="0" cy="3667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4" name="AutoShape 46"/>
          <p:cNvCxnSpPr>
            <a:cxnSpLocks noChangeShapeType="1"/>
            <a:stCxn id="32789" idx="2"/>
            <a:endCxn id="32791" idx="0"/>
          </p:cNvCxnSpPr>
          <p:nvPr/>
        </p:nvCxnSpPr>
        <p:spPr bwMode="auto">
          <a:xfrm>
            <a:off x="6186488" y="2745581"/>
            <a:ext cx="0" cy="3667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5" name="AutoShape 47"/>
          <p:cNvCxnSpPr>
            <a:cxnSpLocks noChangeShapeType="1"/>
            <a:stCxn id="32772" idx="3"/>
            <a:endCxn id="32773" idx="1"/>
          </p:cNvCxnSpPr>
          <p:nvPr/>
        </p:nvCxnSpPr>
        <p:spPr bwMode="auto">
          <a:xfrm>
            <a:off x="2488407" y="1281113"/>
            <a:ext cx="517922" cy="2976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6" name="AutoShape 49"/>
          <p:cNvCxnSpPr>
            <a:cxnSpLocks noChangeShapeType="1"/>
            <a:stCxn id="32792" idx="3"/>
            <a:endCxn id="32791" idx="3"/>
          </p:cNvCxnSpPr>
          <p:nvPr/>
        </p:nvCxnSpPr>
        <p:spPr bwMode="auto">
          <a:xfrm flipH="1">
            <a:off x="6773467" y="2936081"/>
            <a:ext cx="154781" cy="4202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7" name="AutoShape 50"/>
          <p:cNvCxnSpPr>
            <a:cxnSpLocks noChangeShapeType="1"/>
            <a:stCxn id="32774" idx="3"/>
            <a:endCxn id="32779" idx="2"/>
          </p:cNvCxnSpPr>
          <p:nvPr/>
        </p:nvCxnSpPr>
        <p:spPr bwMode="auto">
          <a:xfrm flipV="1">
            <a:off x="5848350" y="1097757"/>
            <a:ext cx="161925" cy="18335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8" name="AutoShape 52"/>
          <p:cNvCxnSpPr>
            <a:cxnSpLocks noChangeShapeType="1"/>
            <a:stCxn id="32774" idx="3"/>
            <a:endCxn id="32780" idx="2"/>
          </p:cNvCxnSpPr>
          <p:nvPr/>
        </p:nvCxnSpPr>
        <p:spPr bwMode="auto">
          <a:xfrm>
            <a:off x="5848350" y="1281113"/>
            <a:ext cx="161925" cy="3048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9" name="Text Box 53"/>
          <p:cNvSpPr txBox="1">
            <a:spLocks noChangeArrowheads="1"/>
          </p:cNvSpPr>
          <p:nvPr/>
        </p:nvSpPr>
        <p:spPr bwMode="auto">
          <a:xfrm>
            <a:off x="4156472" y="1839516"/>
            <a:ext cx="35137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N</a:t>
            </a:r>
          </a:p>
        </p:txBody>
      </p:sp>
      <p:sp>
        <p:nvSpPr>
          <p:cNvPr id="32800" name="Text Box 54"/>
          <p:cNvSpPr txBox="1">
            <a:spLocks noChangeArrowheads="1"/>
          </p:cNvSpPr>
          <p:nvPr/>
        </p:nvSpPr>
        <p:spPr bwMode="auto">
          <a:xfrm>
            <a:off x="5599510" y="1839516"/>
            <a:ext cx="35137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N</a:t>
            </a:r>
          </a:p>
        </p:txBody>
      </p:sp>
      <p:sp>
        <p:nvSpPr>
          <p:cNvPr id="32801" name="Text Box 55"/>
          <p:cNvSpPr txBox="1">
            <a:spLocks noChangeArrowheads="1"/>
          </p:cNvSpPr>
          <p:nvPr/>
        </p:nvSpPr>
        <p:spPr bwMode="auto">
          <a:xfrm>
            <a:off x="3751660" y="2706291"/>
            <a:ext cx="3898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M</a:t>
            </a:r>
          </a:p>
        </p:txBody>
      </p:sp>
      <p:sp>
        <p:nvSpPr>
          <p:cNvPr id="32802" name="Text Box 56"/>
          <p:cNvSpPr txBox="1">
            <a:spLocks noChangeArrowheads="1"/>
          </p:cNvSpPr>
          <p:nvPr/>
        </p:nvSpPr>
        <p:spPr bwMode="auto">
          <a:xfrm>
            <a:off x="5762625" y="2706291"/>
            <a:ext cx="3898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M</a:t>
            </a:r>
          </a:p>
        </p:txBody>
      </p:sp>
      <p:sp>
        <p:nvSpPr>
          <p:cNvPr id="32803" name="Text Box 57"/>
          <p:cNvSpPr txBox="1">
            <a:spLocks noChangeArrowheads="1"/>
          </p:cNvSpPr>
          <p:nvPr/>
        </p:nvSpPr>
        <p:spPr bwMode="auto">
          <a:xfrm>
            <a:off x="1543049" y="4057650"/>
            <a:ext cx="6546057" cy="7848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dirty="0">
                <a:latin typeface="Tahoma" pitchFamily="34" charset="0"/>
              </a:rPr>
              <a:t>Mehrere Prüfer in einer Prüfung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dirty="0">
                <a:latin typeface="Tahoma" pitchFamily="34" charset="0"/>
              </a:rPr>
              <a:t>Mehrere Vorlesungen werden in einer Prüfung abgefragt</a:t>
            </a:r>
          </a:p>
        </p:txBody>
      </p:sp>
    </p:spTree>
    <p:extLst>
      <p:ext uri="{BB962C8B-B14F-4D97-AF65-F5344CB8AC3E}">
        <p14:creationId xmlns:p14="http://schemas.microsoft.com/office/powerpoint/2010/main" val="112028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52BDD-1392-4B37-9774-3735CCD25F53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117874"/>
            <a:ext cx="6858000" cy="857250"/>
          </a:xfrm>
        </p:spPr>
        <p:txBody>
          <a:bodyPr/>
          <a:lstStyle/>
          <a:p>
            <a:pPr algn="ctr"/>
            <a:r>
              <a:rPr lang="de-DE" b="1" dirty="0" smtClean="0"/>
              <a:t>Generalisierung</a:t>
            </a:r>
          </a:p>
        </p:txBody>
      </p:sp>
      <p:sp>
        <p:nvSpPr>
          <p:cNvPr id="33796" name="Oval 13"/>
          <p:cNvSpPr>
            <a:spLocks noChangeArrowheads="1"/>
          </p:cNvSpPr>
          <p:nvPr/>
        </p:nvSpPr>
        <p:spPr bwMode="auto">
          <a:xfrm>
            <a:off x="1343025" y="3257550"/>
            <a:ext cx="1171575" cy="40005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952750" y="1200150"/>
            <a:ext cx="1429941" cy="43934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Uni-Mitglieder</a:t>
            </a:r>
          </a:p>
        </p:txBody>
      </p:sp>
      <p:sp>
        <p:nvSpPr>
          <p:cNvPr id="33798" name="AutoShape 4"/>
          <p:cNvSpPr>
            <a:spLocks noChangeArrowheads="1"/>
          </p:cNvSpPr>
          <p:nvPr/>
        </p:nvSpPr>
        <p:spPr bwMode="auto">
          <a:xfrm>
            <a:off x="3245644" y="1982392"/>
            <a:ext cx="932260" cy="391715"/>
          </a:xfrm>
          <a:prstGeom prst="hexagon">
            <a:avLst>
              <a:gd name="adj" fmla="val 59499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2014538" y="2619375"/>
            <a:ext cx="1431131" cy="43934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2893219" y="3842148"/>
            <a:ext cx="1431131" cy="4405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33801" name="AutoShape 7"/>
          <p:cNvSpPr>
            <a:spLocks noChangeArrowheads="1"/>
          </p:cNvSpPr>
          <p:nvPr/>
        </p:nvSpPr>
        <p:spPr bwMode="auto">
          <a:xfrm>
            <a:off x="4110038" y="3234929"/>
            <a:ext cx="934641" cy="391715"/>
          </a:xfrm>
          <a:prstGeom prst="hexagon">
            <a:avLst>
              <a:gd name="adj" fmla="val 59651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4652963" y="3842148"/>
            <a:ext cx="1429941" cy="4405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1143001" y="3875485"/>
            <a:ext cx="1278731" cy="40719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1201341" y="1258491"/>
            <a:ext cx="1394222" cy="40719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3906442" y="2595563"/>
            <a:ext cx="1429940" cy="4405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3806" name="Oval 16"/>
          <p:cNvSpPr>
            <a:spLocks noChangeArrowheads="1"/>
          </p:cNvSpPr>
          <p:nvPr/>
        </p:nvSpPr>
        <p:spPr bwMode="auto">
          <a:xfrm>
            <a:off x="5675710" y="2595563"/>
            <a:ext cx="1394222" cy="40719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33807" name="Oval 17"/>
          <p:cNvSpPr>
            <a:spLocks noChangeArrowheads="1"/>
          </p:cNvSpPr>
          <p:nvPr/>
        </p:nvSpPr>
        <p:spPr bwMode="auto">
          <a:xfrm>
            <a:off x="6491287" y="4107657"/>
            <a:ext cx="1395413" cy="40719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3808" name="Oval 18"/>
          <p:cNvSpPr>
            <a:spLocks noChangeArrowheads="1"/>
          </p:cNvSpPr>
          <p:nvPr/>
        </p:nvSpPr>
        <p:spPr bwMode="auto">
          <a:xfrm>
            <a:off x="6457951" y="3584973"/>
            <a:ext cx="1394222" cy="40600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3809" name="AutoShape 19"/>
          <p:cNvCxnSpPr>
            <a:cxnSpLocks noChangeShapeType="1"/>
            <a:stCxn id="33804" idx="6"/>
            <a:endCxn id="33797" idx="1"/>
          </p:cNvCxnSpPr>
          <p:nvPr/>
        </p:nvCxnSpPr>
        <p:spPr bwMode="auto">
          <a:xfrm flipV="1">
            <a:off x="2595562" y="1420416"/>
            <a:ext cx="357188" cy="4167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0" name="AutoShape 22"/>
          <p:cNvCxnSpPr>
            <a:cxnSpLocks noChangeShapeType="1"/>
            <a:stCxn id="33798" idx="3"/>
            <a:endCxn id="33797" idx="2"/>
          </p:cNvCxnSpPr>
          <p:nvPr/>
        </p:nvCxnSpPr>
        <p:spPr bwMode="auto">
          <a:xfrm flipH="1" flipV="1">
            <a:off x="3668316" y="1639491"/>
            <a:ext cx="42863" cy="3429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1" name="AutoShape 26"/>
          <p:cNvCxnSpPr>
            <a:cxnSpLocks noChangeShapeType="1"/>
            <a:stCxn id="33799" idx="0"/>
            <a:endCxn id="33798" idx="2"/>
          </p:cNvCxnSpPr>
          <p:nvPr/>
        </p:nvCxnSpPr>
        <p:spPr bwMode="auto">
          <a:xfrm flipV="1">
            <a:off x="2731294" y="2178844"/>
            <a:ext cx="514350" cy="4405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2" name="AutoShape 27"/>
          <p:cNvCxnSpPr>
            <a:cxnSpLocks noChangeShapeType="1"/>
            <a:stCxn id="33805" idx="0"/>
            <a:endCxn id="33798" idx="1"/>
          </p:cNvCxnSpPr>
          <p:nvPr/>
        </p:nvCxnSpPr>
        <p:spPr bwMode="auto">
          <a:xfrm flipH="1" flipV="1">
            <a:off x="4177904" y="2178844"/>
            <a:ext cx="444103" cy="41671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3" name="AutoShape 31"/>
          <p:cNvCxnSpPr>
            <a:cxnSpLocks noChangeShapeType="1"/>
            <a:stCxn id="33805" idx="3"/>
            <a:endCxn id="33806" idx="2"/>
          </p:cNvCxnSpPr>
          <p:nvPr/>
        </p:nvCxnSpPr>
        <p:spPr bwMode="auto">
          <a:xfrm flipV="1">
            <a:off x="5336381" y="2799160"/>
            <a:ext cx="339329" cy="166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4" name="AutoShape 32"/>
          <p:cNvCxnSpPr>
            <a:cxnSpLocks noChangeShapeType="1"/>
            <a:stCxn id="33801" idx="3"/>
            <a:endCxn id="33805" idx="2"/>
          </p:cNvCxnSpPr>
          <p:nvPr/>
        </p:nvCxnSpPr>
        <p:spPr bwMode="auto">
          <a:xfrm flipV="1">
            <a:off x="4577954" y="3036094"/>
            <a:ext cx="44053" cy="19883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5" name="AutoShape 33"/>
          <p:cNvCxnSpPr>
            <a:cxnSpLocks noChangeShapeType="1"/>
            <a:stCxn id="33800" idx="0"/>
            <a:endCxn id="33801" idx="2"/>
          </p:cNvCxnSpPr>
          <p:nvPr/>
        </p:nvCxnSpPr>
        <p:spPr bwMode="auto">
          <a:xfrm flipV="1">
            <a:off x="3609975" y="3431381"/>
            <a:ext cx="500063" cy="41076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6" name="AutoShape 34"/>
          <p:cNvCxnSpPr>
            <a:cxnSpLocks noChangeShapeType="1"/>
            <a:stCxn id="33802" idx="0"/>
            <a:endCxn id="33801" idx="1"/>
          </p:cNvCxnSpPr>
          <p:nvPr/>
        </p:nvCxnSpPr>
        <p:spPr bwMode="auto">
          <a:xfrm flipH="1" flipV="1">
            <a:off x="5044679" y="3431381"/>
            <a:ext cx="323850" cy="41076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7" name="AutoShape 35"/>
          <p:cNvCxnSpPr>
            <a:cxnSpLocks noChangeShapeType="1"/>
            <a:stCxn id="33803" idx="6"/>
            <a:endCxn id="33800" idx="1"/>
          </p:cNvCxnSpPr>
          <p:nvPr/>
        </p:nvCxnSpPr>
        <p:spPr bwMode="auto">
          <a:xfrm flipV="1">
            <a:off x="2421731" y="4062413"/>
            <a:ext cx="471488" cy="166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8" name="AutoShape 36"/>
          <p:cNvCxnSpPr>
            <a:cxnSpLocks noChangeShapeType="1"/>
            <a:stCxn id="33802" idx="3"/>
            <a:endCxn id="33808" idx="2"/>
          </p:cNvCxnSpPr>
          <p:nvPr/>
        </p:nvCxnSpPr>
        <p:spPr bwMode="auto">
          <a:xfrm flipV="1">
            <a:off x="6082903" y="3787379"/>
            <a:ext cx="375047" cy="27503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9" name="AutoShape 37"/>
          <p:cNvCxnSpPr>
            <a:cxnSpLocks noChangeShapeType="1"/>
            <a:stCxn id="33802" idx="3"/>
            <a:endCxn id="33807" idx="2"/>
          </p:cNvCxnSpPr>
          <p:nvPr/>
        </p:nvCxnSpPr>
        <p:spPr bwMode="auto">
          <a:xfrm>
            <a:off x="6082904" y="4062413"/>
            <a:ext cx="408384" cy="2488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0" name="AutoShape 39"/>
          <p:cNvCxnSpPr>
            <a:cxnSpLocks noChangeShapeType="1"/>
            <a:stCxn id="33799" idx="2"/>
            <a:endCxn id="33796" idx="7"/>
          </p:cNvCxnSpPr>
          <p:nvPr/>
        </p:nvCxnSpPr>
        <p:spPr bwMode="auto">
          <a:xfrm flipH="1">
            <a:off x="2343150" y="3058716"/>
            <a:ext cx="386954" cy="257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4490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DBFD4-4E34-4D09-A80A-15694307131D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371600"/>
          </a:xfrm>
        </p:spPr>
        <p:txBody>
          <a:bodyPr/>
          <a:lstStyle/>
          <a:p>
            <a:r>
              <a:rPr lang="de-DE" smtClean="0"/>
              <a:t>Universitätsschema mit Generalisierung und (min, max)-Markierung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829301" y="4400550"/>
            <a:ext cx="1624163" cy="346249"/>
          </a:xfrm>
          <a:prstGeom prst="rect">
            <a:avLst/>
          </a:prstGeom>
          <a:solidFill>
            <a:srgbClr val="9999FF"/>
          </a:solidFill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50">
                <a:latin typeface="Times New Roman" pitchFamily="18" charset="0"/>
                <a:sym typeface="Wingdings" pitchFamily="2" charset="2"/>
              </a:rPr>
              <a:t> Nächste Seite</a:t>
            </a:r>
            <a:endParaRPr lang="de-DE" sz="165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5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12F1D-9B31-4754-A556-F283F793FB61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98"/>
          <p:cNvSpPr>
            <a:spLocks noChangeArrowheads="1"/>
          </p:cNvSpPr>
          <p:nvPr/>
        </p:nvSpPr>
        <p:spPr bwMode="auto">
          <a:xfrm>
            <a:off x="2343150" y="1085850"/>
            <a:ext cx="1148954" cy="28336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35844" name="Oval 99"/>
          <p:cNvSpPr>
            <a:spLocks noChangeArrowheads="1"/>
          </p:cNvSpPr>
          <p:nvPr/>
        </p:nvSpPr>
        <p:spPr bwMode="auto">
          <a:xfrm>
            <a:off x="1143000" y="628650"/>
            <a:ext cx="991791" cy="33932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35845" name="Oval 100"/>
          <p:cNvSpPr>
            <a:spLocks noChangeArrowheads="1"/>
          </p:cNvSpPr>
          <p:nvPr/>
        </p:nvSpPr>
        <p:spPr bwMode="auto">
          <a:xfrm>
            <a:off x="1143000" y="1657350"/>
            <a:ext cx="991791" cy="34051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35846" name="Oval 101"/>
          <p:cNvSpPr>
            <a:spLocks noChangeArrowheads="1"/>
          </p:cNvSpPr>
          <p:nvPr/>
        </p:nvSpPr>
        <p:spPr bwMode="auto">
          <a:xfrm>
            <a:off x="1143000" y="1143000"/>
            <a:ext cx="991791" cy="34051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5847" name="AutoShape 102"/>
          <p:cNvSpPr>
            <a:spLocks noChangeArrowheads="1"/>
          </p:cNvSpPr>
          <p:nvPr/>
        </p:nvSpPr>
        <p:spPr bwMode="auto">
          <a:xfrm>
            <a:off x="3943350" y="971551"/>
            <a:ext cx="835819" cy="45124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35848" name="Rectangle 103"/>
          <p:cNvSpPr>
            <a:spLocks noChangeArrowheads="1"/>
          </p:cNvSpPr>
          <p:nvPr/>
        </p:nvSpPr>
        <p:spPr bwMode="auto">
          <a:xfrm>
            <a:off x="5143500" y="1028700"/>
            <a:ext cx="1256110" cy="28336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5849" name="AutoShape 104"/>
          <p:cNvSpPr>
            <a:spLocks noChangeArrowheads="1"/>
          </p:cNvSpPr>
          <p:nvPr/>
        </p:nvSpPr>
        <p:spPr bwMode="auto">
          <a:xfrm>
            <a:off x="4972051" y="1"/>
            <a:ext cx="1431131" cy="52625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>
                <a:latin typeface="Times New Roman" pitchFamily="18" charset="0"/>
              </a:rPr>
              <a:t>voraussetzen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35850" name="Oval 105"/>
          <p:cNvSpPr>
            <a:spLocks noChangeArrowheads="1"/>
          </p:cNvSpPr>
          <p:nvPr/>
        </p:nvSpPr>
        <p:spPr bwMode="auto">
          <a:xfrm>
            <a:off x="6780610" y="992981"/>
            <a:ext cx="991790" cy="3381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35851" name="Oval 106"/>
          <p:cNvSpPr>
            <a:spLocks noChangeArrowheads="1"/>
          </p:cNvSpPr>
          <p:nvPr/>
        </p:nvSpPr>
        <p:spPr bwMode="auto">
          <a:xfrm>
            <a:off x="6780610" y="538163"/>
            <a:ext cx="991790" cy="34051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35852" name="Oval 107"/>
          <p:cNvSpPr>
            <a:spLocks noChangeArrowheads="1"/>
          </p:cNvSpPr>
          <p:nvPr/>
        </p:nvSpPr>
        <p:spPr bwMode="auto">
          <a:xfrm>
            <a:off x="6723460" y="1444229"/>
            <a:ext cx="991790" cy="34051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35853" name="Text Box 108"/>
          <p:cNvSpPr txBox="1">
            <a:spLocks noChangeArrowheads="1"/>
          </p:cNvSpPr>
          <p:nvPr/>
        </p:nvSpPr>
        <p:spPr bwMode="auto">
          <a:xfrm rot="-24367">
            <a:off x="5797099" y="649450"/>
            <a:ext cx="741963" cy="4372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de-DE" dirty="0">
                <a:latin typeface="Times New Roman" pitchFamily="18" charset="0"/>
              </a:rPr>
              <a:t>Nach-</a:t>
            </a:r>
          </a:p>
          <a:p>
            <a:pPr algn="ctr">
              <a:lnSpc>
                <a:spcPct val="60000"/>
              </a:lnSpc>
            </a:pPr>
            <a:r>
              <a:rPr lang="de-DE" dirty="0" err="1">
                <a:latin typeface="Times New Roman" pitchFamily="18" charset="0"/>
              </a:rPr>
              <a:t>folger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35854" name="Text Box 109"/>
          <p:cNvSpPr txBox="1">
            <a:spLocks noChangeArrowheads="1"/>
          </p:cNvSpPr>
          <p:nvPr/>
        </p:nvSpPr>
        <p:spPr bwMode="auto">
          <a:xfrm rot="17515">
            <a:off x="4286251" y="672584"/>
            <a:ext cx="1251347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Vorgänger</a:t>
            </a:r>
          </a:p>
        </p:txBody>
      </p:sp>
      <p:cxnSp>
        <p:nvCxnSpPr>
          <p:cNvPr id="35855" name="AutoShape 110"/>
          <p:cNvCxnSpPr>
            <a:cxnSpLocks noChangeShapeType="1"/>
            <a:stCxn id="35844" idx="5"/>
            <a:endCxn id="35843" idx="1"/>
          </p:cNvCxnSpPr>
          <p:nvPr/>
        </p:nvCxnSpPr>
        <p:spPr bwMode="auto">
          <a:xfrm>
            <a:off x="1989535" y="917972"/>
            <a:ext cx="353615" cy="309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6" name="AutoShape 111"/>
          <p:cNvCxnSpPr>
            <a:cxnSpLocks noChangeShapeType="1"/>
            <a:stCxn id="35846" idx="6"/>
            <a:endCxn id="35843" idx="1"/>
          </p:cNvCxnSpPr>
          <p:nvPr/>
        </p:nvCxnSpPr>
        <p:spPr bwMode="auto">
          <a:xfrm flipV="1">
            <a:off x="2134791" y="1227535"/>
            <a:ext cx="208359" cy="857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7" name="AutoShape 112"/>
          <p:cNvCxnSpPr>
            <a:cxnSpLocks noChangeShapeType="1"/>
            <a:stCxn id="35845" idx="7"/>
            <a:endCxn id="35843" idx="1"/>
          </p:cNvCxnSpPr>
          <p:nvPr/>
        </p:nvCxnSpPr>
        <p:spPr bwMode="auto">
          <a:xfrm flipV="1">
            <a:off x="1989535" y="1227535"/>
            <a:ext cx="353615" cy="4798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13"/>
          <p:cNvCxnSpPr>
            <a:cxnSpLocks noChangeShapeType="1"/>
            <a:stCxn id="35843" idx="3"/>
            <a:endCxn id="35847" idx="1"/>
          </p:cNvCxnSpPr>
          <p:nvPr/>
        </p:nvCxnSpPr>
        <p:spPr bwMode="auto">
          <a:xfrm flipV="1">
            <a:off x="3492103" y="1197769"/>
            <a:ext cx="451247" cy="297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114"/>
          <p:cNvCxnSpPr>
            <a:cxnSpLocks noChangeShapeType="1"/>
          </p:cNvCxnSpPr>
          <p:nvPr/>
        </p:nvCxnSpPr>
        <p:spPr bwMode="auto">
          <a:xfrm>
            <a:off x="2918223" y="1369219"/>
            <a:ext cx="1674019" cy="5167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0" name="AutoShape 115"/>
          <p:cNvCxnSpPr>
            <a:cxnSpLocks noChangeShapeType="1"/>
          </p:cNvCxnSpPr>
          <p:nvPr/>
        </p:nvCxnSpPr>
        <p:spPr bwMode="auto">
          <a:xfrm flipH="1">
            <a:off x="4592241" y="1312069"/>
            <a:ext cx="1179909" cy="5738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1" name="AutoShape 116"/>
          <p:cNvCxnSpPr>
            <a:cxnSpLocks noChangeShapeType="1"/>
            <a:stCxn id="35847" idx="3"/>
            <a:endCxn id="35848" idx="1"/>
          </p:cNvCxnSpPr>
          <p:nvPr/>
        </p:nvCxnSpPr>
        <p:spPr bwMode="auto">
          <a:xfrm flipV="1">
            <a:off x="4779169" y="1170385"/>
            <a:ext cx="364331" cy="2738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2" name="Line 117"/>
          <p:cNvSpPr>
            <a:spLocks noChangeShapeType="1"/>
          </p:cNvSpPr>
          <p:nvPr/>
        </p:nvSpPr>
        <p:spPr bwMode="auto">
          <a:xfrm>
            <a:off x="5829300" y="457200"/>
            <a:ext cx="0" cy="601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5863" name="Line 118"/>
          <p:cNvSpPr>
            <a:spLocks noChangeShapeType="1"/>
          </p:cNvSpPr>
          <p:nvPr/>
        </p:nvSpPr>
        <p:spPr bwMode="auto">
          <a:xfrm>
            <a:off x="5427695" y="397669"/>
            <a:ext cx="1555" cy="6607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cxnSp>
        <p:nvCxnSpPr>
          <p:cNvPr id="35864" name="AutoShape 119"/>
          <p:cNvCxnSpPr>
            <a:cxnSpLocks noChangeShapeType="1"/>
            <a:stCxn id="35851" idx="3"/>
            <a:endCxn id="35848" idx="3"/>
          </p:cNvCxnSpPr>
          <p:nvPr/>
        </p:nvCxnSpPr>
        <p:spPr bwMode="auto">
          <a:xfrm flipH="1">
            <a:off x="6399610" y="828675"/>
            <a:ext cx="526256" cy="34171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5" name="AutoShape 120"/>
          <p:cNvCxnSpPr>
            <a:cxnSpLocks noChangeShapeType="1"/>
            <a:stCxn id="35850" idx="2"/>
            <a:endCxn id="35848" idx="3"/>
          </p:cNvCxnSpPr>
          <p:nvPr/>
        </p:nvCxnSpPr>
        <p:spPr bwMode="auto">
          <a:xfrm flipH="1">
            <a:off x="6399610" y="1162050"/>
            <a:ext cx="381000" cy="833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6" name="AutoShape 121"/>
          <p:cNvCxnSpPr>
            <a:cxnSpLocks noChangeShapeType="1"/>
            <a:stCxn id="35852" idx="1"/>
            <a:endCxn id="35848" idx="3"/>
          </p:cNvCxnSpPr>
          <p:nvPr/>
        </p:nvCxnSpPr>
        <p:spPr bwMode="auto">
          <a:xfrm flipH="1" flipV="1">
            <a:off x="6399610" y="1170385"/>
            <a:ext cx="469106" cy="3238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7" name="Oval 122"/>
          <p:cNvSpPr>
            <a:spLocks noChangeArrowheads="1"/>
          </p:cNvSpPr>
          <p:nvPr/>
        </p:nvSpPr>
        <p:spPr bwMode="auto">
          <a:xfrm>
            <a:off x="2665810" y="1975248"/>
            <a:ext cx="991790" cy="33932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35868" name="AutoShape 123"/>
          <p:cNvSpPr>
            <a:spLocks noChangeArrowheads="1"/>
          </p:cNvSpPr>
          <p:nvPr/>
        </p:nvSpPr>
        <p:spPr bwMode="auto">
          <a:xfrm>
            <a:off x="4039791" y="1885950"/>
            <a:ext cx="1103709" cy="571500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prüfen</a:t>
            </a:r>
          </a:p>
        </p:txBody>
      </p:sp>
      <p:sp>
        <p:nvSpPr>
          <p:cNvPr id="35869" name="AutoShape 124"/>
          <p:cNvSpPr>
            <a:spLocks noChangeArrowheads="1"/>
          </p:cNvSpPr>
          <p:nvPr/>
        </p:nvSpPr>
        <p:spPr bwMode="auto">
          <a:xfrm>
            <a:off x="5715000" y="1943101"/>
            <a:ext cx="834629" cy="45124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5870" name="AutoShape 125"/>
          <p:cNvCxnSpPr>
            <a:cxnSpLocks noChangeShapeType="1"/>
            <a:stCxn id="35867" idx="6"/>
            <a:endCxn id="35868" idx="1"/>
          </p:cNvCxnSpPr>
          <p:nvPr/>
        </p:nvCxnSpPr>
        <p:spPr bwMode="auto">
          <a:xfrm>
            <a:off x="3657600" y="2145507"/>
            <a:ext cx="382191" cy="261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1" name="AutoShape 126"/>
          <p:cNvCxnSpPr>
            <a:cxnSpLocks noChangeShapeType="1"/>
          </p:cNvCxnSpPr>
          <p:nvPr/>
        </p:nvCxnSpPr>
        <p:spPr bwMode="auto">
          <a:xfrm>
            <a:off x="5772150" y="1312069"/>
            <a:ext cx="360760" cy="6310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2" name="AutoShape 127"/>
          <p:cNvCxnSpPr>
            <a:cxnSpLocks noChangeShapeType="1"/>
          </p:cNvCxnSpPr>
          <p:nvPr/>
        </p:nvCxnSpPr>
        <p:spPr bwMode="auto">
          <a:xfrm>
            <a:off x="4592242" y="2457450"/>
            <a:ext cx="1469231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3" name="AutoShape 128"/>
          <p:cNvCxnSpPr>
            <a:cxnSpLocks noChangeShapeType="1"/>
          </p:cNvCxnSpPr>
          <p:nvPr/>
        </p:nvCxnSpPr>
        <p:spPr bwMode="auto">
          <a:xfrm flipH="1">
            <a:off x="6061472" y="2394348"/>
            <a:ext cx="71438" cy="7489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4" name="Oval 129"/>
          <p:cNvSpPr>
            <a:spLocks noChangeArrowheads="1"/>
          </p:cNvSpPr>
          <p:nvPr/>
        </p:nvSpPr>
        <p:spPr bwMode="auto">
          <a:xfrm>
            <a:off x="2514600" y="4629150"/>
            <a:ext cx="1163241" cy="3524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35875" name="Oval 130"/>
          <p:cNvSpPr>
            <a:spLocks noChangeArrowheads="1"/>
          </p:cNvSpPr>
          <p:nvPr/>
        </p:nvSpPr>
        <p:spPr bwMode="auto">
          <a:xfrm>
            <a:off x="1143000" y="2800350"/>
            <a:ext cx="1163241" cy="3524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5876" name="Rectangle 131"/>
          <p:cNvSpPr>
            <a:spLocks noChangeArrowheads="1"/>
          </p:cNvSpPr>
          <p:nvPr/>
        </p:nvSpPr>
        <p:spPr bwMode="auto">
          <a:xfrm>
            <a:off x="2400300" y="3200400"/>
            <a:ext cx="1148954" cy="28336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35877" name="Line 132"/>
          <p:cNvSpPr>
            <a:spLocks noChangeShapeType="1"/>
          </p:cNvSpPr>
          <p:nvPr/>
        </p:nvSpPr>
        <p:spPr bwMode="auto">
          <a:xfrm>
            <a:off x="2420541" y="2569369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5878" name="AutoShape 133"/>
          <p:cNvSpPr>
            <a:spLocks noChangeArrowheads="1"/>
          </p:cNvSpPr>
          <p:nvPr/>
        </p:nvSpPr>
        <p:spPr bwMode="auto">
          <a:xfrm>
            <a:off x="3943350" y="2971801"/>
            <a:ext cx="1257300" cy="63222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 err="1">
                <a:latin typeface="Times New Roman" pitchFamily="18" charset="0"/>
              </a:rPr>
              <a:t>arbeitenFür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35879" name="Rectangle 134"/>
          <p:cNvSpPr>
            <a:spLocks noChangeArrowheads="1"/>
          </p:cNvSpPr>
          <p:nvPr/>
        </p:nvSpPr>
        <p:spPr bwMode="auto">
          <a:xfrm>
            <a:off x="5486400" y="3143250"/>
            <a:ext cx="1148954" cy="28336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5880" name="Oval 135"/>
          <p:cNvSpPr>
            <a:spLocks noChangeArrowheads="1"/>
          </p:cNvSpPr>
          <p:nvPr/>
        </p:nvSpPr>
        <p:spPr bwMode="auto">
          <a:xfrm>
            <a:off x="7009210" y="3314700"/>
            <a:ext cx="991790" cy="3381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5881" name="Oval 136"/>
          <p:cNvSpPr>
            <a:spLocks noChangeArrowheads="1"/>
          </p:cNvSpPr>
          <p:nvPr/>
        </p:nvSpPr>
        <p:spPr bwMode="auto">
          <a:xfrm>
            <a:off x="7009210" y="2857500"/>
            <a:ext cx="991790" cy="340519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5882" name="AutoShape 137"/>
          <p:cNvCxnSpPr>
            <a:cxnSpLocks noChangeShapeType="1"/>
            <a:stCxn id="35875" idx="4"/>
            <a:endCxn id="35876" idx="1"/>
          </p:cNvCxnSpPr>
          <p:nvPr/>
        </p:nvCxnSpPr>
        <p:spPr bwMode="auto">
          <a:xfrm>
            <a:off x="1725216" y="3152775"/>
            <a:ext cx="675084" cy="18931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3" name="AutoShape 138"/>
          <p:cNvCxnSpPr>
            <a:cxnSpLocks noChangeShapeType="1"/>
            <a:stCxn id="35879" idx="3"/>
            <a:endCxn id="35881" idx="3"/>
          </p:cNvCxnSpPr>
          <p:nvPr/>
        </p:nvCxnSpPr>
        <p:spPr bwMode="auto">
          <a:xfrm flipV="1">
            <a:off x="6635353" y="3148013"/>
            <a:ext cx="519113" cy="1369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4" name="AutoShape 139"/>
          <p:cNvCxnSpPr>
            <a:cxnSpLocks noChangeShapeType="1"/>
            <a:stCxn id="35879" idx="3"/>
            <a:endCxn id="35880" idx="2"/>
          </p:cNvCxnSpPr>
          <p:nvPr/>
        </p:nvCxnSpPr>
        <p:spPr bwMode="auto">
          <a:xfrm>
            <a:off x="6635354" y="3284935"/>
            <a:ext cx="373856" cy="19883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5" name="AutoShape 140"/>
          <p:cNvCxnSpPr>
            <a:cxnSpLocks noChangeShapeType="1"/>
          </p:cNvCxnSpPr>
          <p:nvPr/>
        </p:nvCxnSpPr>
        <p:spPr bwMode="auto">
          <a:xfrm flipV="1">
            <a:off x="5200650" y="3284935"/>
            <a:ext cx="285750" cy="357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6" name="AutoShape 141"/>
          <p:cNvCxnSpPr>
            <a:cxnSpLocks noChangeShapeType="1"/>
          </p:cNvCxnSpPr>
          <p:nvPr/>
        </p:nvCxnSpPr>
        <p:spPr bwMode="auto">
          <a:xfrm flipV="1">
            <a:off x="3549253" y="3288506"/>
            <a:ext cx="394097" cy="535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7" name="AutoShape 142"/>
          <p:cNvSpPr>
            <a:spLocks noChangeArrowheads="1"/>
          </p:cNvSpPr>
          <p:nvPr/>
        </p:nvSpPr>
        <p:spPr bwMode="auto">
          <a:xfrm>
            <a:off x="4286250" y="3829050"/>
            <a:ext cx="685800" cy="329804"/>
          </a:xfrm>
          <a:prstGeom prst="hexagon">
            <a:avLst>
              <a:gd name="adj" fmla="val 51986"/>
              <a:gd name="vf" fmla="val 11547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5888" name="Rectangle 143"/>
          <p:cNvSpPr>
            <a:spLocks noChangeArrowheads="1"/>
          </p:cNvSpPr>
          <p:nvPr/>
        </p:nvSpPr>
        <p:spPr bwMode="auto">
          <a:xfrm>
            <a:off x="4057650" y="4572000"/>
            <a:ext cx="1148954" cy="28336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5889" name="Oval 144"/>
          <p:cNvSpPr>
            <a:spLocks noChangeArrowheads="1"/>
          </p:cNvSpPr>
          <p:nvPr/>
        </p:nvSpPr>
        <p:spPr bwMode="auto">
          <a:xfrm>
            <a:off x="2514600" y="4171950"/>
            <a:ext cx="1163241" cy="35242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cxnSp>
        <p:nvCxnSpPr>
          <p:cNvPr id="35890" name="AutoShape 145"/>
          <p:cNvCxnSpPr>
            <a:cxnSpLocks noChangeShapeType="1"/>
          </p:cNvCxnSpPr>
          <p:nvPr/>
        </p:nvCxnSpPr>
        <p:spPr bwMode="auto">
          <a:xfrm>
            <a:off x="2975373" y="3483769"/>
            <a:ext cx="1310878" cy="510779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1" name="AutoShape 146"/>
          <p:cNvCxnSpPr>
            <a:cxnSpLocks noChangeShapeType="1"/>
          </p:cNvCxnSpPr>
          <p:nvPr/>
        </p:nvCxnSpPr>
        <p:spPr bwMode="auto">
          <a:xfrm flipH="1">
            <a:off x="4972051" y="3426619"/>
            <a:ext cx="1089422" cy="567929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2" name="AutoShape 147"/>
          <p:cNvCxnSpPr>
            <a:cxnSpLocks noChangeShapeType="1"/>
            <a:stCxn id="35887" idx="2"/>
            <a:endCxn id="35888" idx="0"/>
          </p:cNvCxnSpPr>
          <p:nvPr/>
        </p:nvCxnSpPr>
        <p:spPr bwMode="auto">
          <a:xfrm>
            <a:off x="4629151" y="4158853"/>
            <a:ext cx="3572" cy="413147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5893" name="AutoShape 148"/>
          <p:cNvCxnSpPr>
            <a:cxnSpLocks noChangeShapeType="1"/>
            <a:stCxn id="35889" idx="6"/>
            <a:endCxn id="35888" idx="1"/>
          </p:cNvCxnSpPr>
          <p:nvPr/>
        </p:nvCxnSpPr>
        <p:spPr bwMode="auto">
          <a:xfrm>
            <a:off x="3677841" y="4348163"/>
            <a:ext cx="379809" cy="3655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94" name="AutoShape 149"/>
          <p:cNvCxnSpPr>
            <a:cxnSpLocks noChangeShapeType="1"/>
            <a:stCxn id="35874" idx="6"/>
            <a:endCxn id="35888" idx="1"/>
          </p:cNvCxnSpPr>
          <p:nvPr/>
        </p:nvCxnSpPr>
        <p:spPr bwMode="auto">
          <a:xfrm flipV="1">
            <a:off x="3677841" y="4713685"/>
            <a:ext cx="379809" cy="9167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5" name="Text Box 150"/>
          <p:cNvSpPr txBox="1">
            <a:spLocks noChangeArrowheads="1"/>
          </p:cNvSpPr>
          <p:nvPr/>
        </p:nvSpPr>
        <p:spPr bwMode="auto">
          <a:xfrm>
            <a:off x="3429000" y="12001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6" name="Text Box 151"/>
          <p:cNvSpPr txBox="1">
            <a:spLocks noChangeArrowheads="1"/>
          </p:cNvSpPr>
          <p:nvPr/>
        </p:nvSpPr>
        <p:spPr bwMode="auto">
          <a:xfrm>
            <a:off x="4572000" y="12001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(3,*)</a:t>
            </a:r>
          </a:p>
        </p:txBody>
      </p:sp>
      <p:sp>
        <p:nvSpPr>
          <p:cNvPr id="35897" name="Text Box 152"/>
          <p:cNvSpPr txBox="1">
            <a:spLocks noChangeArrowheads="1"/>
          </p:cNvSpPr>
          <p:nvPr/>
        </p:nvSpPr>
        <p:spPr bwMode="auto">
          <a:xfrm>
            <a:off x="4800600" y="4000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8" name="Text Box 153"/>
          <p:cNvSpPr txBox="1">
            <a:spLocks noChangeArrowheads="1"/>
          </p:cNvSpPr>
          <p:nvPr/>
        </p:nvSpPr>
        <p:spPr bwMode="auto">
          <a:xfrm>
            <a:off x="5886450" y="34290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899" name="Text Box 154"/>
          <p:cNvSpPr txBox="1">
            <a:spLocks noChangeArrowheads="1"/>
          </p:cNvSpPr>
          <p:nvPr/>
        </p:nvSpPr>
        <p:spPr bwMode="auto">
          <a:xfrm>
            <a:off x="3429000" y="15430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0" name="Text Box 155"/>
          <p:cNvSpPr txBox="1">
            <a:spLocks noChangeArrowheads="1"/>
          </p:cNvSpPr>
          <p:nvPr/>
        </p:nvSpPr>
        <p:spPr bwMode="auto">
          <a:xfrm>
            <a:off x="4972050" y="160020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1" name="Text Box 156"/>
          <p:cNvSpPr txBox="1">
            <a:spLocks noChangeArrowheads="1"/>
          </p:cNvSpPr>
          <p:nvPr/>
        </p:nvSpPr>
        <p:spPr bwMode="auto">
          <a:xfrm>
            <a:off x="5886450" y="148590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(1,1)</a:t>
            </a:r>
          </a:p>
        </p:txBody>
      </p:sp>
      <p:sp>
        <p:nvSpPr>
          <p:cNvPr id="35902" name="Text Box 157"/>
          <p:cNvSpPr txBox="1">
            <a:spLocks noChangeArrowheads="1"/>
          </p:cNvSpPr>
          <p:nvPr/>
        </p:nvSpPr>
        <p:spPr bwMode="auto">
          <a:xfrm>
            <a:off x="3486150" y="297180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(1,1)</a:t>
            </a:r>
          </a:p>
        </p:txBody>
      </p:sp>
      <p:sp>
        <p:nvSpPr>
          <p:cNvPr id="35903" name="Text Box 158"/>
          <p:cNvSpPr txBox="1">
            <a:spLocks noChangeArrowheads="1"/>
          </p:cNvSpPr>
          <p:nvPr/>
        </p:nvSpPr>
        <p:spPr bwMode="auto">
          <a:xfrm>
            <a:off x="6057900" y="24574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4" name="Text Box 159"/>
          <p:cNvSpPr txBox="1">
            <a:spLocks noChangeArrowheads="1"/>
          </p:cNvSpPr>
          <p:nvPr/>
        </p:nvSpPr>
        <p:spPr bwMode="auto">
          <a:xfrm>
            <a:off x="4857750" y="23431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  <p:sp>
        <p:nvSpPr>
          <p:cNvPr id="35905" name="Text Box 160"/>
          <p:cNvSpPr txBox="1">
            <a:spLocks noChangeArrowheads="1"/>
          </p:cNvSpPr>
          <p:nvPr/>
        </p:nvSpPr>
        <p:spPr bwMode="auto">
          <a:xfrm>
            <a:off x="4972050" y="2914650"/>
            <a:ext cx="62709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(0,*)</a:t>
            </a:r>
          </a:p>
        </p:txBody>
      </p:sp>
    </p:spTree>
    <p:extLst>
      <p:ext uri="{BB962C8B-B14F-4D97-AF65-F5344CB8AC3E}">
        <p14:creationId xmlns:p14="http://schemas.microsoft.com/office/powerpoint/2010/main" val="9289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849E5-1964-42E4-A99B-9802126A813A}" type="slidenum">
              <a:rPr lang="en-US"/>
              <a:pPr/>
              <a:t>26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71500"/>
          </a:xfrm>
        </p:spPr>
        <p:txBody>
          <a:bodyPr/>
          <a:lstStyle/>
          <a:p>
            <a:pPr algn="ctr"/>
            <a:r>
              <a:rPr lang="de-DE" smtClean="0"/>
              <a:t>Aggregation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701654" y="1085850"/>
            <a:ext cx="1506140" cy="3607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Fahrräder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3075385" y="1627585"/>
            <a:ext cx="1254919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580335" y="1627585"/>
            <a:ext cx="1253728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cxnSp>
        <p:nvCxnSpPr>
          <p:cNvPr id="36871" name="AutoShape 7"/>
          <p:cNvCxnSpPr>
            <a:cxnSpLocks noChangeShapeType="1"/>
            <a:stCxn id="36868" idx="2"/>
            <a:endCxn id="36870" idx="0"/>
          </p:cNvCxnSpPr>
          <p:nvPr/>
        </p:nvCxnSpPr>
        <p:spPr bwMode="auto">
          <a:xfrm>
            <a:off x="4455319" y="1446610"/>
            <a:ext cx="752475" cy="1809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2" name="AutoShape 8"/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3701654" y="1446610"/>
            <a:ext cx="753665" cy="1809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7894" y="2411016"/>
            <a:ext cx="1503760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Rahmen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395913" y="2411016"/>
            <a:ext cx="1504950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Räder</a:t>
            </a:r>
          </a:p>
        </p:txBody>
      </p:sp>
      <p:cxnSp>
        <p:nvCxnSpPr>
          <p:cNvPr id="36875" name="AutoShape 11"/>
          <p:cNvCxnSpPr>
            <a:cxnSpLocks noChangeShapeType="1"/>
            <a:stCxn id="36869" idx="2"/>
            <a:endCxn id="36873" idx="0"/>
          </p:cNvCxnSpPr>
          <p:nvPr/>
        </p:nvCxnSpPr>
        <p:spPr bwMode="auto">
          <a:xfrm flipH="1">
            <a:off x="2950369" y="2109787"/>
            <a:ext cx="751285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2"/>
          <p:cNvCxnSpPr>
            <a:cxnSpLocks noChangeShapeType="1"/>
            <a:stCxn id="36870" idx="2"/>
            <a:endCxn id="36874" idx="0"/>
          </p:cNvCxnSpPr>
          <p:nvPr/>
        </p:nvCxnSpPr>
        <p:spPr bwMode="auto">
          <a:xfrm>
            <a:off x="5207794" y="2109787"/>
            <a:ext cx="940594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1382316" y="3132535"/>
            <a:ext cx="1254919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3075385" y="3132535"/>
            <a:ext cx="1254919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4642248" y="3132535"/>
            <a:ext cx="1254919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6335316" y="3132535"/>
            <a:ext cx="1254919" cy="482203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257300" y="3915966"/>
            <a:ext cx="1503760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Rohre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950369" y="3915966"/>
            <a:ext cx="1504950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Lenker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517231" y="3915966"/>
            <a:ext cx="1504950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Felgen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211491" y="3915966"/>
            <a:ext cx="1503759" cy="36075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Speichen</a:t>
            </a:r>
          </a:p>
        </p:txBody>
      </p:sp>
      <p:cxnSp>
        <p:nvCxnSpPr>
          <p:cNvPr id="36885" name="AutoShape 21"/>
          <p:cNvCxnSpPr>
            <a:cxnSpLocks noChangeShapeType="1"/>
            <a:stCxn id="36873" idx="2"/>
            <a:endCxn id="36877" idx="0"/>
          </p:cNvCxnSpPr>
          <p:nvPr/>
        </p:nvCxnSpPr>
        <p:spPr bwMode="auto">
          <a:xfrm flipH="1">
            <a:off x="2009775" y="2771775"/>
            <a:ext cx="940594" cy="36076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6" name="AutoShape 22"/>
          <p:cNvCxnSpPr>
            <a:cxnSpLocks noChangeShapeType="1"/>
            <a:stCxn id="36873" idx="2"/>
            <a:endCxn id="36878" idx="0"/>
          </p:cNvCxnSpPr>
          <p:nvPr/>
        </p:nvCxnSpPr>
        <p:spPr bwMode="auto">
          <a:xfrm>
            <a:off x="2950369" y="2771775"/>
            <a:ext cx="751285" cy="36076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7" name="AutoShape 23"/>
          <p:cNvCxnSpPr>
            <a:cxnSpLocks noChangeShapeType="1"/>
            <a:stCxn id="36874" idx="2"/>
            <a:endCxn id="36879" idx="0"/>
          </p:cNvCxnSpPr>
          <p:nvPr/>
        </p:nvCxnSpPr>
        <p:spPr bwMode="auto">
          <a:xfrm flipH="1">
            <a:off x="5270898" y="2771775"/>
            <a:ext cx="877490" cy="36076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AutoShape 24"/>
          <p:cNvCxnSpPr>
            <a:cxnSpLocks noChangeShapeType="1"/>
            <a:stCxn id="36874" idx="2"/>
            <a:endCxn id="36880" idx="0"/>
          </p:cNvCxnSpPr>
          <p:nvPr/>
        </p:nvCxnSpPr>
        <p:spPr bwMode="auto">
          <a:xfrm>
            <a:off x="6148387" y="2771775"/>
            <a:ext cx="814388" cy="36076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7" idx="2"/>
            <a:endCxn id="36881" idx="0"/>
          </p:cNvCxnSpPr>
          <p:nvPr/>
        </p:nvCxnSpPr>
        <p:spPr bwMode="auto">
          <a:xfrm>
            <a:off x="2009775" y="3614737"/>
            <a:ext cx="0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8" idx="2"/>
            <a:endCxn id="36882" idx="0"/>
          </p:cNvCxnSpPr>
          <p:nvPr/>
        </p:nvCxnSpPr>
        <p:spPr bwMode="auto">
          <a:xfrm>
            <a:off x="3701654" y="3614737"/>
            <a:ext cx="0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1" name="AutoShape 27"/>
          <p:cNvCxnSpPr>
            <a:cxnSpLocks noChangeShapeType="1"/>
            <a:stCxn id="36879" idx="2"/>
            <a:endCxn id="36883" idx="0"/>
          </p:cNvCxnSpPr>
          <p:nvPr/>
        </p:nvCxnSpPr>
        <p:spPr bwMode="auto">
          <a:xfrm>
            <a:off x="5270897" y="3614737"/>
            <a:ext cx="0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2" name="AutoShape 28"/>
          <p:cNvCxnSpPr>
            <a:cxnSpLocks noChangeShapeType="1"/>
            <a:stCxn id="36880" idx="2"/>
            <a:endCxn id="36884" idx="0"/>
          </p:cNvCxnSpPr>
          <p:nvPr/>
        </p:nvCxnSpPr>
        <p:spPr bwMode="auto">
          <a:xfrm>
            <a:off x="6962775" y="3614737"/>
            <a:ext cx="0" cy="30122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78794" y="4438650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559969" y="4414838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6884194" y="4414838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066110" y="4414838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730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0E95EA1C-FC9F-4492-95E8-C73DA0BB81A4}" type="slidenum">
              <a:rPr lang="en-US"/>
              <a:pPr algn="ctr"/>
              <a:t>27</a:t>
            </a:fld>
            <a:endParaRPr lang="en-US"/>
          </a:p>
        </p:txBody>
      </p:sp>
      <p:sp>
        <p:nvSpPr>
          <p:cNvPr id="37891" name="Text Box 28"/>
          <p:cNvSpPr txBox="1">
            <a:spLocks noChangeArrowheads="1"/>
          </p:cNvSpPr>
          <p:nvPr/>
        </p:nvSpPr>
        <p:spPr bwMode="auto">
          <a:xfrm>
            <a:off x="1852612" y="4708923"/>
            <a:ext cx="41549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>
                <a:latin typeface="Times New Roman" pitchFamily="18" charset="0"/>
              </a:rPr>
              <a:t>...</a:t>
            </a:r>
          </a:p>
        </p:txBody>
      </p:sp>
      <p:sp>
        <p:nvSpPr>
          <p:cNvPr id="37892" name="Rectangle 16"/>
          <p:cNvSpPr>
            <a:spLocks noChangeArrowheads="1"/>
          </p:cNvSpPr>
          <p:nvPr/>
        </p:nvSpPr>
        <p:spPr bwMode="auto">
          <a:xfrm>
            <a:off x="1143000" y="4343401"/>
            <a:ext cx="1423988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500">
                <a:latin typeface="Times New Roman" pitchFamily="18" charset="0"/>
              </a:rPr>
              <a:t>Rohre</a:t>
            </a:r>
          </a:p>
        </p:txBody>
      </p:sp>
      <p:sp>
        <p:nvSpPr>
          <p:cNvPr id="37893" name="Text Box 29"/>
          <p:cNvSpPr txBox="1">
            <a:spLocks noChangeArrowheads="1"/>
          </p:cNvSpPr>
          <p:nvPr/>
        </p:nvSpPr>
        <p:spPr bwMode="auto">
          <a:xfrm>
            <a:off x="3367087" y="4763691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7894" name="Text Box 30"/>
          <p:cNvSpPr txBox="1">
            <a:spLocks noChangeArrowheads="1"/>
          </p:cNvSpPr>
          <p:nvPr/>
        </p:nvSpPr>
        <p:spPr bwMode="auto">
          <a:xfrm>
            <a:off x="6684169" y="4763691"/>
            <a:ext cx="415498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 </a:t>
            </a:r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4950619" y="4763691"/>
            <a:ext cx="35779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2963466" y="2101454"/>
            <a:ext cx="1518047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Fahrräder</a:t>
            </a:r>
          </a:p>
        </p:txBody>
      </p:sp>
      <p:sp>
        <p:nvSpPr>
          <p:cNvPr id="37897" name="AutoShape 4"/>
          <p:cNvSpPr>
            <a:spLocks noChangeArrowheads="1"/>
          </p:cNvSpPr>
          <p:nvPr/>
        </p:nvSpPr>
        <p:spPr bwMode="auto">
          <a:xfrm>
            <a:off x="2849166" y="2532460"/>
            <a:ext cx="1264444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898" name="AutoShape 5"/>
          <p:cNvSpPr>
            <a:spLocks noChangeArrowheads="1"/>
          </p:cNvSpPr>
          <p:nvPr/>
        </p:nvSpPr>
        <p:spPr bwMode="auto">
          <a:xfrm>
            <a:off x="4366023" y="2532460"/>
            <a:ext cx="1263253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cxnSp>
        <p:nvCxnSpPr>
          <p:cNvPr id="37899" name="AutoShape 6"/>
          <p:cNvCxnSpPr>
            <a:cxnSpLocks noChangeShapeType="1"/>
            <a:stCxn id="37896" idx="2"/>
            <a:endCxn id="37898" idx="0"/>
          </p:cNvCxnSpPr>
          <p:nvPr/>
        </p:nvCxnSpPr>
        <p:spPr bwMode="auto">
          <a:xfrm>
            <a:off x="3721894" y="2389585"/>
            <a:ext cx="1276350" cy="142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AutoShape 7"/>
          <p:cNvCxnSpPr>
            <a:cxnSpLocks noChangeShapeType="1"/>
            <a:stCxn id="37896" idx="2"/>
            <a:endCxn id="37897" idx="0"/>
          </p:cNvCxnSpPr>
          <p:nvPr/>
        </p:nvCxnSpPr>
        <p:spPr bwMode="auto">
          <a:xfrm flipH="1">
            <a:off x="3481388" y="2389585"/>
            <a:ext cx="240506" cy="1428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Rectangle 8"/>
          <p:cNvSpPr>
            <a:spLocks noChangeArrowheads="1"/>
          </p:cNvSpPr>
          <p:nvPr/>
        </p:nvSpPr>
        <p:spPr bwMode="auto">
          <a:xfrm>
            <a:off x="1965722" y="3156348"/>
            <a:ext cx="1514475" cy="28694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Rahmen</a:t>
            </a:r>
          </a:p>
        </p:txBody>
      </p:sp>
      <p:sp>
        <p:nvSpPr>
          <p:cNvPr id="37902" name="Rectangle 9"/>
          <p:cNvSpPr>
            <a:spLocks noChangeArrowheads="1"/>
          </p:cNvSpPr>
          <p:nvPr/>
        </p:nvSpPr>
        <p:spPr bwMode="auto">
          <a:xfrm>
            <a:off x="5186363" y="3156348"/>
            <a:ext cx="1516856" cy="28694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Räder</a:t>
            </a:r>
          </a:p>
        </p:txBody>
      </p:sp>
      <p:cxnSp>
        <p:nvCxnSpPr>
          <p:cNvPr id="37903" name="AutoShape 10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flipH="1">
            <a:off x="2724151" y="2915842"/>
            <a:ext cx="756047" cy="24050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AutoShape 11"/>
          <p:cNvCxnSpPr>
            <a:cxnSpLocks noChangeShapeType="1"/>
            <a:stCxn id="37898" idx="2"/>
            <a:endCxn id="37902" idx="0"/>
          </p:cNvCxnSpPr>
          <p:nvPr/>
        </p:nvCxnSpPr>
        <p:spPr bwMode="auto">
          <a:xfrm>
            <a:off x="4998244" y="2915842"/>
            <a:ext cx="947738" cy="24050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AutoShape 12"/>
          <p:cNvSpPr>
            <a:spLocks noChangeArrowheads="1"/>
          </p:cNvSpPr>
          <p:nvPr/>
        </p:nvSpPr>
        <p:spPr bwMode="auto">
          <a:xfrm>
            <a:off x="1143000" y="3731419"/>
            <a:ext cx="1264444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6" name="AutoShape 13"/>
          <p:cNvSpPr>
            <a:spLocks noChangeArrowheads="1"/>
          </p:cNvSpPr>
          <p:nvPr/>
        </p:nvSpPr>
        <p:spPr bwMode="auto">
          <a:xfrm>
            <a:off x="2849166" y="3731419"/>
            <a:ext cx="1264444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7" name="AutoShape 14"/>
          <p:cNvSpPr>
            <a:spLocks noChangeArrowheads="1"/>
          </p:cNvSpPr>
          <p:nvPr/>
        </p:nvSpPr>
        <p:spPr bwMode="auto">
          <a:xfrm>
            <a:off x="4427935" y="3731419"/>
            <a:ext cx="1264444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8" name="AutoShape 15"/>
          <p:cNvSpPr>
            <a:spLocks noChangeArrowheads="1"/>
          </p:cNvSpPr>
          <p:nvPr/>
        </p:nvSpPr>
        <p:spPr bwMode="auto">
          <a:xfrm>
            <a:off x="6134100" y="3731419"/>
            <a:ext cx="1264444" cy="383381"/>
          </a:xfrm>
          <a:prstGeom prst="diamond">
            <a:avLst/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Teil-von</a:t>
            </a:r>
          </a:p>
        </p:txBody>
      </p:sp>
      <p:sp>
        <p:nvSpPr>
          <p:cNvPr id="37909" name="Rectangle 17"/>
          <p:cNvSpPr>
            <a:spLocks noChangeArrowheads="1"/>
          </p:cNvSpPr>
          <p:nvPr/>
        </p:nvSpPr>
        <p:spPr bwMode="auto">
          <a:xfrm>
            <a:off x="2720579" y="4343401"/>
            <a:ext cx="1514475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Lenker</a:t>
            </a:r>
          </a:p>
        </p:txBody>
      </p:sp>
      <p:sp>
        <p:nvSpPr>
          <p:cNvPr id="37910" name="Rectangle 18"/>
          <p:cNvSpPr>
            <a:spLocks noChangeArrowheads="1"/>
          </p:cNvSpPr>
          <p:nvPr/>
        </p:nvSpPr>
        <p:spPr bwMode="auto">
          <a:xfrm>
            <a:off x="4302919" y="4354117"/>
            <a:ext cx="1514475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Felgen</a:t>
            </a:r>
          </a:p>
        </p:txBody>
      </p:sp>
      <p:sp>
        <p:nvSpPr>
          <p:cNvPr id="37911" name="Rectangle 19"/>
          <p:cNvSpPr>
            <a:spLocks noChangeArrowheads="1"/>
          </p:cNvSpPr>
          <p:nvPr/>
        </p:nvSpPr>
        <p:spPr bwMode="auto">
          <a:xfrm>
            <a:off x="6009085" y="4354117"/>
            <a:ext cx="1515665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Speichen</a:t>
            </a:r>
          </a:p>
        </p:txBody>
      </p:sp>
      <p:cxnSp>
        <p:nvCxnSpPr>
          <p:cNvPr id="37912" name="AutoShape 20"/>
          <p:cNvCxnSpPr>
            <a:cxnSpLocks noChangeShapeType="1"/>
            <a:stCxn id="37901" idx="2"/>
            <a:endCxn id="37905" idx="0"/>
          </p:cNvCxnSpPr>
          <p:nvPr/>
        </p:nvCxnSpPr>
        <p:spPr bwMode="auto">
          <a:xfrm flipH="1">
            <a:off x="1776412" y="3443288"/>
            <a:ext cx="947738" cy="2881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3" name="AutoShape 21"/>
          <p:cNvCxnSpPr>
            <a:cxnSpLocks noChangeShapeType="1"/>
            <a:stCxn id="37901" idx="2"/>
            <a:endCxn id="37906" idx="0"/>
          </p:cNvCxnSpPr>
          <p:nvPr/>
        </p:nvCxnSpPr>
        <p:spPr bwMode="auto">
          <a:xfrm>
            <a:off x="2724151" y="3443288"/>
            <a:ext cx="756047" cy="2881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4" name="AutoShape 22"/>
          <p:cNvCxnSpPr>
            <a:cxnSpLocks noChangeShapeType="1"/>
            <a:stCxn id="37902" idx="2"/>
            <a:endCxn id="37907" idx="0"/>
          </p:cNvCxnSpPr>
          <p:nvPr/>
        </p:nvCxnSpPr>
        <p:spPr bwMode="auto">
          <a:xfrm flipH="1">
            <a:off x="5061347" y="3443288"/>
            <a:ext cx="884634" cy="2881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5" name="AutoShape 23"/>
          <p:cNvCxnSpPr>
            <a:cxnSpLocks noChangeShapeType="1"/>
            <a:stCxn id="37902" idx="2"/>
            <a:endCxn id="37908" idx="0"/>
          </p:cNvCxnSpPr>
          <p:nvPr/>
        </p:nvCxnSpPr>
        <p:spPr bwMode="auto">
          <a:xfrm>
            <a:off x="5945981" y="3443288"/>
            <a:ext cx="819150" cy="2881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6" name="AutoShape 24"/>
          <p:cNvCxnSpPr>
            <a:cxnSpLocks noChangeShapeType="1"/>
            <a:stCxn id="37905" idx="2"/>
            <a:endCxn id="37892" idx="0"/>
          </p:cNvCxnSpPr>
          <p:nvPr/>
        </p:nvCxnSpPr>
        <p:spPr bwMode="auto">
          <a:xfrm>
            <a:off x="1775222" y="4114800"/>
            <a:ext cx="79772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7" name="AutoShape 25"/>
          <p:cNvCxnSpPr>
            <a:cxnSpLocks noChangeShapeType="1"/>
            <a:stCxn id="37906" idx="2"/>
            <a:endCxn id="37909" idx="0"/>
          </p:cNvCxnSpPr>
          <p:nvPr/>
        </p:nvCxnSpPr>
        <p:spPr bwMode="auto">
          <a:xfrm flipH="1">
            <a:off x="3477816" y="4114800"/>
            <a:ext cx="3572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8" name="AutoShape 26"/>
          <p:cNvCxnSpPr>
            <a:cxnSpLocks noChangeShapeType="1"/>
            <a:stCxn id="37907" idx="2"/>
            <a:endCxn id="37910" idx="0"/>
          </p:cNvCxnSpPr>
          <p:nvPr/>
        </p:nvCxnSpPr>
        <p:spPr bwMode="auto">
          <a:xfrm>
            <a:off x="5061347" y="4114800"/>
            <a:ext cx="0" cy="2393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9" name="AutoShape 27"/>
          <p:cNvCxnSpPr>
            <a:cxnSpLocks noChangeShapeType="1"/>
            <a:stCxn id="37908" idx="2"/>
            <a:endCxn id="37911" idx="0"/>
          </p:cNvCxnSpPr>
          <p:nvPr/>
        </p:nvCxnSpPr>
        <p:spPr bwMode="auto">
          <a:xfrm>
            <a:off x="6765131" y="4114800"/>
            <a:ext cx="0" cy="2393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1260873" y="2114551"/>
            <a:ext cx="1516856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Segler</a:t>
            </a:r>
          </a:p>
        </p:txBody>
      </p:sp>
      <p:sp>
        <p:nvSpPr>
          <p:cNvPr id="37921" name="Rectangle 34"/>
          <p:cNvSpPr>
            <a:spLocks noChangeArrowheads="1"/>
          </p:cNvSpPr>
          <p:nvPr/>
        </p:nvSpPr>
        <p:spPr bwMode="auto">
          <a:xfrm>
            <a:off x="4666060" y="2112169"/>
            <a:ext cx="1518047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Motorräder</a:t>
            </a:r>
          </a:p>
        </p:txBody>
      </p:sp>
      <p:sp>
        <p:nvSpPr>
          <p:cNvPr id="37922" name="Rectangle 35"/>
          <p:cNvSpPr>
            <a:spLocks noChangeArrowheads="1"/>
          </p:cNvSpPr>
          <p:nvPr/>
        </p:nvSpPr>
        <p:spPr bwMode="auto">
          <a:xfrm>
            <a:off x="6368653" y="2114551"/>
            <a:ext cx="1518047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Automobile</a:t>
            </a:r>
          </a:p>
        </p:txBody>
      </p:sp>
      <p:sp>
        <p:nvSpPr>
          <p:cNvPr id="37923" name="AutoShape 36"/>
          <p:cNvSpPr>
            <a:spLocks noChangeArrowheads="1"/>
          </p:cNvSpPr>
          <p:nvPr/>
        </p:nvSpPr>
        <p:spPr bwMode="auto">
          <a:xfrm>
            <a:off x="2599135" y="1543050"/>
            <a:ext cx="667940" cy="285750"/>
          </a:xfrm>
          <a:prstGeom prst="hexagon">
            <a:avLst>
              <a:gd name="adj" fmla="val 58437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4" name="AutoShape 37"/>
          <p:cNvSpPr>
            <a:spLocks noChangeArrowheads="1"/>
          </p:cNvSpPr>
          <p:nvPr/>
        </p:nvSpPr>
        <p:spPr bwMode="auto">
          <a:xfrm>
            <a:off x="5943601" y="1543050"/>
            <a:ext cx="669131" cy="285750"/>
          </a:xfrm>
          <a:prstGeom prst="hexagon">
            <a:avLst>
              <a:gd name="adj" fmla="val 58542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5" name="Rectangle 38"/>
          <p:cNvSpPr>
            <a:spLocks noChangeArrowheads="1"/>
          </p:cNvSpPr>
          <p:nvPr/>
        </p:nvSpPr>
        <p:spPr bwMode="auto">
          <a:xfrm>
            <a:off x="1885950" y="1085851"/>
            <a:ext cx="1807369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Unmot.-Fahrzeuge</a:t>
            </a:r>
          </a:p>
        </p:txBody>
      </p:sp>
      <p:sp>
        <p:nvSpPr>
          <p:cNvPr id="37926" name="Rectangle 39"/>
          <p:cNvSpPr>
            <a:spLocks noChangeArrowheads="1"/>
          </p:cNvSpPr>
          <p:nvPr/>
        </p:nvSpPr>
        <p:spPr bwMode="auto">
          <a:xfrm>
            <a:off x="5517357" y="1083469"/>
            <a:ext cx="1518047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mot.-Fahrzeuge</a:t>
            </a:r>
          </a:p>
        </p:txBody>
      </p:sp>
      <p:sp>
        <p:nvSpPr>
          <p:cNvPr id="37927" name="AutoShape 40"/>
          <p:cNvSpPr>
            <a:spLocks noChangeArrowheads="1"/>
          </p:cNvSpPr>
          <p:nvPr/>
        </p:nvSpPr>
        <p:spPr bwMode="auto">
          <a:xfrm>
            <a:off x="4180285" y="685800"/>
            <a:ext cx="667940" cy="285750"/>
          </a:xfrm>
          <a:prstGeom prst="hexagon">
            <a:avLst>
              <a:gd name="adj" fmla="val 58437"/>
              <a:gd name="vf" fmla="val 115470"/>
            </a:avLst>
          </a:prstGeom>
          <a:solidFill>
            <a:srgbClr val="99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>
                <a:latin typeface="Times New Roman" pitchFamily="18" charset="0"/>
              </a:rPr>
              <a:t>is-a</a:t>
            </a:r>
          </a:p>
        </p:txBody>
      </p:sp>
      <p:sp>
        <p:nvSpPr>
          <p:cNvPr id="37928" name="Rectangle 41"/>
          <p:cNvSpPr>
            <a:spLocks noChangeArrowheads="1"/>
          </p:cNvSpPr>
          <p:nvPr/>
        </p:nvSpPr>
        <p:spPr bwMode="auto">
          <a:xfrm>
            <a:off x="3754041" y="171451"/>
            <a:ext cx="1518047" cy="28813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Fahrzeuge</a:t>
            </a:r>
          </a:p>
        </p:txBody>
      </p:sp>
      <p:cxnSp>
        <p:nvCxnSpPr>
          <p:cNvPr id="37929" name="AutoShape 42"/>
          <p:cNvCxnSpPr>
            <a:cxnSpLocks noChangeShapeType="1"/>
            <a:stCxn id="37923" idx="2"/>
            <a:endCxn id="37920" idx="0"/>
          </p:cNvCxnSpPr>
          <p:nvPr/>
        </p:nvCxnSpPr>
        <p:spPr bwMode="auto">
          <a:xfrm flipH="1">
            <a:off x="2019300" y="1828800"/>
            <a:ext cx="914400" cy="285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0" name="AutoShape 43"/>
          <p:cNvCxnSpPr>
            <a:cxnSpLocks noChangeShapeType="1"/>
            <a:stCxn id="37923" idx="2"/>
            <a:endCxn id="37896" idx="0"/>
          </p:cNvCxnSpPr>
          <p:nvPr/>
        </p:nvCxnSpPr>
        <p:spPr bwMode="auto">
          <a:xfrm>
            <a:off x="2933700" y="1828800"/>
            <a:ext cx="788194" cy="27265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1" name="AutoShape 44"/>
          <p:cNvCxnSpPr>
            <a:cxnSpLocks noChangeShapeType="1"/>
            <a:stCxn id="37924" idx="2"/>
            <a:endCxn id="37921" idx="0"/>
          </p:cNvCxnSpPr>
          <p:nvPr/>
        </p:nvCxnSpPr>
        <p:spPr bwMode="auto">
          <a:xfrm flipH="1">
            <a:off x="5425678" y="1828800"/>
            <a:ext cx="852488" cy="2833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2" name="AutoShape 45"/>
          <p:cNvCxnSpPr>
            <a:cxnSpLocks noChangeShapeType="1"/>
            <a:stCxn id="37924" idx="2"/>
            <a:endCxn id="37922" idx="0"/>
          </p:cNvCxnSpPr>
          <p:nvPr/>
        </p:nvCxnSpPr>
        <p:spPr bwMode="auto">
          <a:xfrm>
            <a:off x="6278167" y="1828800"/>
            <a:ext cx="850106" cy="285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3" name="AutoShape 46"/>
          <p:cNvCxnSpPr>
            <a:cxnSpLocks noChangeShapeType="1"/>
            <a:stCxn id="37924" idx="3"/>
            <a:endCxn id="37926" idx="2"/>
          </p:cNvCxnSpPr>
          <p:nvPr/>
        </p:nvCxnSpPr>
        <p:spPr bwMode="auto">
          <a:xfrm flipH="1" flipV="1">
            <a:off x="6276975" y="1371600"/>
            <a:ext cx="1191" cy="171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4" name="AutoShape 47"/>
          <p:cNvCxnSpPr>
            <a:cxnSpLocks noChangeShapeType="1"/>
            <a:stCxn id="37923" idx="3"/>
            <a:endCxn id="37925" idx="2"/>
          </p:cNvCxnSpPr>
          <p:nvPr/>
        </p:nvCxnSpPr>
        <p:spPr bwMode="auto">
          <a:xfrm flipH="1" flipV="1">
            <a:off x="2789635" y="1373982"/>
            <a:ext cx="144065" cy="1690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5" name="AutoShape 48"/>
          <p:cNvCxnSpPr>
            <a:cxnSpLocks noChangeShapeType="1"/>
            <a:stCxn id="37925" idx="0"/>
            <a:endCxn id="37927" idx="2"/>
          </p:cNvCxnSpPr>
          <p:nvPr/>
        </p:nvCxnSpPr>
        <p:spPr bwMode="auto">
          <a:xfrm flipV="1">
            <a:off x="2789635" y="828675"/>
            <a:ext cx="1390650" cy="2571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6" name="AutoShape 49"/>
          <p:cNvCxnSpPr>
            <a:cxnSpLocks noChangeShapeType="1"/>
            <a:stCxn id="37927" idx="1"/>
            <a:endCxn id="37926" idx="0"/>
          </p:cNvCxnSpPr>
          <p:nvPr/>
        </p:nvCxnSpPr>
        <p:spPr bwMode="auto">
          <a:xfrm>
            <a:off x="4848225" y="828675"/>
            <a:ext cx="1428750" cy="2547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7" name="AutoShape 50"/>
          <p:cNvCxnSpPr>
            <a:cxnSpLocks noChangeShapeType="1"/>
            <a:stCxn id="37927" idx="3"/>
            <a:endCxn id="37928" idx="2"/>
          </p:cNvCxnSpPr>
          <p:nvPr/>
        </p:nvCxnSpPr>
        <p:spPr bwMode="auto">
          <a:xfrm flipH="1" flipV="1">
            <a:off x="4512469" y="459582"/>
            <a:ext cx="1191" cy="22621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38" name="Text Box 54"/>
          <p:cNvSpPr txBox="1">
            <a:spLocks noChangeArrowheads="1"/>
          </p:cNvSpPr>
          <p:nvPr/>
        </p:nvSpPr>
        <p:spPr bwMode="auto">
          <a:xfrm>
            <a:off x="-19839" y="9742"/>
            <a:ext cx="2689355" cy="1084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latin typeface="Tahoma" pitchFamily="34" charset="0"/>
              </a:rPr>
              <a:t>Aggregation </a:t>
            </a:r>
            <a:r>
              <a:rPr lang="de-DE" sz="2400" b="1" dirty="0">
                <a:latin typeface="Tahoma" pitchFamily="34" charset="0"/>
              </a:rPr>
              <a:t>und</a:t>
            </a:r>
            <a:r>
              <a:rPr lang="de-DE" sz="2400" dirty="0">
                <a:latin typeface="Tahoma" pitchFamily="34" charset="0"/>
              </a:rPr>
              <a:t> </a:t>
            </a:r>
          </a:p>
          <a:p>
            <a:r>
              <a:rPr lang="de-DE" sz="2400" dirty="0">
                <a:latin typeface="Tahoma" pitchFamily="34" charset="0"/>
              </a:rPr>
              <a:t>Generalisierung</a:t>
            </a:r>
          </a:p>
          <a:p>
            <a:pPr algn="r"/>
            <a:endParaRPr lang="de-DE" sz="165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7E3C0-9ADA-4BB1-B5D7-F5FABEFAF3F6}" type="slidenum">
              <a:rPr lang="en-US"/>
              <a:pPr/>
              <a:t>28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Konsolidierung von Teilschemata oder Sichtenintegration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2286000" y="1143000"/>
            <a:ext cx="1600200" cy="1143000"/>
          </a:xfrm>
          <a:prstGeom prst="hexagon">
            <a:avLst>
              <a:gd name="adj" fmla="val 35000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>
                <a:latin typeface="Times New Roman" pitchFamily="18" charset="0"/>
              </a:rPr>
              <a:t>Sicht 3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2971800" y="1885950"/>
            <a:ext cx="1657350" cy="1371600"/>
          </a:xfrm>
          <a:prstGeom prst="hexagon">
            <a:avLst>
              <a:gd name="adj" fmla="val 30208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de-DE">
                <a:latin typeface="Times New Roman" pitchFamily="18" charset="0"/>
              </a:rPr>
              <a:t>   Sicht 4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2057400" y="2171700"/>
            <a:ext cx="1428750" cy="1314450"/>
          </a:xfrm>
          <a:prstGeom prst="hexagon">
            <a:avLst>
              <a:gd name="adj" fmla="val 27174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r>
              <a:rPr lang="de-DE">
                <a:latin typeface="Times New Roman" pitchFamily="18" charset="0"/>
              </a:rPr>
              <a:t>Sicht 2</a:t>
            </a:r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1371600" y="1371600"/>
            <a:ext cx="1485900" cy="1428750"/>
          </a:xfrm>
          <a:prstGeom prst="hexagon">
            <a:avLst>
              <a:gd name="adj" fmla="val 26000"/>
              <a:gd name="vf" fmla="val 11547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de-DE">
                <a:latin typeface="Times New Roman" pitchFamily="18" charset="0"/>
              </a:rPr>
              <a:t>Sicht 1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884506" y="951722"/>
            <a:ext cx="2562808" cy="29146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de-DE" sz="2100" b="1">
                <a:latin typeface="Times New Roman" pitchFamily="18" charset="0"/>
              </a:rPr>
              <a:t>Globales Schema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Redundanzfrei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Widerspruchsfrei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Synonyme bereinigt</a:t>
            </a:r>
          </a:p>
          <a:p>
            <a:pPr algn="l">
              <a:buFontTx/>
              <a:buChar char="•"/>
            </a:pPr>
            <a:r>
              <a:rPr lang="de-DE" b="1">
                <a:latin typeface="Times New Roman" pitchFamily="18" charset="0"/>
              </a:rPr>
              <a:t>Homonyme bereinigt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4629150" y="2343150"/>
            <a:ext cx="12553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514850" y="1943100"/>
            <a:ext cx="136965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err="1">
                <a:latin typeface="Times New Roman" pitchFamily="18" charset="0"/>
              </a:rPr>
              <a:t>Konsoli</a:t>
            </a:r>
            <a:r>
              <a:rPr lang="de-DE" dirty="0">
                <a:latin typeface="Times New Roman" pitchFamily="18" charset="0"/>
              </a:rPr>
              <a:t>-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4514850" y="2343150"/>
            <a:ext cx="1369656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dierung</a:t>
            </a:r>
          </a:p>
        </p:txBody>
      </p:sp>
    </p:spTree>
    <p:extLst>
      <p:ext uri="{BB962C8B-B14F-4D97-AF65-F5344CB8AC3E}">
        <p14:creationId xmlns:p14="http://schemas.microsoft.com/office/powerpoint/2010/main" val="8170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3BE47-FA6F-46F4-83AD-5BFBB2ABB289}" type="slidenum">
              <a:rPr lang="en-US"/>
              <a:pPr/>
              <a:t>29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Möglicher Konsolidierungsbaum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9940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4946133" y="648507"/>
            <a:ext cx="3967711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Mögliche </a:t>
            </a:r>
            <a:r>
              <a:rPr kumimoji="0" lang="de-DE" dirty="0" smtClean="0"/>
              <a:t>Konsolidierungs-Bäume </a:t>
            </a:r>
            <a:r>
              <a:rPr kumimoji="0" lang="de-DE" dirty="0" smtClean="0"/>
              <a:t>zur Herleitung des globalen Schemas </a:t>
            </a:r>
            <a:r>
              <a:rPr kumimoji="0" lang="de-DE" i="1" dirty="0" smtClean="0"/>
              <a:t>S</a:t>
            </a:r>
            <a:r>
              <a:rPr kumimoji="0" lang="de-DE" baseline="-25000" dirty="0" smtClean="0"/>
              <a:t>1,2,3,4 </a:t>
            </a:r>
            <a:r>
              <a:rPr kumimoji="0" lang="de-DE" dirty="0" smtClean="0"/>
              <a:t>aus 4 Teilschemata </a:t>
            </a:r>
            <a:r>
              <a:rPr kumimoji="0" lang="de-DE" i="1" dirty="0" smtClean="0"/>
              <a:t>S</a:t>
            </a:r>
            <a:r>
              <a:rPr kumimoji="0" lang="de-DE" baseline="-25000" dirty="0" smtClean="0"/>
              <a:t>1</a:t>
            </a:r>
            <a:r>
              <a:rPr kumimoji="0" lang="de-DE" dirty="0" smtClean="0"/>
              <a:t>, </a:t>
            </a:r>
            <a:r>
              <a:rPr kumimoji="0" lang="de-DE" i="1" dirty="0" smtClean="0"/>
              <a:t>S</a:t>
            </a:r>
            <a:r>
              <a:rPr kumimoji="0" lang="de-DE" baseline="-25000" dirty="0" smtClean="0"/>
              <a:t>2</a:t>
            </a:r>
            <a:r>
              <a:rPr kumimoji="0" lang="de-DE" dirty="0" smtClean="0"/>
              <a:t>, </a:t>
            </a:r>
            <a:r>
              <a:rPr kumimoji="0" lang="de-DE" i="1" dirty="0" smtClean="0"/>
              <a:t>S</a:t>
            </a:r>
            <a:r>
              <a:rPr kumimoji="0" lang="de-DE" baseline="-25000" dirty="0" smtClean="0"/>
              <a:t>3</a:t>
            </a:r>
            <a:r>
              <a:rPr kumimoji="0" lang="de-DE" dirty="0" smtClean="0"/>
              <a:t>, und </a:t>
            </a:r>
            <a:r>
              <a:rPr kumimoji="0" lang="de-DE" i="1" dirty="0" smtClean="0"/>
              <a:t>S</a:t>
            </a:r>
            <a:r>
              <a:rPr kumimoji="0" lang="de-DE" baseline="-25000" dirty="0" smtClean="0"/>
              <a:t>4</a:t>
            </a:r>
            <a:endParaRPr kumimoji="0" lang="de-DE" dirty="0" smtClean="0"/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Oben ein maximal hoher Konsolidierungsbaum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„links-tief“ (</a:t>
            </a:r>
            <a:r>
              <a:rPr kumimoji="0" lang="de-DE" dirty="0" err="1" smtClean="0"/>
              <a:t>left-deep</a:t>
            </a:r>
            <a:r>
              <a:rPr kumimoji="0" lang="de-DE" dirty="0" smtClean="0"/>
              <a:t>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Unten ein minimal hoher Konsolidierungsbaum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Balanciert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§"/>
            </a:pPr>
            <a:r>
              <a:rPr kumimoji="0" lang="de-DE" dirty="0" smtClean="0"/>
              <a:t> Beide </a:t>
            </a:r>
            <a:r>
              <a:rPr kumimoji="0" lang="de-DE" dirty="0" smtClean="0"/>
              <a:t>Vorgehensweisen haben Vor- und Nachteile</a:t>
            </a:r>
          </a:p>
          <a:p>
            <a:pPr>
              <a:buFont typeface="Webdings" pitchFamily="18" charset="2"/>
              <a:buNone/>
            </a:pPr>
            <a:endParaRPr lang="de-DE" sz="1500" dirty="0"/>
          </a:p>
        </p:txBody>
      </p:sp>
      <p:sp>
        <p:nvSpPr>
          <p:cNvPr id="39941" name="Text Box 14"/>
          <p:cNvSpPr txBox="1">
            <a:spLocks noChangeArrowheads="1"/>
          </p:cNvSpPr>
          <p:nvPr/>
        </p:nvSpPr>
        <p:spPr bwMode="auto">
          <a:xfrm>
            <a:off x="1143000" y="251460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343150" y="1657350"/>
            <a:ext cx="1085850" cy="3231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1500">
              <a:latin typeface="Times New Roman" pitchFamily="18" charset="0"/>
            </a:endParaRP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971800" y="62865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1,2,3,4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2228850" y="125730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1,2,3,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600450" y="125730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 dirty="0">
                <a:latin typeface="Times New Roman" pitchFamily="18" charset="0"/>
              </a:rPr>
              <a:t>S</a:t>
            </a:r>
            <a:r>
              <a:rPr lang="de-DE" baseline="-25000" dirty="0">
                <a:latin typeface="Times New Roman" pitchFamily="18" charset="0"/>
              </a:rPr>
              <a:t>4</a:t>
            </a:r>
            <a:endParaRPr lang="de-DE" i="1" dirty="0">
              <a:latin typeface="Times New Roman" pitchFamily="18" charset="0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1657350" y="194310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1,2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2857500" y="194310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 dirty="0">
                <a:latin typeface="Times New Roman" pitchFamily="18" charset="0"/>
              </a:rPr>
              <a:t>S</a:t>
            </a:r>
            <a:r>
              <a:rPr lang="de-DE" baseline="-25000" dirty="0">
                <a:latin typeface="Times New Roman" pitchFamily="18" charset="0"/>
              </a:rPr>
              <a:t>3</a:t>
            </a:r>
            <a:endParaRPr lang="de-DE" i="1" dirty="0">
              <a:latin typeface="Times New Roman" pitchFamily="18" charset="0"/>
            </a:endParaRP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2286000" y="2571750"/>
            <a:ext cx="9144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2</a:t>
            </a:r>
            <a:endParaRPr lang="de-DE" i="1">
              <a:latin typeface="Times New Roman" pitchFamily="18" charset="0"/>
            </a:endParaRPr>
          </a:p>
        </p:txBody>
      </p:sp>
      <p:cxnSp>
        <p:nvCxnSpPr>
          <p:cNvPr id="39949" name="AutoShape 17"/>
          <p:cNvCxnSpPr>
            <a:cxnSpLocks noChangeShapeType="1"/>
            <a:stCxn id="39943" idx="2"/>
            <a:endCxn id="39944" idx="0"/>
          </p:cNvCxnSpPr>
          <p:nvPr/>
        </p:nvCxnSpPr>
        <p:spPr bwMode="auto">
          <a:xfrm flipH="1">
            <a:off x="2686050" y="997982"/>
            <a:ext cx="74295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0" name="AutoShape 18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3429000" y="997982"/>
            <a:ext cx="62865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1" name="AutoShape 19"/>
          <p:cNvCxnSpPr>
            <a:cxnSpLocks noChangeShapeType="1"/>
            <a:stCxn id="39944" idx="2"/>
            <a:endCxn id="39946" idx="0"/>
          </p:cNvCxnSpPr>
          <p:nvPr/>
        </p:nvCxnSpPr>
        <p:spPr bwMode="auto">
          <a:xfrm flipH="1">
            <a:off x="2114550" y="1626632"/>
            <a:ext cx="57150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2" name="AutoShape 20"/>
          <p:cNvCxnSpPr>
            <a:cxnSpLocks noChangeShapeType="1"/>
            <a:stCxn id="39944" idx="2"/>
            <a:endCxn id="39947" idx="0"/>
          </p:cNvCxnSpPr>
          <p:nvPr/>
        </p:nvCxnSpPr>
        <p:spPr bwMode="auto">
          <a:xfrm>
            <a:off x="2686050" y="1626632"/>
            <a:ext cx="628650" cy="3164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3" name="AutoShape 21"/>
          <p:cNvCxnSpPr>
            <a:cxnSpLocks noChangeShapeType="1"/>
            <a:stCxn id="39946" idx="2"/>
            <a:endCxn id="39941" idx="0"/>
          </p:cNvCxnSpPr>
          <p:nvPr/>
        </p:nvCxnSpPr>
        <p:spPr bwMode="auto">
          <a:xfrm flipH="1">
            <a:off x="1600200" y="2312432"/>
            <a:ext cx="514350" cy="20216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4" name="AutoShape 22"/>
          <p:cNvCxnSpPr>
            <a:cxnSpLocks noChangeShapeType="1"/>
            <a:stCxn id="39946" idx="2"/>
            <a:endCxn id="39948" idx="0"/>
          </p:cNvCxnSpPr>
          <p:nvPr/>
        </p:nvCxnSpPr>
        <p:spPr bwMode="auto">
          <a:xfrm>
            <a:off x="2114550" y="2312432"/>
            <a:ext cx="628650" cy="25931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955" name="Group 45"/>
          <p:cNvGrpSpPr>
            <a:grpSpLocks/>
          </p:cNvGrpSpPr>
          <p:nvPr/>
        </p:nvGrpSpPr>
        <p:grpSpPr bwMode="auto">
          <a:xfrm>
            <a:off x="1143000" y="3314700"/>
            <a:ext cx="3657600" cy="1683544"/>
            <a:chOff x="2448" y="528"/>
            <a:chExt cx="3072" cy="1414"/>
          </a:xfrm>
        </p:grpSpPr>
        <p:sp>
          <p:nvSpPr>
            <p:cNvPr id="39956" name="Text Box 26"/>
            <p:cNvSpPr txBox="1">
              <a:spLocks noChangeArrowheads="1"/>
            </p:cNvSpPr>
            <p:nvPr/>
          </p:nvSpPr>
          <p:spPr bwMode="auto">
            <a:xfrm>
              <a:off x="3216" y="1392"/>
              <a:ext cx="912" cy="27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500">
                <a:latin typeface="Times New Roman" pitchFamily="18" charset="0"/>
              </a:endParaRPr>
            </a:p>
          </p:txBody>
        </p:sp>
        <p:sp>
          <p:nvSpPr>
            <p:cNvPr id="39957" name="Text Box 27"/>
            <p:cNvSpPr txBox="1">
              <a:spLocks noChangeArrowheads="1"/>
            </p:cNvSpPr>
            <p:nvPr/>
          </p:nvSpPr>
          <p:spPr bwMode="auto">
            <a:xfrm>
              <a:off x="3744" y="528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1,2,3,4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58" name="Text Box 28"/>
            <p:cNvSpPr txBox="1">
              <a:spLocks noChangeArrowheads="1"/>
            </p:cNvSpPr>
            <p:nvPr/>
          </p:nvSpPr>
          <p:spPr bwMode="auto">
            <a:xfrm>
              <a:off x="2976" y="1056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1,2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59" name="Text Box 29"/>
            <p:cNvSpPr txBox="1">
              <a:spLocks noChangeArrowheads="1"/>
            </p:cNvSpPr>
            <p:nvPr/>
          </p:nvSpPr>
          <p:spPr bwMode="auto">
            <a:xfrm>
              <a:off x="4464" y="1056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3,4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0" name="Text Box 30"/>
            <p:cNvSpPr txBox="1">
              <a:spLocks noChangeArrowheads="1"/>
            </p:cNvSpPr>
            <p:nvPr/>
          </p:nvSpPr>
          <p:spPr bwMode="auto">
            <a:xfrm>
              <a:off x="2448" y="1632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1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1" name="Text Box 31"/>
            <p:cNvSpPr txBox="1">
              <a:spLocks noChangeArrowheads="1"/>
            </p:cNvSpPr>
            <p:nvPr/>
          </p:nvSpPr>
          <p:spPr bwMode="auto">
            <a:xfrm>
              <a:off x="3456" y="1632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2</a:t>
              </a:r>
              <a:endParaRPr lang="de-DE" i="1">
                <a:latin typeface="Times New Roman" pitchFamily="18" charset="0"/>
              </a:endParaRPr>
            </a:p>
          </p:txBody>
        </p:sp>
        <p:cxnSp>
          <p:nvCxnSpPr>
            <p:cNvPr id="39962" name="AutoShape 33"/>
            <p:cNvCxnSpPr>
              <a:cxnSpLocks noChangeShapeType="1"/>
              <a:stCxn id="39957" idx="2"/>
              <a:endCxn id="39958" idx="0"/>
            </p:cNvCxnSpPr>
            <p:nvPr/>
          </p:nvCxnSpPr>
          <p:spPr bwMode="auto">
            <a:xfrm flipH="1">
              <a:off x="3360" y="838"/>
              <a:ext cx="768" cy="21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3" name="AutoShape 34"/>
            <p:cNvCxnSpPr>
              <a:cxnSpLocks noChangeShapeType="1"/>
              <a:stCxn id="39957" idx="2"/>
              <a:endCxn id="39959" idx="0"/>
            </p:cNvCxnSpPr>
            <p:nvPr/>
          </p:nvCxnSpPr>
          <p:spPr bwMode="auto">
            <a:xfrm>
              <a:off x="4128" y="838"/>
              <a:ext cx="720" cy="21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4" name="AutoShape 35"/>
            <p:cNvCxnSpPr>
              <a:cxnSpLocks noChangeShapeType="1"/>
              <a:stCxn id="39958" idx="2"/>
              <a:endCxn id="39960" idx="0"/>
            </p:cNvCxnSpPr>
            <p:nvPr/>
          </p:nvCxnSpPr>
          <p:spPr bwMode="auto">
            <a:xfrm flipH="1">
              <a:off x="2832" y="1366"/>
              <a:ext cx="528" cy="26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5" name="AutoShape 36"/>
            <p:cNvCxnSpPr>
              <a:cxnSpLocks noChangeShapeType="1"/>
              <a:stCxn id="39958" idx="2"/>
              <a:endCxn id="39961" idx="0"/>
            </p:cNvCxnSpPr>
            <p:nvPr/>
          </p:nvCxnSpPr>
          <p:spPr bwMode="auto">
            <a:xfrm>
              <a:off x="3360" y="1366"/>
              <a:ext cx="480" cy="26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9966" name="Text Box 39"/>
            <p:cNvSpPr txBox="1">
              <a:spLocks noChangeArrowheads="1"/>
            </p:cNvSpPr>
            <p:nvPr/>
          </p:nvSpPr>
          <p:spPr bwMode="auto">
            <a:xfrm>
              <a:off x="4032" y="1632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3</a:t>
              </a:r>
              <a:endParaRPr lang="de-DE" i="1">
                <a:latin typeface="Times New Roman" pitchFamily="18" charset="0"/>
              </a:endParaRPr>
            </a:p>
          </p:txBody>
        </p:sp>
        <p:sp>
          <p:nvSpPr>
            <p:cNvPr id="39967" name="Text Box 40"/>
            <p:cNvSpPr txBox="1">
              <a:spLocks noChangeArrowheads="1"/>
            </p:cNvSpPr>
            <p:nvPr/>
          </p:nvSpPr>
          <p:spPr bwMode="auto">
            <a:xfrm>
              <a:off x="4752" y="1632"/>
              <a:ext cx="768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S</a:t>
              </a:r>
              <a:r>
                <a:rPr lang="de-DE" baseline="-25000">
                  <a:latin typeface="Times New Roman" pitchFamily="18" charset="0"/>
                </a:rPr>
                <a:t>4</a:t>
              </a:r>
              <a:endParaRPr lang="de-DE" i="1">
                <a:latin typeface="Times New Roman" pitchFamily="18" charset="0"/>
              </a:endParaRPr>
            </a:p>
          </p:txBody>
        </p:sp>
        <p:cxnSp>
          <p:nvCxnSpPr>
            <p:cNvPr id="39968" name="AutoShape 41"/>
            <p:cNvCxnSpPr>
              <a:cxnSpLocks noChangeShapeType="1"/>
              <a:stCxn id="39959" idx="2"/>
              <a:endCxn id="39966" idx="0"/>
            </p:cNvCxnSpPr>
            <p:nvPr/>
          </p:nvCxnSpPr>
          <p:spPr bwMode="auto">
            <a:xfrm flipH="1">
              <a:off x="4416" y="1366"/>
              <a:ext cx="432" cy="26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9" name="AutoShape 42"/>
            <p:cNvCxnSpPr>
              <a:cxnSpLocks noChangeShapeType="1"/>
              <a:stCxn id="39959" idx="2"/>
              <a:endCxn id="39967" idx="0"/>
            </p:cNvCxnSpPr>
            <p:nvPr/>
          </p:nvCxnSpPr>
          <p:spPr bwMode="auto">
            <a:xfrm>
              <a:off x="4848" y="1366"/>
              <a:ext cx="288" cy="26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52644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1500" dirty="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1500" dirty="0"/>
              <a:t>Anzahl: 10 000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1500" dirty="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err="1" smtClean="0">
                <a:solidFill>
                  <a:srgbClr val="CC0066"/>
                </a:solidFill>
              </a:rPr>
              <a:t>PersonalNummer</a:t>
            </a:r>
            <a:endParaRPr lang="de-DE" dirty="0" smtClean="0">
              <a:solidFill>
                <a:srgbClr val="CC0066"/>
              </a:solidFill>
            </a:endParaRP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Typ: </a:t>
            </a:r>
            <a:r>
              <a:rPr lang="de-DE" sz="1500" dirty="0" err="1"/>
              <a:t>char</a:t>
            </a:r>
            <a:endParaRPr lang="de-DE" sz="1500" dirty="0"/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Wertebereich: 0...999.999.999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1500" dirty="0"/>
          </a:p>
          <a:p>
            <a:pPr lvl="3">
              <a:lnSpc>
                <a:spcPct val="120000"/>
              </a:lnSpc>
              <a:buFontTx/>
              <a:buNone/>
            </a:pPr>
            <a:endParaRPr lang="de-DE" sz="1500" dirty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14400"/>
            <a:ext cx="3371850" cy="42291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smtClean="0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 dirty="0" smtClean="0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1500" dirty="0"/>
              <a:t>Identifizierend: nein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06793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76D77-CA1C-40C7-AAA2-DBD0CF35C429}" type="slidenum">
              <a:rPr lang="en-US"/>
              <a:pPr/>
              <a:t>30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80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/>
              <a:t>Drei Sichten einer Universitäts-Datenbank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257300" y="1269207"/>
            <a:ext cx="1657350" cy="4702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257300" y="2276476"/>
            <a:ext cx="1657350" cy="46910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257300" y="3282554"/>
            <a:ext cx="1657350" cy="46910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3543300" y="800100"/>
            <a:ext cx="1657350" cy="67151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erstellen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3429000" y="2343150"/>
            <a:ext cx="1657350" cy="67151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verfassen</a:t>
            </a:r>
          </a:p>
        </p:txBody>
      </p:sp>
      <p:sp>
        <p:nvSpPr>
          <p:cNvPr id="40969" name="AutoShape 8"/>
          <p:cNvSpPr>
            <a:spLocks noChangeArrowheads="1"/>
          </p:cNvSpPr>
          <p:nvPr/>
        </p:nvSpPr>
        <p:spPr bwMode="auto">
          <a:xfrm>
            <a:off x="3388519" y="3215878"/>
            <a:ext cx="1657350" cy="67032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bewerten</a:t>
            </a:r>
          </a:p>
        </p:txBody>
      </p:sp>
      <p:sp>
        <p:nvSpPr>
          <p:cNvPr id="40970" name="AutoShape 9"/>
          <p:cNvSpPr>
            <a:spLocks noChangeArrowheads="1"/>
          </p:cNvSpPr>
          <p:nvPr/>
        </p:nvSpPr>
        <p:spPr bwMode="auto">
          <a:xfrm>
            <a:off x="4057650" y="1543051"/>
            <a:ext cx="1657350" cy="670322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betreuen</a:t>
            </a:r>
          </a:p>
        </p:txBody>
      </p:sp>
      <p:cxnSp>
        <p:nvCxnSpPr>
          <p:cNvPr id="40971" name="AutoShape 10"/>
          <p:cNvCxnSpPr>
            <a:cxnSpLocks noChangeShapeType="1"/>
            <a:stCxn id="40965" idx="3"/>
            <a:endCxn id="40970" idx="1"/>
          </p:cNvCxnSpPr>
          <p:nvPr/>
        </p:nvCxnSpPr>
        <p:spPr bwMode="auto">
          <a:xfrm flipV="1">
            <a:off x="2914650" y="1878807"/>
            <a:ext cx="1143000" cy="6322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6051947" y="1337073"/>
            <a:ext cx="1657350" cy="46910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Diplomarbeiten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6051947" y="2276476"/>
            <a:ext cx="1657350" cy="46910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Dissertationen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6584156" y="800101"/>
            <a:ext cx="1243013" cy="402431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6643687" y="2946798"/>
            <a:ext cx="1243013" cy="402431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cxnSp>
        <p:nvCxnSpPr>
          <p:cNvPr id="40976" name="AutoShape 16"/>
          <p:cNvCxnSpPr>
            <a:cxnSpLocks noChangeShapeType="1"/>
            <a:stCxn id="40964" idx="3"/>
            <a:endCxn id="40967" idx="1"/>
          </p:cNvCxnSpPr>
          <p:nvPr/>
        </p:nvCxnSpPr>
        <p:spPr bwMode="auto">
          <a:xfrm flipV="1">
            <a:off x="2914650" y="1135857"/>
            <a:ext cx="628650" cy="3690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17"/>
          <p:cNvCxnSpPr>
            <a:cxnSpLocks noChangeShapeType="1"/>
            <a:stCxn id="40965" idx="3"/>
            <a:endCxn id="40968" idx="1"/>
          </p:cNvCxnSpPr>
          <p:nvPr/>
        </p:nvCxnSpPr>
        <p:spPr bwMode="auto">
          <a:xfrm>
            <a:off x="2914650" y="2511029"/>
            <a:ext cx="514350" cy="16787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8" name="AutoShape 18"/>
          <p:cNvCxnSpPr>
            <a:cxnSpLocks noChangeShapeType="1"/>
            <a:stCxn id="40966" idx="3"/>
            <a:endCxn id="40969" idx="1"/>
          </p:cNvCxnSpPr>
          <p:nvPr/>
        </p:nvCxnSpPr>
        <p:spPr bwMode="auto">
          <a:xfrm>
            <a:off x="2914650" y="3517106"/>
            <a:ext cx="473869" cy="333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9" name="AutoShape 19"/>
          <p:cNvCxnSpPr>
            <a:cxnSpLocks noChangeShapeType="1"/>
            <a:stCxn id="40967" idx="3"/>
            <a:endCxn id="40972" idx="1"/>
          </p:cNvCxnSpPr>
          <p:nvPr/>
        </p:nvCxnSpPr>
        <p:spPr bwMode="auto">
          <a:xfrm>
            <a:off x="5200651" y="1135857"/>
            <a:ext cx="851297" cy="4357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0" name="AutoShape 21"/>
          <p:cNvCxnSpPr>
            <a:cxnSpLocks noChangeShapeType="1"/>
            <a:stCxn id="40970" idx="3"/>
            <a:endCxn id="40972" idx="1"/>
          </p:cNvCxnSpPr>
          <p:nvPr/>
        </p:nvCxnSpPr>
        <p:spPr bwMode="auto">
          <a:xfrm flipV="1">
            <a:off x="5715001" y="1571626"/>
            <a:ext cx="336947" cy="3071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1" name="AutoShape 23"/>
          <p:cNvCxnSpPr>
            <a:cxnSpLocks noChangeShapeType="1"/>
            <a:stCxn id="40969" idx="3"/>
            <a:endCxn id="40973" idx="1"/>
          </p:cNvCxnSpPr>
          <p:nvPr/>
        </p:nvCxnSpPr>
        <p:spPr bwMode="auto">
          <a:xfrm flipV="1">
            <a:off x="5045869" y="2511029"/>
            <a:ext cx="1006079" cy="103941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2" name="AutoShape 26"/>
          <p:cNvCxnSpPr>
            <a:cxnSpLocks noChangeShapeType="1"/>
            <a:stCxn id="40973" idx="2"/>
            <a:endCxn id="40975" idx="0"/>
          </p:cNvCxnSpPr>
          <p:nvPr/>
        </p:nvCxnSpPr>
        <p:spPr bwMode="auto">
          <a:xfrm>
            <a:off x="6880622" y="2745581"/>
            <a:ext cx="384572" cy="2012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AutoShape 27"/>
          <p:cNvCxnSpPr>
            <a:cxnSpLocks noChangeShapeType="1"/>
            <a:stCxn id="40974" idx="4"/>
            <a:endCxn id="40972" idx="0"/>
          </p:cNvCxnSpPr>
          <p:nvPr/>
        </p:nvCxnSpPr>
        <p:spPr bwMode="auto">
          <a:xfrm flipH="1">
            <a:off x="6880623" y="1202531"/>
            <a:ext cx="325040" cy="1345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4" name="AutoShape 29"/>
          <p:cNvCxnSpPr>
            <a:cxnSpLocks noChangeShapeType="1"/>
            <a:stCxn id="40968" idx="3"/>
            <a:endCxn id="40973" idx="1"/>
          </p:cNvCxnSpPr>
          <p:nvPr/>
        </p:nvCxnSpPr>
        <p:spPr bwMode="auto">
          <a:xfrm flipV="1">
            <a:off x="5086351" y="2511029"/>
            <a:ext cx="965597" cy="16787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5" name="Text Box 30"/>
          <p:cNvSpPr txBox="1">
            <a:spLocks noChangeArrowheads="1"/>
          </p:cNvSpPr>
          <p:nvPr/>
        </p:nvSpPr>
        <p:spPr bwMode="auto">
          <a:xfrm>
            <a:off x="1143000" y="4514850"/>
            <a:ext cx="6858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1: Erstellung von Dokumenten als Prüfungsleistung</a:t>
            </a:r>
          </a:p>
        </p:txBody>
      </p:sp>
    </p:spTree>
    <p:extLst>
      <p:ext uri="{BB962C8B-B14F-4D97-AF65-F5344CB8AC3E}">
        <p14:creationId xmlns:p14="http://schemas.microsoft.com/office/powerpoint/2010/main" val="100552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7A8CA-4FB3-47A5-ADBE-896EA5DF125C}" type="slidenum">
              <a:rPr lang="en-US"/>
              <a:pPr/>
              <a:t>31</a:t>
            </a:fld>
            <a:endParaRPr lang="en-US"/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6743700" y="1069181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Signatur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257300" y="1072753"/>
            <a:ext cx="1657350" cy="4702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Bibliotheken</a:t>
            </a:r>
          </a:p>
        </p:txBody>
      </p:sp>
      <p:sp>
        <p:nvSpPr>
          <p:cNvPr id="41989" name="Rectangle 12"/>
          <p:cNvSpPr>
            <a:spLocks noChangeArrowheads="1"/>
          </p:cNvSpPr>
          <p:nvPr/>
        </p:nvSpPr>
        <p:spPr bwMode="auto">
          <a:xfrm>
            <a:off x="1257300" y="2736057"/>
            <a:ext cx="1657350" cy="4702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UniMitglieder</a:t>
            </a:r>
          </a:p>
        </p:txBody>
      </p:sp>
      <p:sp>
        <p:nvSpPr>
          <p:cNvPr id="41990" name="AutoShape 4"/>
          <p:cNvSpPr>
            <a:spLocks noChangeArrowheads="1"/>
          </p:cNvSpPr>
          <p:nvPr/>
        </p:nvSpPr>
        <p:spPr bwMode="auto">
          <a:xfrm>
            <a:off x="3314700" y="1028700"/>
            <a:ext cx="1428750" cy="7119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besitzen</a:t>
            </a: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4914900" y="1294210"/>
            <a:ext cx="1657350" cy="49768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Dokumente</a:t>
            </a:r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6515100" y="1899047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Autoren</a:t>
            </a:r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6000750" y="2383632"/>
            <a:ext cx="1257300" cy="48339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5200650" y="2867025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1995" name="AutoShape 10"/>
          <p:cNvSpPr>
            <a:spLocks noChangeArrowheads="1"/>
          </p:cNvSpPr>
          <p:nvPr/>
        </p:nvSpPr>
        <p:spPr bwMode="auto">
          <a:xfrm>
            <a:off x="3514725" y="2201466"/>
            <a:ext cx="1428750" cy="7119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entleihen</a:t>
            </a:r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auto">
          <a:xfrm>
            <a:off x="1371600" y="1714500"/>
            <a:ext cx="1428750" cy="71080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leiten</a:t>
            </a:r>
          </a:p>
        </p:txBody>
      </p:sp>
      <p:sp>
        <p:nvSpPr>
          <p:cNvPr id="41997" name="Oval 14"/>
          <p:cNvSpPr>
            <a:spLocks noChangeArrowheads="1"/>
          </p:cNvSpPr>
          <p:nvPr/>
        </p:nvSpPr>
        <p:spPr bwMode="auto">
          <a:xfrm>
            <a:off x="3486150" y="3290887"/>
            <a:ext cx="10287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Datum</a:t>
            </a:r>
          </a:p>
        </p:txBody>
      </p:sp>
      <p:sp>
        <p:nvSpPr>
          <p:cNvPr id="41998" name="Oval 15"/>
          <p:cNvSpPr>
            <a:spLocks noChangeArrowheads="1"/>
          </p:cNvSpPr>
          <p:nvPr/>
        </p:nvSpPr>
        <p:spPr bwMode="auto">
          <a:xfrm>
            <a:off x="1485900" y="400050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Fakultät</a:t>
            </a:r>
          </a:p>
        </p:txBody>
      </p:sp>
      <p:cxnSp>
        <p:nvCxnSpPr>
          <p:cNvPr id="41999" name="AutoShape 16"/>
          <p:cNvCxnSpPr>
            <a:cxnSpLocks noChangeShapeType="1"/>
            <a:stCxn id="41998" idx="4"/>
            <a:endCxn id="41988" idx="0"/>
          </p:cNvCxnSpPr>
          <p:nvPr/>
        </p:nvCxnSpPr>
        <p:spPr bwMode="auto">
          <a:xfrm flipH="1">
            <a:off x="2085975" y="823913"/>
            <a:ext cx="28575" cy="2488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7"/>
          <p:cNvCxnSpPr>
            <a:cxnSpLocks noChangeShapeType="1"/>
            <a:stCxn id="41988" idx="2"/>
            <a:endCxn id="41996" idx="0"/>
          </p:cNvCxnSpPr>
          <p:nvPr/>
        </p:nvCxnSpPr>
        <p:spPr bwMode="auto">
          <a:xfrm>
            <a:off x="2085975" y="1543050"/>
            <a:ext cx="0" cy="1714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8"/>
          <p:cNvCxnSpPr>
            <a:cxnSpLocks noChangeShapeType="1"/>
            <a:stCxn id="41996" idx="2"/>
            <a:endCxn id="41989" idx="0"/>
          </p:cNvCxnSpPr>
          <p:nvPr/>
        </p:nvCxnSpPr>
        <p:spPr bwMode="auto">
          <a:xfrm>
            <a:off x="2085975" y="2425304"/>
            <a:ext cx="0" cy="31075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9"/>
          <p:cNvCxnSpPr>
            <a:cxnSpLocks noChangeShapeType="1"/>
            <a:stCxn id="41988" idx="3"/>
            <a:endCxn id="41990" idx="1"/>
          </p:cNvCxnSpPr>
          <p:nvPr/>
        </p:nvCxnSpPr>
        <p:spPr bwMode="auto">
          <a:xfrm>
            <a:off x="2914650" y="1308497"/>
            <a:ext cx="400050" cy="762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20"/>
          <p:cNvCxnSpPr>
            <a:cxnSpLocks noChangeShapeType="1"/>
            <a:stCxn id="41990" idx="3"/>
            <a:endCxn id="41991" idx="1"/>
          </p:cNvCxnSpPr>
          <p:nvPr/>
        </p:nvCxnSpPr>
        <p:spPr bwMode="auto">
          <a:xfrm>
            <a:off x="4743450" y="1384698"/>
            <a:ext cx="171450" cy="15835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1"/>
          <p:cNvCxnSpPr>
            <a:cxnSpLocks noChangeShapeType="1"/>
            <a:stCxn id="41989" idx="3"/>
            <a:endCxn id="41995" idx="1"/>
          </p:cNvCxnSpPr>
          <p:nvPr/>
        </p:nvCxnSpPr>
        <p:spPr bwMode="auto">
          <a:xfrm flipV="1">
            <a:off x="2914650" y="2557462"/>
            <a:ext cx="600075" cy="4143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5" name="AutoShape 22"/>
          <p:cNvCxnSpPr>
            <a:cxnSpLocks noChangeShapeType="1"/>
            <a:stCxn id="41995" idx="0"/>
            <a:endCxn id="41991" idx="1"/>
          </p:cNvCxnSpPr>
          <p:nvPr/>
        </p:nvCxnSpPr>
        <p:spPr bwMode="auto">
          <a:xfrm flipV="1">
            <a:off x="4229100" y="1544241"/>
            <a:ext cx="685800" cy="6572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6" name="AutoShape 24"/>
          <p:cNvCxnSpPr>
            <a:cxnSpLocks noChangeShapeType="1"/>
            <a:stCxn id="41995" idx="2"/>
            <a:endCxn id="41997" idx="0"/>
          </p:cNvCxnSpPr>
          <p:nvPr/>
        </p:nvCxnSpPr>
        <p:spPr bwMode="auto">
          <a:xfrm flipH="1">
            <a:off x="4000500" y="2913460"/>
            <a:ext cx="228600" cy="37742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7" name="AutoShape 25"/>
          <p:cNvCxnSpPr>
            <a:cxnSpLocks noChangeShapeType="1"/>
            <a:stCxn id="41991" idx="3"/>
            <a:endCxn id="41987" idx="2"/>
          </p:cNvCxnSpPr>
          <p:nvPr/>
        </p:nvCxnSpPr>
        <p:spPr bwMode="auto">
          <a:xfrm flipV="1">
            <a:off x="6572250" y="1281112"/>
            <a:ext cx="171450" cy="2619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8" name="AutoShape 26"/>
          <p:cNvCxnSpPr>
            <a:cxnSpLocks noChangeShapeType="1"/>
            <a:stCxn id="41991" idx="2"/>
            <a:endCxn id="41992" idx="2"/>
          </p:cNvCxnSpPr>
          <p:nvPr/>
        </p:nvCxnSpPr>
        <p:spPr bwMode="auto">
          <a:xfrm>
            <a:off x="5743575" y="1791891"/>
            <a:ext cx="771525" cy="319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9" name="AutoShape 27"/>
          <p:cNvCxnSpPr>
            <a:cxnSpLocks noChangeShapeType="1"/>
            <a:stCxn id="41991" idx="2"/>
            <a:endCxn id="41993" idx="1"/>
          </p:cNvCxnSpPr>
          <p:nvPr/>
        </p:nvCxnSpPr>
        <p:spPr bwMode="auto">
          <a:xfrm>
            <a:off x="5743576" y="1791891"/>
            <a:ext cx="441722" cy="661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0" name="AutoShape 28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>
            <a:off x="5743575" y="1791891"/>
            <a:ext cx="85725" cy="107513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1" name="Text Box 31"/>
          <p:cNvSpPr txBox="1">
            <a:spLocks noChangeArrowheads="1"/>
          </p:cNvSpPr>
          <p:nvPr/>
        </p:nvSpPr>
        <p:spPr bwMode="auto">
          <a:xfrm>
            <a:off x="1485900" y="4171950"/>
            <a:ext cx="62865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2: Bibliotheksverwaltung</a:t>
            </a:r>
          </a:p>
        </p:txBody>
      </p:sp>
    </p:spTree>
    <p:extLst>
      <p:ext uri="{BB962C8B-B14F-4D97-AF65-F5344CB8AC3E}">
        <p14:creationId xmlns:p14="http://schemas.microsoft.com/office/powerpoint/2010/main" val="196325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0FCEE-6F90-4077-A15B-92B78CB36D2B}" type="slidenum">
              <a:rPr lang="en-US"/>
              <a:pPr/>
              <a:t>32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57300" y="1072753"/>
            <a:ext cx="1657350" cy="4702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57300" y="2736057"/>
            <a:ext cx="1657350" cy="4702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Dozenten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914900" y="1294210"/>
            <a:ext cx="1657350" cy="497681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Bücher</a:t>
            </a:r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6515100" y="1899047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Titel</a:t>
            </a:r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>
            <a:off x="6000750" y="2383632"/>
            <a:ext cx="1257300" cy="48339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3016" name="Oval 9"/>
          <p:cNvSpPr>
            <a:spLocks noChangeArrowheads="1"/>
          </p:cNvSpPr>
          <p:nvPr/>
        </p:nvSpPr>
        <p:spPr bwMode="auto">
          <a:xfrm>
            <a:off x="5200650" y="2867025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Verlag</a:t>
            </a:r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>
            <a:off x="3143250" y="1859757"/>
            <a:ext cx="1428750" cy="7119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empfehlen</a:t>
            </a:r>
          </a:p>
        </p:txBody>
      </p:sp>
      <p:cxnSp>
        <p:nvCxnSpPr>
          <p:cNvPr id="43018" name="AutoShape 23"/>
          <p:cNvCxnSpPr>
            <a:cxnSpLocks noChangeShapeType="1"/>
            <a:stCxn id="43013" idx="2"/>
            <a:endCxn id="43014" idx="2"/>
          </p:cNvCxnSpPr>
          <p:nvPr/>
        </p:nvCxnSpPr>
        <p:spPr bwMode="auto">
          <a:xfrm>
            <a:off x="5743575" y="1791891"/>
            <a:ext cx="771525" cy="3190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9" name="AutoShape 24"/>
          <p:cNvCxnSpPr>
            <a:cxnSpLocks noChangeShapeType="1"/>
            <a:stCxn id="43013" idx="2"/>
            <a:endCxn id="43015" idx="1"/>
          </p:cNvCxnSpPr>
          <p:nvPr/>
        </p:nvCxnSpPr>
        <p:spPr bwMode="auto">
          <a:xfrm>
            <a:off x="5743576" y="1791891"/>
            <a:ext cx="441722" cy="661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0" name="AutoShape 25"/>
          <p:cNvCxnSpPr>
            <a:cxnSpLocks noChangeShapeType="1"/>
            <a:stCxn id="43013" idx="2"/>
            <a:endCxn id="43016" idx="0"/>
          </p:cNvCxnSpPr>
          <p:nvPr/>
        </p:nvCxnSpPr>
        <p:spPr bwMode="auto">
          <a:xfrm>
            <a:off x="5743575" y="1791891"/>
            <a:ext cx="85725" cy="107513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1" name="AutoShape 27"/>
          <p:cNvCxnSpPr>
            <a:cxnSpLocks noChangeShapeType="1"/>
            <a:stCxn id="43011" idx="3"/>
            <a:endCxn id="43017" idx="0"/>
          </p:cNvCxnSpPr>
          <p:nvPr/>
        </p:nvCxnSpPr>
        <p:spPr bwMode="auto">
          <a:xfrm>
            <a:off x="2914650" y="1308497"/>
            <a:ext cx="942975" cy="55125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2" name="AutoShape 28"/>
          <p:cNvCxnSpPr>
            <a:cxnSpLocks noChangeShapeType="1"/>
            <a:stCxn id="43013" idx="1"/>
            <a:endCxn id="43017" idx="3"/>
          </p:cNvCxnSpPr>
          <p:nvPr/>
        </p:nvCxnSpPr>
        <p:spPr bwMode="auto">
          <a:xfrm flipH="1">
            <a:off x="4572000" y="1543050"/>
            <a:ext cx="342900" cy="67270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3" name="AutoShape 29"/>
          <p:cNvCxnSpPr>
            <a:cxnSpLocks noChangeShapeType="1"/>
            <a:stCxn id="43017" idx="1"/>
            <a:endCxn id="43012" idx="0"/>
          </p:cNvCxnSpPr>
          <p:nvPr/>
        </p:nvCxnSpPr>
        <p:spPr bwMode="auto">
          <a:xfrm flipH="1">
            <a:off x="2085975" y="2215754"/>
            <a:ext cx="1057275" cy="52030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4" name="Oval 30"/>
          <p:cNvSpPr>
            <a:spLocks noChangeArrowheads="1"/>
          </p:cNvSpPr>
          <p:nvPr/>
        </p:nvSpPr>
        <p:spPr bwMode="auto">
          <a:xfrm>
            <a:off x="6743700" y="1371600"/>
            <a:ext cx="1257300" cy="42386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Autoren</a:t>
            </a:r>
          </a:p>
        </p:txBody>
      </p:sp>
      <p:cxnSp>
        <p:nvCxnSpPr>
          <p:cNvPr id="43025" name="AutoShape 31"/>
          <p:cNvCxnSpPr>
            <a:cxnSpLocks noChangeShapeType="1"/>
            <a:stCxn id="43013" idx="3"/>
            <a:endCxn id="43024" idx="2"/>
          </p:cNvCxnSpPr>
          <p:nvPr/>
        </p:nvCxnSpPr>
        <p:spPr bwMode="auto">
          <a:xfrm>
            <a:off x="6572250" y="1543051"/>
            <a:ext cx="171450" cy="404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6" name="Text Box 32"/>
          <p:cNvSpPr txBox="1">
            <a:spLocks noChangeArrowheads="1"/>
          </p:cNvSpPr>
          <p:nvPr/>
        </p:nvSpPr>
        <p:spPr bwMode="auto">
          <a:xfrm>
            <a:off x="1543050" y="4000500"/>
            <a:ext cx="600075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ahoma" pitchFamily="34" charset="0"/>
              </a:rPr>
              <a:t>Sicht 3: Buchempfehlungen für Vorlesungen</a:t>
            </a:r>
          </a:p>
        </p:txBody>
      </p:sp>
    </p:spTree>
    <p:extLst>
      <p:ext uri="{BB962C8B-B14F-4D97-AF65-F5344CB8AC3E}">
        <p14:creationId xmlns:p14="http://schemas.microsoft.com/office/powerpoint/2010/main" val="49408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83694-69C9-4F47-AEAD-2B5DDDC7D395}" type="slidenum">
              <a:rPr lang="en-US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1" y="0"/>
            <a:ext cx="7522029" cy="628650"/>
          </a:xfrm>
        </p:spPr>
        <p:txBody>
          <a:bodyPr/>
          <a:lstStyle/>
          <a:p>
            <a:r>
              <a:rPr lang="de-DE" b="1" dirty="0" smtClean="0"/>
              <a:t>Beobachtungen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1" y="679580"/>
            <a:ext cx="7522029" cy="4343400"/>
          </a:xfrm>
        </p:spPr>
        <p:txBody>
          <a:bodyPr/>
          <a:lstStyle/>
          <a:p>
            <a:pPr>
              <a:spcBef>
                <a:spcPct val="65000"/>
              </a:spcBef>
            </a:pPr>
            <a:r>
              <a:rPr lang="de-DE" dirty="0" smtClean="0"/>
              <a:t>Die Begriffe </a:t>
            </a:r>
            <a:r>
              <a:rPr lang="de-DE" i="1" dirty="0" smtClean="0"/>
              <a:t>Dozenten </a:t>
            </a:r>
            <a:r>
              <a:rPr lang="de-DE" dirty="0" smtClean="0"/>
              <a:t> und </a:t>
            </a:r>
            <a:r>
              <a:rPr lang="de-DE" i="1" dirty="0" smtClean="0"/>
              <a:t>Professoren </a:t>
            </a:r>
            <a:r>
              <a:rPr lang="de-DE" dirty="0" smtClean="0"/>
              <a:t> sind synonym verwendet worden.</a:t>
            </a:r>
          </a:p>
          <a:p>
            <a:pPr>
              <a:spcBef>
                <a:spcPct val="65000"/>
              </a:spcBef>
            </a:pPr>
            <a:r>
              <a:rPr lang="de-DE" dirty="0" smtClean="0"/>
              <a:t>Der </a:t>
            </a:r>
            <a:r>
              <a:rPr lang="de-DE" dirty="0" err="1" smtClean="0"/>
              <a:t>Entitytyp</a:t>
            </a:r>
            <a:r>
              <a:rPr lang="de-DE" dirty="0" smtClean="0"/>
              <a:t> </a:t>
            </a:r>
            <a:r>
              <a:rPr lang="de-DE" i="1" dirty="0" err="1" smtClean="0"/>
              <a:t>UniMitglieder</a:t>
            </a:r>
            <a:r>
              <a:rPr lang="de-DE" i="1" dirty="0" smtClean="0"/>
              <a:t> </a:t>
            </a:r>
            <a:r>
              <a:rPr lang="de-DE" dirty="0" smtClean="0"/>
              <a:t>ist eine Generalisierung von </a:t>
            </a:r>
            <a:r>
              <a:rPr lang="de-DE" i="1" dirty="0" smtClean="0"/>
              <a:t>Studenten, Professoren</a:t>
            </a:r>
            <a:r>
              <a:rPr lang="de-DE" dirty="0" smtClean="0"/>
              <a:t> und </a:t>
            </a:r>
            <a:r>
              <a:rPr lang="de-DE" i="1" dirty="0" smtClean="0"/>
              <a:t>Assistenten</a:t>
            </a:r>
            <a:r>
              <a:rPr lang="de-DE" dirty="0" smtClean="0"/>
              <a:t>.</a:t>
            </a:r>
          </a:p>
          <a:p>
            <a:pPr>
              <a:spcBef>
                <a:spcPct val="65000"/>
              </a:spcBef>
            </a:pPr>
            <a:r>
              <a:rPr lang="de-DE" dirty="0" smtClean="0"/>
              <a:t>Fakultätsbibliotheken werden sicherlich von </a:t>
            </a:r>
            <a:r>
              <a:rPr lang="de-DE" i="1" dirty="0" smtClean="0"/>
              <a:t>Angestellten </a:t>
            </a:r>
            <a:r>
              <a:rPr lang="de-DE" dirty="0" smtClean="0"/>
              <a:t>(und nicht von </a:t>
            </a:r>
            <a:r>
              <a:rPr lang="de-DE" i="1" dirty="0" smtClean="0"/>
              <a:t>Studenten</a:t>
            </a:r>
            <a:r>
              <a:rPr lang="de-DE" dirty="0" smtClean="0"/>
              <a:t>) geleitet. Insofern ist die in Sicht 2 festgelegte Beziehung </a:t>
            </a:r>
            <a:r>
              <a:rPr lang="de-DE" i="1" dirty="0" smtClean="0"/>
              <a:t>leiten</a:t>
            </a:r>
            <a:r>
              <a:rPr lang="de-DE" dirty="0" smtClean="0"/>
              <a:t> revisionsbedürftig, sobald wir im globalen Schema ohnehin eine Spezialisierung von </a:t>
            </a:r>
            <a:r>
              <a:rPr lang="de-DE" i="1" dirty="0" err="1" smtClean="0"/>
              <a:t>UniMitglieder</a:t>
            </a:r>
            <a:r>
              <a:rPr lang="de-DE" dirty="0" smtClean="0"/>
              <a:t> in </a:t>
            </a:r>
            <a:r>
              <a:rPr lang="de-DE" i="1" dirty="0" smtClean="0"/>
              <a:t>Studenten </a:t>
            </a:r>
            <a:r>
              <a:rPr lang="de-DE" dirty="0" smtClean="0"/>
              <a:t> und </a:t>
            </a:r>
            <a:r>
              <a:rPr lang="de-DE" i="1" dirty="0" smtClean="0"/>
              <a:t>Angestellte</a:t>
            </a:r>
            <a:r>
              <a:rPr lang="de-DE" dirty="0" smtClean="0"/>
              <a:t> vornehmen.</a:t>
            </a:r>
          </a:p>
          <a:p>
            <a:pPr>
              <a:spcBef>
                <a:spcPct val="65000"/>
              </a:spcBef>
            </a:pPr>
            <a:r>
              <a:rPr lang="de-DE" i="1" dirty="0" smtClean="0"/>
              <a:t>Dissertationen, Diplomarbeiten </a:t>
            </a:r>
            <a:r>
              <a:rPr lang="de-DE" dirty="0" smtClean="0"/>
              <a:t>und </a:t>
            </a:r>
            <a:r>
              <a:rPr lang="de-DE" i="1" dirty="0" smtClean="0"/>
              <a:t>Bücher</a:t>
            </a:r>
            <a:r>
              <a:rPr lang="de-DE" dirty="0" smtClean="0"/>
              <a:t> sind Spezialisierungen von </a:t>
            </a:r>
            <a:r>
              <a:rPr lang="de-DE" i="1" dirty="0" smtClean="0"/>
              <a:t>Dokumenten</a:t>
            </a:r>
            <a:r>
              <a:rPr lang="de-DE" dirty="0" smtClean="0"/>
              <a:t>, die in den </a:t>
            </a:r>
            <a:r>
              <a:rPr lang="de-DE" i="1" dirty="0" smtClean="0"/>
              <a:t>Bibliotheken</a:t>
            </a:r>
            <a:r>
              <a:rPr lang="de-DE" dirty="0" smtClean="0"/>
              <a:t> verwaltet werden.</a:t>
            </a:r>
          </a:p>
        </p:txBody>
      </p:sp>
    </p:spTree>
    <p:extLst>
      <p:ext uri="{BB962C8B-B14F-4D97-AF65-F5344CB8AC3E}">
        <p14:creationId xmlns:p14="http://schemas.microsoft.com/office/powerpoint/2010/main" val="157132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F79B0F-6EA2-4440-B336-3F51EE48934E}" type="slidenum">
              <a:rPr lang="en-US"/>
              <a:pPr/>
              <a:t>34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106" y="241041"/>
            <a:ext cx="7621555" cy="3886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60000"/>
              </a:spcBef>
            </a:pPr>
            <a:r>
              <a:rPr lang="de-DE" dirty="0" smtClean="0"/>
              <a:t>Wir können davon ausgehen, dass alle an der Universität erstellten </a:t>
            </a:r>
            <a:r>
              <a:rPr lang="de-DE" i="1" dirty="0" smtClean="0"/>
              <a:t>Diplomarbeiten</a:t>
            </a:r>
            <a:r>
              <a:rPr lang="de-DE" dirty="0" smtClean="0"/>
              <a:t> und </a:t>
            </a:r>
            <a:r>
              <a:rPr lang="de-DE" i="1" dirty="0" smtClean="0"/>
              <a:t>Dissertationen</a:t>
            </a:r>
            <a:r>
              <a:rPr lang="de-DE" dirty="0" smtClean="0"/>
              <a:t> in </a:t>
            </a:r>
            <a:r>
              <a:rPr lang="de-DE" i="1" dirty="0" smtClean="0"/>
              <a:t>Bibliotheken </a:t>
            </a:r>
            <a:r>
              <a:rPr lang="de-DE" dirty="0" smtClean="0"/>
              <a:t>verwaltet werden. </a:t>
            </a:r>
          </a:p>
          <a:p>
            <a:pPr>
              <a:spcBef>
                <a:spcPct val="60000"/>
              </a:spcBef>
            </a:pPr>
            <a:r>
              <a:rPr lang="de-DE" dirty="0" smtClean="0"/>
              <a:t>Die in Sicht 1 festgelegten Beziehungen </a:t>
            </a:r>
            <a:r>
              <a:rPr lang="de-DE" i="1" dirty="0" smtClean="0"/>
              <a:t>erstellen</a:t>
            </a:r>
            <a:r>
              <a:rPr lang="de-DE" dirty="0" smtClean="0"/>
              <a:t> und </a:t>
            </a:r>
            <a:r>
              <a:rPr lang="de-DE" i="1" dirty="0" smtClean="0"/>
              <a:t>verfassen </a:t>
            </a:r>
            <a:r>
              <a:rPr lang="de-DE" dirty="0" smtClean="0"/>
              <a:t>modellieren denselben Sachverhalt wie das Attribut </a:t>
            </a:r>
            <a:r>
              <a:rPr lang="de-DE" i="1" dirty="0" smtClean="0"/>
              <a:t>Autoren</a:t>
            </a:r>
            <a:r>
              <a:rPr lang="de-DE" dirty="0" smtClean="0"/>
              <a:t> von </a:t>
            </a:r>
            <a:r>
              <a:rPr lang="de-DE" i="1" dirty="0" smtClean="0"/>
              <a:t>Büchern </a:t>
            </a:r>
            <a:r>
              <a:rPr lang="de-DE" dirty="0" smtClean="0"/>
              <a:t>in Sicht 3.</a:t>
            </a:r>
          </a:p>
          <a:p>
            <a:pPr>
              <a:spcBef>
                <a:spcPct val="60000"/>
              </a:spcBef>
            </a:pPr>
            <a:r>
              <a:rPr lang="de-DE" dirty="0" smtClean="0"/>
              <a:t>Alle in einer Bibliothek verwalteten Dokumente werden durch die </a:t>
            </a:r>
            <a:r>
              <a:rPr lang="de-DE" i="1" dirty="0" smtClean="0"/>
              <a:t>Signatur</a:t>
            </a:r>
            <a:r>
              <a:rPr lang="de-DE" dirty="0" smtClean="0"/>
              <a:t> identifiziert.</a:t>
            </a:r>
          </a:p>
          <a:p>
            <a:pPr>
              <a:spcBef>
                <a:spcPct val="60000"/>
              </a:spcBef>
              <a:buFont typeface="Webdings" pitchFamily="18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9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1E050-ACF8-4841-A190-F947987DC442}" type="slidenum">
              <a:rPr lang="en-US"/>
              <a:pPr/>
              <a:t>35</a:t>
            </a:fld>
            <a:endParaRPr lang="en-US"/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3314700" y="2393157"/>
            <a:ext cx="1257300" cy="5214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betreuen</a:t>
            </a: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4629150" y="2400300"/>
            <a:ext cx="1257300" cy="5214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bewerten</a:t>
            </a:r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5943600" y="2400300"/>
            <a:ext cx="1314450" cy="5214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empfehlen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3028950" y="1914525"/>
            <a:ext cx="1485900" cy="31313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Diplomarbeiten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4629150" y="1914525"/>
            <a:ext cx="1371600" cy="31313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Dissertationen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6226969" y="1914525"/>
            <a:ext cx="916781" cy="31313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Bücher</a:t>
            </a:r>
          </a:p>
        </p:txBody>
      </p:sp>
      <p:cxnSp>
        <p:nvCxnSpPr>
          <p:cNvPr id="46089" name="AutoShape 11"/>
          <p:cNvCxnSpPr>
            <a:cxnSpLocks noChangeShapeType="1"/>
            <a:stCxn id="46083" idx="0"/>
            <a:endCxn id="46086" idx="2"/>
          </p:cNvCxnSpPr>
          <p:nvPr/>
        </p:nvCxnSpPr>
        <p:spPr bwMode="auto">
          <a:xfrm flipH="1" flipV="1">
            <a:off x="3771900" y="2227660"/>
            <a:ext cx="171450" cy="16549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0" name="AutoShape 12"/>
          <p:cNvCxnSpPr>
            <a:cxnSpLocks noChangeShapeType="1"/>
            <a:stCxn id="46087" idx="2"/>
            <a:endCxn id="46084" idx="0"/>
          </p:cNvCxnSpPr>
          <p:nvPr/>
        </p:nvCxnSpPr>
        <p:spPr bwMode="auto">
          <a:xfrm flipH="1">
            <a:off x="5257800" y="2227660"/>
            <a:ext cx="57150" cy="17264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1" name="AutoShape 13"/>
          <p:cNvCxnSpPr>
            <a:cxnSpLocks noChangeShapeType="1"/>
            <a:stCxn id="46088" idx="2"/>
            <a:endCxn id="46085" idx="0"/>
          </p:cNvCxnSpPr>
          <p:nvPr/>
        </p:nvCxnSpPr>
        <p:spPr bwMode="auto">
          <a:xfrm flipH="1">
            <a:off x="6600825" y="2227660"/>
            <a:ext cx="84535" cy="17264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3943351" y="3062288"/>
            <a:ext cx="1193006" cy="3143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46093" name="Rectangle 15"/>
          <p:cNvSpPr>
            <a:spLocks noChangeArrowheads="1"/>
          </p:cNvSpPr>
          <p:nvPr/>
        </p:nvSpPr>
        <p:spPr bwMode="auto">
          <a:xfrm>
            <a:off x="5870973" y="3062288"/>
            <a:ext cx="1444228" cy="3143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cxnSp>
        <p:nvCxnSpPr>
          <p:cNvPr id="46094" name="AutoShape 19"/>
          <p:cNvCxnSpPr>
            <a:cxnSpLocks noChangeShapeType="1"/>
            <a:stCxn id="46085" idx="2"/>
            <a:endCxn id="46093" idx="0"/>
          </p:cNvCxnSpPr>
          <p:nvPr/>
        </p:nvCxnSpPr>
        <p:spPr bwMode="auto">
          <a:xfrm flipH="1">
            <a:off x="6593682" y="2921794"/>
            <a:ext cx="7144" cy="1404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5" name="AutoShape 20"/>
          <p:cNvCxnSpPr>
            <a:cxnSpLocks noChangeShapeType="1"/>
            <a:stCxn id="46084" idx="2"/>
            <a:endCxn id="46093" idx="1"/>
          </p:cNvCxnSpPr>
          <p:nvPr/>
        </p:nvCxnSpPr>
        <p:spPr bwMode="auto">
          <a:xfrm>
            <a:off x="5257801" y="2921794"/>
            <a:ext cx="613172" cy="29765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6" name="Rectangle 21"/>
          <p:cNvSpPr>
            <a:spLocks noChangeArrowheads="1"/>
          </p:cNvSpPr>
          <p:nvPr/>
        </p:nvSpPr>
        <p:spPr bwMode="auto">
          <a:xfrm>
            <a:off x="5104210" y="3708797"/>
            <a:ext cx="1182290" cy="31313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Angestellte</a:t>
            </a:r>
          </a:p>
        </p:txBody>
      </p:sp>
      <p:cxnSp>
        <p:nvCxnSpPr>
          <p:cNvPr id="46097" name="AutoShape 22"/>
          <p:cNvCxnSpPr>
            <a:cxnSpLocks noChangeShapeType="1"/>
            <a:stCxn id="46093" idx="2"/>
            <a:endCxn id="46096" idx="0"/>
          </p:cNvCxnSpPr>
          <p:nvPr/>
        </p:nvCxnSpPr>
        <p:spPr bwMode="auto">
          <a:xfrm flipH="1">
            <a:off x="5695951" y="3376613"/>
            <a:ext cx="897731" cy="3321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8" name="AutoShape 23"/>
          <p:cNvCxnSpPr>
            <a:cxnSpLocks noChangeShapeType="1"/>
            <a:stCxn id="46092" idx="2"/>
            <a:endCxn id="46096" idx="0"/>
          </p:cNvCxnSpPr>
          <p:nvPr/>
        </p:nvCxnSpPr>
        <p:spPr bwMode="auto">
          <a:xfrm>
            <a:off x="4539853" y="3376613"/>
            <a:ext cx="1156097" cy="3321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099" name="Rectangle 24"/>
          <p:cNvSpPr>
            <a:spLocks noChangeArrowheads="1"/>
          </p:cNvSpPr>
          <p:nvPr/>
        </p:nvSpPr>
        <p:spPr bwMode="auto">
          <a:xfrm>
            <a:off x="3600450" y="3708797"/>
            <a:ext cx="1208485" cy="31313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46100" name="Rectangle 25"/>
          <p:cNvSpPr>
            <a:spLocks noChangeArrowheads="1"/>
          </p:cNvSpPr>
          <p:nvPr/>
        </p:nvSpPr>
        <p:spPr bwMode="auto">
          <a:xfrm>
            <a:off x="4394598" y="4242197"/>
            <a:ext cx="1434703" cy="31313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UniMitglieder</a:t>
            </a:r>
          </a:p>
        </p:txBody>
      </p:sp>
      <p:sp>
        <p:nvSpPr>
          <p:cNvPr id="46101" name="Rectangle 26"/>
          <p:cNvSpPr>
            <a:spLocks noChangeArrowheads="1"/>
          </p:cNvSpPr>
          <p:nvPr/>
        </p:nvSpPr>
        <p:spPr bwMode="auto">
          <a:xfrm>
            <a:off x="4572000" y="4830366"/>
            <a:ext cx="1028700" cy="31313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Personen</a:t>
            </a:r>
          </a:p>
        </p:txBody>
      </p:sp>
      <p:cxnSp>
        <p:nvCxnSpPr>
          <p:cNvPr id="46102" name="AutoShape 27"/>
          <p:cNvCxnSpPr>
            <a:cxnSpLocks noChangeShapeType="1"/>
            <a:stCxn id="46099" idx="2"/>
            <a:endCxn id="46100" idx="0"/>
          </p:cNvCxnSpPr>
          <p:nvPr/>
        </p:nvCxnSpPr>
        <p:spPr bwMode="auto">
          <a:xfrm>
            <a:off x="4205288" y="4021931"/>
            <a:ext cx="907256" cy="2202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3" name="AutoShape 28"/>
          <p:cNvCxnSpPr>
            <a:cxnSpLocks noChangeShapeType="1"/>
            <a:stCxn id="46096" idx="2"/>
            <a:endCxn id="46100" idx="0"/>
          </p:cNvCxnSpPr>
          <p:nvPr/>
        </p:nvCxnSpPr>
        <p:spPr bwMode="auto">
          <a:xfrm flipH="1">
            <a:off x="5112544" y="4021931"/>
            <a:ext cx="583406" cy="2202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4" name="AutoShape 29"/>
          <p:cNvCxnSpPr>
            <a:cxnSpLocks noChangeShapeType="1"/>
            <a:stCxn id="46100" idx="2"/>
            <a:endCxn id="46101" idx="0"/>
          </p:cNvCxnSpPr>
          <p:nvPr/>
        </p:nvCxnSpPr>
        <p:spPr bwMode="auto">
          <a:xfrm flipH="1">
            <a:off x="5086350" y="4555332"/>
            <a:ext cx="26194" cy="2750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105" name="Rectangle 30"/>
          <p:cNvSpPr>
            <a:spLocks noChangeArrowheads="1"/>
          </p:cNvSpPr>
          <p:nvPr/>
        </p:nvSpPr>
        <p:spPr bwMode="auto">
          <a:xfrm>
            <a:off x="6629401" y="4343400"/>
            <a:ext cx="1183481" cy="31551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46106" name="AutoShape 35"/>
          <p:cNvSpPr>
            <a:spLocks noChangeArrowheads="1"/>
          </p:cNvSpPr>
          <p:nvPr/>
        </p:nvSpPr>
        <p:spPr bwMode="auto">
          <a:xfrm>
            <a:off x="2571750" y="2737248"/>
            <a:ext cx="962025" cy="52030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leiten</a:t>
            </a:r>
          </a:p>
        </p:txBody>
      </p:sp>
      <p:sp>
        <p:nvSpPr>
          <p:cNvPr id="46107" name="AutoShape 36"/>
          <p:cNvSpPr>
            <a:spLocks noChangeArrowheads="1"/>
          </p:cNvSpPr>
          <p:nvPr/>
        </p:nvSpPr>
        <p:spPr bwMode="auto">
          <a:xfrm>
            <a:off x="1714500" y="2277666"/>
            <a:ext cx="1140619" cy="52268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entleihen</a:t>
            </a:r>
          </a:p>
        </p:txBody>
      </p:sp>
      <p:sp>
        <p:nvSpPr>
          <p:cNvPr id="46108" name="Rectangle 37"/>
          <p:cNvSpPr>
            <a:spLocks noChangeArrowheads="1"/>
          </p:cNvSpPr>
          <p:nvPr/>
        </p:nvSpPr>
        <p:spPr bwMode="auto">
          <a:xfrm>
            <a:off x="4512469" y="1214438"/>
            <a:ext cx="1238250" cy="3143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Dokumente</a:t>
            </a:r>
          </a:p>
        </p:txBody>
      </p:sp>
      <p:cxnSp>
        <p:nvCxnSpPr>
          <p:cNvPr id="46109" name="AutoShape 38"/>
          <p:cNvCxnSpPr>
            <a:cxnSpLocks noChangeShapeType="1"/>
            <a:stCxn id="46088" idx="0"/>
            <a:endCxn id="46108" idx="3"/>
          </p:cNvCxnSpPr>
          <p:nvPr/>
        </p:nvCxnSpPr>
        <p:spPr bwMode="auto">
          <a:xfrm flipH="1" flipV="1">
            <a:off x="5750719" y="1371600"/>
            <a:ext cx="934641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10" name="AutoShape 39"/>
          <p:cNvCxnSpPr>
            <a:cxnSpLocks noChangeShapeType="1"/>
            <a:stCxn id="46087" idx="0"/>
            <a:endCxn id="46108" idx="2"/>
          </p:cNvCxnSpPr>
          <p:nvPr/>
        </p:nvCxnSpPr>
        <p:spPr bwMode="auto">
          <a:xfrm flipH="1" flipV="1">
            <a:off x="5131594" y="1528762"/>
            <a:ext cx="183356" cy="385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11" name="AutoShape 40"/>
          <p:cNvCxnSpPr>
            <a:cxnSpLocks noChangeShapeType="1"/>
            <a:stCxn id="46086" idx="0"/>
            <a:endCxn id="46108" idx="1"/>
          </p:cNvCxnSpPr>
          <p:nvPr/>
        </p:nvCxnSpPr>
        <p:spPr bwMode="auto">
          <a:xfrm flipV="1">
            <a:off x="3771900" y="1371600"/>
            <a:ext cx="740569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112" name="AutoShape 41"/>
          <p:cNvSpPr>
            <a:spLocks noChangeArrowheads="1"/>
          </p:cNvSpPr>
          <p:nvPr/>
        </p:nvSpPr>
        <p:spPr bwMode="auto">
          <a:xfrm>
            <a:off x="4089797" y="325041"/>
            <a:ext cx="1133475" cy="52149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besitzen</a:t>
            </a:r>
          </a:p>
        </p:txBody>
      </p:sp>
      <p:cxnSp>
        <p:nvCxnSpPr>
          <p:cNvPr id="46113" name="AutoShape 42"/>
          <p:cNvCxnSpPr>
            <a:cxnSpLocks noChangeShapeType="1"/>
            <a:stCxn id="46108" idx="0"/>
            <a:endCxn id="46112" idx="2"/>
          </p:cNvCxnSpPr>
          <p:nvPr/>
        </p:nvCxnSpPr>
        <p:spPr bwMode="auto">
          <a:xfrm flipH="1" flipV="1">
            <a:off x="4656535" y="846535"/>
            <a:ext cx="475059" cy="36790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4" name="Rectangle 43"/>
          <p:cNvSpPr>
            <a:spLocks noChangeArrowheads="1"/>
          </p:cNvSpPr>
          <p:nvPr/>
        </p:nvSpPr>
        <p:spPr bwMode="auto">
          <a:xfrm>
            <a:off x="2457450" y="327422"/>
            <a:ext cx="1227535" cy="3178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Bibliotheken</a:t>
            </a:r>
          </a:p>
        </p:txBody>
      </p:sp>
      <p:cxnSp>
        <p:nvCxnSpPr>
          <p:cNvPr id="46115" name="AutoShape 54"/>
          <p:cNvCxnSpPr>
            <a:cxnSpLocks noChangeShapeType="1"/>
            <a:stCxn id="46112" idx="1"/>
            <a:endCxn id="46114" idx="3"/>
          </p:cNvCxnSpPr>
          <p:nvPr/>
        </p:nvCxnSpPr>
        <p:spPr bwMode="auto">
          <a:xfrm flipH="1" flipV="1">
            <a:off x="3684985" y="486966"/>
            <a:ext cx="404813" cy="988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6" name="AutoShape 55"/>
          <p:cNvSpPr>
            <a:spLocks noChangeArrowheads="1"/>
          </p:cNvSpPr>
          <p:nvPr/>
        </p:nvSpPr>
        <p:spPr bwMode="auto">
          <a:xfrm>
            <a:off x="1200150" y="1712119"/>
            <a:ext cx="962025" cy="52030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Autoren</a:t>
            </a:r>
          </a:p>
        </p:txBody>
      </p:sp>
      <p:cxnSp>
        <p:nvCxnSpPr>
          <p:cNvPr id="46117" name="AutoShape 56"/>
          <p:cNvCxnSpPr>
            <a:cxnSpLocks noChangeShapeType="1"/>
            <a:stCxn id="46101" idx="1"/>
            <a:endCxn id="46116" idx="2"/>
          </p:cNvCxnSpPr>
          <p:nvPr/>
        </p:nvCxnSpPr>
        <p:spPr bwMode="auto">
          <a:xfrm rot="10800000">
            <a:off x="1681162" y="2232423"/>
            <a:ext cx="2890838" cy="2755106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8" name="AutoShape 57"/>
          <p:cNvCxnSpPr>
            <a:cxnSpLocks noChangeShapeType="1"/>
            <a:stCxn id="46100" idx="1"/>
            <a:endCxn id="46107" idx="2"/>
          </p:cNvCxnSpPr>
          <p:nvPr/>
        </p:nvCxnSpPr>
        <p:spPr bwMode="auto">
          <a:xfrm rot="10800000">
            <a:off x="2284810" y="2800350"/>
            <a:ext cx="2109788" cy="1599010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9" name="AutoShape 68"/>
          <p:cNvCxnSpPr>
            <a:cxnSpLocks noChangeShapeType="1"/>
            <a:stCxn id="46116" idx="0"/>
            <a:endCxn id="46108" idx="1"/>
          </p:cNvCxnSpPr>
          <p:nvPr/>
        </p:nvCxnSpPr>
        <p:spPr bwMode="auto">
          <a:xfrm rot="-5400000">
            <a:off x="2927748" y="127398"/>
            <a:ext cx="339328" cy="2830115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0" name="AutoShape 69"/>
          <p:cNvCxnSpPr>
            <a:cxnSpLocks noChangeShapeType="1"/>
            <a:stCxn id="46107" idx="0"/>
            <a:endCxn id="46108" idx="1"/>
          </p:cNvCxnSpPr>
          <p:nvPr/>
        </p:nvCxnSpPr>
        <p:spPr bwMode="auto">
          <a:xfrm rot="-5400000">
            <a:off x="2945606" y="710804"/>
            <a:ext cx="906066" cy="2227659"/>
          </a:xfrm>
          <a:prstGeom prst="curvedConnector2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21" name="Oval 70"/>
          <p:cNvSpPr>
            <a:spLocks noChangeArrowheads="1"/>
          </p:cNvSpPr>
          <p:nvPr/>
        </p:nvSpPr>
        <p:spPr bwMode="auto">
          <a:xfrm>
            <a:off x="1600200" y="846535"/>
            <a:ext cx="1200150" cy="29646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Fakultät</a:t>
            </a:r>
          </a:p>
        </p:txBody>
      </p:sp>
      <p:cxnSp>
        <p:nvCxnSpPr>
          <p:cNvPr id="46122" name="AutoShape 71"/>
          <p:cNvCxnSpPr>
            <a:cxnSpLocks noChangeShapeType="1"/>
            <a:stCxn id="46114" idx="1"/>
            <a:endCxn id="46121" idx="0"/>
          </p:cNvCxnSpPr>
          <p:nvPr/>
        </p:nvCxnSpPr>
        <p:spPr bwMode="auto">
          <a:xfrm flipH="1">
            <a:off x="2200275" y="486966"/>
            <a:ext cx="257175" cy="3595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3" name="AutoShape 73"/>
          <p:cNvCxnSpPr>
            <a:cxnSpLocks noChangeShapeType="1"/>
            <a:stCxn id="46085" idx="3"/>
            <a:endCxn id="46105" idx="3"/>
          </p:cNvCxnSpPr>
          <p:nvPr/>
        </p:nvCxnSpPr>
        <p:spPr bwMode="auto">
          <a:xfrm>
            <a:off x="7258051" y="2661048"/>
            <a:ext cx="554831" cy="1840706"/>
          </a:xfrm>
          <a:prstGeom prst="curvedConnector3">
            <a:avLst>
              <a:gd name="adj1" fmla="val 130903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24" name="Oval 74"/>
          <p:cNvSpPr>
            <a:spLocks noChangeArrowheads="1"/>
          </p:cNvSpPr>
          <p:nvPr/>
        </p:nvSpPr>
        <p:spPr bwMode="auto">
          <a:xfrm>
            <a:off x="5932885" y="171450"/>
            <a:ext cx="1268015" cy="2964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Signatur</a:t>
            </a:r>
          </a:p>
        </p:txBody>
      </p:sp>
      <p:sp>
        <p:nvSpPr>
          <p:cNvPr id="46125" name="Oval 75"/>
          <p:cNvSpPr>
            <a:spLocks noChangeArrowheads="1"/>
          </p:cNvSpPr>
          <p:nvPr/>
        </p:nvSpPr>
        <p:spPr bwMode="auto">
          <a:xfrm>
            <a:off x="6057900" y="561975"/>
            <a:ext cx="1123950" cy="2952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46126" name="Oval 76"/>
          <p:cNvSpPr>
            <a:spLocks noChangeArrowheads="1"/>
          </p:cNvSpPr>
          <p:nvPr/>
        </p:nvSpPr>
        <p:spPr bwMode="auto">
          <a:xfrm>
            <a:off x="5932885" y="960835"/>
            <a:ext cx="1268015" cy="29646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Jahr</a:t>
            </a:r>
          </a:p>
        </p:txBody>
      </p:sp>
      <p:sp>
        <p:nvSpPr>
          <p:cNvPr id="46127" name="Oval 77"/>
          <p:cNvSpPr>
            <a:spLocks noChangeArrowheads="1"/>
          </p:cNvSpPr>
          <p:nvPr/>
        </p:nvSpPr>
        <p:spPr bwMode="auto">
          <a:xfrm>
            <a:off x="6819900" y="1533525"/>
            <a:ext cx="1123950" cy="2964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Verlag</a:t>
            </a:r>
          </a:p>
        </p:txBody>
      </p:sp>
      <p:cxnSp>
        <p:nvCxnSpPr>
          <p:cNvPr id="46128" name="AutoShape 78"/>
          <p:cNvCxnSpPr>
            <a:cxnSpLocks noChangeShapeType="1"/>
            <a:stCxn id="46088" idx="3"/>
            <a:endCxn id="46127" idx="4"/>
          </p:cNvCxnSpPr>
          <p:nvPr/>
        </p:nvCxnSpPr>
        <p:spPr bwMode="auto">
          <a:xfrm flipV="1">
            <a:off x="7143750" y="1829991"/>
            <a:ext cx="238125" cy="24169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29" name="AutoShape 79"/>
          <p:cNvCxnSpPr>
            <a:cxnSpLocks noChangeShapeType="1"/>
            <a:stCxn id="46108" idx="0"/>
            <a:endCxn id="46124" idx="2"/>
          </p:cNvCxnSpPr>
          <p:nvPr/>
        </p:nvCxnSpPr>
        <p:spPr bwMode="auto">
          <a:xfrm flipV="1">
            <a:off x="5131594" y="320279"/>
            <a:ext cx="801291" cy="89415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30" name="AutoShape 80"/>
          <p:cNvCxnSpPr>
            <a:cxnSpLocks noChangeShapeType="1"/>
            <a:stCxn id="46108" idx="0"/>
            <a:endCxn id="46125" idx="2"/>
          </p:cNvCxnSpPr>
          <p:nvPr/>
        </p:nvCxnSpPr>
        <p:spPr bwMode="auto">
          <a:xfrm flipV="1">
            <a:off x="5131594" y="709613"/>
            <a:ext cx="926306" cy="5048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31" name="AutoShape 83"/>
          <p:cNvCxnSpPr>
            <a:cxnSpLocks noChangeShapeType="1"/>
            <a:stCxn id="46108" idx="0"/>
            <a:endCxn id="46126" idx="2"/>
          </p:cNvCxnSpPr>
          <p:nvPr/>
        </p:nvCxnSpPr>
        <p:spPr bwMode="auto">
          <a:xfrm flipV="1">
            <a:off x="5131594" y="1109663"/>
            <a:ext cx="801291" cy="1047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32" name="Freeform 86"/>
          <p:cNvSpPr>
            <a:spLocks/>
          </p:cNvSpPr>
          <p:nvPr/>
        </p:nvSpPr>
        <p:spPr bwMode="auto">
          <a:xfrm>
            <a:off x="2762250" y="628650"/>
            <a:ext cx="266700" cy="2114550"/>
          </a:xfrm>
          <a:custGeom>
            <a:avLst/>
            <a:gdLst>
              <a:gd name="T0" fmla="*/ 224 w 224"/>
              <a:gd name="T1" fmla="*/ 1776 h 1776"/>
              <a:gd name="T2" fmla="*/ 32 w 224"/>
              <a:gd name="T3" fmla="*/ 1296 h 1776"/>
              <a:gd name="T4" fmla="*/ 32 w 224"/>
              <a:gd name="T5" fmla="*/ 816 h 1776"/>
              <a:gd name="T6" fmla="*/ 128 w 224"/>
              <a:gd name="T7" fmla="*/ 240 h 1776"/>
              <a:gd name="T8" fmla="*/ 128 w 224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1776"/>
              <a:gd name="T17" fmla="*/ 224 w 224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1776">
                <a:moveTo>
                  <a:pt x="224" y="1776"/>
                </a:moveTo>
                <a:cubicBezTo>
                  <a:pt x="144" y="1616"/>
                  <a:pt x="64" y="1456"/>
                  <a:pt x="32" y="1296"/>
                </a:cubicBezTo>
                <a:cubicBezTo>
                  <a:pt x="0" y="1136"/>
                  <a:pt x="16" y="992"/>
                  <a:pt x="32" y="816"/>
                </a:cubicBezTo>
                <a:cubicBezTo>
                  <a:pt x="48" y="640"/>
                  <a:pt x="112" y="376"/>
                  <a:pt x="128" y="240"/>
                </a:cubicBezTo>
                <a:cubicBezTo>
                  <a:pt x="144" y="104"/>
                  <a:pt x="136" y="52"/>
                  <a:pt x="128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6133" name="Freeform 90"/>
          <p:cNvSpPr>
            <a:spLocks/>
          </p:cNvSpPr>
          <p:nvPr/>
        </p:nvSpPr>
        <p:spPr bwMode="auto">
          <a:xfrm>
            <a:off x="3200400" y="3143250"/>
            <a:ext cx="1885950" cy="685800"/>
          </a:xfrm>
          <a:custGeom>
            <a:avLst/>
            <a:gdLst>
              <a:gd name="T0" fmla="*/ 1584 w 1584"/>
              <a:gd name="T1" fmla="*/ 576 h 576"/>
              <a:gd name="T2" fmla="*/ 1392 w 1584"/>
              <a:gd name="T3" fmla="*/ 384 h 576"/>
              <a:gd name="T4" fmla="*/ 816 w 1584"/>
              <a:gd name="T5" fmla="*/ 288 h 576"/>
              <a:gd name="T6" fmla="*/ 240 w 1584"/>
              <a:gd name="T7" fmla="*/ 288 h 576"/>
              <a:gd name="T8" fmla="*/ 0 w 1584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576"/>
              <a:gd name="T17" fmla="*/ 1584 w 1584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576">
                <a:moveTo>
                  <a:pt x="1584" y="576"/>
                </a:moveTo>
                <a:cubicBezTo>
                  <a:pt x="1552" y="504"/>
                  <a:pt x="1520" y="432"/>
                  <a:pt x="1392" y="384"/>
                </a:cubicBezTo>
                <a:cubicBezTo>
                  <a:pt x="1264" y="336"/>
                  <a:pt x="1008" y="304"/>
                  <a:pt x="816" y="288"/>
                </a:cubicBezTo>
                <a:cubicBezTo>
                  <a:pt x="624" y="272"/>
                  <a:pt x="376" y="336"/>
                  <a:pt x="240" y="288"/>
                </a:cubicBezTo>
                <a:cubicBezTo>
                  <a:pt x="104" y="240"/>
                  <a:pt x="52" y="120"/>
                  <a:pt x="0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6134" name="Oval 91"/>
          <p:cNvSpPr>
            <a:spLocks noChangeArrowheads="1"/>
          </p:cNvSpPr>
          <p:nvPr/>
        </p:nvSpPr>
        <p:spPr bwMode="auto">
          <a:xfrm>
            <a:off x="1143000" y="3771900"/>
            <a:ext cx="1123950" cy="2964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Datum</a:t>
            </a:r>
          </a:p>
        </p:txBody>
      </p:sp>
      <p:cxnSp>
        <p:nvCxnSpPr>
          <p:cNvPr id="46135" name="AutoShape 92"/>
          <p:cNvCxnSpPr>
            <a:cxnSpLocks noChangeShapeType="1"/>
            <a:stCxn id="46107" idx="2"/>
            <a:endCxn id="46134" idx="0"/>
          </p:cNvCxnSpPr>
          <p:nvPr/>
        </p:nvCxnSpPr>
        <p:spPr bwMode="auto">
          <a:xfrm flipH="1">
            <a:off x="1704975" y="2800350"/>
            <a:ext cx="579835" cy="9715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36" name="Line 94"/>
          <p:cNvSpPr>
            <a:spLocks noChangeShapeType="1"/>
          </p:cNvSpPr>
          <p:nvPr/>
        </p:nvSpPr>
        <p:spPr bwMode="auto">
          <a:xfrm>
            <a:off x="3943350" y="2914650"/>
            <a:ext cx="285750" cy="17145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36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Unified </a:t>
            </a:r>
            <a:r>
              <a:rPr lang="de-DE" dirty="0" err="1" smtClean="0"/>
              <a:t>Modelling</a:t>
            </a:r>
            <a:r>
              <a:rPr lang="de-DE" dirty="0" smtClean="0"/>
              <a:t> Language </a:t>
            </a:r>
            <a:r>
              <a:rPr lang="de-DE" dirty="0" smtClean="0"/>
              <a:t>UML</a:t>
            </a:r>
          </a:p>
          <a:p>
            <a:endParaRPr lang="de-DE" dirty="0" smtClean="0"/>
          </a:p>
          <a:p>
            <a:r>
              <a:rPr lang="de-DE" dirty="0" smtClean="0"/>
              <a:t>De-facto Standard für den objekt-orientierten </a:t>
            </a:r>
            <a:r>
              <a:rPr lang="de-DE" dirty="0" smtClean="0"/>
              <a:t>Software-Entwurf</a:t>
            </a:r>
          </a:p>
          <a:p>
            <a:endParaRPr lang="de-DE" dirty="0" smtClean="0"/>
          </a:p>
          <a:p>
            <a:r>
              <a:rPr lang="de-DE" dirty="0" smtClean="0"/>
              <a:t>Zentrales Konstrukt ist die Klasse (</a:t>
            </a:r>
            <a:r>
              <a:rPr lang="de-DE" dirty="0" err="1" smtClean="0"/>
              <a:t>class</a:t>
            </a:r>
            <a:r>
              <a:rPr lang="de-DE" dirty="0" smtClean="0"/>
              <a:t>), mit der gleichartige Objekte hinsichtlich</a:t>
            </a:r>
          </a:p>
          <a:p>
            <a:pPr lvl="1"/>
            <a:r>
              <a:rPr lang="de-DE" dirty="0" smtClean="0"/>
              <a:t>Struktur (~Attribute)</a:t>
            </a:r>
          </a:p>
          <a:p>
            <a:pPr lvl="1"/>
            <a:r>
              <a:rPr lang="de-DE" dirty="0" smtClean="0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   modelliert </a:t>
            </a:r>
            <a:r>
              <a:rPr lang="de-DE" dirty="0" smtClean="0"/>
              <a:t>werden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r>
              <a:rPr lang="de-DE" dirty="0" smtClean="0"/>
              <a:t>Assoziationen zwischen Klassen entsprechen </a:t>
            </a:r>
            <a:r>
              <a:rPr lang="de-DE" dirty="0" smtClean="0"/>
              <a:t>Beziehungstypen</a:t>
            </a:r>
          </a:p>
          <a:p>
            <a:endParaRPr lang="de-DE" dirty="0" smtClean="0"/>
          </a:p>
          <a:p>
            <a:r>
              <a:rPr lang="de-DE" dirty="0" smtClean="0"/>
              <a:t>Generalisierungshierarchien</a:t>
            </a:r>
          </a:p>
          <a:p>
            <a:endParaRPr lang="de-DE" dirty="0" smtClean="0"/>
          </a:p>
          <a:p>
            <a:r>
              <a:rPr lang="de-DE" dirty="0" smtClean="0"/>
              <a:t>Aggregation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151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37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69357"/>
            <a:ext cx="6858000" cy="26122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mtClean="0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 smtClean="0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 smtClean="0"/>
          </a:p>
          <a:p>
            <a:pPr>
              <a:lnSpc>
                <a:spcPct val="80000"/>
              </a:lnSpc>
            </a:pPr>
            <a:r>
              <a:rPr lang="de-DE" smtClean="0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 smtClean="0"/>
              <a:t>Nicht </a:t>
            </a:r>
            <a:r>
              <a:rPr lang="de-DE" smtClean="0"/>
              <a:t>zur (min,max)-Angabe: </a:t>
            </a:r>
            <a:r>
              <a:rPr lang="de-DE" b="1" smtClean="0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43000" y="800100"/>
          <a:ext cx="6400800" cy="126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4971240" imgH="982800" progId="Visio.Drawing.6">
                  <p:embed/>
                </p:oleObj>
              </mc:Choice>
              <mc:Fallback>
                <p:oleObj name="VISIO" r:id="rId4" imgW="4971240" imgH="982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00100"/>
                        <a:ext cx="6400800" cy="126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2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38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43000" y="1485900"/>
          <a:ext cx="702945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7663320" imgH="2130480" progId="Visio.Drawing.6">
                  <p:embed/>
                </p:oleObj>
              </mc:Choice>
              <mc:Fallback>
                <p:oleObj name="VISIO" r:id="rId4" imgW="7663320" imgH="2130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85900"/>
                        <a:ext cx="702945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2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39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Aggregation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43000" y="1257300"/>
          <a:ext cx="7658100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4" imgW="8076600" imgH="2165760" progId="Visio.Drawing.6">
                  <p:embed/>
                </p:oleObj>
              </mc:Choice>
              <mc:Fallback>
                <p:oleObj name="VISIO" r:id="rId4" imgW="8076600" imgH="2165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57300"/>
                        <a:ext cx="7658100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05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4350"/>
          </a:xfrm>
        </p:spPr>
        <p:txBody>
          <a:bodyPr/>
          <a:lstStyle/>
          <a:p>
            <a:pPr algn="ctr"/>
            <a:r>
              <a:rPr lang="de-DE" smtClean="0"/>
              <a:t>Beziehungsbeschreibung: </a:t>
            </a:r>
            <a:r>
              <a:rPr lang="de-DE" i="1" smtClean="0"/>
              <a:t>prüfen</a:t>
            </a:r>
            <a:endParaRPr lang="de-DE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7150"/>
            <a:ext cx="6858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endParaRPr lang="de-DE" sz="1500" dirty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Beteiligte </a:t>
            </a:r>
            <a:r>
              <a:rPr lang="de-DE" dirty="0" smtClean="0"/>
              <a:t>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Professor/in </a:t>
            </a:r>
            <a:r>
              <a:rPr lang="de-DE" dirty="0" smtClean="0"/>
              <a:t>als </a:t>
            </a:r>
            <a:r>
              <a:rPr lang="de-DE" dirty="0" smtClean="0"/>
              <a:t>Prüfer/in</a:t>
            </a:r>
            <a:endParaRPr lang="de-DE" dirty="0" smtClean="0"/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Student/in </a:t>
            </a:r>
            <a:r>
              <a:rPr lang="de-DE" dirty="0" smtClean="0"/>
              <a:t>als </a:t>
            </a:r>
            <a:r>
              <a:rPr lang="de-DE" dirty="0" smtClean="0"/>
              <a:t>Prüfling/in</a:t>
            </a:r>
            <a:endParaRPr lang="de-DE" dirty="0" smtClean="0"/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Vorlesung als Prüfungsstoff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 dirty="0" smtClean="0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Anzahl: 1 000 000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178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40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971550"/>
          <a:ext cx="72009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4" imgW="8224560" imgH="1805040" progId="Visio.Drawing.6">
                  <p:embed/>
                </p:oleObj>
              </mc:Choice>
              <mc:Fallback>
                <p:oleObj name="VISIO" r:id="rId4" imgW="8224560" imgH="1805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71550"/>
                        <a:ext cx="72009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1543050" y="2686050"/>
            <a:ext cx="1943100" cy="20574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9730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6858000" cy="400050"/>
          </a:xfrm>
        </p:spPr>
        <p:txBody>
          <a:bodyPr/>
          <a:lstStyle/>
          <a:p>
            <a:pPr algn="ctr"/>
            <a:r>
              <a:rPr lang="de-DE" smtClean="0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171700" y="685800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2171700" y="1214437"/>
            <a:ext cx="11430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171700" y="1953817"/>
            <a:ext cx="1200150" cy="33456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2000250" y="2434829"/>
            <a:ext cx="1485900" cy="501253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5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2171700" y="3221831"/>
            <a:ext cx="1200150" cy="33456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2114550" y="3750469"/>
            <a:ext cx="1257300" cy="50125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5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2171700" y="4474369"/>
            <a:ext cx="1200150" cy="3333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171950" y="6858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4114800" y="1950244"/>
            <a:ext cx="1314450" cy="32861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4057650" y="32706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4057650" y="389929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4057650" y="4299348"/>
            <a:ext cx="1314450" cy="329803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4057650" y="4686300"/>
            <a:ext cx="1314450" cy="329804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743200" y="10287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743200" y="17145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743200" y="2286000"/>
            <a:ext cx="0" cy="1714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743200" y="29718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743200" y="35433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743200" y="42291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3371850" y="3429000"/>
            <a:ext cx="685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3371850" y="2114550"/>
            <a:ext cx="742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3371850" y="857250"/>
            <a:ext cx="8001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2514600" y="9715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2457450" y="16573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2400300" y="22288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2400300" y="29146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2400300" y="354330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2400300" y="4171950"/>
            <a:ext cx="2524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3371850" y="4064794"/>
            <a:ext cx="685800" cy="5762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3371850" y="4464844"/>
            <a:ext cx="685800" cy="1762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3371850" y="4641056"/>
            <a:ext cx="685800" cy="2107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5715000" y="2628900"/>
            <a:ext cx="1943100" cy="20574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820591" y="988219"/>
            <a:ext cx="773906" cy="3479007"/>
            <a:chOff x="1409" y="830"/>
            <a:chExt cx="650" cy="2922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527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7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229350" y="685800"/>
            <a:ext cx="1771650" cy="177165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Beispiel-</a:t>
            </a:r>
          </a:p>
          <a:p>
            <a:r>
              <a:rPr lang="de-DE" sz="1650">
                <a:latin typeface="Times New Roman" pitchFamily="18" charset="0"/>
              </a:rPr>
              <a:t>Polyeder</a:t>
            </a:r>
          </a:p>
        </p:txBody>
      </p:sp>
    </p:spTree>
    <p:extLst>
      <p:ext uri="{BB962C8B-B14F-4D97-AF65-F5344CB8AC3E}">
        <p14:creationId xmlns:p14="http://schemas.microsoft.com/office/powerpoint/2010/main" val="214115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71650" y="-114300"/>
          <a:ext cx="5715000" cy="526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4" imgW="6603840" imgH="6270480" progId="Visio.Drawing.6">
                  <p:embed/>
                </p:oleObj>
              </mc:Choice>
              <mc:Fallback>
                <p:oleObj name="VISIO" r:id="rId4" imgW="6603840" imgH="6270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-114300"/>
                        <a:ext cx="5715000" cy="526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44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43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249345"/>
              </p:ext>
            </p:extLst>
          </p:nvPr>
        </p:nvGraphicFramePr>
        <p:xfrm>
          <a:off x="920401" y="789992"/>
          <a:ext cx="7080599" cy="435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4" imgW="6575400" imgH="4042800" progId="Visio.Drawing.6">
                  <p:embed/>
                </p:oleObj>
              </mc:Choice>
              <mc:Fallback>
                <p:oleObj name="VISIO" r:id="rId4" imgW="6575400" imgH="4042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01" y="789992"/>
                        <a:ext cx="7080599" cy="435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42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44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Interaktions-Diagramm</a:t>
            </a:r>
            <a:r>
              <a:rPr lang="de-DE" sz="2400" b="1" dirty="0"/>
              <a:t>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143000" y="1303735"/>
          <a:ext cx="6858000" cy="312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4" imgW="7427880" imgH="3381840" progId="Visio.Drawing.6">
                  <p:embed/>
                </p:oleObj>
              </mc:Choice>
              <mc:Fallback>
                <p:oleObj name="VISIO" r:id="rId4" imgW="7427880" imgH="3381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03735"/>
                        <a:ext cx="6858000" cy="312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1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45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Interaktions-Diagramm: </a:t>
            </a:r>
            <a:r>
              <a:rPr lang="de-DE" i="1" dirty="0" smtClean="0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43000" y="872729"/>
          <a:ext cx="6858000" cy="339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4" imgW="7589880" imgH="3761640" progId="Visio.Drawing.6">
                  <p:embed/>
                </p:oleObj>
              </mc:Choice>
              <mc:Fallback>
                <p:oleObj name="VISIO" r:id="rId4" imgW="7589880" imgH="3761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72729"/>
                        <a:ext cx="6858000" cy="3399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687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4350"/>
          </a:xfrm>
        </p:spPr>
        <p:txBody>
          <a:bodyPr/>
          <a:lstStyle/>
          <a:p>
            <a:pPr algn="ctr"/>
            <a:r>
              <a:rPr lang="de-DE" smtClean="0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57200"/>
            <a:ext cx="6858000" cy="46863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 smtClean="0"/>
              <a:t>Prozeßbeschreibung</a:t>
            </a:r>
            <a:r>
              <a:rPr lang="de-DE" b="1" dirty="0" smtClean="0"/>
              <a:t>: </a:t>
            </a:r>
            <a:r>
              <a:rPr lang="de-DE" i="1" dirty="0" smtClean="0"/>
              <a:t>Zeugnisausstellung</a:t>
            </a:r>
            <a:endParaRPr lang="de-DE" dirty="0" smtClean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benötigte Daten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Studienordnungen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Studenteninformation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 ...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 smtClean="0"/>
              <a:t>Zu verarbeitende Datenmenge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 5 000 Studenten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100 000 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1800" dirty="0"/>
              <a:t>100 Studienordnungen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481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1143000" y="377428"/>
            <a:ext cx="6858000" cy="4744641"/>
            <a:chOff x="0" y="0"/>
            <a:chExt cx="5760" cy="3985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latin typeface="Times New Roman" pitchFamily="18" charset="0"/>
                </a:rPr>
                <a:t>Hardware/BS-</a:t>
              </a:r>
            </a:p>
            <a:p>
              <a:pPr algn="ctr"/>
              <a:r>
                <a:rPr lang="de-DE" sz="1600" dirty="0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Datenverarbeitungs-</a:t>
              </a:r>
            </a:p>
            <a:p>
              <a:r>
                <a:rPr lang="de-DE" sz="1600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Informations-</a:t>
              </a:r>
            </a:p>
            <a:p>
              <a:r>
                <a:rPr lang="de-DE" sz="1600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DBMS-</a:t>
              </a:r>
            </a:p>
            <a:p>
              <a:r>
                <a:rPr lang="de-DE" sz="1600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Physischer </a:t>
              </a:r>
            </a:p>
            <a:p>
              <a:r>
                <a:rPr lang="de-DE" sz="1600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Implementations-</a:t>
              </a:r>
            </a:p>
            <a:p>
              <a:r>
                <a:rPr lang="de-DE" sz="1600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Konzeptueller</a:t>
              </a:r>
            </a:p>
            <a:p>
              <a:r>
                <a:rPr lang="de-DE" sz="1600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600">
                  <a:latin typeface="Times New Roman" pitchFamily="18" charset="0"/>
                </a:rPr>
                <a:t>Anforderungs-</a:t>
              </a:r>
            </a:p>
            <a:p>
              <a:r>
                <a:rPr lang="de-DE" sz="1600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0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 sz="1600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7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 sz="1600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7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1143000" y="1"/>
            <a:ext cx="6858000" cy="5078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27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  <p:extLst>
      <p:ext uri="{BB962C8B-B14F-4D97-AF65-F5344CB8AC3E}">
        <p14:creationId xmlns:p14="http://schemas.microsoft.com/office/powerpoint/2010/main" val="142571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609B4F-C50D-4AA0-9F97-C6F6F1A6D8E3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Entity/Relationship-Modellierung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3600450" cy="4114800"/>
          </a:xfrm>
        </p:spPr>
        <p:txBody>
          <a:bodyPr/>
          <a:lstStyle/>
          <a:p>
            <a:pPr>
              <a:lnSpc>
                <a:spcPct val="260000"/>
              </a:lnSpc>
            </a:pPr>
            <a:r>
              <a:rPr lang="de-DE" smtClean="0"/>
              <a:t>Entity (Gegenstandstyp)</a:t>
            </a:r>
          </a:p>
          <a:p>
            <a:pPr>
              <a:lnSpc>
                <a:spcPct val="260000"/>
              </a:lnSpc>
            </a:pPr>
            <a:r>
              <a:rPr lang="de-DE" smtClean="0"/>
              <a:t>Relationship (Beziehungstyp)</a:t>
            </a:r>
          </a:p>
          <a:p>
            <a:pPr>
              <a:lnSpc>
                <a:spcPct val="260000"/>
              </a:lnSpc>
            </a:pPr>
            <a:r>
              <a:rPr lang="de-DE" smtClean="0"/>
              <a:t>Attribut (Eigenschaft)</a:t>
            </a:r>
          </a:p>
          <a:p>
            <a:pPr>
              <a:lnSpc>
                <a:spcPct val="260000"/>
              </a:lnSpc>
            </a:pPr>
            <a:r>
              <a:rPr lang="de-DE" smtClean="0"/>
              <a:t>Schlüssel (Identifikation)</a:t>
            </a:r>
          </a:p>
          <a:p>
            <a:pPr>
              <a:lnSpc>
                <a:spcPct val="260000"/>
              </a:lnSpc>
            </a:pPr>
            <a:r>
              <a:rPr lang="de-DE" smtClean="0"/>
              <a:t>Rolle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429250" y="1428750"/>
            <a:ext cx="17145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50">
                <a:latin typeface="Times New Roman" pitchFamily="18" charset="0"/>
              </a:rPr>
              <a:t>Studenten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486400" y="3543300"/>
            <a:ext cx="1714500" cy="457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50">
                <a:latin typeface="Times New Roman" pitchFamily="18" charset="0"/>
              </a:rPr>
              <a:t>Vorlesungen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600700" y="2457450"/>
            <a:ext cx="1428750" cy="514350"/>
          </a:xfrm>
          <a:prstGeom prst="diamond">
            <a:avLst/>
          </a:prstGeom>
          <a:solidFill>
            <a:srgbClr val="00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950">
                <a:latin typeface="Times New Roman" pitchFamily="18" charset="0"/>
              </a:rPr>
              <a:t>hören</a:t>
            </a:r>
          </a:p>
        </p:txBody>
      </p:sp>
      <p:cxnSp>
        <p:nvCxnSpPr>
          <p:cNvPr id="91143" name="AutoShape 7"/>
          <p:cNvCxnSpPr>
            <a:cxnSpLocks noChangeShapeType="1"/>
            <a:stCxn id="91140" idx="2"/>
            <a:endCxn id="91142" idx="0"/>
          </p:cNvCxnSpPr>
          <p:nvPr/>
        </p:nvCxnSpPr>
        <p:spPr bwMode="auto">
          <a:xfrm>
            <a:off x="6286500" y="1885950"/>
            <a:ext cx="28575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4" name="AutoShape 8"/>
          <p:cNvCxnSpPr>
            <a:cxnSpLocks noChangeShapeType="1"/>
            <a:stCxn id="91142" idx="2"/>
            <a:endCxn id="91141" idx="0"/>
          </p:cNvCxnSpPr>
          <p:nvPr/>
        </p:nvCxnSpPr>
        <p:spPr bwMode="auto">
          <a:xfrm>
            <a:off x="6315075" y="2971800"/>
            <a:ext cx="28575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4914900" y="451485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50" dirty="0" err="1">
                <a:latin typeface="Times New Roman" pitchFamily="18" charset="0"/>
              </a:rPr>
              <a:t>VorlNr</a:t>
            </a:r>
            <a:endParaRPr lang="de-DE" sz="1650" dirty="0">
              <a:latin typeface="Times New Roman" pitchFamily="18" charset="0"/>
            </a:endParaRP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6000750" y="451485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Titel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7086600" y="451485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SWS</a:t>
            </a:r>
          </a:p>
        </p:txBody>
      </p:sp>
      <p:cxnSp>
        <p:nvCxnSpPr>
          <p:cNvPr id="91148" name="AutoShape 12"/>
          <p:cNvCxnSpPr>
            <a:cxnSpLocks noChangeShapeType="1"/>
            <a:stCxn id="91141" idx="2"/>
            <a:endCxn id="91145" idx="7"/>
          </p:cNvCxnSpPr>
          <p:nvPr/>
        </p:nvCxnSpPr>
        <p:spPr bwMode="auto">
          <a:xfrm flipH="1">
            <a:off x="5695950" y="4000500"/>
            <a:ext cx="647700" cy="5726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9" name="AutoShape 13"/>
          <p:cNvCxnSpPr>
            <a:cxnSpLocks noChangeShapeType="1"/>
            <a:stCxn id="91141" idx="2"/>
            <a:endCxn id="91146" idx="0"/>
          </p:cNvCxnSpPr>
          <p:nvPr/>
        </p:nvCxnSpPr>
        <p:spPr bwMode="auto">
          <a:xfrm>
            <a:off x="6343650" y="4000500"/>
            <a:ext cx="114300" cy="514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0" name="AutoShape 14"/>
          <p:cNvCxnSpPr>
            <a:cxnSpLocks noChangeShapeType="1"/>
            <a:stCxn id="91141" idx="2"/>
            <a:endCxn id="91147" idx="1"/>
          </p:cNvCxnSpPr>
          <p:nvPr/>
        </p:nvCxnSpPr>
        <p:spPr bwMode="auto">
          <a:xfrm>
            <a:off x="6343650" y="4000500"/>
            <a:ext cx="876300" cy="5726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4800600" y="80010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50" dirty="0" err="1">
                <a:latin typeface="Times New Roman" pitchFamily="18" charset="0"/>
              </a:rPr>
              <a:t>MatrNr</a:t>
            </a:r>
            <a:endParaRPr lang="de-DE" sz="1650" dirty="0">
              <a:latin typeface="Times New Roman" pitchFamily="18" charset="0"/>
            </a:endParaRP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5772150" y="80010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650">
                <a:latin typeface="Times New Roman" pitchFamily="18" charset="0"/>
              </a:rPr>
              <a:t>Name</a:t>
            </a:r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6743700" y="800100"/>
            <a:ext cx="914400" cy="4000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50" dirty="0">
                <a:latin typeface="Times New Roman" pitchFamily="18" charset="0"/>
              </a:rPr>
              <a:t>Semester</a:t>
            </a:r>
          </a:p>
        </p:txBody>
      </p:sp>
      <p:cxnSp>
        <p:nvCxnSpPr>
          <p:cNvPr id="91154" name="AutoShape 18"/>
          <p:cNvCxnSpPr>
            <a:cxnSpLocks noChangeShapeType="1"/>
            <a:stCxn id="91140" idx="0"/>
            <a:endCxn id="91151" idx="5"/>
          </p:cNvCxnSpPr>
          <p:nvPr/>
        </p:nvCxnSpPr>
        <p:spPr bwMode="auto">
          <a:xfrm flipH="1" flipV="1">
            <a:off x="5581650" y="1141810"/>
            <a:ext cx="704850" cy="28694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5" name="AutoShape 19"/>
          <p:cNvCxnSpPr>
            <a:cxnSpLocks noChangeShapeType="1"/>
            <a:stCxn id="91140" idx="0"/>
            <a:endCxn id="91152" idx="4"/>
          </p:cNvCxnSpPr>
          <p:nvPr/>
        </p:nvCxnSpPr>
        <p:spPr bwMode="auto">
          <a:xfrm flipH="1" flipV="1">
            <a:off x="6229350" y="1200150"/>
            <a:ext cx="57150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6" name="AutoShape 20"/>
          <p:cNvCxnSpPr>
            <a:cxnSpLocks noChangeShapeType="1"/>
            <a:stCxn id="91140" idx="0"/>
            <a:endCxn id="91153" idx="3"/>
          </p:cNvCxnSpPr>
          <p:nvPr/>
        </p:nvCxnSpPr>
        <p:spPr bwMode="auto">
          <a:xfrm flipV="1">
            <a:off x="6286500" y="1141810"/>
            <a:ext cx="590550" cy="28694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086350" y="4857750"/>
            <a:ext cx="62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4914900" y="1143000"/>
            <a:ext cx="62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388894" y="1934766"/>
            <a:ext cx="678391" cy="346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650">
                <a:latin typeface="Times New Roman" pitchFamily="18" charset="0"/>
              </a:rPr>
              <a:t>Hörer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6388894" y="3134916"/>
            <a:ext cx="1728358" cy="346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650">
                <a:latin typeface="Times New Roman" pitchFamily="18" charset="0"/>
              </a:rPr>
              <a:t>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69837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/>
      <p:bldP spid="91141" grpId="0" animBg="1" autoUpdateAnimBg="0"/>
      <p:bldP spid="91142" grpId="0" animBg="1" autoUpdateAnimBg="0"/>
      <p:bldP spid="91145" grpId="0" animBg="1" autoUpdateAnimBg="0"/>
      <p:bldP spid="91146" grpId="0" animBg="1" autoUpdateAnimBg="0"/>
      <p:bldP spid="91147" grpId="0" animBg="1" autoUpdateAnimBg="0"/>
      <p:bldP spid="91151" grpId="0" animBg="1" autoUpdateAnimBg="0"/>
      <p:bldP spid="91152" grpId="0" animBg="1" autoUpdateAnimBg="0"/>
      <p:bldP spid="91153" grpId="0" animBg="1" autoUpdateAnimBg="0"/>
      <p:bldP spid="91157" grpId="0" animBg="1"/>
      <p:bldP spid="91158" grpId="0" animBg="1"/>
      <p:bldP spid="91159" grpId="0" autoUpdateAnimBg="0"/>
      <p:bldP spid="911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27BC4-1C00-4B26-A2AC-FF7FC341B172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0483" name="Group 84"/>
          <p:cNvGrpSpPr>
            <a:grpSpLocks/>
          </p:cNvGrpSpPr>
          <p:nvPr/>
        </p:nvGrpSpPr>
        <p:grpSpPr bwMode="auto">
          <a:xfrm>
            <a:off x="1143000" y="39291"/>
            <a:ext cx="6858000" cy="5104209"/>
            <a:chOff x="0" y="33"/>
            <a:chExt cx="5760" cy="4287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1172" y="1010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056" y="3408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Assistenten</a:t>
              </a:r>
            </a:p>
          </p:txBody>
        </p:sp>
        <p:sp>
          <p:nvSpPr>
            <p:cNvPr id="20486" name="Oval 5"/>
            <p:cNvSpPr>
              <a:spLocks noChangeArrowheads="1"/>
            </p:cNvSpPr>
            <p:nvPr/>
          </p:nvSpPr>
          <p:spPr bwMode="auto">
            <a:xfrm>
              <a:off x="0" y="48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u="sng">
                  <a:latin typeface="Times New Roman" pitchFamily="18" charset="0"/>
                </a:rPr>
                <a:t>MatrNr</a:t>
              </a:r>
            </a:p>
          </p:txBody>
        </p:sp>
        <p:sp>
          <p:nvSpPr>
            <p:cNvPr id="20487" name="Oval 6"/>
            <p:cNvSpPr>
              <a:spLocks noChangeArrowheads="1"/>
            </p:cNvSpPr>
            <p:nvPr/>
          </p:nvSpPr>
          <p:spPr bwMode="auto">
            <a:xfrm>
              <a:off x="0" y="2928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0" y="144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Semester</a:t>
              </a:r>
            </a:p>
          </p:txBody>
        </p: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0" y="960"/>
              <a:ext cx="887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0" y="336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491" name="Oval 10"/>
            <p:cNvSpPr>
              <a:spLocks noChangeArrowheads="1"/>
            </p:cNvSpPr>
            <p:nvPr/>
          </p:nvSpPr>
          <p:spPr bwMode="auto">
            <a:xfrm>
              <a:off x="0" y="3840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Fachgebiet</a:t>
              </a: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1031" y="31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Oval 18"/>
            <p:cNvSpPr>
              <a:spLocks noChangeArrowheads="1"/>
            </p:cNvSpPr>
            <p:nvPr/>
          </p:nvSpPr>
          <p:spPr bwMode="auto">
            <a:xfrm>
              <a:off x="1296" y="2208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20494" name="AutoShape 19"/>
            <p:cNvSpPr>
              <a:spLocks noChangeArrowheads="1"/>
            </p:cNvSpPr>
            <p:nvPr/>
          </p:nvSpPr>
          <p:spPr bwMode="auto">
            <a:xfrm>
              <a:off x="2496" y="864"/>
              <a:ext cx="748" cy="45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>
                  <a:latin typeface="Times New Roman" pitchFamily="18" charset="0"/>
                </a:rPr>
                <a:t>hören</a:t>
              </a:r>
            </a:p>
          </p:txBody>
        </p:sp>
        <p:sp>
          <p:nvSpPr>
            <p:cNvPr id="20495" name="AutoShape 20"/>
            <p:cNvSpPr>
              <a:spLocks noChangeArrowheads="1"/>
            </p:cNvSpPr>
            <p:nvPr/>
          </p:nvSpPr>
          <p:spPr bwMode="auto">
            <a:xfrm>
              <a:off x="2480" y="2159"/>
              <a:ext cx="748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prüfen</a:t>
              </a:r>
            </a:p>
          </p:txBody>
        </p:sp>
        <p:sp>
          <p:nvSpPr>
            <p:cNvPr id="20496" name="AutoShape 21"/>
            <p:cNvSpPr>
              <a:spLocks noChangeArrowheads="1"/>
            </p:cNvSpPr>
            <p:nvPr/>
          </p:nvSpPr>
          <p:spPr bwMode="auto">
            <a:xfrm>
              <a:off x="2256" y="3264"/>
              <a:ext cx="1104" cy="614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arbeitenFür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509" y="3421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20498" name="Rectangle 23"/>
            <p:cNvSpPr>
              <a:spLocks noChangeArrowheads="1"/>
            </p:cNvSpPr>
            <p:nvPr/>
          </p:nvSpPr>
          <p:spPr bwMode="auto">
            <a:xfrm>
              <a:off x="3462" y="952"/>
              <a:ext cx="1028" cy="28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20499" name="AutoShape 24"/>
            <p:cNvSpPr>
              <a:spLocks noChangeArrowheads="1"/>
            </p:cNvSpPr>
            <p:nvPr/>
          </p:nvSpPr>
          <p:spPr bwMode="auto">
            <a:xfrm>
              <a:off x="4032" y="2112"/>
              <a:ext cx="747" cy="458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lesen</a:t>
              </a:r>
            </a:p>
          </p:txBody>
        </p:sp>
        <p:sp>
          <p:nvSpPr>
            <p:cNvPr id="20500" name="AutoShape 25"/>
            <p:cNvSpPr>
              <a:spLocks noChangeArrowheads="1"/>
            </p:cNvSpPr>
            <p:nvPr/>
          </p:nvSpPr>
          <p:spPr bwMode="auto">
            <a:xfrm>
              <a:off x="3286" y="33"/>
              <a:ext cx="1322" cy="399"/>
            </a:xfrm>
            <a:prstGeom prst="diamond">
              <a:avLst/>
            </a:prstGeom>
            <a:solidFill>
              <a:srgbClr val="66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voraussetzen</a:t>
              </a:r>
            </a:p>
          </p:txBody>
        </p:sp>
        <p:sp>
          <p:nvSpPr>
            <p:cNvPr id="20501" name="Oval 35"/>
            <p:cNvSpPr>
              <a:spLocks noChangeArrowheads="1"/>
            </p:cNvSpPr>
            <p:nvPr/>
          </p:nvSpPr>
          <p:spPr bwMode="auto">
            <a:xfrm>
              <a:off x="4872" y="864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SWS</a:t>
              </a:r>
            </a:p>
          </p:txBody>
        </p:sp>
        <p:sp>
          <p:nvSpPr>
            <p:cNvPr id="20502" name="Oval 36"/>
            <p:cNvSpPr>
              <a:spLocks noChangeArrowheads="1"/>
            </p:cNvSpPr>
            <p:nvPr/>
          </p:nvSpPr>
          <p:spPr bwMode="auto">
            <a:xfrm>
              <a:off x="4872" y="43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sp>
          <p:nvSpPr>
            <p:cNvPr id="20503" name="Oval 37"/>
            <p:cNvSpPr>
              <a:spLocks noChangeArrowheads="1"/>
            </p:cNvSpPr>
            <p:nvPr/>
          </p:nvSpPr>
          <p:spPr bwMode="auto">
            <a:xfrm>
              <a:off x="4872" y="1392"/>
              <a:ext cx="888" cy="345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Titel</a:t>
              </a:r>
            </a:p>
          </p:txBody>
        </p:sp>
        <p:sp>
          <p:nvSpPr>
            <p:cNvPr id="20504" name="Oval 38"/>
            <p:cNvSpPr>
              <a:spLocks noChangeArrowheads="1"/>
            </p:cNvSpPr>
            <p:nvPr/>
          </p:nvSpPr>
          <p:spPr bwMode="auto">
            <a:xfrm>
              <a:off x="4873" y="345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Raum</a:t>
              </a:r>
            </a:p>
          </p:txBody>
        </p:sp>
        <p:sp>
          <p:nvSpPr>
            <p:cNvPr id="20505" name="Oval 39"/>
            <p:cNvSpPr>
              <a:spLocks noChangeArrowheads="1"/>
            </p:cNvSpPr>
            <p:nvPr/>
          </p:nvSpPr>
          <p:spPr bwMode="auto">
            <a:xfrm>
              <a:off x="4873" y="3024"/>
              <a:ext cx="887" cy="346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Rang</a:t>
              </a:r>
            </a:p>
          </p:txBody>
        </p:sp>
        <p:sp>
          <p:nvSpPr>
            <p:cNvPr id="20506" name="Oval 40"/>
            <p:cNvSpPr>
              <a:spLocks noChangeArrowheads="1"/>
            </p:cNvSpPr>
            <p:nvPr/>
          </p:nvSpPr>
          <p:spPr bwMode="auto">
            <a:xfrm>
              <a:off x="3168" y="3976"/>
              <a:ext cx="888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sp>
          <p:nvSpPr>
            <p:cNvPr id="20507" name="Text Box 46"/>
            <p:cNvSpPr txBox="1">
              <a:spLocks noChangeArrowheads="1"/>
            </p:cNvSpPr>
            <p:nvPr/>
          </p:nvSpPr>
          <p:spPr bwMode="auto">
            <a:xfrm>
              <a:off x="4150" y="352"/>
              <a:ext cx="869" cy="54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latin typeface="Times New Roman" pitchFamily="18" charset="0"/>
                </a:rPr>
                <a:t>Nach-</a:t>
              </a:r>
            </a:p>
            <a:p>
              <a:r>
                <a:rPr lang="de-DE" dirty="0" err="1">
                  <a:latin typeface="Times New Roman" pitchFamily="18" charset="0"/>
                </a:rPr>
                <a:t>folger</a:t>
              </a:r>
              <a:endParaRPr lang="de-DE" dirty="0">
                <a:latin typeface="Times New Roman" pitchFamily="18" charset="0"/>
              </a:endParaRPr>
            </a:p>
          </p:txBody>
        </p:sp>
        <p:sp>
          <p:nvSpPr>
            <p:cNvPr id="20508" name="Text Box 47"/>
            <p:cNvSpPr txBox="1">
              <a:spLocks noChangeArrowheads="1"/>
            </p:cNvSpPr>
            <p:nvPr/>
          </p:nvSpPr>
          <p:spPr bwMode="auto">
            <a:xfrm>
              <a:off x="2688" y="480"/>
              <a:ext cx="1087" cy="31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Vorgänger</a:t>
              </a:r>
            </a:p>
          </p:txBody>
        </p:sp>
        <p:sp>
          <p:nvSpPr>
            <p:cNvPr id="20509" name="Oval 48"/>
            <p:cNvSpPr>
              <a:spLocks noChangeArrowheads="1"/>
            </p:cNvSpPr>
            <p:nvPr/>
          </p:nvSpPr>
          <p:spPr bwMode="auto">
            <a:xfrm>
              <a:off x="4128" y="3976"/>
              <a:ext cx="887" cy="344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Name</a:t>
              </a:r>
            </a:p>
          </p:txBody>
        </p:sp>
        <p:sp>
          <p:nvSpPr>
            <p:cNvPr id="20510" name="Line 54"/>
            <p:cNvSpPr>
              <a:spLocks noChangeShapeType="1"/>
            </p:cNvSpPr>
            <p:nvPr/>
          </p:nvSpPr>
          <p:spPr bwMode="auto">
            <a:xfrm>
              <a:off x="3744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1" name="Line 55"/>
            <p:cNvSpPr>
              <a:spLocks noChangeShapeType="1"/>
            </p:cNvSpPr>
            <p:nvPr/>
          </p:nvSpPr>
          <p:spPr bwMode="auto">
            <a:xfrm>
              <a:off x="4128" y="3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2" name="Rectangle 59"/>
            <p:cNvSpPr>
              <a:spLocks noChangeArrowheads="1"/>
            </p:cNvSpPr>
            <p:nvPr/>
          </p:nvSpPr>
          <p:spPr bwMode="auto">
            <a:xfrm>
              <a:off x="0" y="192"/>
              <a:ext cx="33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kumimoji="1" lang="de-DE" sz="2700">
                  <a:solidFill>
                    <a:schemeClr val="tx2"/>
                  </a:solidFill>
                  <a:latin typeface="Arial Black" pitchFamily="34" charset="0"/>
                </a:rPr>
                <a:t>Universitätsschema</a:t>
              </a:r>
            </a:p>
          </p:txBody>
        </p:sp>
        <p:cxnSp>
          <p:nvCxnSpPr>
            <p:cNvPr id="20513" name="AutoShape 60"/>
            <p:cNvCxnSpPr>
              <a:cxnSpLocks noChangeShapeType="1"/>
              <a:stCxn id="20485" idx="1"/>
              <a:endCxn id="20487" idx="5"/>
            </p:cNvCxnSpPr>
            <p:nvPr/>
          </p:nvCxnSpPr>
          <p:spPr bwMode="auto">
            <a:xfrm flipH="1" flipV="1">
              <a:off x="757" y="3222"/>
              <a:ext cx="299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4" name="AutoShape 61"/>
            <p:cNvCxnSpPr>
              <a:cxnSpLocks noChangeShapeType="1"/>
              <a:stCxn id="20485" idx="1"/>
              <a:endCxn id="20490" idx="6"/>
            </p:cNvCxnSpPr>
            <p:nvPr/>
          </p:nvCxnSpPr>
          <p:spPr bwMode="auto">
            <a:xfrm flipH="1" flipV="1">
              <a:off x="887" y="3532"/>
              <a:ext cx="169" cy="2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5" name="AutoShape 62"/>
            <p:cNvCxnSpPr>
              <a:cxnSpLocks noChangeShapeType="1"/>
              <a:stCxn id="20485" idx="1"/>
              <a:endCxn id="20491" idx="7"/>
            </p:cNvCxnSpPr>
            <p:nvPr/>
          </p:nvCxnSpPr>
          <p:spPr bwMode="auto">
            <a:xfrm flipH="1">
              <a:off x="757" y="3552"/>
              <a:ext cx="299" cy="3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6" name="AutoShape 63"/>
            <p:cNvCxnSpPr>
              <a:cxnSpLocks noChangeShapeType="1"/>
              <a:stCxn id="20495" idx="2"/>
              <a:endCxn id="20497" idx="0"/>
            </p:cNvCxnSpPr>
            <p:nvPr/>
          </p:nvCxnSpPr>
          <p:spPr bwMode="auto">
            <a:xfrm>
              <a:off x="2854" y="2617"/>
              <a:ext cx="1169" cy="8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7" name="AutoShape 64"/>
            <p:cNvCxnSpPr>
              <a:cxnSpLocks noChangeShapeType="1"/>
              <a:stCxn id="20496" idx="3"/>
              <a:endCxn id="20497" idx="1"/>
            </p:cNvCxnSpPr>
            <p:nvPr/>
          </p:nvCxnSpPr>
          <p:spPr bwMode="auto">
            <a:xfrm flipV="1">
              <a:off x="3360" y="3565"/>
              <a:ext cx="149" cy="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8" name="AutoShape 65"/>
            <p:cNvCxnSpPr>
              <a:cxnSpLocks noChangeShapeType="1"/>
              <a:stCxn id="20485" idx="3"/>
              <a:endCxn id="20496" idx="1"/>
            </p:cNvCxnSpPr>
            <p:nvPr/>
          </p:nvCxnSpPr>
          <p:spPr bwMode="auto">
            <a:xfrm>
              <a:off x="2084" y="3552"/>
              <a:ext cx="172" cy="1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19" name="AutoShape 66"/>
            <p:cNvCxnSpPr>
              <a:cxnSpLocks noChangeShapeType="1"/>
              <a:stCxn id="20495" idx="0"/>
              <a:endCxn id="20484" idx="2"/>
            </p:cNvCxnSpPr>
            <p:nvPr/>
          </p:nvCxnSpPr>
          <p:spPr bwMode="auto">
            <a:xfrm flipH="1" flipV="1">
              <a:off x="1686" y="1297"/>
              <a:ext cx="1168" cy="8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0" name="AutoShape 67"/>
            <p:cNvCxnSpPr>
              <a:cxnSpLocks noChangeShapeType="1"/>
              <a:stCxn id="20498" idx="2"/>
              <a:endCxn id="20495" idx="0"/>
            </p:cNvCxnSpPr>
            <p:nvPr/>
          </p:nvCxnSpPr>
          <p:spPr bwMode="auto">
            <a:xfrm flipH="1">
              <a:off x="2854" y="1239"/>
              <a:ext cx="1122" cy="9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1" name="AutoShape 68"/>
            <p:cNvCxnSpPr>
              <a:cxnSpLocks noChangeShapeType="1"/>
              <a:stCxn id="20497" idx="0"/>
              <a:endCxn id="20499" idx="2"/>
            </p:cNvCxnSpPr>
            <p:nvPr/>
          </p:nvCxnSpPr>
          <p:spPr bwMode="auto">
            <a:xfrm flipV="1">
              <a:off x="4023" y="2570"/>
              <a:ext cx="383" cy="85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2" name="AutoShape 69"/>
            <p:cNvCxnSpPr>
              <a:cxnSpLocks noChangeShapeType="1"/>
              <a:stCxn id="20498" idx="2"/>
              <a:endCxn id="20499" idx="0"/>
            </p:cNvCxnSpPr>
            <p:nvPr/>
          </p:nvCxnSpPr>
          <p:spPr bwMode="auto">
            <a:xfrm>
              <a:off x="3976" y="1239"/>
              <a:ext cx="430" cy="8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3" name="AutoShape 70"/>
            <p:cNvCxnSpPr>
              <a:cxnSpLocks noChangeShapeType="1"/>
              <a:stCxn id="20484" idx="3"/>
              <a:endCxn id="20494" idx="1"/>
            </p:cNvCxnSpPr>
            <p:nvPr/>
          </p:nvCxnSpPr>
          <p:spPr bwMode="auto">
            <a:xfrm flipV="1">
              <a:off x="2200" y="1094"/>
              <a:ext cx="296" cy="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4" name="AutoShape 71"/>
            <p:cNvCxnSpPr>
              <a:cxnSpLocks noChangeShapeType="1"/>
              <a:stCxn id="20494" idx="3"/>
              <a:endCxn id="20498" idx="1"/>
            </p:cNvCxnSpPr>
            <p:nvPr/>
          </p:nvCxnSpPr>
          <p:spPr bwMode="auto">
            <a:xfrm>
              <a:off x="3244" y="1094"/>
              <a:ext cx="218" cy="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5" name="AutoShape 72"/>
            <p:cNvCxnSpPr>
              <a:cxnSpLocks noChangeShapeType="1"/>
              <a:stCxn id="20497" idx="2"/>
              <a:endCxn id="20506" idx="0"/>
            </p:cNvCxnSpPr>
            <p:nvPr/>
          </p:nvCxnSpPr>
          <p:spPr bwMode="auto">
            <a:xfrm flipH="1">
              <a:off x="3612" y="3708"/>
              <a:ext cx="411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6" name="AutoShape 73"/>
            <p:cNvCxnSpPr>
              <a:cxnSpLocks noChangeShapeType="1"/>
              <a:stCxn id="20497" idx="2"/>
              <a:endCxn id="20509" idx="0"/>
            </p:cNvCxnSpPr>
            <p:nvPr/>
          </p:nvCxnSpPr>
          <p:spPr bwMode="auto">
            <a:xfrm>
              <a:off x="4023" y="3708"/>
              <a:ext cx="549" cy="2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7" name="AutoShape 74"/>
            <p:cNvCxnSpPr>
              <a:cxnSpLocks noChangeShapeType="1"/>
              <a:stCxn id="20497" idx="3"/>
              <a:endCxn id="20505" idx="3"/>
            </p:cNvCxnSpPr>
            <p:nvPr/>
          </p:nvCxnSpPr>
          <p:spPr bwMode="auto">
            <a:xfrm flipV="1">
              <a:off x="4537" y="3319"/>
              <a:ext cx="466" cy="246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8" name="AutoShape 75"/>
            <p:cNvCxnSpPr>
              <a:cxnSpLocks noChangeShapeType="1"/>
              <a:stCxn id="20497" idx="3"/>
              <a:endCxn id="20504" idx="2"/>
            </p:cNvCxnSpPr>
            <p:nvPr/>
          </p:nvCxnSpPr>
          <p:spPr bwMode="auto">
            <a:xfrm>
              <a:off x="4537" y="3565"/>
              <a:ext cx="336" cy="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9" name="AutoShape 76"/>
            <p:cNvCxnSpPr>
              <a:cxnSpLocks noChangeShapeType="1"/>
              <a:stCxn id="20484" idx="1"/>
              <a:endCxn id="20486" idx="5"/>
            </p:cNvCxnSpPr>
            <p:nvPr/>
          </p:nvCxnSpPr>
          <p:spPr bwMode="auto">
            <a:xfrm flipH="1" flipV="1">
              <a:off x="757" y="774"/>
              <a:ext cx="415" cy="38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0" name="AutoShape 77"/>
            <p:cNvCxnSpPr>
              <a:cxnSpLocks noChangeShapeType="1"/>
              <a:stCxn id="20484" idx="1"/>
              <a:endCxn id="20489" idx="6"/>
            </p:cNvCxnSpPr>
            <p:nvPr/>
          </p:nvCxnSpPr>
          <p:spPr bwMode="auto">
            <a:xfrm flipH="1" flipV="1">
              <a:off x="887" y="1133"/>
              <a:ext cx="285" cy="21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1" name="AutoShape 78"/>
            <p:cNvCxnSpPr>
              <a:cxnSpLocks noChangeShapeType="1"/>
              <a:stCxn id="20484" idx="1"/>
              <a:endCxn id="20488" idx="7"/>
            </p:cNvCxnSpPr>
            <p:nvPr/>
          </p:nvCxnSpPr>
          <p:spPr bwMode="auto">
            <a:xfrm flipH="1">
              <a:off x="757" y="1154"/>
              <a:ext cx="415" cy="33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2" name="AutoShape 80"/>
            <p:cNvCxnSpPr>
              <a:cxnSpLocks noChangeShapeType="1"/>
              <a:stCxn id="20498" idx="3"/>
              <a:endCxn id="20502" idx="3"/>
            </p:cNvCxnSpPr>
            <p:nvPr/>
          </p:nvCxnSpPr>
          <p:spPr bwMode="auto">
            <a:xfrm flipV="1">
              <a:off x="4490" y="726"/>
              <a:ext cx="512" cy="37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3" name="AutoShape 81"/>
            <p:cNvCxnSpPr>
              <a:cxnSpLocks noChangeShapeType="1"/>
              <a:stCxn id="20498" idx="3"/>
              <a:endCxn id="20501" idx="2"/>
            </p:cNvCxnSpPr>
            <p:nvPr/>
          </p:nvCxnSpPr>
          <p:spPr bwMode="auto">
            <a:xfrm flipV="1">
              <a:off x="4490" y="1036"/>
              <a:ext cx="382" cy="6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4" name="AutoShape 82"/>
            <p:cNvCxnSpPr>
              <a:cxnSpLocks noChangeShapeType="1"/>
              <a:stCxn id="20498" idx="3"/>
              <a:endCxn id="20503" idx="1"/>
            </p:cNvCxnSpPr>
            <p:nvPr/>
          </p:nvCxnSpPr>
          <p:spPr bwMode="auto">
            <a:xfrm>
              <a:off x="4490" y="1096"/>
              <a:ext cx="512" cy="34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35" name="AutoShape 83"/>
            <p:cNvCxnSpPr>
              <a:cxnSpLocks noChangeShapeType="1"/>
              <a:stCxn id="20495" idx="1"/>
              <a:endCxn id="20493" idx="6"/>
            </p:cNvCxnSpPr>
            <p:nvPr/>
          </p:nvCxnSpPr>
          <p:spPr bwMode="auto">
            <a:xfrm flipH="1" flipV="1">
              <a:off x="2183" y="2380"/>
              <a:ext cx="297" cy="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75948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2D9CB-8818-4785-B40B-44458658D03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1370</Words>
  <Application>Microsoft Macintosh PowerPoint</Application>
  <PresentationFormat>Bildschirmpräsentation (16:9)</PresentationFormat>
  <Paragraphs>714</Paragraphs>
  <Slides>45</Slides>
  <Notes>43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62" baseType="lpstr">
      <vt:lpstr>Courier New</vt:lpstr>
      <vt:lpstr>Abadi MT Condensed Light</vt:lpstr>
      <vt:lpstr>Arial</vt:lpstr>
      <vt:lpstr>Arial Black</vt:lpstr>
      <vt:lpstr>Calibri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VISIO</vt:lpstr>
      <vt:lpstr>PowerPoint-Präsentation</vt:lpstr>
      <vt:lpstr>Anforderungsanalyse</vt:lpstr>
      <vt:lpstr>Objektbeschreibung</vt:lpstr>
      <vt:lpstr>Beziehungsbeschreibung: prüfen</vt:lpstr>
      <vt:lpstr>Prozeßbeschreibungen</vt:lpstr>
      <vt:lpstr>PowerPoint-Präsentation</vt:lpstr>
      <vt:lpstr>Entity/Relationship-Modellierung</vt:lpstr>
      <vt:lpstr>PowerPoint-Präsentation</vt:lpstr>
      <vt:lpstr>PowerPoint-Präsentation</vt:lpstr>
      <vt:lpstr>Funktionalitäten</vt:lpstr>
      <vt:lpstr>Funktionalitäten bei n-stelligen Beziehungen</vt:lpstr>
      <vt:lpstr>Beispiel-Beziehung: betreuen</vt:lpstr>
      <vt:lpstr>Dadurch erzwungene Konsistenzbedingungen</vt:lpstr>
      <vt:lpstr>Ausprägung der Beziehung betreuen</vt:lpstr>
      <vt:lpstr>PowerPoint-Präsentation</vt:lpstr>
      <vt:lpstr>Funktionalitäten</vt:lpstr>
      <vt:lpstr>PowerPoint-Präsentation</vt:lpstr>
      <vt:lpstr>(min, max)-Notation</vt:lpstr>
      <vt:lpstr>Begrenzungsflächendarstellung</vt:lpstr>
      <vt:lpstr>Begrenzungsflächendarstellung</vt:lpstr>
      <vt:lpstr>Schwache, existenzabhängige Entities</vt:lpstr>
      <vt:lpstr>Prüfungen als schwacher Entitytyp</vt:lpstr>
      <vt:lpstr>Generalisierung</vt:lpstr>
      <vt:lpstr>Universitätsschema mit Generalisierung und (min, max)-Markierung</vt:lpstr>
      <vt:lpstr>PowerPoint-Präsentation</vt:lpstr>
      <vt:lpstr>Aggregation</vt:lpstr>
      <vt:lpstr>PowerPoint-Präsentation</vt:lpstr>
      <vt:lpstr>Konsolidierung von Teilschemata oder Sichtenintegration</vt:lpstr>
      <vt:lpstr>Möglicher Konsolidierungsbaum </vt:lpstr>
      <vt:lpstr>Drei Sichten einer Universitäts-Datenbank</vt:lpstr>
      <vt:lpstr>PowerPoint-Präsentation</vt:lpstr>
      <vt:lpstr>PowerPoint-Präsentation</vt:lpstr>
      <vt:lpstr>Beobachtungen </vt:lpstr>
      <vt:lpstr>PowerPoint-Präsentation</vt:lpstr>
      <vt:lpstr>PowerPoint-Präsentation</vt:lpstr>
      <vt:lpstr>Datenmodellierung mit UML</vt:lpstr>
      <vt:lpstr>Multiplizität</vt:lpstr>
      <vt:lpstr>Klassen und Assoziationen</vt:lpstr>
      <vt:lpstr>Aggregation</vt:lpstr>
      <vt:lpstr>Begrenzungsflächenmodellierung von Polyedern in UML</vt:lpstr>
      <vt:lpstr>Begrenzungsflächendarstellung</vt:lpstr>
      <vt:lpstr>PowerPoint-Präsentation</vt:lpstr>
      <vt:lpstr>Anwendungsfälle (use cases)</vt:lpstr>
      <vt:lpstr>Interaktions-Diagramm: Modellierung komplexer Anwendungen</vt:lpstr>
      <vt:lpstr>Interaktions-Diagramm: Prüfungsdurchführung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18</cp:revision>
  <cp:lastPrinted>2015-07-30T14:04:45Z</cp:lastPrinted>
  <dcterms:created xsi:type="dcterms:W3CDTF">2019-02-25T13:58:14Z</dcterms:created>
  <dcterms:modified xsi:type="dcterms:W3CDTF">2021-09-06T09:59:48Z</dcterms:modified>
</cp:coreProperties>
</file>