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.bin" ContentType="application/vnd.openxmlformats-officedocument.oleObject"/>
  <Override PartName="/ppt/notesSlides/notesSlide38.xml" ContentType="application/vnd.openxmlformats-officedocument.presentationml.notesSlide+xml"/>
  <Override PartName="/ppt/embeddings/oleObject2.bin" ContentType="application/vnd.openxmlformats-officedocument.oleObject"/>
  <Override PartName="/ppt/notesSlides/notesSlide39.xml" ContentType="application/vnd.openxmlformats-officedocument.presentationml.notesSlide+xml"/>
  <Override PartName="/ppt/embeddings/oleObject3.bin" ContentType="application/vnd.openxmlformats-officedocument.oleObject"/>
  <Override PartName="/ppt/notesSlides/notesSlide40.xml" ContentType="application/vnd.openxmlformats-officedocument.presentationml.notesSlide+xml"/>
  <Override PartName="/ppt/embeddings/oleObject4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5.bin" ContentType="application/vnd.openxmlformats-officedocument.oleObject"/>
  <Override PartName="/ppt/notesSlides/notesSlide43.xml" ContentType="application/vnd.openxmlformats-officedocument.presentationml.notesSlide+xml"/>
  <Override PartName="/ppt/embeddings/oleObject6.bin" ContentType="application/vnd.openxmlformats-officedocument.oleObject"/>
  <Override PartName="/ppt/notesSlides/notesSlide44.xml" ContentType="application/vnd.openxmlformats-officedocument.presentationml.notesSlide+xml"/>
  <Override PartName="/ppt/embeddings/oleObject7.bin" ContentType="application/vnd.openxmlformats-officedocument.oleObject"/>
  <Override PartName="/ppt/notesSlides/notesSlide45.xml" ContentType="application/vnd.openxmlformats-officedocument.presentationml.notesSlide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67" r:id="rId2"/>
    <p:sldId id="268" r:id="rId3"/>
    <p:sldId id="306" r:id="rId4"/>
    <p:sldId id="270" r:id="rId5"/>
    <p:sldId id="271" r:id="rId6"/>
    <p:sldId id="272" r:id="rId7"/>
    <p:sldId id="273" r:id="rId8"/>
    <p:sldId id="323" r:id="rId9"/>
    <p:sldId id="309" r:id="rId10"/>
    <p:sldId id="307" r:id="rId11"/>
    <p:sldId id="324" r:id="rId12"/>
    <p:sldId id="279" r:id="rId13"/>
    <p:sldId id="276" r:id="rId14"/>
    <p:sldId id="277" r:id="rId15"/>
    <p:sldId id="278" r:id="rId16"/>
    <p:sldId id="325" r:id="rId17"/>
    <p:sldId id="326" r:id="rId18"/>
    <p:sldId id="327" r:id="rId19"/>
    <p:sldId id="280" r:id="rId20"/>
    <p:sldId id="310" r:id="rId21"/>
    <p:sldId id="282" r:id="rId22"/>
    <p:sldId id="311" r:id="rId23"/>
    <p:sldId id="312" r:id="rId24"/>
    <p:sldId id="284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13" r:id="rId40"/>
    <p:sldId id="318" r:id="rId41"/>
    <p:sldId id="314" r:id="rId42"/>
    <p:sldId id="315" r:id="rId43"/>
    <p:sldId id="319" r:id="rId44"/>
    <p:sldId id="322" r:id="rId45"/>
    <p:sldId id="316" r:id="rId46"/>
    <p:sldId id="321" r:id="rId47"/>
    <p:sldId id="317" r:id="rId48"/>
    <p:sldId id="320" r:id="rId49"/>
  </p:sldIdLst>
  <p:sldSz cx="9144000" cy="6858000" type="screen4x3"/>
  <p:notesSz cx="7086600" cy="102235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79" d="100"/>
          <a:sy n="179" d="100"/>
        </p:scale>
        <p:origin x="-1496" y="-96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23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38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673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9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ED00-12AB-44CF-8E37-6F0BB134EFDA}" type="slidenum">
              <a:rPr lang="de-DE"/>
              <a:pPr/>
              <a:t>1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1656B-3DB7-40E9-B370-52D493946CC5}" type="slidenum">
              <a:rPr lang="de-DE"/>
              <a:pPr/>
              <a:t>10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43FE0-79E4-4C63-8FB3-693BB8BFE5D0}" type="slidenum">
              <a:rPr lang="de-DE"/>
              <a:pPr/>
              <a:t>11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D7A80-F4BC-4994-A17B-6B1F8B195A2E}" type="slidenum">
              <a:rPr lang="de-DE"/>
              <a:pPr/>
              <a:t>12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F4F06-4BA1-49E6-94D6-20DD3F3B51EA}" type="slidenum">
              <a:rPr lang="de-DE"/>
              <a:pPr/>
              <a:t>13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E76FB-CE70-412B-9CFC-F3CBCBA3A665}" type="slidenum">
              <a:rPr lang="de-DE"/>
              <a:pPr/>
              <a:t>14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120C3-8F3E-4721-A26F-321FECF238F3}" type="slidenum">
              <a:rPr lang="de-DE"/>
              <a:pPr/>
              <a:t>15</a:t>
            </a:fld>
            <a:endParaRPr 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DB40F-DBE1-4DCE-9F13-26511140F92A}" type="slidenum">
              <a:rPr lang="de-DE"/>
              <a:pPr/>
              <a:t>19</a:t>
            </a:fld>
            <a:endParaRPr 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0FB59-9C36-44A1-ABA3-93F72227C9B9}" type="slidenum">
              <a:rPr lang="de-DE"/>
              <a:pPr/>
              <a:t>20</a:t>
            </a:fld>
            <a:endParaRPr 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B7BA-4DA0-4105-A82B-9A16B368D00A}" type="slidenum">
              <a:rPr lang="de-DE"/>
              <a:pPr/>
              <a:t>21</a:t>
            </a:fld>
            <a:endParaRPr 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B6EAE-63CA-4BE1-8317-5DD58A95DC69}" type="slidenum">
              <a:rPr lang="de-DE"/>
              <a:pPr/>
              <a:t>22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7B746-5B16-4A34-965F-42B67E64E519}" type="slidenum">
              <a:rPr lang="de-DE"/>
              <a:pPr/>
              <a:t>2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D356E-77BE-49BF-B964-4075E5C6B100}" type="slidenum">
              <a:rPr lang="de-DE"/>
              <a:pPr/>
              <a:t>23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A6FCC-66D4-4CF8-AA1B-A7818FDBEE5C}" type="slidenum">
              <a:rPr lang="de-DE"/>
              <a:pPr/>
              <a:t>24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E8F50-EE93-482C-B0A6-83B77E0434CC}" type="slidenum">
              <a:rPr lang="de-DE"/>
              <a:pPr/>
              <a:t>25</a:t>
            </a:fld>
            <a:endParaRPr 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320E9-5C7D-499B-A15A-463493D6FC70}" type="slidenum">
              <a:rPr lang="de-DE"/>
              <a:pPr/>
              <a:t>26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B60BC-7676-4DB5-89FC-A24D29EF1668}" type="slidenum">
              <a:rPr lang="de-DE"/>
              <a:pPr/>
              <a:t>27</a:t>
            </a:fld>
            <a:endParaRPr lang="de-D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5604B-684E-41F7-B8BE-5832C2518843}" type="slidenum">
              <a:rPr lang="de-DE"/>
              <a:pPr/>
              <a:t>28</a:t>
            </a:fld>
            <a:endParaRPr 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57C91-0175-4170-858A-A92AF9FD5E07}" type="slidenum">
              <a:rPr lang="de-DE"/>
              <a:pPr/>
              <a:t>29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76307-C94B-4F13-8915-4C4962E38219}" type="slidenum">
              <a:rPr lang="de-DE"/>
              <a:pPr/>
              <a:t>30</a:t>
            </a:fld>
            <a:endParaRPr 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0B605-C69A-4961-BF56-6762073CAB95}" type="slidenum">
              <a:rPr lang="de-DE"/>
              <a:pPr/>
              <a:t>31</a:t>
            </a:fld>
            <a:endParaRPr 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F10F9-9214-4BCD-8B38-9682F963DC3C}" type="slidenum">
              <a:rPr lang="de-DE"/>
              <a:pPr/>
              <a:t>32</a:t>
            </a:fld>
            <a:endParaRPr lang="de-D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3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E174B-A89C-49D0-A752-30ABD95CC57E}" type="slidenum">
              <a:rPr lang="de-DE"/>
              <a:pPr/>
              <a:t>33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196F4-6E7B-4042-A6B1-DDDF2B5593DF}" type="slidenum">
              <a:rPr lang="de-DE"/>
              <a:pPr/>
              <a:t>34</a:t>
            </a:fld>
            <a:endParaRPr lang="de-DE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5D820-8BA7-4554-8521-155ED2E61EF9}" type="slidenum">
              <a:rPr lang="de-DE"/>
              <a:pPr/>
              <a:t>35</a:t>
            </a:fld>
            <a:endParaRPr 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D5C63-D7A1-4C52-8555-99CCB1459DBC}" type="slidenum">
              <a:rPr lang="de-DE"/>
              <a:pPr/>
              <a:t>36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6C545-0412-48DF-8719-4F8F06FADB5A}" type="slidenum">
              <a:rPr lang="de-DE"/>
              <a:pPr/>
              <a:t>37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D263B-047E-4094-88C8-E02E0CA26B41}" type="slidenum">
              <a:rPr lang="de-DE"/>
              <a:pPr/>
              <a:t>38</a:t>
            </a:fld>
            <a:endParaRPr 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39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40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41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42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4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43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44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45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46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47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48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5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6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7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8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560A9-06F8-42E3-BB40-C6C4E8AC1C7C}" type="slidenum">
              <a:rPr lang="de-DE"/>
              <a:pPr/>
              <a:t>9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50A1E-0CB9-4778-888A-9E4BC924DCBC}" type="slidenum">
              <a:rPr lang="en-US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de-DE" smtClean="0"/>
              <a:t>Datenbankentwurf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marL="457200" indent="-457200"/>
            <a:endParaRPr lang="de-DE" sz="1600" smtClean="0"/>
          </a:p>
          <a:p>
            <a:pPr marL="457200" indent="-457200"/>
            <a:endParaRPr lang="de-DE" sz="1600" smtClean="0"/>
          </a:p>
          <a:p>
            <a:pPr marL="457200" indent="-457200">
              <a:buFont typeface="Webdings" pitchFamily="18" charset="2"/>
              <a:buNone/>
            </a:pPr>
            <a:r>
              <a:rPr lang="de-DE" sz="2800" smtClean="0"/>
              <a:t>Abstraktionsebenen des Datenbankentwurfs</a:t>
            </a:r>
          </a:p>
          <a:p>
            <a:pPr marL="457200" indent="-457200">
              <a:buFont typeface="Webdings" pitchFamily="18" charset="2"/>
              <a:buNone/>
            </a:pPr>
            <a:endParaRPr lang="de-DE" sz="2800" smtClean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smtClean="0"/>
              <a:t>Konzeptuelle 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smtClean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smtClean="0"/>
              <a:t>Implementationsebene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smtClean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smtClean="0"/>
              <a:t>Physische Ebene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27BC4-1C00-4B26-A2AC-FF7FC341B172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0483" name="Group 84"/>
          <p:cNvGrpSpPr>
            <a:grpSpLocks/>
          </p:cNvGrpSpPr>
          <p:nvPr/>
        </p:nvGrpSpPr>
        <p:grpSpPr bwMode="auto">
          <a:xfrm>
            <a:off x="0" y="52388"/>
            <a:ext cx="9144000" cy="6805612"/>
            <a:chOff x="0" y="33"/>
            <a:chExt cx="5760" cy="4287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1172" y="1010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056" y="3408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Assistenten</a:t>
              </a:r>
            </a:p>
          </p:txBody>
        </p:sp>
        <p:sp>
          <p:nvSpPr>
            <p:cNvPr id="20486" name="Oval 5"/>
            <p:cNvSpPr>
              <a:spLocks noChangeArrowheads="1"/>
            </p:cNvSpPr>
            <p:nvPr/>
          </p:nvSpPr>
          <p:spPr bwMode="auto">
            <a:xfrm>
              <a:off x="0" y="48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MatrNr</a:t>
              </a:r>
            </a:p>
          </p:txBody>
        </p:sp>
        <p:sp>
          <p:nvSpPr>
            <p:cNvPr id="20487" name="Oval 6"/>
            <p:cNvSpPr>
              <a:spLocks noChangeArrowheads="1"/>
            </p:cNvSpPr>
            <p:nvPr/>
          </p:nvSpPr>
          <p:spPr bwMode="auto">
            <a:xfrm>
              <a:off x="0" y="2928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0488" name="Oval 7"/>
            <p:cNvSpPr>
              <a:spLocks noChangeArrowheads="1"/>
            </p:cNvSpPr>
            <p:nvPr/>
          </p:nvSpPr>
          <p:spPr bwMode="auto">
            <a:xfrm>
              <a:off x="0" y="144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Semester</a:t>
              </a:r>
            </a:p>
          </p:txBody>
        </p:sp>
        <p:sp>
          <p:nvSpPr>
            <p:cNvPr id="20489" name="Oval 8"/>
            <p:cNvSpPr>
              <a:spLocks noChangeArrowheads="1"/>
            </p:cNvSpPr>
            <p:nvPr/>
          </p:nvSpPr>
          <p:spPr bwMode="auto">
            <a:xfrm>
              <a:off x="0" y="96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0490" name="Oval 9"/>
            <p:cNvSpPr>
              <a:spLocks noChangeArrowheads="1"/>
            </p:cNvSpPr>
            <p:nvPr/>
          </p:nvSpPr>
          <p:spPr bwMode="auto">
            <a:xfrm>
              <a:off x="0" y="336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0491" name="Oval 10"/>
            <p:cNvSpPr>
              <a:spLocks noChangeArrowheads="1"/>
            </p:cNvSpPr>
            <p:nvPr/>
          </p:nvSpPr>
          <p:spPr bwMode="auto">
            <a:xfrm>
              <a:off x="0" y="384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Fachgebiet</a:t>
              </a:r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1031" y="31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Oval 18"/>
            <p:cNvSpPr>
              <a:spLocks noChangeArrowheads="1"/>
            </p:cNvSpPr>
            <p:nvPr/>
          </p:nvSpPr>
          <p:spPr bwMode="auto">
            <a:xfrm>
              <a:off x="1296" y="2208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Note</a:t>
              </a:r>
            </a:p>
          </p:txBody>
        </p:sp>
        <p:sp>
          <p:nvSpPr>
            <p:cNvPr id="20494" name="AutoShape 19"/>
            <p:cNvSpPr>
              <a:spLocks noChangeArrowheads="1"/>
            </p:cNvSpPr>
            <p:nvPr/>
          </p:nvSpPr>
          <p:spPr bwMode="auto">
            <a:xfrm>
              <a:off x="2496" y="864"/>
              <a:ext cx="748" cy="45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hören</a:t>
              </a:r>
            </a:p>
          </p:txBody>
        </p:sp>
        <p:sp>
          <p:nvSpPr>
            <p:cNvPr id="20495" name="AutoShape 20"/>
            <p:cNvSpPr>
              <a:spLocks noChangeArrowheads="1"/>
            </p:cNvSpPr>
            <p:nvPr/>
          </p:nvSpPr>
          <p:spPr bwMode="auto">
            <a:xfrm>
              <a:off x="2480" y="2159"/>
              <a:ext cx="748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prüfen</a:t>
              </a:r>
            </a:p>
          </p:txBody>
        </p:sp>
        <p:sp>
          <p:nvSpPr>
            <p:cNvPr id="20496" name="AutoShape 21"/>
            <p:cNvSpPr>
              <a:spLocks noChangeArrowheads="1"/>
            </p:cNvSpPr>
            <p:nvPr/>
          </p:nvSpPr>
          <p:spPr bwMode="auto">
            <a:xfrm>
              <a:off x="2256" y="3264"/>
              <a:ext cx="1104" cy="614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arbeitenFür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509" y="3421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Professoren</a:t>
              </a:r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3462" y="952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Vorlesungen</a:t>
              </a:r>
            </a:p>
          </p:txBody>
        </p:sp>
        <p:sp>
          <p:nvSpPr>
            <p:cNvPr id="20499" name="AutoShape 24"/>
            <p:cNvSpPr>
              <a:spLocks noChangeArrowheads="1"/>
            </p:cNvSpPr>
            <p:nvPr/>
          </p:nvSpPr>
          <p:spPr bwMode="auto">
            <a:xfrm>
              <a:off x="4032" y="2112"/>
              <a:ext cx="747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lesen</a:t>
              </a:r>
            </a:p>
          </p:txBody>
        </p:sp>
        <p:sp>
          <p:nvSpPr>
            <p:cNvPr id="20500" name="AutoShape 25"/>
            <p:cNvSpPr>
              <a:spLocks noChangeArrowheads="1"/>
            </p:cNvSpPr>
            <p:nvPr/>
          </p:nvSpPr>
          <p:spPr bwMode="auto">
            <a:xfrm>
              <a:off x="3286" y="33"/>
              <a:ext cx="1322" cy="39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voraussetzen</a:t>
              </a:r>
            </a:p>
          </p:txBody>
        </p:sp>
        <p:sp>
          <p:nvSpPr>
            <p:cNvPr id="20501" name="Oval 35"/>
            <p:cNvSpPr>
              <a:spLocks noChangeArrowheads="1"/>
            </p:cNvSpPr>
            <p:nvPr/>
          </p:nvSpPr>
          <p:spPr bwMode="auto">
            <a:xfrm>
              <a:off x="4872" y="864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SWS</a:t>
              </a:r>
            </a:p>
          </p:txBody>
        </p:sp>
        <p:sp>
          <p:nvSpPr>
            <p:cNvPr id="20502" name="Oval 36"/>
            <p:cNvSpPr>
              <a:spLocks noChangeArrowheads="1"/>
            </p:cNvSpPr>
            <p:nvPr/>
          </p:nvSpPr>
          <p:spPr bwMode="auto">
            <a:xfrm>
              <a:off x="4872" y="43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VorlNr</a:t>
              </a:r>
            </a:p>
          </p:txBody>
        </p:sp>
        <p:sp>
          <p:nvSpPr>
            <p:cNvPr id="20503" name="Oval 37"/>
            <p:cNvSpPr>
              <a:spLocks noChangeArrowheads="1"/>
            </p:cNvSpPr>
            <p:nvPr/>
          </p:nvSpPr>
          <p:spPr bwMode="auto">
            <a:xfrm>
              <a:off x="4872" y="139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Titel</a:t>
              </a:r>
            </a:p>
          </p:txBody>
        </p:sp>
        <p:sp>
          <p:nvSpPr>
            <p:cNvPr id="20504" name="Oval 38"/>
            <p:cNvSpPr>
              <a:spLocks noChangeArrowheads="1"/>
            </p:cNvSpPr>
            <p:nvPr/>
          </p:nvSpPr>
          <p:spPr bwMode="auto">
            <a:xfrm>
              <a:off x="4873" y="345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Raum</a:t>
              </a:r>
            </a:p>
          </p:txBody>
        </p:sp>
        <p:sp>
          <p:nvSpPr>
            <p:cNvPr id="20505" name="Oval 39"/>
            <p:cNvSpPr>
              <a:spLocks noChangeArrowheads="1"/>
            </p:cNvSpPr>
            <p:nvPr/>
          </p:nvSpPr>
          <p:spPr bwMode="auto">
            <a:xfrm>
              <a:off x="4873" y="3024"/>
              <a:ext cx="887" cy="346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Rang</a:t>
              </a:r>
            </a:p>
          </p:txBody>
        </p:sp>
        <p:sp>
          <p:nvSpPr>
            <p:cNvPr id="20506" name="Oval 40"/>
            <p:cNvSpPr>
              <a:spLocks noChangeArrowheads="1"/>
            </p:cNvSpPr>
            <p:nvPr/>
          </p:nvSpPr>
          <p:spPr bwMode="auto">
            <a:xfrm>
              <a:off x="3168" y="3976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0507" name="Text Box 46"/>
            <p:cNvSpPr txBox="1">
              <a:spLocks noChangeArrowheads="1"/>
            </p:cNvSpPr>
            <p:nvPr/>
          </p:nvSpPr>
          <p:spPr bwMode="auto">
            <a:xfrm>
              <a:off x="3984" y="346"/>
              <a:ext cx="869" cy="51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Nach-</a:t>
              </a:r>
            </a:p>
            <a:p>
              <a:r>
                <a:rPr lang="de-DE">
                  <a:latin typeface="Times New Roman" pitchFamily="18" charset="0"/>
                </a:rPr>
                <a:t>folger</a:t>
              </a:r>
            </a:p>
          </p:txBody>
        </p:sp>
        <p:sp>
          <p:nvSpPr>
            <p:cNvPr id="20508" name="Text Box 47"/>
            <p:cNvSpPr txBox="1">
              <a:spLocks noChangeArrowheads="1"/>
            </p:cNvSpPr>
            <p:nvPr/>
          </p:nvSpPr>
          <p:spPr bwMode="auto">
            <a:xfrm>
              <a:off x="2688" y="480"/>
              <a:ext cx="108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Vorgänger</a:t>
              </a:r>
            </a:p>
          </p:txBody>
        </p:sp>
        <p:sp>
          <p:nvSpPr>
            <p:cNvPr id="20509" name="Oval 48"/>
            <p:cNvSpPr>
              <a:spLocks noChangeArrowheads="1"/>
            </p:cNvSpPr>
            <p:nvPr/>
          </p:nvSpPr>
          <p:spPr bwMode="auto">
            <a:xfrm>
              <a:off x="4128" y="397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0510" name="Line 54"/>
            <p:cNvSpPr>
              <a:spLocks noChangeShapeType="1"/>
            </p:cNvSpPr>
            <p:nvPr/>
          </p:nvSpPr>
          <p:spPr bwMode="auto">
            <a:xfrm>
              <a:off x="3744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1" name="Line 55"/>
            <p:cNvSpPr>
              <a:spLocks noChangeShapeType="1"/>
            </p:cNvSpPr>
            <p:nvPr/>
          </p:nvSpPr>
          <p:spPr bwMode="auto">
            <a:xfrm>
              <a:off x="4128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2" name="Rectangle 59"/>
            <p:cNvSpPr>
              <a:spLocks noChangeArrowheads="1"/>
            </p:cNvSpPr>
            <p:nvPr/>
          </p:nvSpPr>
          <p:spPr bwMode="auto">
            <a:xfrm>
              <a:off x="0" y="192"/>
              <a:ext cx="33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kumimoji="1" lang="de-DE" sz="3600">
                  <a:solidFill>
                    <a:schemeClr val="tx2"/>
                  </a:solidFill>
                  <a:latin typeface="Arial Black" pitchFamily="34" charset="0"/>
                </a:rPr>
                <a:t>Universitätsschema</a:t>
              </a:r>
            </a:p>
          </p:txBody>
        </p:sp>
        <p:cxnSp>
          <p:nvCxnSpPr>
            <p:cNvPr id="20513" name="AutoShape 60"/>
            <p:cNvCxnSpPr>
              <a:cxnSpLocks noChangeShapeType="1"/>
              <a:stCxn id="20485" idx="1"/>
              <a:endCxn id="20487" idx="5"/>
            </p:cNvCxnSpPr>
            <p:nvPr/>
          </p:nvCxnSpPr>
          <p:spPr bwMode="auto">
            <a:xfrm flipH="1" flipV="1">
              <a:off x="757" y="3222"/>
              <a:ext cx="299" cy="33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4" name="AutoShape 61"/>
            <p:cNvCxnSpPr>
              <a:cxnSpLocks noChangeShapeType="1"/>
              <a:stCxn id="20485" idx="1"/>
              <a:endCxn id="20490" idx="6"/>
            </p:cNvCxnSpPr>
            <p:nvPr/>
          </p:nvCxnSpPr>
          <p:spPr bwMode="auto">
            <a:xfrm flipH="1" flipV="1">
              <a:off x="887" y="3532"/>
              <a:ext cx="169" cy="2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5" name="AutoShape 62"/>
            <p:cNvCxnSpPr>
              <a:cxnSpLocks noChangeShapeType="1"/>
              <a:stCxn id="20485" idx="1"/>
              <a:endCxn id="20491" idx="7"/>
            </p:cNvCxnSpPr>
            <p:nvPr/>
          </p:nvCxnSpPr>
          <p:spPr bwMode="auto">
            <a:xfrm flipH="1">
              <a:off x="757" y="3552"/>
              <a:ext cx="299" cy="3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6" name="AutoShape 63"/>
            <p:cNvCxnSpPr>
              <a:cxnSpLocks noChangeShapeType="1"/>
              <a:stCxn id="20495" idx="2"/>
              <a:endCxn id="20497" idx="0"/>
            </p:cNvCxnSpPr>
            <p:nvPr/>
          </p:nvCxnSpPr>
          <p:spPr bwMode="auto">
            <a:xfrm>
              <a:off x="2854" y="2617"/>
              <a:ext cx="1169" cy="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7" name="AutoShape 64"/>
            <p:cNvCxnSpPr>
              <a:cxnSpLocks noChangeShapeType="1"/>
              <a:stCxn id="20496" idx="3"/>
              <a:endCxn id="20497" idx="1"/>
            </p:cNvCxnSpPr>
            <p:nvPr/>
          </p:nvCxnSpPr>
          <p:spPr bwMode="auto">
            <a:xfrm flipV="1">
              <a:off x="3360" y="3565"/>
              <a:ext cx="149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8" name="AutoShape 65"/>
            <p:cNvCxnSpPr>
              <a:cxnSpLocks noChangeShapeType="1"/>
              <a:stCxn id="20485" idx="3"/>
              <a:endCxn id="20496" idx="1"/>
            </p:cNvCxnSpPr>
            <p:nvPr/>
          </p:nvCxnSpPr>
          <p:spPr bwMode="auto">
            <a:xfrm>
              <a:off x="2084" y="3552"/>
              <a:ext cx="172" cy="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9" name="AutoShape 66"/>
            <p:cNvCxnSpPr>
              <a:cxnSpLocks noChangeShapeType="1"/>
              <a:stCxn id="20495" idx="0"/>
              <a:endCxn id="20484" idx="2"/>
            </p:cNvCxnSpPr>
            <p:nvPr/>
          </p:nvCxnSpPr>
          <p:spPr bwMode="auto">
            <a:xfrm flipH="1" flipV="1">
              <a:off x="1686" y="1297"/>
              <a:ext cx="1168" cy="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0" name="AutoShape 67"/>
            <p:cNvCxnSpPr>
              <a:cxnSpLocks noChangeShapeType="1"/>
              <a:stCxn id="20498" idx="2"/>
              <a:endCxn id="20495" idx="0"/>
            </p:cNvCxnSpPr>
            <p:nvPr/>
          </p:nvCxnSpPr>
          <p:spPr bwMode="auto">
            <a:xfrm flipH="1">
              <a:off x="2854" y="1239"/>
              <a:ext cx="1122" cy="9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1" name="AutoShape 68"/>
            <p:cNvCxnSpPr>
              <a:cxnSpLocks noChangeShapeType="1"/>
              <a:stCxn id="20497" idx="0"/>
              <a:endCxn id="20499" idx="2"/>
            </p:cNvCxnSpPr>
            <p:nvPr/>
          </p:nvCxnSpPr>
          <p:spPr bwMode="auto">
            <a:xfrm flipV="1">
              <a:off x="4023" y="2570"/>
              <a:ext cx="383" cy="85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2" name="AutoShape 69"/>
            <p:cNvCxnSpPr>
              <a:cxnSpLocks noChangeShapeType="1"/>
              <a:stCxn id="20498" idx="2"/>
              <a:endCxn id="20499" idx="0"/>
            </p:cNvCxnSpPr>
            <p:nvPr/>
          </p:nvCxnSpPr>
          <p:spPr bwMode="auto">
            <a:xfrm>
              <a:off x="3976" y="1239"/>
              <a:ext cx="430" cy="8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3" name="AutoShape 70"/>
            <p:cNvCxnSpPr>
              <a:cxnSpLocks noChangeShapeType="1"/>
              <a:stCxn id="20484" idx="3"/>
              <a:endCxn id="20494" idx="1"/>
            </p:cNvCxnSpPr>
            <p:nvPr/>
          </p:nvCxnSpPr>
          <p:spPr bwMode="auto">
            <a:xfrm flipV="1">
              <a:off x="2200" y="1094"/>
              <a:ext cx="296" cy="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4" name="AutoShape 71"/>
            <p:cNvCxnSpPr>
              <a:cxnSpLocks noChangeShapeType="1"/>
              <a:stCxn id="20494" idx="3"/>
              <a:endCxn id="20498" idx="1"/>
            </p:cNvCxnSpPr>
            <p:nvPr/>
          </p:nvCxnSpPr>
          <p:spPr bwMode="auto">
            <a:xfrm>
              <a:off x="3244" y="1094"/>
              <a:ext cx="218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5" name="AutoShape 72"/>
            <p:cNvCxnSpPr>
              <a:cxnSpLocks noChangeShapeType="1"/>
              <a:stCxn id="20497" idx="2"/>
              <a:endCxn id="20506" idx="0"/>
            </p:cNvCxnSpPr>
            <p:nvPr/>
          </p:nvCxnSpPr>
          <p:spPr bwMode="auto">
            <a:xfrm flipH="1">
              <a:off x="3612" y="3708"/>
              <a:ext cx="411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6" name="AutoShape 73"/>
            <p:cNvCxnSpPr>
              <a:cxnSpLocks noChangeShapeType="1"/>
              <a:stCxn id="20497" idx="2"/>
              <a:endCxn id="20509" idx="0"/>
            </p:cNvCxnSpPr>
            <p:nvPr/>
          </p:nvCxnSpPr>
          <p:spPr bwMode="auto">
            <a:xfrm>
              <a:off x="4023" y="3708"/>
              <a:ext cx="549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7" name="AutoShape 74"/>
            <p:cNvCxnSpPr>
              <a:cxnSpLocks noChangeShapeType="1"/>
              <a:stCxn id="20497" idx="3"/>
              <a:endCxn id="20505" idx="3"/>
            </p:cNvCxnSpPr>
            <p:nvPr/>
          </p:nvCxnSpPr>
          <p:spPr bwMode="auto">
            <a:xfrm flipV="1">
              <a:off x="4537" y="3319"/>
              <a:ext cx="466" cy="24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8" name="AutoShape 75"/>
            <p:cNvCxnSpPr>
              <a:cxnSpLocks noChangeShapeType="1"/>
              <a:stCxn id="20497" idx="3"/>
              <a:endCxn id="20504" idx="2"/>
            </p:cNvCxnSpPr>
            <p:nvPr/>
          </p:nvCxnSpPr>
          <p:spPr bwMode="auto">
            <a:xfrm>
              <a:off x="4537" y="3565"/>
              <a:ext cx="336" cy="6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9" name="AutoShape 76"/>
            <p:cNvCxnSpPr>
              <a:cxnSpLocks noChangeShapeType="1"/>
              <a:stCxn id="20484" idx="1"/>
              <a:endCxn id="20486" idx="5"/>
            </p:cNvCxnSpPr>
            <p:nvPr/>
          </p:nvCxnSpPr>
          <p:spPr bwMode="auto">
            <a:xfrm flipH="1" flipV="1">
              <a:off x="757" y="774"/>
              <a:ext cx="415" cy="38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0" name="AutoShape 77"/>
            <p:cNvCxnSpPr>
              <a:cxnSpLocks noChangeShapeType="1"/>
              <a:stCxn id="20484" idx="1"/>
              <a:endCxn id="20489" idx="6"/>
            </p:cNvCxnSpPr>
            <p:nvPr/>
          </p:nvCxnSpPr>
          <p:spPr bwMode="auto">
            <a:xfrm flipH="1" flipV="1">
              <a:off x="887" y="1133"/>
              <a:ext cx="285" cy="21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1" name="AutoShape 78"/>
            <p:cNvCxnSpPr>
              <a:cxnSpLocks noChangeShapeType="1"/>
              <a:stCxn id="20484" idx="1"/>
              <a:endCxn id="20488" idx="7"/>
            </p:cNvCxnSpPr>
            <p:nvPr/>
          </p:nvCxnSpPr>
          <p:spPr bwMode="auto">
            <a:xfrm flipH="1">
              <a:off x="757" y="1154"/>
              <a:ext cx="415" cy="33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2" name="AutoShape 80"/>
            <p:cNvCxnSpPr>
              <a:cxnSpLocks noChangeShapeType="1"/>
              <a:stCxn id="20498" idx="3"/>
              <a:endCxn id="20502" idx="3"/>
            </p:cNvCxnSpPr>
            <p:nvPr/>
          </p:nvCxnSpPr>
          <p:spPr bwMode="auto">
            <a:xfrm flipV="1">
              <a:off x="4490" y="726"/>
              <a:ext cx="512" cy="37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3" name="AutoShape 81"/>
            <p:cNvCxnSpPr>
              <a:cxnSpLocks noChangeShapeType="1"/>
              <a:stCxn id="20498" idx="3"/>
              <a:endCxn id="20501" idx="2"/>
            </p:cNvCxnSpPr>
            <p:nvPr/>
          </p:nvCxnSpPr>
          <p:spPr bwMode="auto">
            <a:xfrm flipV="1">
              <a:off x="4490" y="1036"/>
              <a:ext cx="382" cy="6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4" name="AutoShape 82"/>
            <p:cNvCxnSpPr>
              <a:cxnSpLocks noChangeShapeType="1"/>
              <a:stCxn id="20498" idx="3"/>
              <a:endCxn id="20503" idx="1"/>
            </p:cNvCxnSpPr>
            <p:nvPr/>
          </p:nvCxnSpPr>
          <p:spPr bwMode="auto">
            <a:xfrm>
              <a:off x="4490" y="1096"/>
              <a:ext cx="512" cy="34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5" name="AutoShape 83"/>
            <p:cNvCxnSpPr>
              <a:cxnSpLocks noChangeShapeType="1"/>
              <a:stCxn id="20495" idx="1"/>
              <a:endCxn id="20493" idx="6"/>
            </p:cNvCxnSpPr>
            <p:nvPr/>
          </p:nvCxnSpPr>
          <p:spPr bwMode="auto">
            <a:xfrm flipH="1" flipV="1">
              <a:off x="2183" y="2380"/>
              <a:ext cx="297" cy="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2D9CB-8818-4785-B40B-44458658D03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91EF7-B6AA-4EC0-BE3B-6E02A07B14FD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/>
            <a:r>
              <a:rPr lang="de-DE" smtClean="0"/>
              <a:t>Funktionalitäten</a:t>
            </a:r>
          </a:p>
        </p:txBody>
      </p:sp>
      <p:sp>
        <p:nvSpPr>
          <p:cNvPr id="22532" name="Line 66"/>
          <p:cNvSpPr>
            <a:spLocks noChangeShapeType="1"/>
          </p:cNvSpPr>
          <p:nvPr/>
        </p:nvSpPr>
        <p:spPr bwMode="auto">
          <a:xfrm>
            <a:off x="9144000" y="2286000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533" name="Group 165"/>
          <p:cNvGrpSpPr>
            <a:grpSpLocks/>
          </p:cNvGrpSpPr>
          <p:nvPr/>
        </p:nvGrpSpPr>
        <p:grpSpPr bwMode="auto">
          <a:xfrm>
            <a:off x="914400" y="533400"/>
            <a:ext cx="7050088" cy="808038"/>
            <a:chOff x="593" y="432"/>
            <a:chExt cx="4441" cy="509"/>
          </a:xfrm>
        </p:grpSpPr>
        <p:sp>
          <p:nvSpPr>
            <p:cNvPr id="22620" name="Rectangle 122"/>
            <p:cNvSpPr>
              <a:spLocks noChangeArrowheads="1"/>
            </p:cNvSpPr>
            <p:nvPr/>
          </p:nvSpPr>
          <p:spPr bwMode="auto">
            <a:xfrm>
              <a:off x="593" y="627"/>
              <a:ext cx="1392" cy="261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E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2621" name="Rectangle 123"/>
            <p:cNvSpPr>
              <a:spLocks noChangeArrowheads="1"/>
            </p:cNvSpPr>
            <p:nvPr/>
          </p:nvSpPr>
          <p:spPr bwMode="auto">
            <a:xfrm>
              <a:off x="3642" y="576"/>
              <a:ext cx="1392" cy="261"/>
            </a:xfrm>
            <a:prstGeom prst="rect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E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2622" name="AutoShape 124"/>
            <p:cNvSpPr>
              <a:spLocks noChangeArrowheads="1"/>
            </p:cNvSpPr>
            <p:nvPr/>
          </p:nvSpPr>
          <p:spPr bwMode="auto">
            <a:xfrm>
              <a:off x="2466" y="576"/>
              <a:ext cx="749" cy="365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de-DE" i="1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2623" name="Line 129"/>
            <p:cNvSpPr>
              <a:spLocks noChangeShapeType="1"/>
            </p:cNvSpPr>
            <p:nvPr/>
          </p:nvSpPr>
          <p:spPr bwMode="auto">
            <a:xfrm>
              <a:off x="3215" y="733"/>
              <a:ext cx="4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24" name="Line 130"/>
            <p:cNvSpPr>
              <a:spLocks noChangeShapeType="1"/>
            </p:cNvSpPr>
            <p:nvPr/>
          </p:nvSpPr>
          <p:spPr bwMode="auto">
            <a:xfrm flipH="1">
              <a:off x="1984" y="733"/>
              <a:ext cx="4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25" name="Line 133"/>
            <p:cNvSpPr>
              <a:spLocks noChangeShapeType="1"/>
            </p:cNvSpPr>
            <p:nvPr/>
          </p:nvSpPr>
          <p:spPr bwMode="auto">
            <a:xfrm>
              <a:off x="2145" y="576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26" name="Text Box 150"/>
            <p:cNvSpPr txBox="1">
              <a:spLocks noChangeArrowheads="1"/>
            </p:cNvSpPr>
            <p:nvPr/>
          </p:nvSpPr>
          <p:spPr bwMode="auto">
            <a:xfrm>
              <a:off x="2064" y="432"/>
              <a:ext cx="3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22627" name="Text Box 151"/>
            <p:cNvSpPr txBox="1">
              <a:spLocks noChangeArrowheads="1"/>
            </p:cNvSpPr>
            <p:nvPr/>
          </p:nvSpPr>
          <p:spPr bwMode="auto">
            <a:xfrm>
              <a:off x="3216" y="432"/>
              <a:ext cx="3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>
                  <a:latin typeface="Times New Roman" pitchFamily="18" charset="0"/>
                </a:rPr>
                <a:t>...</a:t>
              </a:r>
            </a:p>
          </p:txBody>
        </p:sp>
      </p:grpSp>
      <p:sp>
        <p:nvSpPr>
          <p:cNvPr id="22534" name="Text Box 156"/>
          <p:cNvSpPr txBox="1">
            <a:spLocks noChangeArrowheads="1"/>
          </p:cNvSpPr>
          <p:nvPr/>
        </p:nvSpPr>
        <p:spPr bwMode="auto">
          <a:xfrm>
            <a:off x="2819400" y="1295400"/>
            <a:ext cx="3429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i="1">
                <a:latin typeface="Times New Roman" pitchFamily="18" charset="0"/>
              </a:rPr>
              <a:t>R </a:t>
            </a:r>
            <a:r>
              <a:rPr lang="de-DE" sz="3600" i="1">
                <a:latin typeface="Times New Roman" pitchFamily="18" charset="0"/>
                <a:sym typeface="Symbol" pitchFamily="18" charset="2"/>
              </a:rPr>
              <a:t>  </a:t>
            </a:r>
            <a:r>
              <a:rPr lang="de-DE" sz="3600" i="1">
                <a:latin typeface="Times New Roman" pitchFamily="18" charset="0"/>
              </a:rPr>
              <a:t>E</a:t>
            </a:r>
            <a:r>
              <a:rPr lang="de-DE" sz="3600" i="1" baseline="-25000">
                <a:latin typeface="Times New Roman" pitchFamily="18" charset="0"/>
              </a:rPr>
              <a:t>1</a:t>
            </a:r>
            <a:r>
              <a:rPr lang="de-DE" sz="36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de-DE" sz="3600">
                <a:latin typeface="Abadi MT Condensed Light" pitchFamily="34" charset="0"/>
              </a:rPr>
              <a:t>x  </a:t>
            </a:r>
            <a:r>
              <a:rPr lang="de-DE" sz="3600" i="1">
                <a:latin typeface="Times New Roman" pitchFamily="18" charset="0"/>
              </a:rPr>
              <a:t>E</a:t>
            </a:r>
            <a:r>
              <a:rPr lang="de-DE" sz="3600" i="1" baseline="-25000">
                <a:latin typeface="Times New Roman" pitchFamily="18" charset="0"/>
              </a:rPr>
              <a:t>2</a:t>
            </a:r>
            <a:r>
              <a:rPr lang="de-DE" sz="1600" i="1" baseline="-25000">
                <a:latin typeface="Times New Roman" pitchFamily="18" charset="0"/>
              </a:rPr>
              <a:t> </a:t>
            </a:r>
          </a:p>
        </p:txBody>
      </p:sp>
      <p:sp>
        <p:nvSpPr>
          <p:cNvPr id="43087" name="Oval 79"/>
          <p:cNvSpPr>
            <a:spLocks noChangeArrowheads="1"/>
          </p:cNvSpPr>
          <p:nvPr/>
        </p:nvSpPr>
        <p:spPr bwMode="auto">
          <a:xfrm>
            <a:off x="5357813" y="1825625"/>
            <a:ext cx="1020762" cy="22367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5783263" y="2073275"/>
            <a:ext cx="255587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5527675" y="2487613"/>
            <a:ext cx="255588" cy="2492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5527675" y="3151188"/>
            <a:ext cx="255588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5953125" y="2819400"/>
            <a:ext cx="255588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868988" y="3398838"/>
            <a:ext cx="254000" cy="2492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4" name="Oval 86"/>
          <p:cNvSpPr>
            <a:spLocks noChangeArrowheads="1"/>
          </p:cNvSpPr>
          <p:nvPr/>
        </p:nvSpPr>
        <p:spPr bwMode="auto">
          <a:xfrm>
            <a:off x="7058025" y="1825625"/>
            <a:ext cx="1019175" cy="2236788"/>
          </a:xfrm>
          <a:prstGeom prst="ellipse">
            <a:avLst/>
          </a:prstGeom>
          <a:solidFill>
            <a:srgbClr val="66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7481888" y="2073275"/>
            <a:ext cx="255587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7227888" y="2405063"/>
            <a:ext cx="254000" cy="2492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7481888" y="2819400"/>
            <a:ext cx="255587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7651750" y="2405063"/>
            <a:ext cx="255588" cy="2492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9" name="Rectangle 91"/>
          <p:cNvSpPr>
            <a:spLocks noChangeArrowheads="1"/>
          </p:cNvSpPr>
          <p:nvPr/>
        </p:nvSpPr>
        <p:spPr bwMode="auto">
          <a:xfrm>
            <a:off x="7142163" y="3151188"/>
            <a:ext cx="255587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00" name="Rectangle 92"/>
          <p:cNvSpPr>
            <a:spLocks noChangeArrowheads="1"/>
          </p:cNvSpPr>
          <p:nvPr/>
        </p:nvSpPr>
        <p:spPr bwMode="auto">
          <a:xfrm>
            <a:off x="7651750" y="3151188"/>
            <a:ext cx="255588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5868988" y="1825625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2" name="Rectangle 134"/>
          <p:cNvSpPr>
            <a:spLocks noChangeArrowheads="1"/>
          </p:cNvSpPr>
          <p:nvPr/>
        </p:nvSpPr>
        <p:spPr bwMode="auto">
          <a:xfrm>
            <a:off x="7481888" y="3565525"/>
            <a:ext cx="255587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3" name="Line 135"/>
          <p:cNvSpPr>
            <a:spLocks noChangeShapeType="1"/>
          </p:cNvSpPr>
          <p:nvPr/>
        </p:nvSpPr>
        <p:spPr bwMode="auto">
          <a:xfrm>
            <a:off x="6038850" y="2157413"/>
            <a:ext cx="14430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>
            <a:off x="6038850" y="2239963"/>
            <a:ext cx="1189038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5" name="Line 137"/>
          <p:cNvSpPr>
            <a:spLocks noChangeShapeType="1"/>
          </p:cNvSpPr>
          <p:nvPr/>
        </p:nvSpPr>
        <p:spPr bwMode="auto">
          <a:xfrm>
            <a:off x="6208713" y="2984500"/>
            <a:ext cx="12731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7" name="Line 139"/>
          <p:cNvSpPr>
            <a:spLocks noChangeShapeType="1"/>
          </p:cNvSpPr>
          <p:nvPr/>
        </p:nvSpPr>
        <p:spPr bwMode="auto">
          <a:xfrm flipV="1">
            <a:off x="6122988" y="3316288"/>
            <a:ext cx="1019175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>
            <a:off x="6122988" y="3565525"/>
            <a:ext cx="135890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69" name="Text Box 161"/>
          <p:cNvSpPr txBox="1">
            <a:spLocks noChangeArrowheads="1"/>
          </p:cNvSpPr>
          <p:nvPr/>
        </p:nvSpPr>
        <p:spPr bwMode="auto">
          <a:xfrm>
            <a:off x="4419600" y="2819400"/>
            <a:ext cx="990600" cy="519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1:</a:t>
            </a:r>
            <a:r>
              <a:rPr lang="de-DE" sz="2800" i="1">
                <a:latin typeface="Times New Roman" pitchFamily="18" charset="0"/>
              </a:rPr>
              <a:t>N</a:t>
            </a:r>
            <a:endParaRPr lang="de-DE" sz="2800">
              <a:latin typeface="Times New Roman" pitchFamily="18" charset="0"/>
            </a:endParaRPr>
          </a:p>
        </p:txBody>
      </p:sp>
      <p:grpSp>
        <p:nvGrpSpPr>
          <p:cNvPr id="3" name="Group 169"/>
          <p:cNvGrpSpPr>
            <a:grpSpLocks/>
          </p:cNvGrpSpPr>
          <p:nvPr/>
        </p:nvGrpSpPr>
        <p:grpSpPr bwMode="auto">
          <a:xfrm>
            <a:off x="4419600" y="4392613"/>
            <a:ext cx="3657600" cy="2236787"/>
            <a:chOff x="2784" y="2767"/>
            <a:chExt cx="2304" cy="1409"/>
          </a:xfrm>
        </p:grpSpPr>
        <p:sp>
          <p:nvSpPr>
            <p:cNvPr id="22595" name="Oval 25"/>
            <p:cNvSpPr>
              <a:spLocks noChangeArrowheads="1"/>
            </p:cNvSpPr>
            <p:nvPr/>
          </p:nvSpPr>
          <p:spPr bwMode="auto">
            <a:xfrm>
              <a:off x="3375" y="2767"/>
              <a:ext cx="643" cy="1409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6" name="Rectangle 26"/>
            <p:cNvSpPr>
              <a:spLocks noChangeArrowheads="1"/>
            </p:cNvSpPr>
            <p:nvPr/>
          </p:nvSpPr>
          <p:spPr bwMode="auto">
            <a:xfrm>
              <a:off x="3643" y="2872"/>
              <a:ext cx="161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7" name="Rectangle 27"/>
            <p:cNvSpPr>
              <a:spLocks noChangeArrowheads="1"/>
            </p:cNvSpPr>
            <p:nvPr/>
          </p:nvSpPr>
          <p:spPr bwMode="auto">
            <a:xfrm>
              <a:off x="3482" y="3133"/>
              <a:ext cx="161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8" name="Rectangle 28"/>
            <p:cNvSpPr>
              <a:spLocks noChangeArrowheads="1"/>
            </p:cNvSpPr>
            <p:nvPr/>
          </p:nvSpPr>
          <p:spPr bwMode="auto">
            <a:xfrm>
              <a:off x="3429" y="3393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9" name="Rectangle 29"/>
            <p:cNvSpPr>
              <a:spLocks noChangeArrowheads="1"/>
            </p:cNvSpPr>
            <p:nvPr/>
          </p:nvSpPr>
          <p:spPr bwMode="auto">
            <a:xfrm>
              <a:off x="3697" y="3289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0" name="Rectangle 30"/>
            <p:cNvSpPr>
              <a:spLocks noChangeArrowheads="1"/>
            </p:cNvSpPr>
            <p:nvPr/>
          </p:nvSpPr>
          <p:spPr bwMode="auto">
            <a:xfrm>
              <a:off x="3697" y="3550"/>
              <a:ext cx="160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1" name="Rectangle 31"/>
            <p:cNvSpPr>
              <a:spLocks noChangeArrowheads="1"/>
            </p:cNvSpPr>
            <p:nvPr/>
          </p:nvSpPr>
          <p:spPr bwMode="auto">
            <a:xfrm>
              <a:off x="3482" y="3706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2" name="Oval 33"/>
            <p:cNvSpPr>
              <a:spLocks noChangeArrowheads="1"/>
            </p:cNvSpPr>
            <p:nvPr/>
          </p:nvSpPr>
          <p:spPr bwMode="auto">
            <a:xfrm>
              <a:off x="4446" y="2767"/>
              <a:ext cx="642" cy="1409"/>
            </a:xfrm>
            <a:prstGeom prst="ellipse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3" name="Rectangle 34"/>
            <p:cNvSpPr>
              <a:spLocks noChangeArrowheads="1"/>
            </p:cNvSpPr>
            <p:nvPr/>
          </p:nvSpPr>
          <p:spPr bwMode="auto">
            <a:xfrm>
              <a:off x="4767" y="2976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4" name="Rectangle 35"/>
            <p:cNvSpPr>
              <a:spLocks noChangeArrowheads="1"/>
            </p:cNvSpPr>
            <p:nvPr/>
          </p:nvSpPr>
          <p:spPr bwMode="auto">
            <a:xfrm>
              <a:off x="4553" y="3080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5" name="Rectangle 36"/>
            <p:cNvSpPr>
              <a:spLocks noChangeArrowheads="1"/>
            </p:cNvSpPr>
            <p:nvPr/>
          </p:nvSpPr>
          <p:spPr bwMode="auto">
            <a:xfrm>
              <a:off x="4499" y="3341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6" name="Rectangle 38"/>
            <p:cNvSpPr>
              <a:spLocks noChangeArrowheads="1"/>
            </p:cNvSpPr>
            <p:nvPr/>
          </p:nvSpPr>
          <p:spPr bwMode="auto">
            <a:xfrm>
              <a:off x="4820" y="3602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7" name="Rectangle 39"/>
            <p:cNvSpPr>
              <a:spLocks noChangeArrowheads="1"/>
            </p:cNvSpPr>
            <p:nvPr/>
          </p:nvSpPr>
          <p:spPr bwMode="auto">
            <a:xfrm>
              <a:off x="4499" y="3602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8" name="Line 68"/>
            <p:cNvSpPr>
              <a:spLocks noChangeShapeType="1"/>
            </p:cNvSpPr>
            <p:nvPr/>
          </p:nvSpPr>
          <p:spPr bwMode="auto">
            <a:xfrm>
              <a:off x="3697" y="2767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110"/>
            <p:cNvSpPr>
              <a:spLocks noChangeArrowheads="1"/>
            </p:cNvSpPr>
            <p:nvPr/>
          </p:nvSpPr>
          <p:spPr bwMode="auto">
            <a:xfrm>
              <a:off x="3697" y="3863"/>
              <a:ext cx="160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Rectangle 111"/>
            <p:cNvSpPr>
              <a:spLocks noChangeArrowheads="1"/>
            </p:cNvSpPr>
            <p:nvPr/>
          </p:nvSpPr>
          <p:spPr bwMode="auto">
            <a:xfrm>
              <a:off x="4606" y="3811"/>
              <a:ext cx="161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1" name="Line 112"/>
            <p:cNvSpPr>
              <a:spLocks noChangeShapeType="1"/>
            </p:cNvSpPr>
            <p:nvPr/>
          </p:nvSpPr>
          <p:spPr bwMode="auto">
            <a:xfrm>
              <a:off x="3804" y="2924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2" name="Line 113"/>
            <p:cNvSpPr>
              <a:spLocks noChangeShapeType="1"/>
            </p:cNvSpPr>
            <p:nvPr/>
          </p:nvSpPr>
          <p:spPr bwMode="auto">
            <a:xfrm>
              <a:off x="3804" y="2924"/>
              <a:ext cx="695" cy="4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3" name="Line 114"/>
            <p:cNvSpPr>
              <a:spLocks noChangeShapeType="1"/>
            </p:cNvSpPr>
            <p:nvPr/>
          </p:nvSpPr>
          <p:spPr bwMode="auto">
            <a:xfrm flipH="1">
              <a:off x="3857" y="3133"/>
              <a:ext cx="696" cy="2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4" name="Line 115"/>
            <p:cNvSpPr>
              <a:spLocks noChangeShapeType="1"/>
            </p:cNvSpPr>
            <p:nvPr/>
          </p:nvSpPr>
          <p:spPr bwMode="auto">
            <a:xfrm>
              <a:off x="3857" y="3341"/>
              <a:ext cx="642" cy="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5" name="Line 116"/>
            <p:cNvSpPr>
              <a:spLocks noChangeShapeType="1"/>
            </p:cNvSpPr>
            <p:nvPr/>
          </p:nvSpPr>
          <p:spPr bwMode="auto">
            <a:xfrm>
              <a:off x="3857" y="3393"/>
              <a:ext cx="642" cy="2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6" name="Line 117"/>
            <p:cNvSpPr>
              <a:spLocks noChangeShapeType="1"/>
            </p:cNvSpPr>
            <p:nvPr/>
          </p:nvSpPr>
          <p:spPr bwMode="auto">
            <a:xfrm flipH="1">
              <a:off x="3857" y="3446"/>
              <a:ext cx="642" cy="15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7" name="Line 118"/>
            <p:cNvSpPr>
              <a:spLocks noChangeShapeType="1"/>
            </p:cNvSpPr>
            <p:nvPr/>
          </p:nvSpPr>
          <p:spPr bwMode="auto">
            <a:xfrm>
              <a:off x="3857" y="3602"/>
              <a:ext cx="749" cy="3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8" name="Line 119"/>
            <p:cNvSpPr>
              <a:spLocks noChangeShapeType="1"/>
            </p:cNvSpPr>
            <p:nvPr/>
          </p:nvSpPr>
          <p:spPr bwMode="auto">
            <a:xfrm flipV="1">
              <a:off x="3857" y="3706"/>
              <a:ext cx="642" cy="2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9" name="Text Box 162"/>
            <p:cNvSpPr txBox="1">
              <a:spLocks noChangeArrowheads="1"/>
            </p:cNvSpPr>
            <p:nvPr/>
          </p:nvSpPr>
          <p:spPr bwMode="auto">
            <a:xfrm>
              <a:off x="2784" y="3360"/>
              <a:ext cx="624" cy="32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800" i="1">
                  <a:latin typeface="Times New Roman" pitchFamily="18" charset="0"/>
                </a:rPr>
                <a:t>N</a:t>
              </a:r>
              <a:r>
                <a:rPr lang="de-DE" sz="2800">
                  <a:latin typeface="Times New Roman" pitchFamily="18" charset="0"/>
                </a:rPr>
                <a:t>:</a:t>
              </a:r>
              <a:r>
                <a:rPr lang="de-DE" sz="2800" i="1">
                  <a:latin typeface="Times New Roman" pitchFamily="18" charset="0"/>
                </a:rPr>
                <a:t>M</a:t>
              </a:r>
              <a:endParaRPr lang="de-DE" sz="2800">
                <a:latin typeface="Times New Roman" pitchFamily="18" charset="0"/>
              </a:endParaRPr>
            </a:p>
          </p:txBody>
        </p:sp>
      </p:grpSp>
      <p:sp>
        <p:nvSpPr>
          <p:cNvPr id="22557" name="Oval 95"/>
          <p:cNvSpPr>
            <a:spLocks noChangeArrowheads="1"/>
          </p:cNvSpPr>
          <p:nvPr/>
        </p:nvSpPr>
        <p:spPr bwMode="auto">
          <a:xfrm>
            <a:off x="611560" y="1844824"/>
            <a:ext cx="1093415" cy="22367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 dirty="0" smtClean="0">
                <a:latin typeface="Times New Roman" pitchFamily="18" charset="0"/>
              </a:rPr>
              <a:t>E</a:t>
            </a:r>
            <a:r>
              <a:rPr lang="de-DE" i="1" baseline="-25000" dirty="0" smtClean="0">
                <a:latin typeface="Times New Roman" pitchFamily="18" charset="0"/>
              </a:rPr>
              <a:t>1                          </a:t>
            </a:r>
            <a:endParaRPr lang="de-DE" i="1" baseline="-25000" dirty="0">
              <a:latin typeface="Times New Roman" pitchFamily="18" charset="0"/>
            </a:endParaRPr>
          </a:p>
        </p:txBody>
      </p:sp>
      <p:sp>
        <p:nvSpPr>
          <p:cNvPr id="22558" name="Rectangle 96"/>
          <p:cNvSpPr>
            <a:spLocks noChangeArrowheads="1"/>
          </p:cNvSpPr>
          <p:nvPr/>
        </p:nvSpPr>
        <p:spPr bwMode="auto">
          <a:xfrm>
            <a:off x="1143000" y="2057400"/>
            <a:ext cx="254000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9" name="Rectangle 97"/>
          <p:cNvSpPr>
            <a:spLocks noChangeArrowheads="1"/>
          </p:cNvSpPr>
          <p:nvPr/>
        </p:nvSpPr>
        <p:spPr bwMode="auto">
          <a:xfrm>
            <a:off x="1295400" y="2438400"/>
            <a:ext cx="254000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0" name="Rectangle 99"/>
          <p:cNvSpPr>
            <a:spLocks noChangeArrowheads="1"/>
          </p:cNvSpPr>
          <p:nvPr/>
        </p:nvSpPr>
        <p:spPr bwMode="auto">
          <a:xfrm>
            <a:off x="1281113" y="2819400"/>
            <a:ext cx="254000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1" name="Rectangle 100"/>
          <p:cNvSpPr>
            <a:spLocks noChangeArrowheads="1"/>
          </p:cNvSpPr>
          <p:nvPr/>
        </p:nvSpPr>
        <p:spPr bwMode="auto">
          <a:xfrm>
            <a:off x="1143000" y="3581400"/>
            <a:ext cx="255588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2" name="Rectangle 101"/>
          <p:cNvSpPr>
            <a:spLocks noChangeArrowheads="1"/>
          </p:cNvSpPr>
          <p:nvPr/>
        </p:nvSpPr>
        <p:spPr bwMode="auto">
          <a:xfrm>
            <a:off x="1219200" y="3200400"/>
            <a:ext cx="255588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3" name="Oval 102"/>
          <p:cNvSpPr>
            <a:spLocks noChangeArrowheads="1"/>
          </p:cNvSpPr>
          <p:nvPr/>
        </p:nvSpPr>
        <p:spPr bwMode="auto">
          <a:xfrm>
            <a:off x="2819400" y="1828800"/>
            <a:ext cx="1019175" cy="2236788"/>
          </a:xfrm>
          <a:prstGeom prst="ellipse">
            <a:avLst/>
          </a:prstGeom>
          <a:solidFill>
            <a:srgbClr val="66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      E</a:t>
            </a:r>
            <a:r>
              <a:rPr lang="de-DE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2564" name="Rectangle 103"/>
          <p:cNvSpPr>
            <a:spLocks noChangeArrowheads="1"/>
          </p:cNvSpPr>
          <p:nvPr/>
        </p:nvSpPr>
        <p:spPr bwMode="auto">
          <a:xfrm>
            <a:off x="3244850" y="2078038"/>
            <a:ext cx="254000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5" name="Rectangle 104"/>
          <p:cNvSpPr>
            <a:spLocks noChangeArrowheads="1"/>
          </p:cNvSpPr>
          <p:nvPr/>
        </p:nvSpPr>
        <p:spPr bwMode="auto">
          <a:xfrm>
            <a:off x="3048000" y="2438400"/>
            <a:ext cx="254000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6" name="Rectangle 105"/>
          <p:cNvSpPr>
            <a:spLocks noChangeArrowheads="1"/>
          </p:cNvSpPr>
          <p:nvPr/>
        </p:nvSpPr>
        <p:spPr bwMode="auto">
          <a:xfrm>
            <a:off x="2905125" y="2822575"/>
            <a:ext cx="254000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7" name="Rectangle 107"/>
          <p:cNvSpPr>
            <a:spLocks noChangeArrowheads="1"/>
          </p:cNvSpPr>
          <p:nvPr/>
        </p:nvSpPr>
        <p:spPr bwMode="auto">
          <a:xfrm>
            <a:off x="2971800" y="3200400"/>
            <a:ext cx="255588" cy="249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8" name="Rectangle 108"/>
          <p:cNvSpPr>
            <a:spLocks noChangeArrowheads="1"/>
          </p:cNvSpPr>
          <p:nvPr/>
        </p:nvSpPr>
        <p:spPr bwMode="auto">
          <a:xfrm>
            <a:off x="3124200" y="3581400"/>
            <a:ext cx="255588" cy="247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9" name="Line 109"/>
          <p:cNvSpPr>
            <a:spLocks noChangeShapeType="1"/>
          </p:cNvSpPr>
          <p:nvPr/>
        </p:nvSpPr>
        <p:spPr bwMode="auto">
          <a:xfrm>
            <a:off x="1195388" y="1825625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0" name="Line 144"/>
          <p:cNvSpPr>
            <a:spLocks noChangeShapeType="1"/>
          </p:cNvSpPr>
          <p:nvPr/>
        </p:nvSpPr>
        <p:spPr bwMode="auto">
          <a:xfrm flipH="1">
            <a:off x="1371600" y="2209800"/>
            <a:ext cx="190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1" name="Line 146"/>
          <p:cNvSpPr>
            <a:spLocks noChangeShapeType="1"/>
          </p:cNvSpPr>
          <p:nvPr/>
        </p:nvSpPr>
        <p:spPr bwMode="auto">
          <a:xfrm>
            <a:off x="1524000" y="2590800"/>
            <a:ext cx="152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2" name="Line 147"/>
          <p:cNvSpPr>
            <a:spLocks noChangeShapeType="1"/>
          </p:cNvSpPr>
          <p:nvPr/>
        </p:nvSpPr>
        <p:spPr bwMode="auto">
          <a:xfrm>
            <a:off x="1524000" y="2971800"/>
            <a:ext cx="1371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3" name="Line 148"/>
          <p:cNvSpPr>
            <a:spLocks noChangeShapeType="1"/>
          </p:cNvSpPr>
          <p:nvPr/>
        </p:nvSpPr>
        <p:spPr bwMode="auto">
          <a:xfrm>
            <a:off x="1447800" y="3352800"/>
            <a:ext cx="152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4" name="Text Box 163"/>
          <p:cNvSpPr txBox="1">
            <a:spLocks noChangeArrowheads="1"/>
          </p:cNvSpPr>
          <p:nvPr/>
        </p:nvSpPr>
        <p:spPr bwMode="auto">
          <a:xfrm>
            <a:off x="0" y="2895600"/>
            <a:ext cx="685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1:1</a:t>
            </a:r>
          </a:p>
        </p:txBody>
      </p: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0" y="4392613"/>
            <a:ext cx="3829050" cy="2236787"/>
            <a:chOff x="0" y="2767"/>
            <a:chExt cx="2412" cy="1409"/>
          </a:xfrm>
        </p:grpSpPr>
        <p:grpSp>
          <p:nvGrpSpPr>
            <p:cNvPr id="22576" name="Group 23"/>
            <p:cNvGrpSpPr>
              <a:grpSpLocks/>
            </p:cNvGrpSpPr>
            <p:nvPr/>
          </p:nvGrpSpPr>
          <p:grpSpPr bwMode="auto">
            <a:xfrm>
              <a:off x="432" y="2767"/>
              <a:ext cx="642" cy="1409"/>
              <a:chOff x="1968" y="2928"/>
              <a:chExt cx="576" cy="1296"/>
            </a:xfrm>
          </p:grpSpPr>
          <p:sp>
            <p:nvSpPr>
              <p:cNvPr id="22588" name="Oval 4"/>
              <p:cNvSpPr>
                <a:spLocks noChangeArrowheads="1"/>
              </p:cNvSpPr>
              <p:nvPr/>
            </p:nvSpPr>
            <p:spPr bwMode="auto">
              <a:xfrm>
                <a:off x="1968" y="2928"/>
                <a:ext cx="576" cy="1296"/>
              </a:xfrm>
              <a:prstGeom prst="ellipse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89" name="Rectangle 6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0" name="Rectangle 7"/>
              <p:cNvSpPr>
                <a:spLocks noChangeArrowheads="1"/>
              </p:cNvSpPr>
              <p:nvPr/>
            </p:nvSpPr>
            <p:spPr bwMode="auto">
              <a:xfrm>
                <a:off x="2112" y="326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1" name="Rectangle 8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2" name="Rectangle 9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3" name="Rectangle 10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4" name="Rectangle 11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2577" name="Oval 16"/>
            <p:cNvSpPr>
              <a:spLocks noChangeArrowheads="1"/>
            </p:cNvSpPr>
            <p:nvPr/>
          </p:nvSpPr>
          <p:spPr bwMode="auto">
            <a:xfrm>
              <a:off x="1770" y="2767"/>
              <a:ext cx="642" cy="1409"/>
            </a:xfrm>
            <a:prstGeom prst="ellipse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8" name="Rectangle 17"/>
            <p:cNvSpPr>
              <a:spLocks noChangeArrowheads="1"/>
            </p:cNvSpPr>
            <p:nvPr/>
          </p:nvSpPr>
          <p:spPr bwMode="auto">
            <a:xfrm>
              <a:off x="2038" y="2924"/>
              <a:ext cx="160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9" name="Rectangle 19"/>
            <p:cNvSpPr>
              <a:spLocks noChangeArrowheads="1"/>
            </p:cNvSpPr>
            <p:nvPr/>
          </p:nvSpPr>
          <p:spPr bwMode="auto">
            <a:xfrm>
              <a:off x="1823" y="3393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0" name="Rectangle 20"/>
            <p:cNvSpPr>
              <a:spLocks noChangeArrowheads="1"/>
            </p:cNvSpPr>
            <p:nvPr/>
          </p:nvSpPr>
          <p:spPr bwMode="auto">
            <a:xfrm>
              <a:off x="2145" y="3393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1" name="Rectangle 21"/>
            <p:cNvSpPr>
              <a:spLocks noChangeArrowheads="1"/>
            </p:cNvSpPr>
            <p:nvPr/>
          </p:nvSpPr>
          <p:spPr bwMode="auto">
            <a:xfrm>
              <a:off x="1877" y="3654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60" y="2975"/>
              <a:ext cx="1178" cy="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 flipH="1">
              <a:off x="753" y="3028"/>
              <a:ext cx="1285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967" y="3498"/>
              <a:ext cx="85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700" y="3706"/>
              <a:ext cx="117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 flipV="1">
              <a:off x="914" y="3759"/>
              <a:ext cx="963" cy="15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7" name="Text Box 164"/>
            <p:cNvSpPr txBox="1">
              <a:spLocks noChangeArrowheads="1"/>
            </p:cNvSpPr>
            <p:nvPr/>
          </p:nvSpPr>
          <p:spPr bwMode="auto">
            <a:xfrm>
              <a:off x="0" y="3408"/>
              <a:ext cx="432" cy="2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2200">
                  <a:latin typeface="Times New Roman" pitchFamily="18" charset="0"/>
                </a:rPr>
                <a:t>N:1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87" grpId="0" animBg="1"/>
      <p:bldP spid="43088" grpId="0" animBg="1"/>
      <p:bldP spid="43089" grpId="0" animBg="1"/>
      <p:bldP spid="43090" grpId="0" animBg="1"/>
      <p:bldP spid="43091" grpId="0" animBg="1"/>
      <p:bldP spid="43092" grpId="0" animBg="1"/>
      <p:bldP spid="43094" grpId="0" animBg="1"/>
      <p:bldP spid="43095" grpId="0" animBg="1"/>
      <p:bldP spid="43096" grpId="0" animBg="1"/>
      <p:bldP spid="43097" grpId="0" animBg="1"/>
      <p:bldP spid="43098" grpId="0" animBg="1"/>
      <p:bldP spid="43099" grpId="0" animBg="1"/>
      <p:bldP spid="43100" grpId="0" animBg="1"/>
      <p:bldP spid="43101" grpId="0" animBg="1"/>
      <p:bldP spid="43142" grpId="0" animBg="1"/>
      <p:bldP spid="43143" grpId="0" animBg="1"/>
      <p:bldP spid="43144" grpId="0" animBg="1"/>
      <p:bldP spid="43145" grpId="0" animBg="1"/>
      <p:bldP spid="43147" grpId="0" animBg="1"/>
      <p:bldP spid="43148" grpId="0" animBg="1"/>
      <p:bldP spid="431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419B47-9778-458C-9CCD-29C7B907AE4E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/>
            <a:r>
              <a:rPr lang="de-DE" smtClean="0"/>
              <a:t>Funktionalitäten bei </a:t>
            </a:r>
            <a:r>
              <a:rPr lang="de-DE" b="1" i="1" smtClean="0">
                <a:latin typeface="Times New Roman" pitchFamily="18" charset="0"/>
              </a:rPr>
              <a:t>n</a:t>
            </a:r>
            <a:r>
              <a:rPr lang="de-DE" i="1" smtClean="0"/>
              <a:t>-</a:t>
            </a:r>
            <a:r>
              <a:rPr lang="de-DE" smtClean="0"/>
              <a:t>stelligen Beziehungen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29000" y="15240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1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43000" y="30480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638800" y="30480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2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429000" y="47244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k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038600" y="2971800"/>
            <a:ext cx="914400" cy="6096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R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4495800" y="1981200"/>
            <a:ext cx="0" cy="990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H="1">
            <a:off x="3276600" y="3276600"/>
            <a:ext cx="762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953000" y="3276600"/>
            <a:ext cx="685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4495800" y="3581400"/>
            <a:ext cx="0" cy="1143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22"/>
          <p:cNvSpPr>
            <a:spLocks noChangeShapeType="1"/>
          </p:cNvSpPr>
          <p:nvPr/>
        </p:nvSpPr>
        <p:spPr bwMode="auto">
          <a:xfrm flipV="1">
            <a:off x="4800600" y="3657600"/>
            <a:ext cx="228600" cy="2286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23"/>
          <p:cNvSpPr>
            <a:spLocks noChangeShapeType="1"/>
          </p:cNvSpPr>
          <p:nvPr/>
        </p:nvSpPr>
        <p:spPr bwMode="auto">
          <a:xfrm>
            <a:off x="4038600" y="3657600"/>
            <a:ext cx="228600" cy="2286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Text Box 24"/>
          <p:cNvSpPr txBox="1">
            <a:spLocks noChangeArrowheads="1"/>
          </p:cNvSpPr>
          <p:nvPr/>
        </p:nvSpPr>
        <p:spPr bwMode="auto">
          <a:xfrm>
            <a:off x="4572000" y="2362200"/>
            <a:ext cx="6096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P</a:t>
            </a:r>
          </a:p>
        </p:txBody>
      </p:sp>
      <p:sp>
        <p:nvSpPr>
          <p:cNvPr id="23568" name="Text Box 25"/>
          <p:cNvSpPr txBox="1">
            <a:spLocks noChangeArrowheads="1"/>
          </p:cNvSpPr>
          <p:nvPr/>
        </p:nvSpPr>
        <p:spPr bwMode="auto">
          <a:xfrm>
            <a:off x="4953000" y="2895600"/>
            <a:ext cx="5334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23569" name="Text Box 26"/>
          <p:cNvSpPr txBox="1">
            <a:spLocks noChangeArrowheads="1"/>
          </p:cNvSpPr>
          <p:nvPr/>
        </p:nvSpPr>
        <p:spPr bwMode="auto">
          <a:xfrm>
            <a:off x="3429000" y="28956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3570" name="Text Box 27"/>
          <p:cNvSpPr txBox="1">
            <a:spLocks noChangeArrowheads="1"/>
          </p:cNvSpPr>
          <p:nvPr/>
        </p:nvSpPr>
        <p:spPr bwMode="auto">
          <a:xfrm>
            <a:off x="4495800" y="4191000"/>
            <a:ext cx="3810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1828800" y="5638800"/>
            <a:ext cx="6172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latin typeface="Times New Roman" pitchFamily="18" charset="0"/>
              </a:rPr>
              <a:t>R : E</a:t>
            </a:r>
            <a:r>
              <a:rPr lang="de-DE" i="1" baseline="-25000" dirty="0">
                <a:latin typeface="Times New Roman" pitchFamily="18" charset="0"/>
              </a:rPr>
              <a:t>1 </a:t>
            </a:r>
            <a:r>
              <a:rPr lang="de-DE" dirty="0">
                <a:latin typeface="Tahoma" pitchFamily="34" charset="0"/>
              </a:rPr>
              <a:t>x ... x </a:t>
            </a:r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k-</a:t>
            </a:r>
            <a:r>
              <a:rPr lang="de-DE" baseline="-25000" dirty="0">
                <a:latin typeface="Times New Roman" pitchFamily="18" charset="0"/>
              </a:rPr>
              <a:t>1 </a:t>
            </a:r>
            <a:r>
              <a:rPr lang="de-DE" i="1" baseline="-25000" dirty="0">
                <a:latin typeface="Times New Roman" pitchFamily="18" charset="0"/>
              </a:rPr>
              <a:t> </a:t>
            </a:r>
            <a:r>
              <a:rPr lang="de-DE" dirty="0">
                <a:latin typeface="Tahoma" pitchFamily="34" charset="0"/>
              </a:rPr>
              <a:t>x </a:t>
            </a:r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k+</a:t>
            </a:r>
            <a:r>
              <a:rPr lang="de-DE" baseline="-25000" dirty="0">
                <a:latin typeface="Times New Roman" pitchFamily="18" charset="0"/>
              </a:rPr>
              <a:t>1 </a:t>
            </a:r>
            <a:r>
              <a:rPr lang="de-DE" dirty="0">
                <a:latin typeface="Tahoma" pitchFamily="34" charset="0"/>
              </a:rPr>
              <a:t>x ... x </a:t>
            </a:r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n </a:t>
            </a:r>
            <a:r>
              <a:rPr lang="de-DE" i="1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de-DE" i="1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i="1" baseline="-25000" dirty="0" err="1">
                <a:solidFill>
                  <a:srgbClr val="FF0000"/>
                </a:solidFill>
                <a:latin typeface="Times New Roman" pitchFamily="18" charset="0"/>
              </a:rPr>
              <a:t>k</a:t>
            </a:r>
            <a:endParaRPr lang="de-DE" i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754B2-0645-4A8D-AC72-BA9CF9CEA3CF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Beispiel-Beziehung: </a:t>
            </a:r>
            <a:r>
              <a:rPr lang="de-DE" i="1" smtClean="0"/>
              <a:t>betreuen</a:t>
            </a:r>
            <a:endParaRPr lang="de-DE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743200"/>
            <a:ext cx="18288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05200" y="2667000"/>
            <a:ext cx="1676400" cy="6096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betreuen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209800" y="3886200"/>
            <a:ext cx="1752600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2514600" y="29718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2971800" y="3124200"/>
            <a:ext cx="91440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5791200" y="3124200"/>
            <a:ext cx="20574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Seminarthemen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5791200" y="2286000"/>
            <a:ext cx="18288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4724400" y="2514600"/>
            <a:ext cx="106680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4724400" y="3124200"/>
            <a:ext cx="10668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5334000" y="294005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5334000" y="2209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2667000" y="2590800"/>
            <a:ext cx="3810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N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107504" y="4941168"/>
            <a:ext cx="8839200" cy="18018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>
                <a:solidFill>
                  <a:srgbClr val="0000FF"/>
                </a:solidFill>
                <a:latin typeface="Times New Roman" pitchFamily="18" charset="0"/>
              </a:rPr>
              <a:t>betreuen : Professoren </a:t>
            </a:r>
            <a:r>
              <a:rPr lang="de-DE" sz="2800" dirty="0">
                <a:solidFill>
                  <a:srgbClr val="0000FF"/>
                </a:solidFill>
                <a:latin typeface="Abadi MT Condensed Light" pitchFamily="34" charset="0"/>
              </a:rPr>
              <a:t>x </a:t>
            </a:r>
            <a:r>
              <a:rPr lang="de-DE" sz="2800" dirty="0">
                <a:solidFill>
                  <a:srgbClr val="0000FF"/>
                </a:solidFill>
                <a:latin typeface="Times New Roman" pitchFamily="18" charset="0"/>
              </a:rPr>
              <a:t>Studenten </a:t>
            </a:r>
            <a:r>
              <a:rPr lang="de-DE" sz="28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 Seminarthemen</a:t>
            </a:r>
          </a:p>
          <a:p>
            <a:pPr algn="l">
              <a:spcBef>
                <a:spcPct val="50000"/>
              </a:spcBef>
            </a:pPr>
            <a:r>
              <a:rPr lang="de-DE" sz="2800" dirty="0">
                <a:solidFill>
                  <a:srgbClr val="FF0000"/>
                </a:solidFill>
                <a:latin typeface="Times New Roman" pitchFamily="18" charset="0"/>
              </a:rPr>
              <a:t>betreuen : Seminarthemen </a:t>
            </a:r>
            <a:r>
              <a:rPr lang="de-DE" sz="2800" dirty="0">
                <a:solidFill>
                  <a:srgbClr val="FF0000"/>
                </a:solidFill>
                <a:latin typeface="Abadi MT Condensed Light" pitchFamily="34" charset="0"/>
              </a:rPr>
              <a:t>x </a:t>
            </a:r>
            <a:r>
              <a:rPr lang="de-DE" sz="2800" dirty="0">
                <a:solidFill>
                  <a:srgbClr val="FF0000"/>
                </a:solidFill>
                <a:latin typeface="Times New Roman" pitchFamily="18" charset="0"/>
              </a:rPr>
              <a:t>Studenten </a:t>
            </a:r>
            <a:r>
              <a:rPr lang="de-DE" sz="28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 Professoren</a:t>
            </a:r>
            <a:endParaRPr lang="de-DE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endParaRPr lang="de-DE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9BA26-104E-4A7A-926E-A0162FC99501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/>
            <a:r>
              <a:rPr lang="de-DE" dirty="0" smtClean="0"/>
              <a:t>Dadurch erzwungene Konsistenzbedingungen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1750"/>
            <a:ext cx="9144000" cy="5224463"/>
          </a:xfrm>
        </p:spPr>
        <p:txBody>
          <a:bodyPr/>
          <a:lstStyle/>
          <a:p>
            <a:pPr marL="914400" lvl="1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Studenten dürfen bei demselben Professor bzw. derselben Professorin nur ein Seminarthema "ableisten" (damit ein breites Spektrum abgedeckt wird).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AutoNum type="arabicPeriod"/>
            </a:pPr>
            <a:endParaRPr lang="de-DE" dirty="0" smtClean="0"/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Studenten dürfen dasselbe Seminarthema nur einmal bearbeiten – sie dürfen also nicht bei anderen Professoren ein schon einmal erteiltes Seminarthema nochmals bearbeiten.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AutoNum type="arabicPeriod"/>
            </a:pPr>
            <a:endParaRPr lang="de-DE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dirty="0" smtClean="0"/>
              <a:t>Es sind aber folgende Datenbankzustände nach wie vor möglich: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</a:pPr>
            <a:endParaRPr lang="de-DE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</a:pPr>
            <a:endParaRPr lang="de-DE" dirty="0" smtClean="0"/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</a:pPr>
            <a:r>
              <a:rPr lang="de-DE" dirty="0" smtClean="0"/>
              <a:t>Professoren können dasselbe Seminarthema „wiederverwenden“ – also dasselbe Thema auch mehreren Studenten erteilen.</a:t>
            </a: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</a:pPr>
            <a:endParaRPr lang="de-DE" dirty="0" smtClean="0"/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</a:pPr>
            <a:r>
              <a:rPr lang="de-DE" dirty="0" smtClean="0"/>
              <a:t>Ein Thema kann von mehreren Professoren vergeben werden – aber an unterschiedliche Studenten.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</a:pPr>
            <a:endParaRPr lang="de-DE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</a:pPr>
            <a:endParaRPr lang="de-DE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Fachschaftsvollversammlung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Mittwoch, </a:t>
            </a:r>
            <a:r>
              <a:rPr lang="de-DE" dirty="0" smtClean="0"/>
              <a:t>2.11.2016 </a:t>
            </a:r>
            <a:r>
              <a:rPr lang="de-DE" dirty="0" smtClean="0"/>
              <a:t>von 10 – 12 Uhr</a:t>
            </a:r>
          </a:p>
          <a:p>
            <a:r>
              <a:rPr lang="de-DE" dirty="0" smtClean="0"/>
              <a:t>Deshalb Vorlesungsbeginn:</a:t>
            </a:r>
          </a:p>
          <a:p>
            <a:pPr lvl="1"/>
            <a:r>
              <a:rPr lang="de-DE" dirty="0" smtClean="0"/>
              <a:t>12:00 Uhr (s.t., sharp, Punkt!)</a:t>
            </a:r>
          </a:p>
          <a:p>
            <a:pPr lvl="1"/>
            <a:r>
              <a:rPr lang="de-DE" dirty="0" smtClean="0"/>
              <a:t>Bis 13 Uhr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7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aute 4"/>
          <p:cNvSpPr/>
          <p:nvPr/>
        </p:nvSpPr>
        <p:spPr bwMode="auto">
          <a:xfrm>
            <a:off x="6084168" y="2420888"/>
            <a:ext cx="2880320" cy="1015176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Verheiratet_mit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771800" y="2564904"/>
            <a:ext cx="2376264" cy="10801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Menschen</a:t>
            </a:r>
          </a:p>
        </p:txBody>
      </p:sp>
      <p:sp>
        <p:nvSpPr>
          <p:cNvPr id="7" name="Raute 6"/>
          <p:cNvSpPr/>
          <p:nvPr/>
        </p:nvSpPr>
        <p:spPr bwMode="auto">
          <a:xfrm>
            <a:off x="5004048" y="4653136"/>
            <a:ext cx="1768351" cy="1015176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Mutter_von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aute 7"/>
          <p:cNvSpPr/>
          <p:nvPr/>
        </p:nvSpPr>
        <p:spPr bwMode="auto">
          <a:xfrm>
            <a:off x="2411760" y="5157192"/>
            <a:ext cx="1768351" cy="1015176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Vater_von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 Verbindung 11"/>
          <p:cNvCxnSpPr>
            <a:endCxn id="5" idx="2"/>
          </p:cNvCxnSpPr>
          <p:nvPr/>
        </p:nvCxnSpPr>
        <p:spPr bwMode="auto">
          <a:xfrm>
            <a:off x="5148064" y="3356992"/>
            <a:ext cx="2376264" cy="79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" idx="0"/>
          </p:cNvCxnSpPr>
          <p:nvPr/>
        </p:nvCxnSpPr>
        <p:spPr bwMode="auto">
          <a:xfrm flipV="1">
            <a:off x="5148064" y="2420888"/>
            <a:ext cx="2376264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>
            <a:endCxn id="8" idx="1"/>
          </p:cNvCxnSpPr>
          <p:nvPr/>
        </p:nvCxnSpPr>
        <p:spPr bwMode="auto">
          <a:xfrm flipH="1">
            <a:off x="2411760" y="3645024"/>
            <a:ext cx="360040" cy="20197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>
            <a:stCxn id="6" idx="2"/>
            <a:endCxn id="8" idx="3"/>
          </p:cNvCxnSpPr>
          <p:nvPr/>
        </p:nvCxnSpPr>
        <p:spPr bwMode="auto">
          <a:xfrm>
            <a:off x="3959932" y="3645024"/>
            <a:ext cx="220179" cy="20197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>
            <a:endCxn id="7" idx="1"/>
          </p:cNvCxnSpPr>
          <p:nvPr/>
        </p:nvCxnSpPr>
        <p:spPr bwMode="auto">
          <a:xfrm>
            <a:off x="4139952" y="3645024"/>
            <a:ext cx="864096" cy="1515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>
            <a:endCxn id="7" idx="0"/>
          </p:cNvCxnSpPr>
          <p:nvPr/>
        </p:nvCxnSpPr>
        <p:spPr bwMode="auto">
          <a:xfrm>
            <a:off x="4572000" y="3645024"/>
            <a:ext cx="1316224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aute 31"/>
          <p:cNvSpPr/>
          <p:nvPr/>
        </p:nvSpPr>
        <p:spPr bwMode="auto">
          <a:xfrm>
            <a:off x="0" y="2564904"/>
            <a:ext cx="1768351" cy="1015176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/>
              <a:t>Eltern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_von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Gerade Verbindung 33"/>
          <p:cNvCxnSpPr>
            <a:stCxn id="32" idx="0"/>
          </p:cNvCxnSpPr>
          <p:nvPr/>
        </p:nvCxnSpPr>
        <p:spPr bwMode="auto">
          <a:xfrm>
            <a:off x="884176" y="2564904"/>
            <a:ext cx="1959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>
            <a:stCxn id="32" idx="2"/>
          </p:cNvCxnSpPr>
          <p:nvPr/>
        </p:nvCxnSpPr>
        <p:spPr bwMode="auto">
          <a:xfrm>
            <a:off x="884176" y="3580080"/>
            <a:ext cx="1887624" cy="649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>
            <a:stCxn id="32" idx="3"/>
            <a:endCxn id="6" idx="1"/>
          </p:cNvCxnSpPr>
          <p:nvPr/>
        </p:nvCxnSpPr>
        <p:spPr bwMode="auto">
          <a:xfrm>
            <a:off x="1768351" y="3072492"/>
            <a:ext cx="1003449" cy="324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1717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5A0A33-D7C2-47EE-81ED-B52E6348C523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144000" cy="533400"/>
          </a:xfrm>
        </p:spPr>
        <p:txBody>
          <a:bodyPr/>
          <a:lstStyle/>
          <a:p>
            <a:pPr algn="ctr"/>
            <a:r>
              <a:rPr lang="de-DE" smtClean="0"/>
              <a:t>Ausprägung der Beziehung </a:t>
            </a:r>
            <a:r>
              <a:rPr lang="de-DE" b="1" i="1" smtClean="0">
                <a:latin typeface="Times New Roman" pitchFamily="18" charset="0"/>
              </a:rPr>
              <a:t>betreuen</a:t>
            </a:r>
            <a:endParaRPr lang="de-DE" b="1" smtClean="0">
              <a:latin typeface="Times New Roman" pitchFamily="18" charset="0"/>
            </a:endParaRPr>
          </a:p>
        </p:txBody>
      </p:sp>
      <p:sp>
        <p:nvSpPr>
          <p:cNvPr id="26628" name="Text Box 55"/>
          <p:cNvSpPr txBox="1">
            <a:spLocks noChangeArrowheads="1"/>
          </p:cNvSpPr>
          <p:nvPr/>
        </p:nvSpPr>
        <p:spPr bwMode="auto">
          <a:xfrm>
            <a:off x="5702300" y="762000"/>
            <a:ext cx="1624013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6629" name="Text Box 56"/>
          <p:cNvSpPr txBox="1">
            <a:spLocks noChangeArrowheads="1"/>
          </p:cNvSpPr>
          <p:nvPr/>
        </p:nvSpPr>
        <p:spPr bwMode="auto">
          <a:xfrm>
            <a:off x="6781800" y="6380163"/>
            <a:ext cx="2093913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Seminarthemen</a:t>
            </a:r>
          </a:p>
        </p:txBody>
      </p:sp>
      <p:grpSp>
        <p:nvGrpSpPr>
          <p:cNvPr id="26630" name="Group 60"/>
          <p:cNvGrpSpPr>
            <a:grpSpLocks/>
          </p:cNvGrpSpPr>
          <p:nvPr/>
        </p:nvGrpSpPr>
        <p:grpSpPr bwMode="auto">
          <a:xfrm>
            <a:off x="2362200" y="1219200"/>
            <a:ext cx="4621213" cy="5486400"/>
            <a:chOff x="1553" y="576"/>
            <a:chExt cx="2911" cy="3456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3984" y="712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984" y="1076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3984" y="1440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3984" y="1804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3744" y="576"/>
              <a:ext cx="720" cy="15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3984" y="2531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8" name="Rectangle 12"/>
            <p:cNvSpPr>
              <a:spLocks noChangeArrowheads="1"/>
            </p:cNvSpPr>
            <p:nvPr/>
          </p:nvSpPr>
          <p:spPr bwMode="auto">
            <a:xfrm>
              <a:off x="3984" y="2895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9" name="Rectangle 13"/>
            <p:cNvSpPr>
              <a:spLocks noChangeArrowheads="1"/>
            </p:cNvSpPr>
            <p:nvPr/>
          </p:nvSpPr>
          <p:spPr bwMode="auto">
            <a:xfrm>
              <a:off x="3984" y="3259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0" name="Rectangle 14"/>
            <p:cNvSpPr>
              <a:spLocks noChangeArrowheads="1"/>
            </p:cNvSpPr>
            <p:nvPr/>
          </p:nvSpPr>
          <p:spPr bwMode="auto">
            <a:xfrm>
              <a:off x="3984" y="3623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>
              <a:off x="3744" y="2395"/>
              <a:ext cx="720" cy="163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2" name="Rectangle 17"/>
            <p:cNvSpPr>
              <a:spLocks noChangeArrowheads="1"/>
            </p:cNvSpPr>
            <p:nvPr/>
          </p:nvSpPr>
          <p:spPr bwMode="auto">
            <a:xfrm>
              <a:off x="1872" y="1576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3" name="Rectangle 18"/>
            <p:cNvSpPr>
              <a:spLocks noChangeArrowheads="1"/>
            </p:cNvSpPr>
            <p:nvPr/>
          </p:nvSpPr>
          <p:spPr bwMode="auto">
            <a:xfrm>
              <a:off x="1872" y="1940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1872" y="2304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1872" y="2668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6" name="Oval 21"/>
            <p:cNvSpPr>
              <a:spLocks noChangeArrowheads="1"/>
            </p:cNvSpPr>
            <p:nvPr/>
          </p:nvSpPr>
          <p:spPr bwMode="auto">
            <a:xfrm>
              <a:off x="1632" y="1395"/>
              <a:ext cx="720" cy="163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AutoShape 25"/>
            <p:cNvSpPr>
              <a:spLocks noChangeArrowheads="1"/>
            </p:cNvSpPr>
            <p:nvPr/>
          </p:nvSpPr>
          <p:spPr bwMode="auto">
            <a:xfrm>
              <a:off x="2688" y="981"/>
              <a:ext cx="480" cy="277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8" name="AutoShape 26"/>
            <p:cNvSpPr>
              <a:spLocks noChangeArrowheads="1"/>
            </p:cNvSpPr>
            <p:nvPr/>
          </p:nvSpPr>
          <p:spPr bwMode="auto">
            <a:xfrm>
              <a:off x="2688" y="1416"/>
              <a:ext cx="480" cy="278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9" name="AutoShape 27"/>
            <p:cNvSpPr>
              <a:spLocks noChangeArrowheads="1"/>
            </p:cNvSpPr>
            <p:nvPr/>
          </p:nvSpPr>
          <p:spPr bwMode="auto">
            <a:xfrm>
              <a:off x="2688" y="1853"/>
              <a:ext cx="480" cy="278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0" name="AutoShape 28"/>
            <p:cNvSpPr>
              <a:spLocks noChangeArrowheads="1"/>
            </p:cNvSpPr>
            <p:nvPr/>
          </p:nvSpPr>
          <p:spPr bwMode="auto">
            <a:xfrm>
              <a:off x="2688" y="2290"/>
              <a:ext cx="480" cy="277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1" name="AutoShape 29"/>
            <p:cNvSpPr>
              <a:spLocks noChangeArrowheads="1"/>
            </p:cNvSpPr>
            <p:nvPr/>
          </p:nvSpPr>
          <p:spPr bwMode="auto">
            <a:xfrm>
              <a:off x="2688" y="2727"/>
              <a:ext cx="480" cy="277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5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2" name="AutoShape 30"/>
            <p:cNvSpPr>
              <a:spLocks noChangeArrowheads="1"/>
            </p:cNvSpPr>
            <p:nvPr/>
          </p:nvSpPr>
          <p:spPr bwMode="auto">
            <a:xfrm>
              <a:off x="2688" y="3163"/>
              <a:ext cx="480" cy="278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6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3" name="Line 33"/>
            <p:cNvSpPr>
              <a:spLocks noChangeShapeType="1"/>
            </p:cNvSpPr>
            <p:nvPr/>
          </p:nvSpPr>
          <p:spPr bwMode="auto">
            <a:xfrm flipV="1">
              <a:off x="2112" y="1167"/>
              <a:ext cx="672" cy="4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4" name="Line 34"/>
            <p:cNvSpPr>
              <a:spLocks noChangeShapeType="1"/>
            </p:cNvSpPr>
            <p:nvPr/>
          </p:nvSpPr>
          <p:spPr bwMode="auto">
            <a:xfrm flipV="1">
              <a:off x="2976" y="758"/>
              <a:ext cx="1008" cy="2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5" name="Line 35"/>
            <p:cNvSpPr>
              <a:spLocks noChangeShapeType="1"/>
            </p:cNvSpPr>
            <p:nvPr/>
          </p:nvSpPr>
          <p:spPr bwMode="auto">
            <a:xfrm flipH="1">
              <a:off x="2976" y="849"/>
              <a:ext cx="1008" cy="59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6" name="Line 36"/>
            <p:cNvSpPr>
              <a:spLocks noChangeShapeType="1"/>
            </p:cNvSpPr>
            <p:nvPr/>
          </p:nvSpPr>
          <p:spPr bwMode="auto">
            <a:xfrm>
              <a:off x="2112" y="1713"/>
              <a:ext cx="624" cy="2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7" name="Line 38"/>
            <p:cNvSpPr>
              <a:spLocks noChangeShapeType="1"/>
            </p:cNvSpPr>
            <p:nvPr/>
          </p:nvSpPr>
          <p:spPr bwMode="auto">
            <a:xfrm>
              <a:off x="3072" y="1167"/>
              <a:ext cx="1008" cy="13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8" name="Line 39"/>
            <p:cNvSpPr>
              <a:spLocks noChangeShapeType="1"/>
            </p:cNvSpPr>
            <p:nvPr/>
          </p:nvSpPr>
          <p:spPr bwMode="auto">
            <a:xfrm>
              <a:off x="3024" y="1622"/>
              <a:ext cx="960" cy="9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9" name="Line 40"/>
            <p:cNvSpPr>
              <a:spLocks noChangeShapeType="1"/>
            </p:cNvSpPr>
            <p:nvPr/>
          </p:nvSpPr>
          <p:spPr bwMode="auto">
            <a:xfrm flipV="1">
              <a:off x="2112" y="1622"/>
              <a:ext cx="672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0" name="Line 41"/>
            <p:cNvSpPr>
              <a:spLocks noChangeShapeType="1"/>
            </p:cNvSpPr>
            <p:nvPr/>
          </p:nvSpPr>
          <p:spPr bwMode="auto">
            <a:xfrm flipH="1">
              <a:off x="2976" y="1167"/>
              <a:ext cx="1008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1" name="Line 42"/>
            <p:cNvSpPr>
              <a:spLocks noChangeShapeType="1"/>
            </p:cNvSpPr>
            <p:nvPr/>
          </p:nvSpPr>
          <p:spPr bwMode="auto">
            <a:xfrm flipH="1">
              <a:off x="2976" y="1485"/>
              <a:ext cx="1008" cy="8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2" name="Line 43"/>
            <p:cNvSpPr>
              <a:spLocks noChangeShapeType="1"/>
            </p:cNvSpPr>
            <p:nvPr/>
          </p:nvSpPr>
          <p:spPr bwMode="auto">
            <a:xfrm>
              <a:off x="3024" y="2077"/>
              <a:ext cx="960" cy="8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3" name="Line 45"/>
            <p:cNvSpPr>
              <a:spLocks noChangeShapeType="1"/>
            </p:cNvSpPr>
            <p:nvPr/>
          </p:nvSpPr>
          <p:spPr bwMode="auto">
            <a:xfrm flipH="1">
              <a:off x="2112" y="2395"/>
              <a:ext cx="62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4" name="Line 46"/>
            <p:cNvSpPr>
              <a:spLocks noChangeShapeType="1"/>
            </p:cNvSpPr>
            <p:nvPr/>
          </p:nvSpPr>
          <p:spPr bwMode="auto">
            <a:xfrm>
              <a:off x="2112" y="1758"/>
              <a:ext cx="672" cy="104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5" name="Line 47"/>
            <p:cNvSpPr>
              <a:spLocks noChangeShapeType="1"/>
            </p:cNvSpPr>
            <p:nvPr/>
          </p:nvSpPr>
          <p:spPr bwMode="auto">
            <a:xfrm>
              <a:off x="2112" y="2486"/>
              <a:ext cx="672" cy="7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6" name="Line 48"/>
            <p:cNvSpPr>
              <a:spLocks noChangeShapeType="1"/>
            </p:cNvSpPr>
            <p:nvPr/>
          </p:nvSpPr>
          <p:spPr bwMode="auto">
            <a:xfrm flipH="1">
              <a:off x="2976" y="894"/>
              <a:ext cx="1008" cy="18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7" name="Line 49"/>
            <p:cNvSpPr>
              <a:spLocks noChangeShapeType="1"/>
            </p:cNvSpPr>
            <p:nvPr/>
          </p:nvSpPr>
          <p:spPr bwMode="auto">
            <a:xfrm>
              <a:off x="3024" y="2531"/>
              <a:ext cx="960" cy="1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8" name="Line 50"/>
            <p:cNvSpPr>
              <a:spLocks noChangeShapeType="1"/>
            </p:cNvSpPr>
            <p:nvPr/>
          </p:nvSpPr>
          <p:spPr bwMode="auto">
            <a:xfrm flipH="1">
              <a:off x="2976" y="1895"/>
              <a:ext cx="1008" cy="1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9" name="Line 51"/>
            <p:cNvSpPr>
              <a:spLocks noChangeShapeType="1"/>
            </p:cNvSpPr>
            <p:nvPr/>
          </p:nvSpPr>
          <p:spPr bwMode="auto">
            <a:xfrm flipH="1">
              <a:off x="3072" y="2713"/>
              <a:ext cx="912" cy="54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0" name="Line 52"/>
            <p:cNvSpPr>
              <a:spLocks noChangeShapeType="1"/>
            </p:cNvSpPr>
            <p:nvPr/>
          </p:nvSpPr>
          <p:spPr bwMode="auto">
            <a:xfrm>
              <a:off x="3024" y="2941"/>
              <a:ext cx="960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1" name="Text Box 54"/>
            <p:cNvSpPr txBox="1">
              <a:spLocks noChangeArrowheads="1"/>
            </p:cNvSpPr>
            <p:nvPr/>
          </p:nvSpPr>
          <p:spPr bwMode="auto">
            <a:xfrm>
              <a:off x="1553" y="1091"/>
              <a:ext cx="883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</p:grpSp>
      <p:sp>
        <p:nvSpPr>
          <p:cNvPr id="26631" name="Text Box 57"/>
          <p:cNvSpPr txBox="1">
            <a:spLocks noChangeArrowheads="1"/>
          </p:cNvSpPr>
          <p:nvPr/>
        </p:nvSpPr>
        <p:spPr bwMode="auto">
          <a:xfrm>
            <a:off x="228600" y="5654675"/>
            <a:ext cx="45847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Gestrichelte Linien</a:t>
            </a:r>
          </a:p>
          <a:p>
            <a:pPr algn="l"/>
            <a:r>
              <a:rPr lang="de-DE">
                <a:latin typeface="Tahoma" pitchFamily="34" charset="0"/>
              </a:rPr>
              <a:t>markieren illegale Ausprägungen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022-8269-4D49-B8A3-2FE5CF9AF400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 smtClean="0"/>
              <a:t>Allgemeiner „top-down Entwurf“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32115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 flipH="1">
            <a:off x="1712913" y="6176963"/>
            <a:ext cx="1498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911475" y="545941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Einsatz des Systems</a:t>
            </a: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2911475" y="4294188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Entwurfsschritt 4</a:t>
            </a:r>
          </a:p>
        </p:txBody>
      </p:sp>
      <p:sp>
        <p:nvSpPr>
          <p:cNvPr id="12296" name="Rectangle 22"/>
          <p:cNvSpPr>
            <a:spLocks noChangeArrowheads="1"/>
          </p:cNvSpPr>
          <p:nvPr/>
        </p:nvSpPr>
        <p:spPr bwMode="auto">
          <a:xfrm>
            <a:off x="2911475" y="321786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3</a:t>
            </a: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911475" y="2232025"/>
            <a:ext cx="3394075" cy="5381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2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2911475" y="1066800"/>
            <a:ext cx="3394075" cy="62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1</a:t>
            </a:r>
          </a:p>
          <a:p>
            <a:r>
              <a:rPr lang="de-DE" b="1">
                <a:latin typeface="Times New Roman" pitchFamily="18" charset="0"/>
              </a:rPr>
              <a:t>Anforderungsanalyse</a:t>
            </a:r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61071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6107113" y="6176963"/>
            <a:ext cx="5984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6705600" y="4564063"/>
            <a:ext cx="0" cy="161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6305550" y="4564063"/>
            <a:ext cx="400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1214438" y="6176963"/>
            <a:ext cx="498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V="1">
            <a:off x="1214438" y="1335088"/>
            <a:ext cx="0" cy="4841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>
            <a:off x="1214438" y="1335088"/>
            <a:ext cx="1697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 flipV="1">
            <a:off x="1612900" y="2501900"/>
            <a:ext cx="0" cy="3765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Line 42"/>
          <p:cNvSpPr>
            <a:spLocks noChangeShapeType="1"/>
          </p:cNvSpPr>
          <p:nvPr/>
        </p:nvSpPr>
        <p:spPr bwMode="auto">
          <a:xfrm>
            <a:off x="1612900" y="2501900"/>
            <a:ext cx="1198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Line 43"/>
          <p:cNvSpPr>
            <a:spLocks noChangeShapeType="1"/>
          </p:cNvSpPr>
          <p:nvPr/>
        </p:nvSpPr>
        <p:spPr bwMode="auto">
          <a:xfrm>
            <a:off x="3609975" y="5997575"/>
            <a:ext cx="0" cy="538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3409950" y="599757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1612900" y="6356350"/>
            <a:ext cx="1797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 flipV="1">
            <a:off x="1612900" y="6176963"/>
            <a:ext cx="0" cy="179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Line 48"/>
          <p:cNvSpPr>
            <a:spLocks noChangeShapeType="1"/>
          </p:cNvSpPr>
          <p:nvPr/>
        </p:nvSpPr>
        <p:spPr bwMode="auto">
          <a:xfrm flipH="1">
            <a:off x="2212975" y="6535738"/>
            <a:ext cx="1397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3" name="Line 49"/>
          <p:cNvSpPr>
            <a:spLocks noChangeShapeType="1"/>
          </p:cNvSpPr>
          <p:nvPr/>
        </p:nvSpPr>
        <p:spPr bwMode="auto">
          <a:xfrm flipV="1">
            <a:off x="2212975" y="3487738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Line 50"/>
          <p:cNvSpPr>
            <a:spLocks noChangeShapeType="1"/>
          </p:cNvSpPr>
          <p:nvPr/>
        </p:nvSpPr>
        <p:spPr bwMode="auto">
          <a:xfrm>
            <a:off x="2212975" y="3487738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1"/>
          <p:cNvSpPr>
            <a:spLocks noChangeShapeType="1"/>
          </p:cNvSpPr>
          <p:nvPr/>
        </p:nvSpPr>
        <p:spPr bwMode="auto">
          <a:xfrm>
            <a:off x="3311525" y="2770188"/>
            <a:ext cx="0" cy="2682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3"/>
          <p:cNvSpPr>
            <a:spLocks noChangeShapeType="1"/>
          </p:cNvSpPr>
          <p:nvPr/>
        </p:nvSpPr>
        <p:spPr bwMode="auto">
          <a:xfrm flipH="1">
            <a:off x="1214438" y="3038475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Text Box 54"/>
          <p:cNvSpPr txBox="1">
            <a:spLocks noChangeArrowheads="1"/>
          </p:cNvSpPr>
          <p:nvPr/>
        </p:nvSpPr>
        <p:spPr bwMode="auto">
          <a:xfrm>
            <a:off x="990600" y="2514600"/>
            <a:ext cx="5191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>
            <a:off x="3311525" y="375602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Line 56"/>
          <p:cNvSpPr>
            <a:spLocks noChangeShapeType="1"/>
          </p:cNvSpPr>
          <p:nvPr/>
        </p:nvSpPr>
        <p:spPr bwMode="auto">
          <a:xfrm flipH="1">
            <a:off x="1214438" y="3935413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0" name="Line 57"/>
          <p:cNvSpPr>
            <a:spLocks noChangeShapeType="1"/>
          </p:cNvSpPr>
          <p:nvPr/>
        </p:nvSpPr>
        <p:spPr bwMode="auto">
          <a:xfrm>
            <a:off x="3609975" y="375602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58"/>
          <p:cNvSpPr>
            <a:spLocks noChangeShapeType="1"/>
          </p:cNvSpPr>
          <p:nvPr/>
        </p:nvSpPr>
        <p:spPr bwMode="auto">
          <a:xfrm flipH="1">
            <a:off x="1612900" y="4114800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Text Box 59"/>
          <p:cNvSpPr txBox="1">
            <a:spLocks noChangeArrowheads="1"/>
          </p:cNvSpPr>
          <p:nvPr/>
        </p:nvSpPr>
        <p:spPr bwMode="auto">
          <a:xfrm>
            <a:off x="914400" y="3429000"/>
            <a:ext cx="5984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23" name="Text Box 60"/>
          <p:cNvSpPr txBox="1">
            <a:spLocks noChangeArrowheads="1"/>
          </p:cNvSpPr>
          <p:nvPr/>
        </p:nvSpPr>
        <p:spPr bwMode="auto">
          <a:xfrm>
            <a:off x="1412875" y="3846513"/>
            <a:ext cx="5000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•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3409950" y="4832350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 flipH="1">
            <a:off x="1214438" y="5011738"/>
            <a:ext cx="21955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Line 68"/>
          <p:cNvSpPr>
            <a:spLocks noChangeShapeType="1"/>
          </p:cNvSpPr>
          <p:nvPr/>
        </p:nvSpPr>
        <p:spPr bwMode="auto">
          <a:xfrm>
            <a:off x="3609975" y="4832350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7" name="Line 69"/>
          <p:cNvSpPr>
            <a:spLocks noChangeShapeType="1"/>
          </p:cNvSpPr>
          <p:nvPr/>
        </p:nvSpPr>
        <p:spPr bwMode="auto">
          <a:xfrm flipH="1">
            <a:off x="1612900" y="5191125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8" name="Line 70"/>
          <p:cNvSpPr>
            <a:spLocks noChangeShapeType="1"/>
          </p:cNvSpPr>
          <p:nvPr/>
        </p:nvSpPr>
        <p:spPr bwMode="auto">
          <a:xfrm>
            <a:off x="3810000" y="4832350"/>
            <a:ext cx="0" cy="538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71"/>
          <p:cNvSpPr>
            <a:spLocks noChangeShapeType="1"/>
          </p:cNvSpPr>
          <p:nvPr/>
        </p:nvSpPr>
        <p:spPr bwMode="auto">
          <a:xfrm flipH="1">
            <a:off x="2212975" y="5370513"/>
            <a:ext cx="15970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Text Box 72"/>
          <p:cNvSpPr txBox="1">
            <a:spLocks noChangeArrowheads="1"/>
          </p:cNvSpPr>
          <p:nvPr/>
        </p:nvSpPr>
        <p:spPr bwMode="auto">
          <a:xfrm>
            <a:off x="1143000" y="4921250"/>
            <a:ext cx="5699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2331" name="Text Box 73"/>
          <p:cNvSpPr txBox="1">
            <a:spLocks noChangeArrowheads="1"/>
          </p:cNvSpPr>
          <p:nvPr/>
        </p:nvSpPr>
        <p:spPr bwMode="auto">
          <a:xfrm>
            <a:off x="1025525" y="4495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2" name="Text Box 74"/>
          <p:cNvSpPr txBox="1">
            <a:spLocks noChangeArrowheads="1"/>
          </p:cNvSpPr>
          <p:nvPr/>
        </p:nvSpPr>
        <p:spPr bwMode="auto">
          <a:xfrm>
            <a:off x="1371600" y="4652963"/>
            <a:ext cx="5000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3" name="Text Box 75"/>
          <p:cNvSpPr txBox="1">
            <a:spLocks noChangeArrowheads="1"/>
          </p:cNvSpPr>
          <p:nvPr/>
        </p:nvSpPr>
        <p:spPr bwMode="auto">
          <a:xfrm>
            <a:off x="2012950" y="4832350"/>
            <a:ext cx="3984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4" name="Text Box 76"/>
          <p:cNvSpPr txBox="1">
            <a:spLocks noChangeArrowheads="1"/>
          </p:cNvSpPr>
          <p:nvPr/>
        </p:nvSpPr>
        <p:spPr bwMode="auto">
          <a:xfrm>
            <a:off x="1025525" y="5638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5" name="Text Box 77"/>
          <p:cNvSpPr txBox="1">
            <a:spLocks noChangeArrowheads="1"/>
          </p:cNvSpPr>
          <p:nvPr/>
        </p:nvSpPr>
        <p:spPr bwMode="auto">
          <a:xfrm>
            <a:off x="1463675" y="5834063"/>
            <a:ext cx="31115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6" name="Text Box 78"/>
          <p:cNvSpPr txBox="1">
            <a:spLocks noChangeArrowheads="1"/>
          </p:cNvSpPr>
          <p:nvPr/>
        </p:nvSpPr>
        <p:spPr bwMode="auto">
          <a:xfrm>
            <a:off x="1912938" y="5997575"/>
            <a:ext cx="5984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7" name="Line 79"/>
          <p:cNvSpPr>
            <a:spLocks noChangeShapeType="1"/>
          </p:cNvSpPr>
          <p:nvPr/>
        </p:nvSpPr>
        <p:spPr bwMode="auto">
          <a:xfrm>
            <a:off x="4508500" y="16938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80"/>
          <p:cNvSpPr>
            <a:spLocks noChangeShapeType="1"/>
          </p:cNvSpPr>
          <p:nvPr/>
        </p:nvSpPr>
        <p:spPr bwMode="auto">
          <a:xfrm>
            <a:off x="4508500" y="2770188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81"/>
          <p:cNvSpPr>
            <a:spLocks noChangeShapeType="1"/>
          </p:cNvSpPr>
          <p:nvPr/>
        </p:nvSpPr>
        <p:spPr bwMode="auto">
          <a:xfrm>
            <a:off x="4508500" y="3756025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Line 82"/>
          <p:cNvSpPr>
            <a:spLocks noChangeShapeType="1"/>
          </p:cNvSpPr>
          <p:nvPr/>
        </p:nvSpPr>
        <p:spPr bwMode="auto">
          <a:xfrm>
            <a:off x="4508500" y="4832350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E54E20-7E1C-471E-BDDF-F82D99FC0F6C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0" y="52388"/>
            <a:ext cx="9144000" cy="6805612"/>
            <a:chOff x="0" y="33"/>
            <a:chExt cx="5760" cy="4287"/>
          </a:xfrm>
        </p:grpSpPr>
        <p:sp>
          <p:nvSpPr>
            <p:cNvPr id="27663" name="Rectangle 3"/>
            <p:cNvSpPr>
              <a:spLocks noChangeArrowheads="1"/>
            </p:cNvSpPr>
            <p:nvPr/>
          </p:nvSpPr>
          <p:spPr bwMode="auto">
            <a:xfrm>
              <a:off x="1172" y="1010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  <p:sp>
          <p:nvSpPr>
            <p:cNvPr id="27664" name="Rectangle 4"/>
            <p:cNvSpPr>
              <a:spLocks noChangeArrowheads="1"/>
            </p:cNvSpPr>
            <p:nvPr/>
          </p:nvSpPr>
          <p:spPr bwMode="auto">
            <a:xfrm>
              <a:off x="1056" y="3408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Assistenten</a:t>
              </a:r>
            </a:p>
          </p:txBody>
        </p:sp>
        <p:sp>
          <p:nvSpPr>
            <p:cNvPr id="27665" name="Oval 5"/>
            <p:cNvSpPr>
              <a:spLocks noChangeArrowheads="1"/>
            </p:cNvSpPr>
            <p:nvPr/>
          </p:nvSpPr>
          <p:spPr bwMode="auto">
            <a:xfrm>
              <a:off x="0" y="48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MatrNr</a:t>
              </a:r>
            </a:p>
          </p:txBody>
        </p:sp>
        <p:sp>
          <p:nvSpPr>
            <p:cNvPr id="27666" name="Oval 6"/>
            <p:cNvSpPr>
              <a:spLocks noChangeArrowheads="1"/>
            </p:cNvSpPr>
            <p:nvPr/>
          </p:nvSpPr>
          <p:spPr bwMode="auto">
            <a:xfrm>
              <a:off x="0" y="2928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7667" name="Oval 7"/>
            <p:cNvSpPr>
              <a:spLocks noChangeArrowheads="1"/>
            </p:cNvSpPr>
            <p:nvPr/>
          </p:nvSpPr>
          <p:spPr bwMode="auto">
            <a:xfrm>
              <a:off x="0" y="144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Semester</a:t>
              </a:r>
            </a:p>
          </p:txBody>
        </p:sp>
        <p:sp>
          <p:nvSpPr>
            <p:cNvPr id="27668" name="Oval 8"/>
            <p:cNvSpPr>
              <a:spLocks noChangeArrowheads="1"/>
            </p:cNvSpPr>
            <p:nvPr/>
          </p:nvSpPr>
          <p:spPr bwMode="auto">
            <a:xfrm>
              <a:off x="0" y="96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7669" name="Oval 9"/>
            <p:cNvSpPr>
              <a:spLocks noChangeArrowheads="1"/>
            </p:cNvSpPr>
            <p:nvPr/>
          </p:nvSpPr>
          <p:spPr bwMode="auto">
            <a:xfrm>
              <a:off x="0" y="336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7670" name="Oval 10"/>
            <p:cNvSpPr>
              <a:spLocks noChangeArrowheads="1"/>
            </p:cNvSpPr>
            <p:nvPr/>
          </p:nvSpPr>
          <p:spPr bwMode="auto">
            <a:xfrm>
              <a:off x="0" y="384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Fachgebiet</a:t>
              </a:r>
            </a:p>
          </p:txBody>
        </p:sp>
        <p:sp>
          <p:nvSpPr>
            <p:cNvPr id="27671" name="Line 11"/>
            <p:cNvSpPr>
              <a:spLocks noChangeShapeType="1"/>
            </p:cNvSpPr>
            <p:nvPr/>
          </p:nvSpPr>
          <p:spPr bwMode="auto">
            <a:xfrm>
              <a:off x="1031" y="31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2" name="Oval 12"/>
            <p:cNvSpPr>
              <a:spLocks noChangeArrowheads="1"/>
            </p:cNvSpPr>
            <p:nvPr/>
          </p:nvSpPr>
          <p:spPr bwMode="auto">
            <a:xfrm>
              <a:off x="1296" y="2208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Note</a:t>
              </a:r>
            </a:p>
          </p:txBody>
        </p:sp>
        <p:sp>
          <p:nvSpPr>
            <p:cNvPr id="27673" name="AutoShape 13"/>
            <p:cNvSpPr>
              <a:spLocks noChangeArrowheads="1"/>
            </p:cNvSpPr>
            <p:nvPr/>
          </p:nvSpPr>
          <p:spPr bwMode="auto">
            <a:xfrm>
              <a:off x="2496" y="864"/>
              <a:ext cx="748" cy="45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hören</a:t>
              </a:r>
            </a:p>
          </p:txBody>
        </p:sp>
        <p:sp>
          <p:nvSpPr>
            <p:cNvPr id="27674" name="AutoShape 14"/>
            <p:cNvSpPr>
              <a:spLocks noChangeArrowheads="1"/>
            </p:cNvSpPr>
            <p:nvPr/>
          </p:nvSpPr>
          <p:spPr bwMode="auto">
            <a:xfrm>
              <a:off x="2480" y="2159"/>
              <a:ext cx="748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prüfen</a:t>
              </a:r>
            </a:p>
          </p:txBody>
        </p:sp>
        <p:sp>
          <p:nvSpPr>
            <p:cNvPr id="27675" name="AutoShape 15"/>
            <p:cNvSpPr>
              <a:spLocks noChangeArrowheads="1"/>
            </p:cNvSpPr>
            <p:nvPr/>
          </p:nvSpPr>
          <p:spPr bwMode="auto">
            <a:xfrm>
              <a:off x="2256" y="3264"/>
              <a:ext cx="1104" cy="614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arbeitenFür</a:t>
              </a:r>
            </a:p>
          </p:txBody>
        </p:sp>
        <p:sp>
          <p:nvSpPr>
            <p:cNvPr id="27676" name="Rectangle 16"/>
            <p:cNvSpPr>
              <a:spLocks noChangeArrowheads="1"/>
            </p:cNvSpPr>
            <p:nvPr/>
          </p:nvSpPr>
          <p:spPr bwMode="auto">
            <a:xfrm>
              <a:off x="3509" y="3421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Professoren</a:t>
              </a:r>
            </a:p>
          </p:txBody>
        </p:sp>
        <p:sp>
          <p:nvSpPr>
            <p:cNvPr id="27677" name="Rectangle 17"/>
            <p:cNvSpPr>
              <a:spLocks noChangeArrowheads="1"/>
            </p:cNvSpPr>
            <p:nvPr/>
          </p:nvSpPr>
          <p:spPr bwMode="auto">
            <a:xfrm>
              <a:off x="3462" y="952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Vorlesungen</a:t>
              </a:r>
            </a:p>
          </p:txBody>
        </p:sp>
        <p:sp>
          <p:nvSpPr>
            <p:cNvPr id="27678" name="AutoShape 18"/>
            <p:cNvSpPr>
              <a:spLocks noChangeArrowheads="1"/>
            </p:cNvSpPr>
            <p:nvPr/>
          </p:nvSpPr>
          <p:spPr bwMode="auto">
            <a:xfrm>
              <a:off x="4032" y="2112"/>
              <a:ext cx="747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lesen</a:t>
              </a:r>
            </a:p>
          </p:txBody>
        </p:sp>
        <p:sp>
          <p:nvSpPr>
            <p:cNvPr id="27679" name="AutoShape 19"/>
            <p:cNvSpPr>
              <a:spLocks noChangeArrowheads="1"/>
            </p:cNvSpPr>
            <p:nvPr/>
          </p:nvSpPr>
          <p:spPr bwMode="auto">
            <a:xfrm>
              <a:off x="3286" y="33"/>
              <a:ext cx="1322" cy="39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voraussetzen</a:t>
              </a:r>
            </a:p>
          </p:txBody>
        </p:sp>
        <p:sp>
          <p:nvSpPr>
            <p:cNvPr id="27680" name="Oval 20"/>
            <p:cNvSpPr>
              <a:spLocks noChangeArrowheads="1"/>
            </p:cNvSpPr>
            <p:nvPr/>
          </p:nvSpPr>
          <p:spPr bwMode="auto">
            <a:xfrm>
              <a:off x="4872" y="864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SWS</a:t>
              </a:r>
            </a:p>
          </p:txBody>
        </p:sp>
        <p:sp>
          <p:nvSpPr>
            <p:cNvPr id="27681" name="Oval 21"/>
            <p:cNvSpPr>
              <a:spLocks noChangeArrowheads="1"/>
            </p:cNvSpPr>
            <p:nvPr/>
          </p:nvSpPr>
          <p:spPr bwMode="auto">
            <a:xfrm>
              <a:off x="4872" y="43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VorlNr</a:t>
              </a:r>
            </a:p>
          </p:txBody>
        </p:sp>
        <p:sp>
          <p:nvSpPr>
            <p:cNvPr id="27682" name="Oval 22"/>
            <p:cNvSpPr>
              <a:spLocks noChangeArrowheads="1"/>
            </p:cNvSpPr>
            <p:nvPr/>
          </p:nvSpPr>
          <p:spPr bwMode="auto">
            <a:xfrm>
              <a:off x="4872" y="139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Titel</a:t>
              </a:r>
            </a:p>
          </p:txBody>
        </p:sp>
        <p:sp>
          <p:nvSpPr>
            <p:cNvPr id="27683" name="Oval 23"/>
            <p:cNvSpPr>
              <a:spLocks noChangeArrowheads="1"/>
            </p:cNvSpPr>
            <p:nvPr/>
          </p:nvSpPr>
          <p:spPr bwMode="auto">
            <a:xfrm>
              <a:off x="4873" y="345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Raum</a:t>
              </a:r>
            </a:p>
          </p:txBody>
        </p:sp>
        <p:sp>
          <p:nvSpPr>
            <p:cNvPr id="27684" name="Oval 24"/>
            <p:cNvSpPr>
              <a:spLocks noChangeArrowheads="1"/>
            </p:cNvSpPr>
            <p:nvPr/>
          </p:nvSpPr>
          <p:spPr bwMode="auto">
            <a:xfrm>
              <a:off x="4873" y="3024"/>
              <a:ext cx="887" cy="346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Rang</a:t>
              </a:r>
            </a:p>
          </p:txBody>
        </p:sp>
        <p:sp>
          <p:nvSpPr>
            <p:cNvPr id="27685" name="Oval 25"/>
            <p:cNvSpPr>
              <a:spLocks noChangeArrowheads="1"/>
            </p:cNvSpPr>
            <p:nvPr/>
          </p:nvSpPr>
          <p:spPr bwMode="auto">
            <a:xfrm>
              <a:off x="3168" y="3976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7686" name="Text Box 26"/>
            <p:cNvSpPr txBox="1">
              <a:spLocks noChangeArrowheads="1"/>
            </p:cNvSpPr>
            <p:nvPr/>
          </p:nvSpPr>
          <p:spPr bwMode="auto">
            <a:xfrm>
              <a:off x="3984" y="346"/>
              <a:ext cx="869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Nach-</a:t>
              </a:r>
            </a:p>
            <a:p>
              <a:pPr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folger</a:t>
              </a:r>
            </a:p>
          </p:txBody>
        </p:sp>
        <p:sp>
          <p:nvSpPr>
            <p:cNvPr id="27687" name="Text Box 27"/>
            <p:cNvSpPr txBox="1">
              <a:spLocks noChangeArrowheads="1"/>
            </p:cNvSpPr>
            <p:nvPr/>
          </p:nvSpPr>
          <p:spPr bwMode="auto">
            <a:xfrm>
              <a:off x="2688" y="480"/>
              <a:ext cx="108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Vorgänger</a:t>
              </a:r>
            </a:p>
          </p:txBody>
        </p:sp>
        <p:sp>
          <p:nvSpPr>
            <p:cNvPr id="27688" name="Oval 28"/>
            <p:cNvSpPr>
              <a:spLocks noChangeArrowheads="1"/>
            </p:cNvSpPr>
            <p:nvPr/>
          </p:nvSpPr>
          <p:spPr bwMode="auto">
            <a:xfrm>
              <a:off x="4128" y="397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7689" name="Line 29"/>
            <p:cNvSpPr>
              <a:spLocks noChangeShapeType="1"/>
            </p:cNvSpPr>
            <p:nvPr/>
          </p:nvSpPr>
          <p:spPr bwMode="auto">
            <a:xfrm>
              <a:off x="3744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0" name="Line 30"/>
            <p:cNvSpPr>
              <a:spLocks noChangeShapeType="1"/>
            </p:cNvSpPr>
            <p:nvPr/>
          </p:nvSpPr>
          <p:spPr bwMode="auto">
            <a:xfrm>
              <a:off x="4128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1" name="Rectangle 31"/>
            <p:cNvSpPr>
              <a:spLocks noChangeArrowheads="1"/>
            </p:cNvSpPr>
            <p:nvPr/>
          </p:nvSpPr>
          <p:spPr bwMode="auto">
            <a:xfrm>
              <a:off x="0" y="192"/>
              <a:ext cx="33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/>
              <a:r>
                <a:rPr kumimoji="1" lang="de-DE" sz="3600">
                  <a:solidFill>
                    <a:schemeClr val="tx2"/>
                  </a:solidFill>
                  <a:latin typeface="Arial Black" pitchFamily="34" charset="0"/>
                </a:rPr>
                <a:t>Funktionalitäten</a:t>
              </a:r>
            </a:p>
          </p:txBody>
        </p:sp>
        <p:cxnSp>
          <p:nvCxnSpPr>
            <p:cNvPr id="27692" name="AutoShape 32"/>
            <p:cNvCxnSpPr>
              <a:cxnSpLocks noChangeShapeType="1"/>
              <a:stCxn id="27664" idx="1"/>
              <a:endCxn id="27666" idx="5"/>
            </p:cNvCxnSpPr>
            <p:nvPr/>
          </p:nvCxnSpPr>
          <p:spPr bwMode="auto">
            <a:xfrm flipH="1" flipV="1">
              <a:off x="757" y="3222"/>
              <a:ext cx="299" cy="33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3" name="AutoShape 33"/>
            <p:cNvCxnSpPr>
              <a:cxnSpLocks noChangeShapeType="1"/>
              <a:stCxn id="27664" idx="1"/>
              <a:endCxn id="27669" idx="6"/>
            </p:cNvCxnSpPr>
            <p:nvPr/>
          </p:nvCxnSpPr>
          <p:spPr bwMode="auto">
            <a:xfrm flipH="1" flipV="1">
              <a:off x="887" y="3532"/>
              <a:ext cx="169" cy="2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4" name="AutoShape 34"/>
            <p:cNvCxnSpPr>
              <a:cxnSpLocks noChangeShapeType="1"/>
              <a:stCxn id="27664" idx="1"/>
              <a:endCxn id="27670" idx="7"/>
            </p:cNvCxnSpPr>
            <p:nvPr/>
          </p:nvCxnSpPr>
          <p:spPr bwMode="auto">
            <a:xfrm flipH="1">
              <a:off x="757" y="3552"/>
              <a:ext cx="299" cy="3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5" name="AutoShape 35"/>
            <p:cNvCxnSpPr>
              <a:cxnSpLocks noChangeShapeType="1"/>
              <a:stCxn id="27674" idx="2"/>
              <a:endCxn id="27676" idx="0"/>
            </p:cNvCxnSpPr>
            <p:nvPr/>
          </p:nvCxnSpPr>
          <p:spPr bwMode="auto">
            <a:xfrm>
              <a:off x="2854" y="2617"/>
              <a:ext cx="1169" cy="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6" name="AutoShape 36"/>
            <p:cNvCxnSpPr>
              <a:cxnSpLocks noChangeShapeType="1"/>
              <a:stCxn id="27675" idx="3"/>
              <a:endCxn id="27676" idx="1"/>
            </p:cNvCxnSpPr>
            <p:nvPr/>
          </p:nvCxnSpPr>
          <p:spPr bwMode="auto">
            <a:xfrm flipV="1">
              <a:off x="3360" y="3565"/>
              <a:ext cx="149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7" name="AutoShape 37"/>
            <p:cNvCxnSpPr>
              <a:cxnSpLocks noChangeShapeType="1"/>
              <a:stCxn id="27664" idx="3"/>
              <a:endCxn id="27675" idx="1"/>
            </p:cNvCxnSpPr>
            <p:nvPr/>
          </p:nvCxnSpPr>
          <p:spPr bwMode="auto">
            <a:xfrm>
              <a:off x="2084" y="3552"/>
              <a:ext cx="172" cy="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8" name="AutoShape 38"/>
            <p:cNvCxnSpPr>
              <a:cxnSpLocks noChangeShapeType="1"/>
              <a:stCxn id="27674" idx="0"/>
              <a:endCxn id="27663" idx="2"/>
            </p:cNvCxnSpPr>
            <p:nvPr/>
          </p:nvCxnSpPr>
          <p:spPr bwMode="auto">
            <a:xfrm flipH="1" flipV="1">
              <a:off x="1686" y="1297"/>
              <a:ext cx="1168" cy="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9" name="AutoShape 39"/>
            <p:cNvCxnSpPr>
              <a:cxnSpLocks noChangeShapeType="1"/>
              <a:stCxn id="27677" idx="2"/>
              <a:endCxn id="27674" idx="0"/>
            </p:cNvCxnSpPr>
            <p:nvPr/>
          </p:nvCxnSpPr>
          <p:spPr bwMode="auto">
            <a:xfrm flipH="1">
              <a:off x="2854" y="1239"/>
              <a:ext cx="1122" cy="9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0" name="AutoShape 40"/>
            <p:cNvCxnSpPr>
              <a:cxnSpLocks noChangeShapeType="1"/>
              <a:stCxn id="27676" idx="0"/>
              <a:endCxn id="27678" idx="2"/>
            </p:cNvCxnSpPr>
            <p:nvPr/>
          </p:nvCxnSpPr>
          <p:spPr bwMode="auto">
            <a:xfrm flipV="1">
              <a:off x="4023" y="2570"/>
              <a:ext cx="383" cy="85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1" name="AutoShape 41"/>
            <p:cNvCxnSpPr>
              <a:cxnSpLocks noChangeShapeType="1"/>
              <a:stCxn id="27677" idx="2"/>
              <a:endCxn id="27678" idx="0"/>
            </p:cNvCxnSpPr>
            <p:nvPr/>
          </p:nvCxnSpPr>
          <p:spPr bwMode="auto">
            <a:xfrm>
              <a:off x="3976" y="1239"/>
              <a:ext cx="430" cy="8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2" name="AutoShape 42"/>
            <p:cNvCxnSpPr>
              <a:cxnSpLocks noChangeShapeType="1"/>
              <a:stCxn id="27663" idx="3"/>
              <a:endCxn id="27673" idx="1"/>
            </p:cNvCxnSpPr>
            <p:nvPr/>
          </p:nvCxnSpPr>
          <p:spPr bwMode="auto">
            <a:xfrm flipV="1">
              <a:off x="2200" y="1094"/>
              <a:ext cx="296" cy="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3" name="AutoShape 43"/>
            <p:cNvCxnSpPr>
              <a:cxnSpLocks noChangeShapeType="1"/>
              <a:stCxn id="27673" idx="3"/>
              <a:endCxn id="27677" idx="1"/>
            </p:cNvCxnSpPr>
            <p:nvPr/>
          </p:nvCxnSpPr>
          <p:spPr bwMode="auto">
            <a:xfrm>
              <a:off x="3244" y="1094"/>
              <a:ext cx="218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4" name="AutoShape 44"/>
            <p:cNvCxnSpPr>
              <a:cxnSpLocks noChangeShapeType="1"/>
              <a:stCxn id="27676" idx="2"/>
              <a:endCxn id="27685" idx="0"/>
            </p:cNvCxnSpPr>
            <p:nvPr/>
          </p:nvCxnSpPr>
          <p:spPr bwMode="auto">
            <a:xfrm flipH="1">
              <a:off x="3612" y="3708"/>
              <a:ext cx="411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5" name="AutoShape 45"/>
            <p:cNvCxnSpPr>
              <a:cxnSpLocks noChangeShapeType="1"/>
              <a:stCxn id="27676" idx="2"/>
              <a:endCxn id="27688" idx="0"/>
            </p:cNvCxnSpPr>
            <p:nvPr/>
          </p:nvCxnSpPr>
          <p:spPr bwMode="auto">
            <a:xfrm>
              <a:off x="4023" y="3708"/>
              <a:ext cx="549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6" name="AutoShape 46"/>
            <p:cNvCxnSpPr>
              <a:cxnSpLocks noChangeShapeType="1"/>
              <a:stCxn id="27676" idx="3"/>
              <a:endCxn id="27684" idx="3"/>
            </p:cNvCxnSpPr>
            <p:nvPr/>
          </p:nvCxnSpPr>
          <p:spPr bwMode="auto">
            <a:xfrm flipV="1">
              <a:off x="4537" y="3319"/>
              <a:ext cx="466" cy="24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7" name="AutoShape 47"/>
            <p:cNvCxnSpPr>
              <a:cxnSpLocks noChangeShapeType="1"/>
              <a:stCxn id="27676" idx="3"/>
              <a:endCxn id="27683" idx="2"/>
            </p:cNvCxnSpPr>
            <p:nvPr/>
          </p:nvCxnSpPr>
          <p:spPr bwMode="auto">
            <a:xfrm>
              <a:off x="4537" y="3565"/>
              <a:ext cx="336" cy="6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8" name="AutoShape 48"/>
            <p:cNvCxnSpPr>
              <a:cxnSpLocks noChangeShapeType="1"/>
              <a:stCxn id="27663" idx="1"/>
              <a:endCxn id="27665" idx="5"/>
            </p:cNvCxnSpPr>
            <p:nvPr/>
          </p:nvCxnSpPr>
          <p:spPr bwMode="auto">
            <a:xfrm flipH="1" flipV="1">
              <a:off x="757" y="774"/>
              <a:ext cx="415" cy="38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9" name="AutoShape 49"/>
            <p:cNvCxnSpPr>
              <a:cxnSpLocks noChangeShapeType="1"/>
              <a:stCxn id="27663" idx="1"/>
              <a:endCxn id="27668" idx="6"/>
            </p:cNvCxnSpPr>
            <p:nvPr/>
          </p:nvCxnSpPr>
          <p:spPr bwMode="auto">
            <a:xfrm flipH="1" flipV="1">
              <a:off x="887" y="1133"/>
              <a:ext cx="285" cy="21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0" name="AutoShape 50"/>
            <p:cNvCxnSpPr>
              <a:cxnSpLocks noChangeShapeType="1"/>
              <a:stCxn id="27663" idx="1"/>
              <a:endCxn id="27667" idx="7"/>
            </p:cNvCxnSpPr>
            <p:nvPr/>
          </p:nvCxnSpPr>
          <p:spPr bwMode="auto">
            <a:xfrm flipH="1">
              <a:off x="757" y="1154"/>
              <a:ext cx="415" cy="33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1" name="AutoShape 51"/>
            <p:cNvCxnSpPr>
              <a:cxnSpLocks noChangeShapeType="1"/>
              <a:stCxn id="27677" idx="3"/>
              <a:endCxn id="27681" idx="3"/>
            </p:cNvCxnSpPr>
            <p:nvPr/>
          </p:nvCxnSpPr>
          <p:spPr bwMode="auto">
            <a:xfrm flipV="1">
              <a:off x="4490" y="726"/>
              <a:ext cx="512" cy="37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2" name="AutoShape 52"/>
            <p:cNvCxnSpPr>
              <a:cxnSpLocks noChangeShapeType="1"/>
              <a:stCxn id="27677" idx="3"/>
              <a:endCxn id="27680" idx="2"/>
            </p:cNvCxnSpPr>
            <p:nvPr/>
          </p:nvCxnSpPr>
          <p:spPr bwMode="auto">
            <a:xfrm flipV="1">
              <a:off x="4490" y="1036"/>
              <a:ext cx="382" cy="6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3" name="AutoShape 53"/>
            <p:cNvCxnSpPr>
              <a:cxnSpLocks noChangeShapeType="1"/>
              <a:stCxn id="27677" idx="3"/>
              <a:endCxn id="27682" idx="1"/>
            </p:cNvCxnSpPr>
            <p:nvPr/>
          </p:nvCxnSpPr>
          <p:spPr bwMode="auto">
            <a:xfrm>
              <a:off x="4490" y="1096"/>
              <a:ext cx="512" cy="34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4" name="AutoShape 54"/>
            <p:cNvCxnSpPr>
              <a:cxnSpLocks noChangeShapeType="1"/>
              <a:stCxn id="27674" idx="1"/>
              <a:endCxn id="27672" idx="6"/>
            </p:cNvCxnSpPr>
            <p:nvPr/>
          </p:nvCxnSpPr>
          <p:spPr bwMode="auto">
            <a:xfrm flipH="1" flipV="1">
              <a:off x="2183" y="2380"/>
              <a:ext cx="297" cy="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652" name="Text Box 55"/>
          <p:cNvSpPr txBox="1">
            <a:spLocks noChangeArrowheads="1"/>
          </p:cNvSpPr>
          <p:nvPr/>
        </p:nvSpPr>
        <p:spPr bwMode="auto">
          <a:xfrm>
            <a:off x="6629400" y="48006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7653" name="Text Box 56"/>
          <p:cNvSpPr txBox="1">
            <a:spLocks noChangeArrowheads="1"/>
          </p:cNvSpPr>
          <p:nvPr/>
        </p:nvSpPr>
        <p:spPr bwMode="auto">
          <a:xfrm>
            <a:off x="5562600" y="10668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7654" name="Text Box 57"/>
          <p:cNvSpPr txBox="1">
            <a:spLocks noChangeArrowheads="1"/>
          </p:cNvSpPr>
          <p:nvPr/>
        </p:nvSpPr>
        <p:spPr bwMode="auto">
          <a:xfrm>
            <a:off x="5486400" y="49530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7655" name="Text Box 58"/>
          <p:cNvSpPr txBox="1">
            <a:spLocks noChangeArrowheads="1"/>
          </p:cNvSpPr>
          <p:nvPr/>
        </p:nvSpPr>
        <p:spPr bwMode="auto">
          <a:xfrm>
            <a:off x="5257800" y="5638800"/>
            <a:ext cx="374650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>
                <a:latin typeface="Times New Roman" pitchFamily="18" charset="0"/>
              </a:rPr>
              <a:t>1</a:t>
            </a:r>
          </a:p>
        </p:txBody>
      </p:sp>
      <p:sp>
        <p:nvSpPr>
          <p:cNvPr id="27656" name="Text Box 59"/>
          <p:cNvSpPr txBox="1">
            <a:spLocks noChangeArrowheads="1"/>
          </p:cNvSpPr>
          <p:nvPr/>
        </p:nvSpPr>
        <p:spPr bwMode="auto">
          <a:xfrm>
            <a:off x="2362200" y="20574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7657" name="Text Box 60"/>
          <p:cNvSpPr txBox="1">
            <a:spLocks noChangeArrowheads="1"/>
          </p:cNvSpPr>
          <p:nvPr/>
        </p:nvSpPr>
        <p:spPr bwMode="auto">
          <a:xfrm>
            <a:off x="6477000" y="19812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7658" name="Text Box 61"/>
          <p:cNvSpPr txBox="1">
            <a:spLocks noChangeArrowheads="1"/>
          </p:cNvSpPr>
          <p:nvPr/>
        </p:nvSpPr>
        <p:spPr bwMode="auto">
          <a:xfrm>
            <a:off x="3276600" y="56388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  <p:sp>
        <p:nvSpPr>
          <p:cNvPr id="27659" name="Text Box 62"/>
          <p:cNvSpPr txBox="1">
            <a:spLocks noChangeArrowheads="1"/>
          </p:cNvSpPr>
          <p:nvPr/>
        </p:nvSpPr>
        <p:spPr bwMode="auto">
          <a:xfrm>
            <a:off x="5715000" y="22860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7660" name="Text Box 63"/>
          <p:cNvSpPr txBox="1">
            <a:spLocks noChangeArrowheads="1"/>
          </p:cNvSpPr>
          <p:nvPr/>
        </p:nvSpPr>
        <p:spPr bwMode="auto">
          <a:xfrm>
            <a:off x="6553200" y="10668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7661" name="Text Box 64"/>
          <p:cNvSpPr txBox="1">
            <a:spLocks noChangeArrowheads="1"/>
          </p:cNvSpPr>
          <p:nvPr/>
        </p:nvSpPr>
        <p:spPr bwMode="auto">
          <a:xfrm>
            <a:off x="5029200" y="1676400"/>
            <a:ext cx="544513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M</a:t>
            </a:r>
          </a:p>
        </p:txBody>
      </p:sp>
      <p:sp>
        <p:nvSpPr>
          <p:cNvPr id="27662" name="Text Box 65"/>
          <p:cNvSpPr txBox="1">
            <a:spLocks noChangeArrowheads="1"/>
          </p:cNvSpPr>
          <p:nvPr/>
        </p:nvSpPr>
        <p:spPr bwMode="auto">
          <a:xfrm>
            <a:off x="3581400" y="1676400"/>
            <a:ext cx="4587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00" b="1"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56654-5ED8-49D3-B9FF-37780F4D279B}" type="slidenum">
              <a:rPr lang="en-US"/>
              <a:pPr/>
              <a:t>21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de-DE" smtClean="0"/>
              <a:t>(min, max)-Notation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638800" y="28194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00" i="1">
                <a:latin typeface="Times New Roman" pitchFamily="18" charset="0"/>
              </a:rPr>
              <a:t>E</a:t>
            </a:r>
            <a:r>
              <a:rPr lang="de-DE" sz="1600" i="1" baseline="-25000">
                <a:latin typeface="Times New Roman" pitchFamily="18" charset="0"/>
              </a:rPr>
              <a:t>2</a:t>
            </a:r>
            <a:endParaRPr lang="de-DE" sz="1600" i="1">
              <a:latin typeface="Times New Roman" pitchFamily="18" charset="0"/>
            </a:endParaRPr>
          </a:p>
        </p:txBody>
      </p:sp>
      <p:sp>
        <p:nvSpPr>
          <p:cNvPr id="28677" name="Text Box 20"/>
          <p:cNvSpPr txBox="1">
            <a:spLocks noChangeArrowheads="1"/>
          </p:cNvSpPr>
          <p:nvPr/>
        </p:nvSpPr>
        <p:spPr bwMode="auto">
          <a:xfrm>
            <a:off x="1524000" y="5029200"/>
            <a:ext cx="6172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R </a:t>
            </a:r>
            <a:r>
              <a:rPr lang="de-DE" i="1">
                <a:latin typeface="Times New Roman" pitchFamily="18" charset="0"/>
                <a:sym typeface="Symbol" pitchFamily="18" charset="2"/>
              </a:rPr>
              <a:t></a:t>
            </a:r>
            <a:r>
              <a:rPr lang="de-DE" i="1">
                <a:latin typeface="Times New Roman" pitchFamily="18" charset="0"/>
              </a:rPr>
              <a:t>  E</a:t>
            </a:r>
            <a:r>
              <a:rPr lang="de-DE" i="1" baseline="-25000">
                <a:latin typeface="Times New Roman" pitchFamily="18" charset="0"/>
              </a:rPr>
              <a:t>1 </a:t>
            </a:r>
            <a:r>
              <a:rPr lang="de-DE">
                <a:latin typeface="Tahoma" pitchFamily="34" charset="0"/>
              </a:rPr>
              <a:t>x ... x </a:t>
            </a:r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i </a:t>
            </a:r>
            <a:r>
              <a:rPr lang="de-DE" baseline="-25000">
                <a:latin typeface="Times New Roman" pitchFamily="18" charset="0"/>
              </a:rPr>
              <a:t> </a:t>
            </a:r>
            <a:r>
              <a:rPr lang="de-DE">
                <a:latin typeface="Tahoma" pitchFamily="34" charset="0"/>
              </a:rPr>
              <a:t>x ... x </a:t>
            </a:r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429000" y="12954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1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1143000" y="28194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429000" y="4495800"/>
            <a:ext cx="21336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i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038600" y="2743200"/>
            <a:ext cx="914400" cy="6096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495800" y="1752600"/>
            <a:ext cx="0" cy="990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276600" y="3048000"/>
            <a:ext cx="762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953000" y="3048000"/>
            <a:ext cx="685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495800" y="3352800"/>
            <a:ext cx="0" cy="1143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4800600" y="3429000"/>
            <a:ext cx="228600" cy="2286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038600" y="3429000"/>
            <a:ext cx="228600" cy="2286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572000" y="2133600"/>
            <a:ext cx="6096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i="1">
              <a:latin typeface="Times New Roman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953000" y="2667000"/>
            <a:ext cx="5334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1">
              <a:latin typeface="Times New Roman" pitchFamily="18" charset="0"/>
            </a:endParaRPr>
          </a:p>
        </p:txBody>
      </p:sp>
      <p:sp>
        <p:nvSpPr>
          <p:cNvPr id="28690" name="Text Box 22"/>
          <p:cNvSpPr txBox="1">
            <a:spLocks noChangeArrowheads="1"/>
          </p:cNvSpPr>
          <p:nvPr/>
        </p:nvSpPr>
        <p:spPr bwMode="auto">
          <a:xfrm>
            <a:off x="4392226" y="1752600"/>
            <a:ext cx="1839099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1</a:t>
            </a:r>
            <a:r>
              <a:rPr lang="de-DE" i="1" dirty="0" smtClean="0">
                <a:latin typeface="Times New Roman" pitchFamily="18" charset="0"/>
              </a:rPr>
              <a:t> ,max</a:t>
            </a:r>
            <a:r>
              <a:rPr lang="de-DE" i="1" baseline="-25000" dirty="0" smtClean="0">
                <a:latin typeface="Times New Roman" pitchFamily="18" charset="0"/>
              </a:rPr>
              <a:t>1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1" name="Text Box 23"/>
          <p:cNvSpPr txBox="1">
            <a:spLocks noChangeArrowheads="1"/>
          </p:cNvSpPr>
          <p:nvPr/>
        </p:nvSpPr>
        <p:spPr bwMode="auto">
          <a:xfrm rot="-958638">
            <a:off x="4798750" y="2436168"/>
            <a:ext cx="1813451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2</a:t>
            </a:r>
            <a:r>
              <a:rPr lang="de-DE" i="1" baseline="-25000" dirty="0">
                <a:latin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</a:rPr>
              <a:t>,max</a:t>
            </a:r>
            <a:r>
              <a:rPr lang="de-DE" i="1" baseline="-25000" dirty="0" smtClean="0">
                <a:latin typeface="Times New Roman" pitchFamily="18" charset="0"/>
              </a:rPr>
              <a:t>2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2" name="Text Box 24"/>
          <p:cNvSpPr txBox="1">
            <a:spLocks noChangeArrowheads="1"/>
          </p:cNvSpPr>
          <p:nvPr/>
        </p:nvSpPr>
        <p:spPr bwMode="auto">
          <a:xfrm>
            <a:off x="4495085" y="3789363"/>
            <a:ext cx="1722280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i </a:t>
            </a:r>
            <a:r>
              <a:rPr lang="de-DE" i="1" dirty="0" smtClean="0">
                <a:latin typeface="Times New Roman" pitchFamily="18" charset="0"/>
              </a:rPr>
              <a:t>,max</a:t>
            </a:r>
            <a:r>
              <a:rPr lang="de-DE" i="1" baseline="-25000" dirty="0" smtClean="0">
                <a:latin typeface="Times New Roman" pitchFamily="18" charset="0"/>
              </a:rPr>
              <a:t>i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3" name="Text Box 25"/>
          <p:cNvSpPr txBox="1">
            <a:spLocks noChangeArrowheads="1"/>
          </p:cNvSpPr>
          <p:nvPr/>
        </p:nvSpPr>
        <p:spPr bwMode="auto">
          <a:xfrm rot="1640101">
            <a:off x="2347526" y="2359968"/>
            <a:ext cx="1839099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n ,</a:t>
            </a:r>
            <a:r>
              <a:rPr lang="de-DE" i="1" dirty="0" err="1" smtClean="0">
                <a:latin typeface="Times New Roman" pitchFamily="18" charset="0"/>
              </a:rPr>
              <a:t>max</a:t>
            </a:r>
            <a:r>
              <a:rPr lang="de-DE" i="1" baseline="-25000" dirty="0" err="1" smtClean="0">
                <a:latin typeface="Times New Roman" pitchFamily="18" charset="0"/>
              </a:rPr>
              <a:t>n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441325" y="5594350"/>
            <a:ext cx="7507183" cy="120032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latin typeface="Tahoma" pitchFamily="34" charset="0"/>
              </a:rPr>
              <a:t>Für jedes </a:t>
            </a:r>
            <a:r>
              <a:rPr lang="de-DE" i="1" dirty="0">
                <a:latin typeface="Tahoma" pitchFamily="34" charset="0"/>
              </a:rPr>
              <a:t>e</a:t>
            </a:r>
            <a:r>
              <a:rPr lang="de-DE" i="1" baseline="-25000" dirty="0">
                <a:latin typeface="Tahoma" pitchFamily="34" charset="0"/>
              </a:rPr>
              <a:t>i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 </a:t>
            </a:r>
            <a:r>
              <a:rPr lang="de-DE" i="1" dirty="0">
                <a:latin typeface="Tahoma" pitchFamily="34" charset="0"/>
              </a:rPr>
              <a:t>E</a:t>
            </a:r>
            <a:r>
              <a:rPr lang="de-DE" i="1" baseline="-25000" dirty="0">
                <a:latin typeface="Tahoma" pitchFamily="34" charset="0"/>
              </a:rPr>
              <a:t>i </a:t>
            </a:r>
            <a:r>
              <a:rPr lang="de-DE" dirty="0">
                <a:latin typeface="Tahoma" pitchFamily="34" charset="0"/>
              </a:rPr>
              <a:t>gibt es 	</a:t>
            </a:r>
          </a:p>
          <a:p>
            <a:pPr lvl="1" algn="l">
              <a:buFontTx/>
              <a:buChar char="•"/>
            </a:pPr>
            <a:r>
              <a:rPr lang="de-DE" dirty="0">
                <a:latin typeface="Tahoma" pitchFamily="34" charset="0"/>
                <a:sym typeface="Symbol" pitchFamily="18" charset="2"/>
              </a:rPr>
              <a:t>Mindestens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min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 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Tupel</a:t>
            </a:r>
            <a:r>
              <a:rPr lang="de-DE" dirty="0">
                <a:latin typeface="Tahoma" pitchFamily="34" charset="0"/>
                <a:sym typeface="Symbol" pitchFamily="18" charset="2"/>
              </a:rPr>
              <a:t> der Art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 (..., e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, ...)  R</a:t>
            </a:r>
            <a:r>
              <a:rPr lang="de-DE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de-DE" dirty="0">
                <a:latin typeface="Tahoma" pitchFamily="34" charset="0"/>
                <a:sym typeface="Symbol" pitchFamily="18" charset="2"/>
              </a:rPr>
              <a:t>und</a:t>
            </a:r>
          </a:p>
          <a:p>
            <a:pPr lvl="1" algn="l">
              <a:buFontTx/>
              <a:buChar char="•"/>
            </a:pPr>
            <a:r>
              <a:rPr lang="de-DE" dirty="0">
                <a:latin typeface="Tahoma" pitchFamily="34" charset="0"/>
                <a:sym typeface="Symbol" pitchFamily="18" charset="2"/>
              </a:rPr>
              <a:t>Höchstens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max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</a:t>
            </a:r>
            <a:r>
              <a:rPr lang="de-DE" dirty="0">
                <a:latin typeface="Tahoma" pitchFamily="34" charset="0"/>
                <a:sym typeface="Symbol" pitchFamily="18" charset="2"/>
              </a:rPr>
              <a:t> viele 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Tupel</a:t>
            </a:r>
            <a:r>
              <a:rPr lang="de-DE" dirty="0">
                <a:latin typeface="Tahoma" pitchFamily="34" charset="0"/>
                <a:sym typeface="Symbol" pitchFamily="18" charset="2"/>
              </a:rPr>
              <a:t> der Art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(..., e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, ...) 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AF6E4-225E-45D5-B967-228EF8A28150}" type="slidenum">
              <a:rPr lang="en-US"/>
              <a:pPr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 smtClean="0"/>
              <a:t>Begrenzungsflächendarstellung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2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29723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29728" name="AutoShape 37"/>
          <p:cNvCxnSpPr>
            <a:cxnSpLocks noChangeShapeType="1"/>
            <a:stCxn id="29710" idx="2"/>
            <a:endCxn id="29706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9" name="AutoShape 38"/>
          <p:cNvCxnSpPr>
            <a:cxnSpLocks noChangeShapeType="1"/>
            <a:stCxn id="29711" idx="2"/>
            <a:endCxn id="29706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0" name="AutoShape 39"/>
          <p:cNvCxnSpPr>
            <a:cxnSpLocks noChangeShapeType="1"/>
            <a:stCxn id="29712" idx="2"/>
            <a:endCxn id="29706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1" name="AutoShape 40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8CF90-54B9-4573-8F2A-24E44CE1DECA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 smtClean="0"/>
              <a:t>Begrenzungsflächendarstellung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30732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30735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30736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4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5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6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30747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0749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30750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0751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30752" name="AutoShape 31"/>
          <p:cNvCxnSpPr>
            <a:cxnSpLocks noChangeShapeType="1"/>
            <a:stCxn id="30734" idx="2"/>
            <a:endCxn id="30730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3" name="AutoShape 32"/>
          <p:cNvCxnSpPr>
            <a:cxnSpLocks noChangeShapeType="1"/>
            <a:stCxn id="30735" idx="2"/>
            <a:endCxn id="30730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4" name="AutoShape 33"/>
          <p:cNvCxnSpPr>
            <a:cxnSpLocks noChangeShapeType="1"/>
            <a:stCxn id="30736" idx="2"/>
            <a:endCxn id="30730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30764" name="AutoShape 36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5" name="Line 37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6" name="AutoShape 38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56" name="Group 39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30758" name="Text Box 40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59" name="Text Box 41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0" name="Text Box 42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1" name="Text Box 43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2" name="Text Box 44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3" name="Text Box 45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30757" name="AutoShape 46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48F0F-A9D1-413A-BC62-9600465D53F7}" type="slidenum">
              <a:rPr lang="en-US"/>
              <a:pPr/>
              <a:t>24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533400"/>
          </a:xfrm>
        </p:spPr>
        <p:txBody>
          <a:bodyPr/>
          <a:lstStyle/>
          <a:p>
            <a:pPr algn="ctr"/>
            <a:r>
              <a:rPr lang="de-DE" smtClean="0"/>
              <a:t>Schwache, existenzabhängige Entities</a:t>
            </a:r>
          </a:p>
        </p:txBody>
      </p:sp>
      <p:sp>
        <p:nvSpPr>
          <p:cNvPr id="31748" name="Text Box 29"/>
          <p:cNvSpPr txBox="1">
            <a:spLocks noChangeArrowheads="1"/>
          </p:cNvSpPr>
          <p:nvPr/>
        </p:nvSpPr>
        <p:spPr bwMode="auto">
          <a:xfrm>
            <a:off x="76200" y="3648075"/>
            <a:ext cx="90678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Beziehung zwischen "starken" und schwachem Typ ist immer 1:</a:t>
            </a:r>
            <a:r>
              <a:rPr lang="de-DE" i="1">
                <a:latin typeface="Tahoma" pitchFamily="34" charset="0"/>
              </a:rPr>
              <a:t>N</a:t>
            </a:r>
            <a:r>
              <a:rPr lang="de-DE">
                <a:latin typeface="Tahoma" pitchFamily="34" charset="0"/>
              </a:rPr>
              <a:t> (oder 1:1 in seltenen Fällen)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Warum kann das keine </a:t>
            </a:r>
            <a:r>
              <a:rPr lang="de-DE" i="1">
                <a:latin typeface="Tahoma" pitchFamily="34" charset="0"/>
              </a:rPr>
              <a:t>N:M-</a:t>
            </a:r>
            <a:r>
              <a:rPr lang="de-DE">
                <a:latin typeface="Tahoma" pitchFamily="34" charset="0"/>
              </a:rPr>
              <a:t>Beziehung sein?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RaumNr ist nur innerhalb eines Gebäudes eindeutig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Schlüssel ist: GebNr </a:t>
            </a:r>
            <a:r>
              <a:rPr lang="de-DE" b="1">
                <a:latin typeface="Tahoma" pitchFamily="34" charset="0"/>
              </a:rPr>
              <a:t>und</a:t>
            </a:r>
            <a:r>
              <a:rPr lang="de-DE">
                <a:latin typeface="Tahoma" pitchFamily="34" charset="0"/>
              </a:rPr>
              <a:t> RaumNr</a:t>
            </a:r>
          </a:p>
          <a:p>
            <a:pPr algn="l">
              <a:buFontTx/>
              <a:buChar char="•"/>
            </a:pPr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endParaRPr lang="de-DE">
              <a:latin typeface="Tahoma" pitchFamily="34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1089025" y="2324100"/>
            <a:ext cx="1616075" cy="685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Gebäude</a:t>
            </a:r>
          </a:p>
        </p:txBody>
      </p:sp>
      <p:sp>
        <p:nvSpPr>
          <p:cNvPr id="31750" name="AutoShape 4"/>
          <p:cNvSpPr>
            <a:spLocks noChangeArrowheads="1"/>
          </p:cNvSpPr>
          <p:nvPr/>
        </p:nvSpPr>
        <p:spPr bwMode="auto">
          <a:xfrm>
            <a:off x="3470275" y="2324100"/>
            <a:ext cx="1531938" cy="800100"/>
          </a:xfrm>
          <a:prstGeom prst="diamond">
            <a:avLst/>
          </a:prstGeom>
          <a:solidFill>
            <a:srgbClr val="66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liegt_in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5853113" y="2324100"/>
            <a:ext cx="1616075" cy="6858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Räume</a:t>
            </a:r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152400" y="1295400"/>
            <a:ext cx="1190625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Höhe</a:t>
            </a:r>
          </a:p>
        </p:txBody>
      </p:sp>
      <p:sp>
        <p:nvSpPr>
          <p:cNvPr id="31753" name="Oval 7"/>
          <p:cNvSpPr>
            <a:spLocks noChangeArrowheads="1"/>
          </p:cNvSpPr>
          <p:nvPr/>
        </p:nvSpPr>
        <p:spPr bwMode="auto">
          <a:xfrm>
            <a:off x="1598613" y="1295400"/>
            <a:ext cx="1190625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GebNr</a:t>
            </a:r>
          </a:p>
        </p:txBody>
      </p:sp>
      <p:sp>
        <p:nvSpPr>
          <p:cNvPr id="31754" name="Oval 8"/>
          <p:cNvSpPr>
            <a:spLocks noChangeArrowheads="1"/>
          </p:cNvSpPr>
          <p:nvPr/>
        </p:nvSpPr>
        <p:spPr bwMode="auto">
          <a:xfrm>
            <a:off x="7724775" y="1866900"/>
            <a:ext cx="1190625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Größe</a:t>
            </a:r>
          </a:p>
        </p:txBody>
      </p:sp>
      <p:sp>
        <p:nvSpPr>
          <p:cNvPr id="31755" name="Oval 9"/>
          <p:cNvSpPr>
            <a:spLocks noChangeArrowheads="1"/>
          </p:cNvSpPr>
          <p:nvPr/>
        </p:nvSpPr>
        <p:spPr bwMode="auto">
          <a:xfrm>
            <a:off x="6362700" y="1409700"/>
            <a:ext cx="1192213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RaumNr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4916488" y="2667000"/>
            <a:ext cx="936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4916488" y="2781300"/>
            <a:ext cx="936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>
            <a:off x="2193925" y="1752600"/>
            <a:ext cx="0" cy="5715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833438" y="1752600"/>
            <a:ext cx="765175" cy="5715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0" name="Line 20"/>
          <p:cNvSpPr>
            <a:spLocks noChangeShapeType="1"/>
          </p:cNvSpPr>
          <p:nvPr/>
        </p:nvSpPr>
        <p:spPr bwMode="auto">
          <a:xfrm flipH="1">
            <a:off x="2705100" y="2667000"/>
            <a:ext cx="7651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>
            <a:off x="6532563" y="1752600"/>
            <a:ext cx="8509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2" name="Line 23"/>
          <p:cNvSpPr>
            <a:spLocks noChangeShapeType="1"/>
          </p:cNvSpPr>
          <p:nvPr/>
        </p:nvSpPr>
        <p:spPr bwMode="auto">
          <a:xfrm>
            <a:off x="7639050" y="25527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3" name="Line 25"/>
          <p:cNvSpPr>
            <a:spLocks noChangeShapeType="1"/>
          </p:cNvSpPr>
          <p:nvPr/>
        </p:nvSpPr>
        <p:spPr bwMode="auto">
          <a:xfrm>
            <a:off x="917575" y="25527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2874963" y="2209800"/>
            <a:ext cx="33972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311775" y="2065338"/>
            <a:ext cx="387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1766" name="Line 31"/>
          <p:cNvSpPr>
            <a:spLocks noChangeShapeType="1"/>
          </p:cNvSpPr>
          <p:nvPr/>
        </p:nvSpPr>
        <p:spPr bwMode="auto">
          <a:xfrm>
            <a:off x="6958013" y="1866900"/>
            <a:ext cx="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7" name="Line 32"/>
          <p:cNvSpPr>
            <a:spLocks noChangeShapeType="1"/>
          </p:cNvSpPr>
          <p:nvPr/>
        </p:nvSpPr>
        <p:spPr bwMode="auto">
          <a:xfrm flipH="1">
            <a:off x="7469188" y="2209800"/>
            <a:ext cx="339725" cy="1143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AB2DF-A8CF-447B-94C8-741D9F99A139}" type="slidenum">
              <a:rPr lang="en-US"/>
              <a:pPr/>
              <a:t>25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de-DE" smtClean="0"/>
              <a:t>Prüfungen als schwacher Entitytyp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28600" y="1382713"/>
            <a:ext cx="1565275" cy="6508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2498725" y="1382713"/>
            <a:ext cx="1408113" cy="731837"/>
          </a:xfrm>
          <a:prstGeom prst="diamond">
            <a:avLst/>
          </a:prstGeom>
          <a:solidFill>
            <a:srgbClr val="66FF99"/>
          </a:solidFill>
          <a:ln w="254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ablegen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689475" y="1382713"/>
            <a:ext cx="1565275" cy="650875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Prüfungen</a:t>
            </a:r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>
            <a:off x="3829050" y="1708150"/>
            <a:ext cx="860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3829050" y="1789113"/>
            <a:ext cx="860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20"/>
          <p:cNvSpPr txBox="1">
            <a:spLocks noChangeArrowheads="1"/>
          </p:cNvSpPr>
          <p:nvPr/>
        </p:nvSpPr>
        <p:spPr bwMode="auto">
          <a:xfrm>
            <a:off x="1951038" y="1295400"/>
            <a:ext cx="312737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32778" name="Text Box 21"/>
          <p:cNvSpPr txBox="1">
            <a:spLocks noChangeArrowheads="1"/>
          </p:cNvSpPr>
          <p:nvPr/>
        </p:nvSpPr>
        <p:spPr bwMode="auto">
          <a:xfrm>
            <a:off x="4175125" y="1277938"/>
            <a:ext cx="387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2779" name="Oval 28"/>
          <p:cNvSpPr>
            <a:spLocks noChangeArrowheads="1"/>
          </p:cNvSpPr>
          <p:nvPr/>
        </p:nvSpPr>
        <p:spPr bwMode="auto">
          <a:xfrm>
            <a:off x="6489700" y="1219200"/>
            <a:ext cx="1408113" cy="4889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32780" name="Oval 30"/>
          <p:cNvSpPr>
            <a:spLocks noChangeArrowheads="1"/>
          </p:cNvSpPr>
          <p:nvPr/>
        </p:nvSpPr>
        <p:spPr bwMode="auto">
          <a:xfrm>
            <a:off x="6489700" y="1870075"/>
            <a:ext cx="1408113" cy="4889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PrüfTeil</a:t>
            </a:r>
          </a:p>
        </p:txBody>
      </p:sp>
      <p:sp>
        <p:nvSpPr>
          <p:cNvPr id="32781" name="Line 31"/>
          <p:cNvSpPr>
            <a:spLocks noChangeShapeType="1"/>
          </p:cNvSpPr>
          <p:nvPr/>
        </p:nvSpPr>
        <p:spPr bwMode="auto">
          <a:xfrm>
            <a:off x="6802438" y="2278063"/>
            <a:ext cx="860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306388" y="2684463"/>
            <a:ext cx="1409700" cy="4889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32783" name="Rectangle 33"/>
          <p:cNvSpPr>
            <a:spLocks noChangeArrowheads="1"/>
          </p:cNvSpPr>
          <p:nvPr/>
        </p:nvSpPr>
        <p:spPr bwMode="auto">
          <a:xfrm>
            <a:off x="2498725" y="4149725"/>
            <a:ext cx="1565275" cy="6508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2784" name="AutoShape 34"/>
          <p:cNvSpPr>
            <a:spLocks noChangeArrowheads="1"/>
          </p:cNvSpPr>
          <p:nvPr/>
        </p:nvSpPr>
        <p:spPr bwMode="auto">
          <a:xfrm>
            <a:off x="2498725" y="2846388"/>
            <a:ext cx="1565275" cy="81438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umfassen</a:t>
            </a:r>
          </a:p>
        </p:txBody>
      </p:sp>
      <p:sp>
        <p:nvSpPr>
          <p:cNvPr id="32785" name="Oval 35"/>
          <p:cNvSpPr>
            <a:spLocks noChangeArrowheads="1"/>
          </p:cNvSpPr>
          <p:nvPr/>
        </p:nvSpPr>
        <p:spPr bwMode="auto">
          <a:xfrm>
            <a:off x="933450" y="3579813"/>
            <a:ext cx="1408113" cy="4889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cxnSp>
        <p:nvCxnSpPr>
          <p:cNvPr id="32786" name="AutoShape 36"/>
          <p:cNvCxnSpPr>
            <a:cxnSpLocks noChangeShapeType="1"/>
            <a:stCxn id="32772" idx="2"/>
            <a:endCxn id="32782" idx="0"/>
          </p:cNvCxnSpPr>
          <p:nvPr/>
        </p:nvCxnSpPr>
        <p:spPr bwMode="auto">
          <a:xfrm>
            <a:off x="1011238" y="2033588"/>
            <a:ext cx="0" cy="6508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7" name="AutoShape 37"/>
          <p:cNvCxnSpPr>
            <a:cxnSpLocks noChangeShapeType="1"/>
            <a:stCxn id="32785" idx="5"/>
            <a:endCxn id="32783" idx="1"/>
          </p:cNvCxnSpPr>
          <p:nvPr/>
        </p:nvCxnSpPr>
        <p:spPr bwMode="auto">
          <a:xfrm>
            <a:off x="2135188" y="3997325"/>
            <a:ext cx="363537" cy="4778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8" name="AutoShape 38"/>
          <p:cNvCxnSpPr>
            <a:cxnSpLocks noChangeShapeType="1"/>
            <a:stCxn id="32784" idx="0"/>
            <a:endCxn id="32774" idx="2"/>
          </p:cNvCxnSpPr>
          <p:nvPr/>
        </p:nvCxnSpPr>
        <p:spPr bwMode="auto">
          <a:xfrm flipV="1">
            <a:off x="3281363" y="2054225"/>
            <a:ext cx="2190750" cy="7921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9" name="AutoShape 39"/>
          <p:cNvSpPr>
            <a:spLocks noChangeArrowheads="1"/>
          </p:cNvSpPr>
          <p:nvPr/>
        </p:nvSpPr>
        <p:spPr bwMode="auto">
          <a:xfrm>
            <a:off x="5942013" y="2846388"/>
            <a:ext cx="1565275" cy="81438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abhalten</a:t>
            </a:r>
          </a:p>
        </p:txBody>
      </p:sp>
      <p:cxnSp>
        <p:nvCxnSpPr>
          <p:cNvPr id="32790" name="AutoShape 40"/>
          <p:cNvCxnSpPr>
            <a:cxnSpLocks noChangeShapeType="1"/>
            <a:stCxn id="32774" idx="2"/>
            <a:endCxn id="32789" idx="0"/>
          </p:cNvCxnSpPr>
          <p:nvPr/>
        </p:nvCxnSpPr>
        <p:spPr bwMode="auto">
          <a:xfrm>
            <a:off x="5472113" y="2054225"/>
            <a:ext cx="1252537" cy="7921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1" name="Rectangle 42"/>
          <p:cNvSpPr>
            <a:spLocks noChangeArrowheads="1"/>
          </p:cNvSpPr>
          <p:nvPr/>
        </p:nvSpPr>
        <p:spPr bwMode="auto">
          <a:xfrm>
            <a:off x="5942013" y="4149725"/>
            <a:ext cx="1565275" cy="6508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2792" name="Oval 43"/>
          <p:cNvSpPr>
            <a:spLocks noChangeArrowheads="1"/>
          </p:cNvSpPr>
          <p:nvPr/>
        </p:nvSpPr>
        <p:spPr bwMode="auto">
          <a:xfrm>
            <a:off x="7507288" y="3498850"/>
            <a:ext cx="1408112" cy="4873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cxnSp>
        <p:nvCxnSpPr>
          <p:cNvPr id="32793" name="AutoShape 45"/>
          <p:cNvCxnSpPr>
            <a:cxnSpLocks noChangeShapeType="1"/>
            <a:stCxn id="32784" idx="2"/>
            <a:endCxn id="32783" idx="0"/>
          </p:cNvCxnSpPr>
          <p:nvPr/>
        </p:nvCxnSpPr>
        <p:spPr bwMode="auto">
          <a:xfrm>
            <a:off x="3281363" y="3660775"/>
            <a:ext cx="0" cy="488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4" name="AutoShape 46"/>
          <p:cNvCxnSpPr>
            <a:cxnSpLocks noChangeShapeType="1"/>
            <a:stCxn id="32789" idx="2"/>
            <a:endCxn id="32791" idx="0"/>
          </p:cNvCxnSpPr>
          <p:nvPr/>
        </p:nvCxnSpPr>
        <p:spPr bwMode="auto">
          <a:xfrm>
            <a:off x="6724650" y="3660775"/>
            <a:ext cx="0" cy="488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5" name="AutoShape 47"/>
          <p:cNvCxnSpPr>
            <a:cxnSpLocks noChangeShapeType="1"/>
            <a:stCxn id="32772" idx="3"/>
            <a:endCxn id="32773" idx="1"/>
          </p:cNvCxnSpPr>
          <p:nvPr/>
        </p:nvCxnSpPr>
        <p:spPr bwMode="auto">
          <a:xfrm>
            <a:off x="1793875" y="1708150"/>
            <a:ext cx="690563" cy="396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6" name="AutoShape 49"/>
          <p:cNvCxnSpPr>
            <a:cxnSpLocks noChangeShapeType="1"/>
            <a:stCxn id="32792" idx="3"/>
            <a:endCxn id="32791" idx="3"/>
          </p:cNvCxnSpPr>
          <p:nvPr/>
        </p:nvCxnSpPr>
        <p:spPr bwMode="auto">
          <a:xfrm flipH="1">
            <a:off x="7507288" y="3914775"/>
            <a:ext cx="206375" cy="5603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7" name="AutoShape 50"/>
          <p:cNvCxnSpPr>
            <a:cxnSpLocks noChangeShapeType="1"/>
            <a:stCxn id="32774" idx="3"/>
            <a:endCxn id="32779" idx="2"/>
          </p:cNvCxnSpPr>
          <p:nvPr/>
        </p:nvCxnSpPr>
        <p:spPr bwMode="auto">
          <a:xfrm flipV="1">
            <a:off x="6273800" y="1463675"/>
            <a:ext cx="215900" cy="2444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8" name="AutoShape 52"/>
          <p:cNvCxnSpPr>
            <a:cxnSpLocks noChangeShapeType="1"/>
            <a:stCxn id="32774" idx="3"/>
            <a:endCxn id="32780" idx="2"/>
          </p:cNvCxnSpPr>
          <p:nvPr/>
        </p:nvCxnSpPr>
        <p:spPr bwMode="auto">
          <a:xfrm>
            <a:off x="6273800" y="1708150"/>
            <a:ext cx="215900" cy="406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9" name="Text Box 53"/>
          <p:cNvSpPr txBox="1">
            <a:spLocks noChangeArrowheads="1"/>
          </p:cNvSpPr>
          <p:nvPr/>
        </p:nvSpPr>
        <p:spPr bwMode="auto">
          <a:xfrm>
            <a:off x="4017963" y="2452688"/>
            <a:ext cx="404812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N</a:t>
            </a:r>
          </a:p>
        </p:txBody>
      </p:sp>
      <p:sp>
        <p:nvSpPr>
          <p:cNvPr id="32800" name="Text Box 54"/>
          <p:cNvSpPr txBox="1">
            <a:spLocks noChangeArrowheads="1"/>
          </p:cNvSpPr>
          <p:nvPr/>
        </p:nvSpPr>
        <p:spPr bwMode="auto">
          <a:xfrm>
            <a:off x="5942013" y="2452688"/>
            <a:ext cx="404812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N</a:t>
            </a:r>
          </a:p>
        </p:txBody>
      </p:sp>
      <p:sp>
        <p:nvSpPr>
          <p:cNvPr id="32801" name="Text Box 55"/>
          <p:cNvSpPr txBox="1">
            <a:spLocks noChangeArrowheads="1"/>
          </p:cNvSpPr>
          <p:nvPr/>
        </p:nvSpPr>
        <p:spPr bwMode="auto">
          <a:xfrm>
            <a:off x="3478213" y="3608388"/>
            <a:ext cx="455612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M</a:t>
            </a:r>
          </a:p>
        </p:txBody>
      </p:sp>
      <p:sp>
        <p:nvSpPr>
          <p:cNvPr id="32802" name="Text Box 56"/>
          <p:cNvSpPr txBox="1">
            <a:spLocks noChangeArrowheads="1"/>
          </p:cNvSpPr>
          <p:nvPr/>
        </p:nvSpPr>
        <p:spPr bwMode="auto">
          <a:xfrm>
            <a:off x="6159500" y="3608388"/>
            <a:ext cx="455613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M</a:t>
            </a:r>
          </a:p>
        </p:txBody>
      </p:sp>
      <p:sp>
        <p:nvSpPr>
          <p:cNvPr id="32803" name="Text Box 57"/>
          <p:cNvSpPr txBox="1">
            <a:spLocks noChangeArrowheads="1"/>
          </p:cNvSpPr>
          <p:nvPr/>
        </p:nvSpPr>
        <p:spPr bwMode="auto">
          <a:xfrm>
            <a:off x="533400" y="5410200"/>
            <a:ext cx="7315200" cy="1370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Mehrere Prüfer in einer Prüfung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Mehrere Vorlesungen werden in einer Prüfung abgefragt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52BDD-1392-4B37-9774-3735CCD25F53}" type="slidenum">
              <a:rPr lang="en-US"/>
              <a:pPr/>
              <a:t>26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algn="ctr"/>
            <a:r>
              <a:rPr lang="de-DE" smtClean="0"/>
              <a:t>Generalisierung</a:t>
            </a:r>
          </a:p>
        </p:txBody>
      </p:sp>
      <p:sp>
        <p:nvSpPr>
          <p:cNvPr id="33796" name="Oval 13"/>
          <p:cNvSpPr>
            <a:spLocks noChangeArrowheads="1"/>
          </p:cNvSpPr>
          <p:nvPr/>
        </p:nvSpPr>
        <p:spPr bwMode="auto">
          <a:xfrm>
            <a:off x="266700" y="4343400"/>
            <a:ext cx="1562100" cy="5334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413000" y="1600200"/>
            <a:ext cx="1906588" cy="5857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Uni-Mitglieder</a:t>
            </a:r>
          </a:p>
        </p:txBody>
      </p:sp>
      <p:sp>
        <p:nvSpPr>
          <p:cNvPr id="33798" name="AutoShape 4"/>
          <p:cNvSpPr>
            <a:spLocks noChangeArrowheads="1"/>
          </p:cNvSpPr>
          <p:nvPr/>
        </p:nvSpPr>
        <p:spPr bwMode="auto">
          <a:xfrm>
            <a:off x="2803525" y="2643188"/>
            <a:ext cx="1243013" cy="522287"/>
          </a:xfrm>
          <a:prstGeom prst="hexagon">
            <a:avLst>
              <a:gd name="adj" fmla="val 59499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162050" y="3492500"/>
            <a:ext cx="1908175" cy="5857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2333625" y="5122863"/>
            <a:ext cx="1908175" cy="5873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33801" name="AutoShape 7"/>
          <p:cNvSpPr>
            <a:spLocks noChangeArrowheads="1"/>
          </p:cNvSpPr>
          <p:nvPr/>
        </p:nvSpPr>
        <p:spPr bwMode="auto">
          <a:xfrm>
            <a:off x="3956050" y="4313238"/>
            <a:ext cx="1246188" cy="522287"/>
          </a:xfrm>
          <a:prstGeom prst="hexagon">
            <a:avLst>
              <a:gd name="adj" fmla="val 59651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4679950" y="5122863"/>
            <a:ext cx="1906588" cy="5873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0" y="5167313"/>
            <a:ext cx="1704975" cy="5429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77788" y="1677988"/>
            <a:ext cx="1858962" cy="5429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3684588" y="3460750"/>
            <a:ext cx="1906587" cy="5873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Angestellte</a:t>
            </a:r>
          </a:p>
        </p:txBody>
      </p:sp>
      <p:sp>
        <p:nvSpPr>
          <p:cNvPr id="33806" name="Oval 16"/>
          <p:cNvSpPr>
            <a:spLocks noChangeArrowheads="1"/>
          </p:cNvSpPr>
          <p:nvPr/>
        </p:nvSpPr>
        <p:spPr bwMode="auto">
          <a:xfrm>
            <a:off x="6043613" y="3460750"/>
            <a:ext cx="1858962" cy="5429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33807" name="Oval 17"/>
          <p:cNvSpPr>
            <a:spLocks noChangeArrowheads="1"/>
          </p:cNvSpPr>
          <p:nvPr/>
        </p:nvSpPr>
        <p:spPr bwMode="auto">
          <a:xfrm>
            <a:off x="7131050" y="5476875"/>
            <a:ext cx="1860550" cy="5429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33808" name="Oval 18"/>
          <p:cNvSpPr>
            <a:spLocks noChangeArrowheads="1"/>
          </p:cNvSpPr>
          <p:nvPr/>
        </p:nvSpPr>
        <p:spPr bwMode="auto">
          <a:xfrm>
            <a:off x="7086600" y="4779963"/>
            <a:ext cx="1858963" cy="541337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Rang</a:t>
            </a:r>
          </a:p>
        </p:txBody>
      </p:sp>
      <p:cxnSp>
        <p:nvCxnSpPr>
          <p:cNvPr id="33809" name="AutoShape 19"/>
          <p:cNvCxnSpPr>
            <a:cxnSpLocks noChangeShapeType="1"/>
            <a:stCxn id="33804" idx="6"/>
            <a:endCxn id="33797" idx="1"/>
          </p:cNvCxnSpPr>
          <p:nvPr/>
        </p:nvCxnSpPr>
        <p:spPr bwMode="auto">
          <a:xfrm flipV="1">
            <a:off x="1936750" y="1893888"/>
            <a:ext cx="476250" cy="5556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0" name="AutoShape 22"/>
          <p:cNvCxnSpPr>
            <a:cxnSpLocks noChangeShapeType="1"/>
            <a:stCxn id="33798" idx="3"/>
            <a:endCxn id="33797" idx="2"/>
          </p:cNvCxnSpPr>
          <p:nvPr/>
        </p:nvCxnSpPr>
        <p:spPr bwMode="auto">
          <a:xfrm flipH="1" flipV="1">
            <a:off x="3367088" y="2185988"/>
            <a:ext cx="5715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1" name="AutoShape 26"/>
          <p:cNvCxnSpPr>
            <a:cxnSpLocks noChangeShapeType="1"/>
            <a:stCxn id="33799" idx="0"/>
            <a:endCxn id="33798" idx="2"/>
          </p:cNvCxnSpPr>
          <p:nvPr/>
        </p:nvCxnSpPr>
        <p:spPr bwMode="auto">
          <a:xfrm flipV="1">
            <a:off x="2117725" y="2905125"/>
            <a:ext cx="685800" cy="5873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2" name="AutoShape 27"/>
          <p:cNvCxnSpPr>
            <a:cxnSpLocks noChangeShapeType="1"/>
            <a:stCxn id="33805" idx="0"/>
            <a:endCxn id="33798" idx="1"/>
          </p:cNvCxnSpPr>
          <p:nvPr/>
        </p:nvCxnSpPr>
        <p:spPr bwMode="auto">
          <a:xfrm flipH="1" flipV="1">
            <a:off x="4046538" y="2905125"/>
            <a:ext cx="592137" cy="5556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3" name="AutoShape 31"/>
          <p:cNvCxnSpPr>
            <a:cxnSpLocks noChangeShapeType="1"/>
            <a:stCxn id="33805" idx="3"/>
            <a:endCxn id="33806" idx="2"/>
          </p:cNvCxnSpPr>
          <p:nvPr/>
        </p:nvCxnSpPr>
        <p:spPr bwMode="auto">
          <a:xfrm flipV="1">
            <a:off x="5591175" y="3732213"/>
            <a:ext cx="452438" cy="222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4" name="AutoShape 32"/>
          <p:cNvCxnSpPr>
            <a:cxnSpLocks noChangeShapeType="1"/>
            <a:stCxn id="33801" idx="3"/>
            <a:endCxn id="33805" idx="2"/>
          </p:cNvCxnSpPr>
          <p:nvPr/>
        </p:nvCxnSpPr>
        <p:spPr bwMode="auto">
          <a:xfrm flipV="1">
            <a:off x="4579938" y="4048125"/>
            <a:ext cx="58737" cy="2651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5" name="AutoShape 33"/>
          <p:cNvCxnSpPr>
            <a:cxnSpLocks noChangeShapeType="1"/>
            <a:stCxn id="33800" idx="0"/>
            <a:endCxn id="33801" idx="2"/>
          </p:cNvCxnSpPr>
          <p:nvPr/>
        </p:nvCxnSpPr>
        <p:spPr bwMode="auto">
          <a:xfrm flipV="1">
            <a:off x="3289300" y="4575175"/>
            <a:ext cx="666750" cy="5476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6" name="AutoShape 34"/>
          <p:cNvCxnSpPr>
            <a:cxnSpLocks noChangeShapeType="1"/>
            <a:stCxn id="33802" idx="0"/>
            <a:endCxn id="33801" idx="1"/>
          </p:cNvCxnSpPr>
          <p:nvPr/>
        </p:nvCxnSpPr>
        <p:spPr bwMode="auto">
          <a:xfrm flipH="1" flipV="1">
            <a:off x="5202238" y="4575175"/>
            <a:ext cx="431800" cy="5476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7" name="AutoShape 35"/>
          <p:cNvCxnSpPr>
            <a:cxnSpLocks noChangeShapeType="1"/>
            <a:stCxn id="33803" idx="6"/>
            <a:endCxn id="33800" idx="1"/>
          </p:cNvCxnSpPr>
          <p:nvPr/>
        </p:nvCxnSpPr>
        <p:spPr bwMode="auto">
          <a:xfrm flipV="1">
            <a:off x="1704975" y="5416550"/>
            <a:ext cx="628650" cy="222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8" name="AutoShape 36"/>
          <p:cNvCxnSpPr>
            <a:cxnSpLocks noChangeShapeType="1"/>
            <a:stCxn id="33802" idx="3"/>
            <a:endCxn id="33808" idx="2"/>
          </p:cNvCxnSpPr>
          <p:nvPr/>
        </p:nvCxnSpPr>
        <p:spPr bwMode="auto">
          <a:xfrm flipV="1">
            <a:off x="6586538" y="5049838"/>
            <a:ext cx="500062" cy="3667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9" name="AutoShape 37"/>
          <p:cNvCxnSpPr>
            <a:cxnSpLocks noChangeShapeType="1"/>
            <a:stCxn id="33802" idx="3"/>
            <a:endCxn id="33807" idx="2"/>
          </p:cNvCxnSpPr>
          <p:nvPr/>
        </p:nvCxnSpPr>
        <p:spPr bwMode="auto">
          <a:xfrm>
            <a:off x="6586538" y="5416550"/>
            <a:ext cx="544512" cy="3317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0" name="AutoShape 39"/>
          <p:cNvCxnSpPr>
            <a:cxnSpLocks noChangeShapeType="1"/>
            <a:stCxn id="33799" idx="2"/>
            <a:endCxn id="33796" idx="7"/>
          </p:cNvCxnSpPr>
          <p:nvPr/>
        </p:nvCxnSpPr>
        <p:spPr bwMode="auto">
          <a:xfrm flipH="1">
            <a:off x="1600200" y="4078288"/>
            <a:ext cx="515938" cy="3429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DBFD4-4E34-4D09-A80A-15694307131D}" type="slidenum">
              <a:rPr lang="en-US"/>
              <a:pPr/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de-DE" smtClean="0"/>
              <a:t>Universitätsschema mit Generalisierung und (min, max)-Markierung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6248400" y="5867400"/>
            <a:ext cx="2079625" cy="427038"/>
          </a:xfrm>
          <a:prstGeom prst="rect">
            <a:avLst/>
          </a:prstGeom>
          <a:solidFill>
            <a:srgbClr val="9999FF"/>
          </a:solidFill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>
                <a:latin typeface="Times New Roman" pitchFamily="18" charset="0"/>
                <a:sym typeface="Wingdings" pitchFamily="2" charset="2"/>
              </a:rPr>
              <a:t> Nächste Seite</a:t>
            </a:r>
            <a:endParaRPr lang="de-DE" sz="220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12F1D-9B31-4754-A556-F283F793FB61}" type="slidenum">
              <a:rPr lang="en-US"/>
              <a:pPr/>
              <a:t>28</a:t>
            </a:fld>
            <a:endParaRPr lang="en-US"/>
          </a:p>
        </p:txBody>
      </p:sp>
      <p:sp>
        <p:nvSpPr>
          <p:cNvPr id="35843" name="Rectangle 98"/>
          <p:cNvSpPr>
            <a:spLocks noChangeArrowheads="1"/>
          </p:cNvSpPr>
          <p:nvPr/>
        </p:nvSpPr>
        <p:spPr bwMode="auto">
          <a:xfrm>
            <a:off x="1600200" y="1447800"/>
            <a:ext cx="1531938" cy="3778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35844" name="Oval 99"/>
          <p:cNvSpPr>
            <a:spLocks noChangeArrowheads="1"/>
          </p:cNvSpPr>
          <p:nvPr/>
        </p:nvSpPr>
        <p:spPr bwMode="auto">
          <a:xfrm>
            <a:off x="0" y="838200"/>
            <a:ext cx="1322388" cy="4524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35845" name="Oval 100"/>
          <p:cNvSpPr>
            <a:spLocks noChangeArrowheads="1"/>
          </p:cNvSpPr>
          <p:nvPr/>
        </p:nvSpPr>
        <p:spPr bwMode="auto">
          <a:xfrm>
            <a:off x="0" y="2209800"/>
            <a:ext cx="1322388" cy="4540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35846" name="Oval 101"/>
          <p:cNvSpPr>
            <a:spLocks noChangeArrowheads="1"/>
          </p:cNvSpPr>
          <p:nvPr/>
        </p:nvSpPr>
        <p:spPr bwMode="auto">
          <a:xfrm>
            <a:off x="0" y="1524000"/>
            <a:ext cx="1322388" cy="4540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35847" name="AutoShape 102"/>
          <p:cNvSpPr>
            <a:spLocks noChangeArrowheads="1"/>
          </p:cNvSpPr>
          <p:nvPr/>
        </p:nvSpPr>
        <p:spPr bwMode="auto">
          <a:xfrm>
            <a:off x="3733800" y="1295400"/>
            <a:ext cx="1114425" cy="60166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35848" name="Rectangle 103"/>
          <p:cNvSpPr>
            <a:spLocks noChangeArrowheads="1"/>
          </p:cNvSpPr>
          <p:nvPr/>
        </p:nvSpPr>
        <p:spPr bwMode="auto">
          <a:xfrm>
            <a:off x="5334000" y="1371600"/>
            <a:ext cx="1674813" cy="3778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5849" name="AutoShape 104"/>
          <p:cNvSpPr>
            <a:spLocks noChangeArrowheads="1"/>
          </p:cNvSpPr>
          <p:nvPr/>
        </p:nvSpPr>
        <p:spPr bwMode="auto">
          <a:xfrm>
            <a:off x="5105400" y="0"/>
            <a:ext cx="1908175" cy="7016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voraussetzen</a:t>
            </a:r>
          </a:p>
        </p:txBody>
      </p:sp>
      <p:sp>
        <p:nvSpPr>
          <p:cNvPr id="35850" name="Oval 105"/>
          <p:cNvSpPr>
            <a:spLocks noChangeArrowheads="1"/>
          </p:cNvSpPr>
          <p:nvPr/>
        </p:nvSpPr>
        <p:spPr bwMode="auto">
          <a:xfrm>
            <a:off x="7516813" y="1323975"/>
            <a:ext cx="1322387" cy="4508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35851" name="Oval 106"/>
          <p:cNvSpPr>
            <a:spLocks noChangeArrowheads="1"/>
          </p:cNvSpPr>
          <p:nvPr/>
        </p:nvSpPr>
        <p:spPr bwMode="auto">
          <a:xfrm>
            <a:off x="7516813" y="717550"/>
            <a:ext cx="1322387" cy="4540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35852" name="Oval 107"/>
          <p:cNvSpPr>
            <a:spLocks noChangeArrowheads="1"/>
          </p:cNvSpPr>
          <p:nvPr/>
        </p:nvSpPr>
        <p:spPr bwMode="auto">
          <a:xfrm>
            <a:off x="7440613" y="1925638"/>
            <a:ext cx="1322387" cy="4540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35853" name="Text Box 108"/>
          <p:cNvSpPr txBox="1">
            <a:spLocks noChangeArrowheads="1"/>
          </p:cNvSpPr>
          <p:nvPr/>
        </p:nvSpPr>
        <p:spPr bwMode="auto">
          <a:xfrm rot="-24367">
            <a:off x="6248400" y="838200"/>
            <a:ext cx="1905000" cy="5302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de-DE">
                <a:latin typeface="Times New Roman" pitchFamily="18" charset="0"/>
              </a:rPr>
              <a:t>Nach-</a:t>
            </a:r>
          </a:p>
          <a:p>
            <a:pPr algn="l">
              <a:lnSpc>
                <a:spcPct val="60000"/>
              </a:lnSpc>
            </a:pPr>
            <a:r>
              <a:rPr lang="de-DE">
                <a:latin typeface="Times New Roman" pitchFamily="18" charset="0"/>
              </a:rPr>
              <a:t>folger</a:t>
            </a:r>
          </a:p>
        </p:txBody>
      </p:sp>
      <p:sp>
        <p:nvSpPr>
          <p:cNvPr id="35854" name="Text Box 109"/>
          <p:cNvSpPr txBox="1">
            <a:spLocks noChangeArrowheads="1"/>
          </p:cNvSpPr>
          <p:nvPr/>
        </p:nvSpPr>
        <p:spPr bwMode="auto">
          <a:xfrm rot="17515">
            <a:off x="4191000" y="914400"/>
            <a:ext cx="16684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Vorgänger</a:t>
            </a:r>
          </a:p>
        </p:txBody>
      </p:sp>
      <p:cxnSp>
        <p:nvCxnSpPr>
          <p:cNvPr id="35855" name="AutoShape 110"/>
          <p:cNvCxnSpPr>
            <a:cxnSpLocks noChangeShapeType="1"/>
            <a:stCxn id="35844" idx="5"/>
            <a:endCxn id="35843" idx="1"/>
          </p:cNvCxnSpPr>
          <p:nvPr/>
        </p:nvCxnSpPr>
        <p:spPr bwMode="auto">
          <a:xfrm>
            <a:off x="1128713" y="1223963"/>
            <a:ext cx="471487" cy="4127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6" name="AutoShape 111"/>
          <p:cNvCxnSpPr>
            <a:cxnSpLocks noChangeShapeType="1"/>
            <a:stCxn id="35846" idx="6"/>
            <a:endCxn id="35843" idx="1"/>
          </p:cNvCxnSpPr>
          <p:nvPr/>
        </p:nvCxnSpPr>
        <p:spPr bwMode="auto">
          <a:xfrm flipV="1">
            <a:off x="1322388" y="1636713"/>
            <a:ext cx="277812" cy="1143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7" name="AutoShape 112"/>
          <p:cNvCxnSpPr>
            <a:cxnSpLocks noChangeShapeType="1"/>
            <a:stCxn id="35845" idx="7"/>
            <a:endCxn id="35843" idx="1"/>
          </p:cNvCxnSpPr>
          <p:nvPr/>
        </p:nvCxnSpPr>
        <p:spPr bwMode="auto">
          <a:xfrm flipV="1">
            <a:off x="1128713" y="1636713"/>
            <a:ext cx="471487" cy="63976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113"/>
          <p:cNvCxnSpPr>
            <a:cxnSpLocks noChangeShapeType="1"/>
            <a:stCxn id="35843" idx="3"/>
            <a:endCxn id="35847" idx="1"/>
          </p:cNvCxnSpPr>
          <p:nvPr/>
        </p:nvCxnSpPr>
        <p:spPr bwMode="auto">
          <a:xfrm flipV="1">
            <a:off x="3132138" y="1597025"/>
            <a:ext cx="601662" cy="39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9" name="AutoShape 114"/>
          <p:cNvCxnSpPr>
            <a:cxnSpLocks noChangeShapeType="1"/>
          </p:cNvCxnSpPr>
          <p:nvPr/>
        </p:nvCxnSpPr>
        <p:spPr bwMode="auto">
          <a:xfrm>
            <a:off x="2366963" y="1825625"/>
            <a:ext cx="2232025" cy="688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0" name="AutoShape 115"/>
          <p:cNvCxnSpPr>
            <a:cxnSpLocks noChangeShapeType="1"/>
          </p:cNvCxnSpPr>
          <p:nvPr/>
        </p:nvCxnSpPr>
        <p:spPr bwMode="auto">
          <a:xfrm flipH="1">
            <a:off x="4598988" y="1749425"/>
            <a:ext cx="1573212" cy="765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1" name="AutoShape 116"/>
          <p:cNvCxnSpPr>
            <a:cxnSpLocks noChangeShapeType="1"/>
            <a:stCxn id="35847" idx="3"/>
            <a:endCxn id="35848" idx="1"/>
          </p:cNvCxnSpPr>
          <p:nvPr/>
        </p:nvCxnSpPr>
        <p:spPr bwMode="auto">
          <a:xfrm flipV="1">
            <a:off x="4848225" y="1560513"/>
            <a:ext cx="485775" cy="36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2" name="Line 117"/>
          <p:cNvSpPr>
            <a:spLocks noChangeShapeType="1"/>
          </p:cNvSpPr>
          <p:nvPr/>
        </p:nvSpPr>
        <p:spPr bwMode="auto">
          <a:xfrm>
            <a:off x="6248400" y="60960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118"/>
          <p:cNvSpPr>
            <a:spLocks noChangeShapeType="1"/>
          </p:cNvSpPr>
          <p:nvPr/>
        </p:nvSpPr>
        <p:spPr bwMode="auto">
          <a:xfrm>
            <a:off x="5715000" y="533400"/>
            <a:ext cx="0" cy="877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5864" name="AutoShape 119"/>
          <p:cNvCxnSpPr>
            <a:cxnSpLocks noChangeShapeType="1"/>
            <a:stCxn id="35851" idx="3"/>
            <a:endCxn id="35848" idx="3"/>
          </p:cNvCxnSpPr>
          <p:nvPr/>
        </p:nvCxnSpPr>
        <p:spPr bwMode="auto">
          <a:xfrm flipH="1">
            <a:off x="7008813" y="1104900"/>
            <a:ext cx="701675" cy="4556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5" name="AutoShape 120"/>
          <p:cNvCxnSpPr>
            <a:cxnSpLocks noChangeShapeType="1"/>
            <a:stCxn id="35850" idx="2"/>
            <a:endCxn id="35848" idx="3"/>
          </p:cNvCxnSpPr>
          <p:nvPr/>
        </p:nvCxnSpPr>
        <p:spPr bwMode="auto">
          <a:xfrm flipH="1">
            <a:off x="7008813" y="1549400"/>
            <a:ext cx="508000" cy="111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6" name="AutoShape 121"/>
          <p:cNvCxnSpPr>
            <a:cxnSpLocks noChangeShapeType="1"/>
            <a:stCxn id="35852" idx="1"/>
            <a:endCxn id="35848" idx="3"/>
          </p:cNvCxnSpPr>
          <p:nvPr/>
        </p:nvCxnSpPr>
        <p:spPr bwMode="auto">
          <a:xfrm flipH="1" flipV="1">
            <a:off x="7008813" y="1560513"/>
            <a:ext cx="625475" cy="431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7" name="Oval 122"/>
          <p:cNvSpPr>
            <a:spLocks noChangeArrowheads="1"/>
          </p:cNvSpPr>
          <p:nvPr/>
        </p:nvSpPr>
        <p:spPr bwMode="auto">
          <a:xfrm>
            <a:off x="2030413" y="2633663"/>
            <a:ext cx="1322387" cy="4524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35868" name="AutoShape 123"/>
          <p:cNvSpPr>
            <a:spLocks noChangeArrowheads="1"/>
          </p:cNvSpPr>
          <p:nvPr/>
        </p:nvSpPr>
        <p:spPr bwMode="auto">
          <a:xfrm>
            <a:off x="3862388" y="2514600"/>
            <a:ext cx="1471612" cy="7620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prüfen</a:t>
            </a:r>
          </a:p>
        </p:txBody>
      </p:sp>
      <p:sp>
        <p:nvSpPr>
          <p:cNvPr id="35869" name="AutoShape 124"/>
          <p:cNvSpPr>
            <a:spLocks noChangeArrowheads="1"/>
          </p:cNvSpPr>
          <p:nvPr/>
        </p:nvSpPr>
        <p:spPr bwMode="auto">
          <a:xfrm>
            <a:off x="6096000" y="2590800"/>
            <a:ext cx="1112838" cy="60166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35870" name="AutoShape 125"/>
          <p:cNvCxnSpPr>
            <a:cxnSpLocks noChangeShapeType="1"/>
            <a:stCxn id="35867" idx="6"/>
            <a:endCxn id="35868" idx="1"/>
          </p:cNvCxnSpPr>
          <p:nvPr/>
        </p:nvCxnSpPr>
        <p:spPr bwMode="auto">
          <a:xfrm>
            <a:off x="3352800" y="2860675"/>
            <a:ext cx="509588" cy="349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1" name="AutoShape 126"/>
          <p:cNvCxnSpPr>
            <a:cxnSpLocks noChangeShapeType="1"/>
          </p:cNvCxnSpPr>
          <p:nvPr/>
        </p:nvCxnSpPr>
        <p:spPr bwMode="auto">
          <a:xfrm>
            <a:off x="6172200" y="1749425"/>
            <a:ext cx="481013" cy="84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2" name="AutoShape 127"/>
          <p:cNvCxnSpPr>
            <a:cxnSpLocks noChangeShapeType="1"/>
          </p:cNvCxnSpPr>
          <p:nvPr/>
        </p:nvCxnSpPr>
        <p:spPr bwMode="auto">
          <a:xfrm>
            <a:off x="4598988" y="3276600"/>
            <a:ext cx="1958975" cy="914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3" name="AutoShape 128"/>
          <p:cNvCxnSpPr>
            <a:cxnSpLocks noChangeShapeType="1"/>
          </p:cNvCxnSpPr>
          <p:nvPr/>
        </p:nvCxnSpPr>
        <p:spPr bwMode="auto">
          <a:xfrm flipH="1">
            <a:off x="6557963" y="3192463"/>
            <a:ext cx="95250" cy="998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4" name="Oval 129"/>
          <p:cNvSpPr>
            <a:spLocks noChangeArrowheads="1"/>
          </p:cNvSpPr>
          <p:nvPr/>
        </p:nvSpPr>
        <p:spPr bwMode="auto">
          <a:xfrm>
            <a:off x="1828800" y="6172200"/>
            <a:ext cx="1550988" cy="469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35875" name="Oval 130"/>
          <p:cNvSpPr>
            <a:spLocks noChangeArrowheads="1"/>
          </p:cNvSpPr>
          <p:nvPr/>
        </p:nvSpPr>
        <p:spPr bwMode="auto">
          <a:xfrm>
            <a:off x="0" y="3733800"/>
            <a:ext cx="1550988" cy="469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35876" name="Rectangle 131"/>
          <p:cNvSpPr>
            <a:spLocks noChangeArrowheads="1"/>
          </p:cNvSpPr>
          <p:nvPr/>
        </p:nvSpPr>
        <p:spPr bwMode="auto">
          <a:xfrm>
            <a:off x="1676400" y="4267200"/>
            <a:ext cx="1531938" cy="3778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35877" name="Line 132"/>
          <p:cNvSpPr>
            <a:spLocks noChangeShapeType="1"/>
          </p:cNvSpPr>
          <p:nvPr/>
        </p:nvSpPr>
        <p:spPr bwMode="auto">
          <a:xfrm>
            <a:off x="1703388" y="3425825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78" name="AutoShape 133"/>
          <p:cNvSpPr>
            <a:spLocks noChangeArrowheads="1"/>
          </p:cNvSpPr>
          <p:nvPr/>
        </p:nvSpPr>
        <p:spPr bwMode="auto">
          <a:xfrm>
            <a:off x="3733800" y="3962400"/>
            <a:ext cx="1676400" cy="84296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arbeitenFür</a:t>
            </a:r>
          </a:p>
        </p:txBody>
      </p:sp>
      <p:sp>
        <p:nvSpPr>
          <p:cNvPr id="35879" name="Rectangle 134"/>
          <p:cNvSpPr>
            <a:spLocks noChangeArrowheads="1"/>
          </p:cNvSpPr>
          <p:nvPr/>
        </p:nvSpPr>
        <p:spPr bwMode="auto">
          <a:xfrm>
            <a:off x="5791200" y="4191000"/>
            <a:ext cx="1531938" cy="3778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5880" name="Oval 135"/>
          <p:cNvSpPr>
            <a:spLocks noChangeArrowheads="1"/>
          </p:cNvSpPr>
          <p:nvPr/>
        </p:nvSpPr>
        <p:spPr bwMode="auto">
          <a:xfrm>
            <a:off x="7821613" y="4419600"/>
            <a:ext cx="1322387" cy="4508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35881" name="Oval 136"/>
          <p:cNvSpPr>
            <a:spLocks noChangeArrowheads="1"/>
          </p:cNvSpPr>
          <p:nvPr/>
        </p:nvSpPr>
        <p:spPr bwMode="auto">
          <a:xfrm>
            <a:off x="7821613" y="3810000"/>
            <a:ext cx="1322387" cy="4540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Rang</a:t>
            </a:r>
          </a:p>
        </p:txBody>
      </p:sp>
      <p:cxnSp>
        <p:nvCxnSpPr>
          <p:cNvPr id="35882" name="AutoShape 137"/>
          <p:cNvCxnSpPr>
            <a:cxnSpLocks noChangeShapeType="1"/>
            <a:stCxn id="35875" idx="4"/>
            <a:endCxn id="35876" idx="1"/>
          </p:cNvCxnSpPr>
          <p:nvPr/>
        </p:nvCxnSpPr>
        <p:spPr bwMode="auto">
          <a:xfrm>
            <a:off x="776288" y="4203700"/>
            <a:ext cx="900112" cy="2524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3" name="AutoShape 138"/>
          <p:cNvCxnSpPr>
            <a:cxnSpLocks noChangeShapeType="1"/>
            <a:stCxn id="35879" idx="3"/>
            <a:endCxn id="35881" idx="3"/>
          </p:cNvCxnSpPr>
          <p:nvPr/>
        </p:nvCxnSpPr>
        <p:spPr bwMode="auto">
          <a:xfrm flipV="1">
            <a:off x="7323138" y="4197350"/>
            <a:ext cx="692150" cy="1825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4" name="AutoShape 139"/>
          <p:cNvCxnSpPr>
            <a:cxnSpLocks noChangeShapeType="1"/>
            <a:stCxn id="35879" idx="3"/>
            <a:endCxn id="35880" idx="2"/>
          </p:cNvCxnSpPr>
          <p:nvPr/>
        </p:nvCxnSpPr>
        <p:spPr bwMode="auto">
          <a:xfrm>
            <a:off x="7323138" y="4379913"/>
            <a:ext cx="498475" cy="2651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5" name="AutoShape 140"/>
          <p:cNvCxnSpPr>
            <a:cxnSpLocks noChangeShapeType="1"/>
          </p:cNvCxnSpPr>
          <p:nvPr/>
        </p:nvCxnSpPr>
        <p:spPr bwMode="auto">
          <a:xfrm flipV="1">
            <a:off x="5410200" y="4379913"/>
            <a:ext cx="381000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6" name="AutoShape 141"/>
          <p:cNvCxnSpPr>
            <a:cxnSpLocks noChangeShapeType="1"/>
          </p:cNvCxnSpPr>
          <p:nvPr/>
        </p:nvCxnSpPr>
        <p:spPr bwMode="auto">
          <a:xfrm flipV="1">
            <a:off x="3208338" y="4384675"/>
            <a:ext cx="525462" cy="71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7" name="AutoShape 142"/>
          <p:cNvSpPr>
            <a:spLocks noChangeArrowheads="1"/>
          </p:cNvSpPr>
          <p:nvPr/>
        </p:nvSpPr>
        <p:spPr bwMode="auto">
          <a:xfrm>
            <a:off x="4191000" y="5105400"/>
            <a:ext cx="914400" cy="439738"/>
          </a:xfrm>
          <a:prstGeom prst="hexagon">
            <a:avLst>
              <a:gd name="adj" fmla="val 51986"/>
              <a:gd name="vf" fmla="val 11547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5888" name="Rectangle 143"/>
          <p:cNvSpPr>
            <a:spLocks noChangeArrowheads="1"/>
          </p:cNvSpPr>
          <p:nvPr/>
        </p:nvSpPr>
        <p:spPr bwMode="auto">
          <a:xfrm>
            <a:off x="3886200" y="6096000"/>
            <a:ext cx="1531938" cy="3778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Angestellte</a:t>
            </a:r>
          </a:p>
        </p:txBody>
      </p:sp>
      <p:sp>
        <p:nvSpPr>
          <p:cNvPr id="35889" name="Oval 144"/>
          <p:cNvSpPr>
            <a:spLocks noChangeArrowheads="1"/>
          </p:cNvSpPr>
          <p:nvPr/>
        </p:nvSpPr>
        <p:spPr bwMode="auto">
          <a:xfrm>
            <a:off x="1828800" y="5562600"/>
            <a:ext cx="1550988" cy="469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cxnSp>
        <p:nvCxnSpPr>
          <p:cNvPr id="35890" name="AutoShape 145"/>
          <p:cNvCxnSpPr>
            <a:cxnSpLocks noChangeShapeType="1"/>
          </p:cNvCxnSpPr>
          <p:nvPr/>
        </p:nvCxnSpPr>
        <p:spPr bwMode="auto">
          <a:xfrm>
            <a:off x="2443163" y="4645025"/>
            <a:ext cx="1747837" cy="681038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5891" name="AutoShape 146"/>
          <p:cNvCxnSpPr>
            <a:cxnSpLocks noChangeShapeType="1"/>
          </p:cNvCxnSpPr>
          <p:nvPr/>
        </p:nvCxnSpPr>
        <p:spPr bwMode="auto">
          <a:xfrm flipH="1">
            <a:off x="5105400" y="4568825"/>
            <a:ext cx="1452563" cy="757238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5892" name="AutoShape 147"/>
          <p:cNvCxnSpPr>
            <a:cxnSpLocks noChangeShapeType="1"/>
            <a:stCxn id="35887" idx="2"/>
            <a:endCxn id="35888" idx="0"/>
          </p:cNvCxnSpPr>
          <p:nvPr/>
        </p:nvCxnSpPr>
        <p:spPr bwMode="auto">
          <a:xfrm>
            <a:off x="4648200" y="5545138"/>
            <a:ext cx="4763" cy="550862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5893" name="AutoShape 148"/>
          <p:cNvCxnSpPr>
            <a:cxnSpLocks noChangeShapeType="1"/>
            <a:stCxn id="35889" idx="6"/>
            <a:endCxn id="35888" idx="1"/>
          </p:cNvCxnSpPr>
          <p:nvPr/>
        </p:nvCxnSpPr>
        <p:spPr bwMode="auto">
          <a:xfrm>
            <a:off x="3379788" y="5797550"/>
            <a:ext cx="506412" cy="4873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94" name="AutoShape 149"/>
          <p:cNvCxnSpPr>
            <a:cxnSpLocks noChangeShapeType="1"/>
            <a:stCxn id="35874" idx="6"/>
            <a:endCxn id="35888" idx="1"/>
          </p:cNvCxnSpPr>
          <p:nvPr/>
        </p:nvCxnSpPr>
        <p:spPr bwMode="auto">
          <a:xfrm flipV="1">
            <a:off x="3379788" y="6284913"/>
            <a:ext cx="506412" cy="1222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95" name="Text Box 150"/>
          <p:cNvSpPr txBox="1">
            <a:spLocks noChangeArrowheads="1"/>
          </p:cNvSpPr>
          <p:nvPr/>
        </p:nvSpPr>
        <p:spPr bwMode="auto">
          <a:xfrm>
            <a:off x="3048000" y="16002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896" name="Text Box 151"/>
          <p:cNvSpPr txBox="1">
            <a:spLocks noChangeArrowheads="1"/>
          </p:cNvSpPr>
          <p:nvPr/>
        </p:nvSpPr>
        <p:spPr bwMode="auto">
          <a:xfrm>
            <a:off x="4572000" y="16002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(3,*)</a:t>
            </a:r>
          </a:p>
        </p:txBody>
      </p:sp>
      <p:sp>
        <p:nvSpPr>
          <p:cNvPr id="35897" name="Text Box 152"/>
          <p:cNvSpPr txBox="1">
            <a:spLocks noChangeArrowheads="1"/>
          </p:cNvSpPr>
          <p:nvPr/>
        </p:nvSpPr>
        <p:spPr bwMode="auto">
          <a:xfrm>
            <a:off x="4876800" y="5334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898" name="Text Box 153"/>
          <p:cNvSpPr txBox="1">
            <a:spLocks noChangeArrowheads="1"/>
          </p:cNvSpPr>
          <p:nvPr/>
        </p:nvSpPr>
        <p:spPr bwMode="auto">
          <a:xfrm>
            <a:off x="6324600" y="4572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899" name="Text Box 154"/>
          <p:cNvSpPr txBox="1">
            <a:spLocks noChangeArrowheads="1"/>
          </p:cNvSpPr>
          <p:nvPr/>
        </p:nvSpPr>
        <p:spPr bwMode="auto">
          <a:xfrm>
            <a:off x="3048000" y="20574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0" name="Text Box 155"/>
          <p:cNvSpPr txBox="1">
            <a:spLocks noChangeArrowheads="1"/>
          </p:cNvSpPr>
          <p:nvPr/>
        </p:nvSpPr>
        <p:spPr bwMode="auto">
          <a:xfrm>
            <a:off x="5105400" y="21336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1" name="Text Box 156"/>
          <p:cNvSpPr txBox="1">
            <a:spLocks noChangeArrowheads="1"/>
          </p:cNvSpPr>
          <p:nvPr/>
        </p:nvSpPr>
        <p:spPr bwMode="auto">
          <a:xfrm>
            <a:off x="6324600" y="19812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(1,1)</a:t>
            </a:r>
          </a:p>
        </p:txBody>
      </p:sp>
      <p:sp>
        <p:nvSpPr>
          <p:cNvPr id="35902" name="Text Box 157"/>
          <p:cNvSpPr txBox="1">
            <a:spLocks noChangeArrowheads="1"/>
          </p:cNvSpPr>
          <p:nvPr/>
        </p:nvSpPr>
        <p:spPr bwMode="auto">
          <a:xfrm>
            <a:off x="3124200" y="39624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(1,1)</a:t>
            </a:r>
          </a:p>
        </p:txBody>
      </p:sp>
      <p:sp>
        <p:nvSpPr>
          <p:cNvPr id="35903" name="Text Box 158"/>
          <p:cNvSpPr txBox="1">
            <a:spLocks noChangeArrowheads="1"/>
          </p:cNvSpPr>
          <p:nvPr/>
        </p:nvSpPr>
        <p:spPr bwMode="auto">
          <a:xfrm>
            <a:off x="6553200" y="32766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4" name="Text Box 159"/>
          <p:cNvSpPr txBox="1">
            <a:spLocks noChangeArrowheads="1"/>
          </p:cNvSpPr>
          <p:nvPr/>
        </p:nvSpPr>
        <p:spPr bwMode="auto">
          <a:xfrm>
            <a:off x="4953000" y="31242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5" name="Text Box 160"/>
          <p:cNvSpPr txBox="1">
            <a:spLocks noChangeArrowheads="1"/>
          </p:cNvSpPr>
          <p:nvPr/>
        </p:nvSpPr>
        <p:spPr bwMode="auto">
          <a:xfrm>
            <a:off x="5105400" y="3886200"/>
            <a:ext cx="7683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(0,*)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849E5-1964-42E4-A99B-9802126A813A}" type="slidenum">
              <a:rPr lang="en-US"/>
              <a:pPr/>
              <a:t>29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de-DE" smtClean="0"/>
              <a:t>Aggregation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411538" y="1447800"/>
            <a:ext cx="2008187" cy="4810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Fahrräder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576513" y="2170113"/>
            <a:ext cx="1673225" cy="642937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583113" y="2170113"/>
            <a:ext cx="1671637" cy="642937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cxnSp>
        <p:nvCxnSpPr>
          <p:cNvPr id="36871" name="AutoShape 7"/>
          <p:cNvCxnSpPr>
            <a:cxnSpLocks noChangeShapeType="1"/>
            <a:stCxn id="36868" idx="2"/>
            <a:endCxn id="36870" idx="0"/>
          </p:cNvCxnSpPr>
          <p:nvPr/>
        </p:nvCxnSpPr>
        <p:spPr bwMode="auto">
          <a:xfrm>
            <a:off x="4416425" y="1928813"/>
            <a:ext cx="1003300" cy="2413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2" name="AutoShape 8"/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3411538" y="1928813"/>
            <a:ext cx="1004887" cy="2413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406525" y="3214688"/>
            <a:ext cx="2005013" cy="4810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Rahmen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670550" y="3214688"/>
            <a:ext cx="2006600" cy="4810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Räder</a:t>
            </a:r>
          </a:p>
        </p:txBody>
      </p:sp>
      <p:cxnSp>
        <p:nvCxnSpPr>
          <p:cNvPr id="36875" name="AutoShape 11"/>
          <p:cNvCxnSpPr>
            <a:cxnSpLocks noChangeShapeType="1"/>
            <a:stCxn id="36869" idx="2"/>
            <a:endCxn id="36873" idx="0"/>
          </p:cNvCxnSpPr>
          <p:nvPr/>
        </p:nvCxnSpPr>
        <p:spPr bwMode="auto">
          <a:xfrm flipH="1">
            <a:off x="2409825" y="2813050"/>
            <a:ext cx="1001713" cy="4016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AutoShape 12"/>
          <p:cNvCxnSpPr>
            <a:cxnSpLocks noChangeShapeType="1"/>
            <a:stCxn id="36870" idx="2"/>
            <a:endCxn id="36874" idx="0"/>
          </p:cNvCxnSpPr>
          <p:nvPr/>
        </p:nvCxnSpPr>
        <p:spPr bwMode="auto">
          <a:xfrm>
            <a:off x="5419725" y="2813050"/>
            <a:ext cx="1254125" cy="4016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319088" y="4176713"/>
            <a:ext cx="1673225" cy="642937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2576513" y="4176713"/>
            <a:ext cx="1673225" cy="642937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4665663" y="4176713"/>
            <a:ext cx="1673225" cy="642937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6923088" y="4176713"/>
            <a:ext cx="1673225" cy="642937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52400" y="5221288"/>
            <a:ext cx="2005013" cy="4810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Rohre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409825" y="5221288"/>
            <a:ext cx="2006600" cy="4810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Lenker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498975" y="5221288"/>
            <a:ext cx="2006600" cy="4810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Felgen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757988" y="5221288"/>
            <a:ext cx="2005012" cy="4810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Speichen</a:t>
            </a:r>
          </a:p>
        </p:txBody>
      </p:sp>
      <p:cxnSp>
        <p:nvCxnSpPr>
          <p:cNvPr id="36885" name="AutoShape 21"/>
          <p:cNvCxnSpPr>
            <a:cxnSpLocks noChangeShapeType="1"/>
            <a:stCxn id="36873" idx="2"/>
            <a:endCxn id="36877" idx="0"/>
          </p:cNvCxnSpPr>
          <p:nvPr/>
        </p:nvCxnSpPr>
        <p:spPr bwMode="auto">
          <a:xfrm flipH="1">
            <a:off x="1155700" y="3695700"/>
            <a:ext cx="1254125" cy="4810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6" name="AutoShape 22"/>
          <p:cNvCxnSpPr>
            <a:cxnSpLocks noChangeShapeType="1"/>
            <a:stCxn id="36873" idx="2"/>
            <a:endCxn id="36878" idx="0"/>
          </p:cNvCxnSpPr>
          <p:nvPr/>
        </p:nvCxnSpPr>
        <p:spPr bwMode="auto">
          <a:xfrm>
            <a:off x="2409825" y="3695700"/>
            <a:ext cx="1001713" cy="4810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7" name="AutoShape 23"/>
          <p:cNvCxnSpPr>
            <a:cxnSpLocks noChangeShapeType="1"/>
            <a:stCxn id="36874" idx="2"/>
            <a:endCxn id="36879" idx="0"/>
          </p:cNvCxnSpPr>
          <p:nvPr/>
        </p:nvCxnSpPr>
        <p:spPr bwMode="auto">
          <a:xfrm flipH="1">
            <a:off x="5503863" y="3695700"/>
            <a:ext cx="1169987" cy="4810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8" name="AutoShape 24"/>
          <p:cNvCxnSpPr>
            <a:cxnSpLocks noChangeShapeType="1"/>
            <a:stCxn id="36874" idx="2"/>
            <a:endCxn id="36880" idx="0"/>
          </p:cNvCxnSpPr>
          <p:nvPr/>
        </p:nvCxnSpPr>
        <p:spPr bwMode="auto">
          <a:xfrm>
            <a:off x="6673850" y="3695700"/>
            <a:ext cx="1085850" cy="4810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5"/>
          <p:cNvCxnSpPr>
            <a:cxnSpLocks noChangeShapeType="1"/>
            <a:stCxn id="36877" idx="2"/>
            <a:endCxn id="36881" idx="0"/>
          </p:cNvCxnSpPr>
          <p:nvPr/>
        </p:nvCxnSpPr>
        <p:spPr bwMode="auto">
          <a:xfrm>
            <a:off x="1155700" y="4819650"/>
            <a:ext cx="0" cy="4016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AutoShape 26"/>
          <p:cNvCxnSpPr>
            <a:cxnSpLocks noChangeShapeType="1"/>
            <a:stCxn id="36878" idx="2"/>
            <a:endCxn id="36882" idx="0"/>
          </p:cNvCxnSpPr>
          <p:nvPr/>
        </p:nvCxnSpPr>
        <p:spPr bwMode="auto">
          <a:xfrm>
            <a:off x="3411538" y="4819650"/>
            <a:ext cx="0" cy="4016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1" name="AutoShape 27"/>
          <p:cNvCxnSpPr>
            <a:cxnSpLocks noChangeShapeType="1"/>
            <a:stCxn id="36879" idx="2"/>
            <a:endCxn id="36883" idx="0"/>
          </p:cNvCxnSpPr>
          <p:nvPr/>
        </p:nvCxnSpPr>
        <p:spPr bwMode="auto">
          <a:xfrm>
            <a:off x="5503863" y="4819650"/>
            <a:ext cx="0" cy="4016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2" name="AutoShape 28"/>
          <p:cNvCxnSpPr>
            <a:cxnSpLocks noChangeShapeType="1"/>
            <a:stCxn id="36880" idx="2"/>
            <a:endCxn id="36884" idx="0"/>
          </p:cNvCxnSpPr>
          <p:nvPr/>
        </p:nvCxnSpPr>
        <p:spPr bwMode="auto">
          <a:xfrm>
            <a:off x="7759700" y="4819650"/>
            <a:ext cx="0" cy="4016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847725" y="5918200"/>
            <a:ext cx="412750" cy="4587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222625" y="5886450"/>
            <a:ext cx="412750" cy="4587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7654925" y="5886450"/>
            <a:ext cx="412750" cy="4587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230813" y="5886450"/>
            <a:ext cx="412750" cy="4587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5EA1C-FC9F-4492-95E8-C73DA0BB81A4}" type="slidenum">
              <a:rPr lang="en-US"/>
              <a:pPr/>
              <a:t>30</a:t>
            </a:fld>
            <a:endParaRPr lang="en-US"/>
          </a:p>
        </p:txBody>
      </p:sp>
      <p:sp>
        <p:nvSpPr>
          <p:cNvPr id="37891" name="Text Box 28"/>
          <p:cNvSpPr txBox="1">
            <a:spLocks noChangeArrowheads="1"/>
          </p:cNvSpPr>
          <p:nvPr/>
        </p:nvSpPr>
        <p:spPr bwMode="auto">
          <a:xfrm>
            <a:off x="946150" y="6278563"/>
            <a:ext cx="488950" cy="5794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latin typeface="Times New Roman" pitchFamily="18" charset="0"/>
              </a:rPr>
              <a:t>...</a:t>
            </a:r>
          </a:p>
        </p:txBody>
      </p:sp>
      <p:sp>
        <p:nvSpPr>
          <p:cNvPr id="37892" name="Rectangle 16"/>
          <p:cNvSpPr>
            <a:spLocks noChangeArrowheads="1"/>
          </p:cNvSpPr>
          <p:nvPr/>
        </p:nvSpPr>
        <p:spPr bwMode="auto">
          <a:xfrm>
            <a:off x="0" y="5791200"/>
            <a:ext cx="1898650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Rohre</a:t>
            </a:r>
          </a:p>
        </p:txBody>
      </p:sp>
      <p:sp>
        <p:nvSpPr>
          <p:cNvPr id="37893" name="Text Box 29"/>
          <p:cNvSpPr txBox="1">
            <a:spLocks noChangeArrowheads="1"/>
          </p:cNvSpPr>
          <p:nvPr/>
        </p:nvSpPr>
        <p:spPr bwMode="auto">
          <a:xfrm>
            <a:off x="2965450" y="6351588"/>
            <a:ext cx="414338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7894" name="Text Box 30"/>
          <p:cNvSpPr txBox="1">
            <a:spLocks noChangeArrowheads="1"/>
          </p:cNvSpPr>
          <p:nvPr/>
        </p:nvSpPr>
        <p:spPr bwMode="auto">
          <a:xfrm>
            <a:off x="7388225" y="6351588"/>
            <a:ext cx="4889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 </a:t>
            </a:r>
          </a:p>
        </p:txBody>
      </p:sp>
      <p:sp>
        <p:nvSpPr>
          <p:cNvPr id="37895" name="Text Box 31"/>
          <p:cNvSpPr txBox="1">
            <a:spLocks noChangeArrowheads="1"/>
          </p:cNvSpPr>
          <p:nvPr/>
        </p:nvSpPr>
        <p:spPr bwMode="auto">
          <a:xfrm>
            <a:off x="5076825" y="6351588"/>
            <a:ext cx="411163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7896" name="Rectangle 3"/>
          <p:cNvSpPr>
            <a:spLocks noChangeArrowheads="1"/>
          </p:cNvSpPr>
          <p:nvPr/>
        </p:nvSpPr>
        <p:spPr bwMode="auto">
          <a:xfrm>
            <a:off x="2427288" y="2801938"/>
            <a:ext cx="2024062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Fahrräder</a:t>
            </a:r>
          </a:p>
        </p:txBody>
      </p:sp>
      <p:sp>
        <p:nvSpPr>
          <p:cNvPr id="37897" name="AutoShape 4"/>
          <p:cNvSpPr>
            <a:spLocks noChangeArrowheads="1"/>
          </p:cNvSpPr>
          <p:nvPr/>
        </p:nvSpPr>
        <p:spPr bwMode="auto">
          <a:xfrm>
            <a:off x="2274888" y="3376613"/>
            <a:ext cx="1685925" cy="511175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898" name="AutoShape 5"/>
          <p:cNvSpPr>
            <a:spLocks noChangeArrowheads="1"/>
          </p:cNvSpPr>
          <p:nvPr/>
        </p:nvSpPr>
        <p:spPr bwMode="auto">
          <a:xfrm>
            <a:off x="4297363" y="3376613"/>
            <a:ext cx="1684337" cy="511175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cxnSp>
        <p:nvCxnSpPr>
          <p:cNvPr id="37899" name="AutoShape 6"/>
          <p:cNvCxnSpPr>
            <a:cxnSpLocks noChangeShapeType="1"/>
            <a:stCxn id="37896" idx="2"/>
            <a:endCxn id="37898" idx="0"/>
          </p:cNvCxnSpPr>
          <p:nvPr/>
        </p:nvCxnSpPr>
        <p:spPr bwMode="auto">
          <a:xfrm>
            <a:off x="3438525" y="3186113"/>
            <a:ext cx="1701800" cy="1905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AutoShape 7"/>
          <p:cNvCxnSpPr>
            <a:cxnSpLocks noChangeShapeType="1"/>
            <a:stCxn id="37896" idx="2"/>
            <a:endCxn id="37897" idx="0"/>
          </p:cNvCxnSpPr>
          <p:nvPr/>
        </p:nvCxnSpPr>
        <p:spPr bwMode="auto">
          <a:xfrm flipH="1">
            <a:off x="3117850" y="3186113"/>
            <a:ext cx="320675" cy="1905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Rectangle 8"/>
          <p:cNvSpPr>
            <a:spLocks noChangeArrowheads="1"/>
          </p:cNvSpPr>
          <p:nvPr/>
        </p:nvSpPr>
        <p:spPr bwMode="auto">
          <a:xfrm>
            <a:off x="1096963" y="4208463"/>
            <a:ext cx="2019300" cy="3825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Rahmen</a:t>
            </a:r>
          </a:p>
        </p:txBody>
      </p:sp>
      <p:sp>
        <p:nvSpPr>
          <p:cNvPr id="37902" name="Rectangle 9"/>
          <p:cNvSpPr>
            <a:spLocks noChangeArrowheads="1"/>
          </p:cNvSpPr>
          <p:nvPr/>
        </p:nvSpPr>
        <p:spPr bwMode="auto">
          <a:xfrm>
            <a:off x="5391150" y="4208463"/>
            <a:ext cx="2022475" cy="3825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Räder</a:t>
            </a:r>
          </a:p>
        </p:txBody>
      </p:sp>
      <p:cxnSp>
        <p:nvCxnSpPr>
          <p:cNvPr id="37903" name="AutoShape 10"/>
          <p:cNvCxnSpPr>
            <a:cxnSpLocks noChangeShapeType="1"/>
            <a:stCxn id="37897" idx="2"/>
            <a:endCxn id="37901" idx="0"/>
          </p:cNvCxnSpPr>
          <p:nvPr/>
        </p:nvCxnSpPr>
        <p:spPr bwMode="auto">
          <a:xfrm flipH="1">
            <a:off x="2108200" y="3887788"/>
            <a:ext cx="1008063" cy="3206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4" name="AutoShape 11"/>
          <p:cNvCxnSpPr>
            <a:cxnSpLocks noChangeShapeType="1"/>
            <a:stCxn id="37898" idx="2"/>
            <a:endCxn id="37902" idx="0"/>
          </p:cNvCxnSpPr>
          <p:nvPr/>
        </p:nvCxnSpPr>
        <p:spPr bwMode="auto">
          <a:xfrm>
            <a:off x="5140325" y="3887788"/>
            <a:ext cx="1263650" cy="3206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AutoShape 12"/>
          <p:cNvSpPr>
            <a:spLocks noChangeArrowheads="1"/>
          </p:cNvSpPr>
          <p:nvPr/>
        </p:nvSpPr>
        <p:spPr bwMode="auto">
          <a:xfrm>
            <a:off x="0" y="4975225"/>
            <a:ext cx="1685925" cy="511175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6" name="AutoShape 13"/>
          <p:cNvSpPr>
            <a:spLocks noChangeArrowheads="1"/>
          </p:cNvSpPr>
          <p:nvPr/>
        </p:nvSpPr>
        <p:spPr bwMode="auto">
          <a:xfrm>
            <a:off x="2274888" y="4975225"/>
            <a:ext cx="1685925" cy="511175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7" name="AutoShape 14"/>
          <p:cNvSpPr>
            <a:spLocks noChangeArrowheads="1"/>
          </p:cNvSpPr>
          <p:nvPr/>
        </p:nvSpPr>
        <p:spPr bwMode="auto">
          <a:xfrm>
            <a:off x="4379913" y="4975225"/>
            <a:ext cx="1685925" cy="511175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8" name="AutoShape 15"/>
          <p:cNvSpPr>
            <a:spLocks noChangeArrowheads="1"/>
          </p:cNvSpPr>
          <p:nvPr/>
        </p:nvSpPr>
        <p:spPr bwMode="auto">
          <a:xfrm>
            <a:off x="6654800" y="4975225"/>
            <a:ext cx="1685925" cy="511175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9" name="Rectangle 17"/>
          <p:cNvSpPr>
            <a:spLocks noChangeArrowheads="1"/>
          </p:cNvSpPr>
          <p:nvPr/>
        </p:nvSpPr>
        <p:spPr bwMode="auto">
          <a:xfrm>
            <a:off x="2103438" y="5791200"/>
            <a:ext cx="2019300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Lenker</a:t>
            </a:r>
          </a:p>
        </p:txBody>
      </p:sp>
      <p:sp>
        <p:nvSpPr>
          <p:cNvPr id="37910" name="Rectangle 18"/>
          <p:cNvSpPr>
            <a:spLocks noChangeArrowheads="1"/>
          </p:cNvSpPr>
          <p:nvPr/>
        </p:nvSpPr>
        <p:spPr bwMode="auto">
          <a:xfrm>
            <a:off x="4213225" y="5805488"/>
            <a:ext cx="2019300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Felgen</a:t>
            </a:r>
          </a:p>
        </p:txBody>
      </p:sp>
      <p:sp>
        <p:nvSpPr>
          <p:cNvPr id="37911" name="Rectangle 19"/>
          <p:cNvSpPr>
            <a:spLocks noChangeArrowheads="1"/>
          </p:cNvSpPr>
          <p:nvPr/>
        </p:nvSpPr>
        <p:spPr bwMode="auto">
          <a:xfrm>
            <a:off x="6488113" y="5805488"/>
            <a:ext cx="2020887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Speichen</a:t>
            </a:r>
          </a:p>
        </p:txBody>
      </p:sp>
      <p:cxnSp>
        <p:nvCxnSpPr>
          <p:cNvPr id="37912" name="AutoShape 20"/>
          <p:cNvCxnSpPr>
            <a:cxnSpLocks noChangeShapeType="1"/>
            <a:stCxn id="37901" idx="2"/>
            <a:endCxn id="37905" idx="0"/>
          </p:cNvCxnSpPr>
          <p:nvPr/>
        </p:nvCxnSpPr>
        <p:spPr bwMode="auto">
          <a:xfrm flipH="1">
            <a:off x="844550" y="4591050"/>
            <a:ext cx="1263650" cy="3841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3" name="AutoShape 21"/>
          <p:cNvCxnSpPr>
            <a:cxnSpLocks noChangeShapeType="1"/>
            <a:stCxn id="37901" idx="2"/>
            <a:endCxn id="37906" idx="0"/>
          </p:cNvCxnSpPr>
          <p:nvPr/>
        </p:nvCxnSpPr>
        <p:spPr bwMode="auto">
          <a:xfrm>
            <a:off x="2108200" y="4591050"/>
            <a:ext cx="1008063" cy="3841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4" name="AutoShape 22"/>
          <p:cNvCxnSpPr>
            <a:cxnSpLocks noChangeShapeType="1"/>
            <a:stCxn id="37902" idx="2"/>
            <a:endCxn id="37907" idx="0"/>
          </p:cNvCxnSpPr>
          <p:nvPr/>
        </p:nvCxnSpPr>
        <p:spPr bwMode="auto">
          <a:xfrm flipH="1">
            <a:off x="5224463" y="4591050"/>
            <a:ext cx="1179512" cy="3841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5" name="AutoShape 23"/>
          <p:cNvCxnSpPr>
            <a:cxnSpLocks noChangeShapeType="1"/>
            <a:stCxn id="37902" idx="2"/>
            <a:endCxn id="37908" idx="0"/>
          </p:cNvCxnSpPr>
          <p:nvPr/>
        </p:nvCxnSpPr>
        <p:spPr bwMode="auto">
          <a:xfrm>
            <a:off x="6403975" y="4591050"/>
            <a:ext cx="1092200" cy="3841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6" name="AutoShape 24"/>
          <p:cNvCxnSpPr>
            <a:cxnSpLocks noChangeShapeType="1"/>
            <a:stCxn id="37905" idx="2"/>
            <a:endCxn id="37892" idx="0"/>
          </p:cNvCxnSpPr>
          <p:nvPr/>
        </p:nvCxnSpPr>
        <p:spPr bwMode="auto">
          <a:xfrm>
            <a:off x="842963" y="5486400"/>
            <a:ext cx="106362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7" name="AutoShape 25"/>
          <p:cNvCxnSpPr>
            <a:cxnSpLocks noChangeShapeType="1"/>
            <a:stCxn id="37906" idx="2"/>
            <a:endCxn id="37909" idx="0"/>
          </p:cNvCxnSpPr>
          <p:nvPr/>
        </p:nvCxnSpPr>
        <p:spPr bwMode="auto">
          <a:xfrm flipH="1">
            <a:off x="3113088" y="5486400"/>
            <a:ext cx="4762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8" name="AutoShape 26"/>
          <p:cNvCxnSpPr>
            <a:cxnSpLocks noChangeShapeType="1"/>
            <a:stCxn id="37907" idx="2"/>
            <a:endCxn id="37910" idx="0"/>
          </p:cNvCxnSpPr>
          <p:nvPr/>
        </p:nvCxnSpPr>
        <p:spPr bwMode="auto">
          <a:xfrm>
            <a:off x="5224463" y="5486400"/>
            <a:ext cx="0" cy="3190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9" name="AutoShape 27"/>
          <p:cNvCxnSpPr>
            <a:cxnSpLocks noChangeShapeType="1"/>
            <a:stCxn id="37908" idx="2"/>
            <a:endCxn id="37911" idx="0"/>
          </p:cNvCxnSpPr>
          <p:nvPr/>
        </p:nvCxnSpPr>
        <p:spPr bwMode="auto">
          <a:xfrm>
            <a:off x="7496175" y="5486400"/>
            <a:ext cx="0" cy="3190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157163" y="2819400"/>
            <a:ext cx="2022475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Segler</a:t>
            </a:r>
          </a:p>
        </p:txBody>
      </p:sp>
      <p:sp>
        <p:nvSpPr>
          <p:cNvPr id="37921" name="Rectangle 34"/>
          <p:cNvSpPr>
            <a:spLocks noChangeArrowheads="1"/>
          </p:cNvSpPr>
          <p:nvPr/>
        </p:nvSpPr>
        <p:spPr bwMode="auto">
          <a:xfrm>
            <a:off x="4697413" y="2816225"/>
            <a:ext cx="2024062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Motorräder</a:t>
            </a:r>
          </a:p>
        </p:txBody>
      </p:sp>
      <p:sp>
        <p:nvSpPr>
          <p:cNvPr id="37922" name="Rectangle 35"/>
          <p:cNvSpPr>
            <a:spLocks noChangeArrowheads="1"/>
          </p:cNvSpPr>
          <p:nvPr/>
        </p:nvSpPr>
        <p:spPr bwMode="auto">
          <a:xfrm>
            <a:off x="6967538" y="2819400"/>
            <a:ext cx="2024062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Automobile</a:t>
            </a:r>
          </a:p>
        </p:txBody>
      </p:sp>
      <p:sp>
        <p:nvSpPr>
          <p:cNvPr id="37923" name="AutoShape 36"/>
          <p:cNvSpPr>
            <a:spLocks noChangeArrowheads="1"/>
          </p:cNvSpPr>
          <p:nvPr/>
        </p:nvSpPr>
        <p:spPr bwMode="auto">
          <a:xfrm>
            <a:off x="1941513" y="2057400"/>
            <a:ext cx="890587" cy="381000"/>
          </a:xfrm>
          <a:prstGeom prst="hexagon">
            <a:avLst>
              <a:gd name="adj" fmla="val 58437"/>
              <a:gd name="vf" fmla="val 115470"/>
            </a:avLst>
          </a:prstGeom>
          <a:solidFill>
            <a:srgbClr val="99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7924" name="AutoShape 37"/>
          <p:cNvSpPr>
            <a:spLocks noChangeArrowheads="1"/>
          </p:cNvSpPr>
          <p:nvPr/>
        </p:nvSpPr>
        <p:spPr bwMode="auto">
          <a:xfrm>
            <a:off x="6400800" y="2057400"/>
            <a:ext cx="892175" cy="381000"/>
          </a:xfrm>
          <a:prstGeom prst="hexagon">
            <a:avLst>
              <a:gd name="adj" fmla="val 58542"/>
              <a:gd name="vf" fmla="val 115470"/>
            </a:avLst>
          </a:prstGeom>
          <a:solidFill>
            <a:srgbClr val="99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7925" name="Rectangle 38"/>
          <p:cNvSpPr>
            <a:spLocks noChangeArrowheads="1"/>
          </p:cNvSpPr>
          <p:nvPr/>
        </p:nvSpPr>
        <p:spPr bwMode="auto">
          <a:xfrm>
            <a:off x="990600" y="1447800"/>
            <a:ext cx="2409825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Unmot.-Fahrzeuge</a:t>
            </a:r>
          </a:p>
        </p:txBody>
      </p:sp>
      <p:sp>
        <p:nvSpPr>
          <p:cNvPr id="37926" name="Rectangle 39"/>
          <p:cNvSpPr>
            <a:spLocks noChangeArrowheads="1"/>
          </p:cNvSpPr>
          <p:nvPr/>
        </p:nvSpPr>
        <p:spPr bwMode="auto">
          <a:xfrm>
            <a:off x="5832475" y="1444625"/>
            <a:ext cx="2024063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mot.-Fahrzeuge</a:t>
            </a:r>
          </a:p>
        </p:txBody>
      </p:sp>
      <p:sp>
        <p:nvSpPr>
          <p:cNvPr id="37927" name="AutoShape 40"/>
          <p:cNvSpPr>
            <a:spLocks noChangeArrowheads="1"/>
          </p:cNvSpPr>
          <p:nvPr/>
        </p:nvSpPr>
        <p:spPr bwMode="auto">
          <a:xfrm>
            <a:off x="4049713" y="914400"/>
            <a:ext cx="890587" cy="381000"/>
          </a:xfrm>
          <a:prstGeom prst="hexagon">
            <a:avLst>
              <a:gd name="adj" fmla="val 58437"/>
              <a:gd name="vf" fmla="val 115470"/>
            </a:avLst>
          </a:prstGeom>
          <a:solidFill>
            <a:srgbClr val="99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7928" name="Rectangle 41"/>
          <p:cNvSpPr>
            <a:spLocks noChangeArrowheads="1"/>
          </p:cNvSpPr>
          <p:nvPr/>
        </p:nvSpPr>
        <p:spPr bwMode="auto">
          <a:xfrm>
            <a:off x="3481388" y="228600"/>
            <a:ext cx="2024062" cy="3841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Fahrzeuge</a:t>
            </a:r>
          </a:p>
        </p:txBody>
      </p:sp>
      <p:cxnSp>
        <p:nvCxnSpPr>
          <p:cNvPr id="37929" name="AutoShape 42"/>
          <p:cNvCxnSpPr>
            <a:cxnSpLocks noChangeShapeType="1"/>
            <a:stCxn id="37923" idx="2"/>
            <a:endCxn id="37920" idx="0"/>
          </p:cNvCxnSpPr>
          <p:nvPr/>
        </p:nvCxnSpPr>
        <p:spPr bwMode="auto">
          <a:xfrm flipH="1">
            <a:off x="1168400" y="2438400"/>
            <a:ext cx="121920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0" name="AutoShape 43"/>
          <p:cNvCxnSpPr>
            <a:cxnSpLocks noChangeShapeType="1"/>
            <a:stCxn id="37923" idx="2"/>
            <a:endCxn id="37896" idx="0"/>
          </p:cNvCxnSpPr>
          <p:nvPr/>
        </p:nvCxnSpPr>
        <p:spPr bwMode="auto">
          <a:xfrm>
            <a:off x="2387600" y="2438400"/>
            <a:ext cx="1050925" cy="3635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1" name="AutoShape 44"/>
          <p:cNvCxnSpPr>
            <a:cxnSpLocks noChangeShapeType="1"/>
            <a:stCxn id="37924" idx="2"/>
            <a:endCxn id="37921" idx="0"/>
          </p:cNvCxnSpPr>
          <p:nvPr/>
        </p:nvCxnSpPr>
        <p:spPr bwMode="auto">
          <a:xfrm flipH="1">
            <a:off x="5710238" y="2438400"/>
            <a:ext cx="1136650" cy="3778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2" name="AutoShape 45"/>
          <p:cNvCxnSpPr>
            <a:cxnSpLocks noChangeShapeType="1"/>
            <a:stCxn id="37924" idx="2"/>
            <a:endCxn id="37922" idx="0"/>
          </p:cNvCxnSpPr>
          <p:nvPr/>
        </p:nvCxnSpPr>
        <p:spPr bwMode="auto">
          <a:xfrm>
            <a:off x="6846888" y="2438400"/>
            <a:ext cx="1133475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3" name="AutoShape 46"/>
          <p:cNvCxnSpPr>
            <a:cxnSpLocks noChangeShapeType="1"/>
            <a:stCxn id="37924" idx="3"/>
            <a:endCxn id="37926" idx="2"/>
          </p:cNvCxnSpPr>
          <p:nvPr/>
        </p:nvCxnSpPr>
        <p:spPr bwMode="auto">
          <a:xfrm flipH="1" flipV="1">
            <a:off x="6845300" y="1828800"/>
            <a:ext cx="1588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4" name="AutoShape 47"/>
          <p:cNvCxnSpPr>
            <a:cxnSpLocks noChangeShapeType="1"/>
            <a:stCxn id="37923" idx="3"/>
            <a:endCxn id="37925" idx="2"/>
          </p:cNvCxnSpPr>
          <p:nvPr/>
        </p:nvCxnSpPr>
        <p:spPr bwMode="auto">
          <a:xfrm flipH="1" flipV="1">
            <a:off x="2195513" y="1831975"/>
            <a:ext cx="192087" cy="2254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5" name="AutoShape 48"/>
          <p:cNvCxnSpPr>
            <a:cxnSpLocks noChangeShapeType="1"/>
            <a:stCxn id="37925" idx="0"/>
            <a:endCxn id="37927" idx="2"/>
          </p:cNvCxnSpPr>
          <p:nvPr/>
        </p:nvCxnSpPr>
        <p:spPr bwMode="auto">
          <a:xfrm flipV="1">
            <a:off x="2195513" y="1104900"/>
            <a:ext cx="1854200" cy="3429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6" name="AutoShape 49"/>
          <p:cNvCxnSpPr>
            <a:cxnSpLocks noChangeShapeType="1"/>
            <a:stCxn id="37927" idx="1"/>
            <a:endCxn id="37926" idx="0"/>
          </p:cNvCxnSpPr>
          <p:nvPr/>
        </p:nvCxnSpPr>
        <p:spPr bwMode="auto">
          <a:xfrm>
            <a:off x="4940300" y="1104900"/>
            <a:ext cx="1905000" cy="3397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7" name="AutoShape 50"/>
          <p:cNvCxnSpPr>
            <a:cxnSpLocks noChangeShapeType="1"/>
            <a:stCxn id="37927" idx="3"/>
            <a:endCxn id="37928" idx="2"/>
          </p:cNvCxnSpPr>
          <p:nvPr/>
        </p:nvCxnSpPr>
        <p:spPr bwMode="auto">
          <a:xfrm flipH="1" flipV="1">
            <a:off x="4492625" y="612775"/>
            <a:ext cx="1588" cy="3016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38" name="Text Box 54"/>
          <p:cNvSpPr txBox="1">
            <a:spLocks noChangeArrowheads="1"/>
          </p:cNvSpPr>
          <p:nvPr/>
        </p:nvSpPr>
        <p:spPr bwMode="auto">
          <a:xfrm>
            <a:off x="5854700" y="0"/>
            <a:ext cx="3289300" cy="14017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3200">
                <a:latin typeface="Tahoma" pitchFamily="34" charset="0"/>
              </a:rPr>
              <a:t>Aggregation und </a:t>
            </a:r>
          </a:p>
          <a:p>
            <a:pPr algn="r"/>
            <a:r>
              <a:rPr lang="de-DE" sz="3200">
                <a:latin typeface="Tahoma" pitchFamily="34" charset="0"/>
              </a:rPr>
              <a:t>Generalisierung</a:t>
            </a:r>
          </a:p>
          <a:p>
            <a:pPr algn="r"/>
            <a:endParaRPr lang="de-DE" sz="220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7E3C0-9ADA-4BB1-B5D7-F5FABEFAF3F6}" type="slidenum">
              <a:rPr lang="en-US"/>
              <a:pPr/>
              <a:t>31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Konsolidierung von Teilschemata oder Sichtenintegration</a:t>
            </a:r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1524000" y="1524000"/>
            <a:ext cx="2133600" cy="1524000"/>
          </a:xfrm>
          <a:prstGeom prst="hexagon">
            <a:avLst>
              <a:gd name="adj" fmla="val 35000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>
                <a:latin typeface="Times New Roman" pitchFamily="18" charset="0"/>
              </a:rPr>
              <a:t>Sicht 3</a:t>
            </a: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2438400" y="2514600"/>
            <a:ext cx="2209800" cy="1828800"/>
          </a:xfrm>
          <a:prstGeom prst="hexagon">
            <a:avLst>
              <a:gd name="adj" fmla="val 30208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de-DE">
                <a:latin typeface="Times New Roman" pitchFamily="18" charset="0"/>
              </a:rPr>
              <a:t>   Sicht 4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1219200" y="2895600"/>
            <a:ext cx="1905000" cy="1752600"/>
          </a:xfrm>
          <a:prstGeom prst="hexagon">
            <a:avLst>
              <a:gd name="adj" fmla="val 27174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r>
              <a:rPr lang="de-DE">
                <a:latin typeface="Times New Roman" pitchFamily="18" charset="0"/>
              </a:rPr>
              <a:t>Sicht 2</a:t>
            </a:r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304800" y="1828800"/>
            <a:ext cx="1981200" cy="1905000"/>
          </a:xfrm>
          <a:prstGeom prst="hexagon">
            <a:avLst>
              <a:gd name="adj" fmla="val 26000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de-DE">
                <a:latin typeface="Times New Roman" pitchFamily="18" charset="0"/>
              </a:rPr>
              <a:t>Sicht 1</a:t>
            </a: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791200" y="1219200"/>
            <a:ext cx="3124200" cy="388620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de-DE" sz="2800" b="1">
                <a:latin typeface="Times New Roman" pitchFamily="18" charset="0"/>
              </a:rPr>
              <a:t>Globales Schema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Redundanzfrei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Widerspruchsfrei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Synonyme bereinigt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Homonyme bereinigt</a:t>
            </a: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4648200" y="3124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12954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Konsoli-</a:t>
            </a: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4495800" y="3124200"/>
            <a:ext cx="12954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dierung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3BE47-FA6F-46F4-83AD-5BFBB2ABB289}" type="slidenum">
              <a:rPr lang="en-US"/>
              <a:pPr/>
              <a:t>32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Möglicher Konsolidierungsbaum</a:t>
            </a:r>
            <a:br>
              <a:rPr lang="de-DE" smtClean="0"/>
            </a:br>
            <a:endParaRPr lang="de-DE" smtClean="0"/>
          </a:p>
        </p:txBody>
      </p:sp>
      <p:sp>
        <p:nvSpPr>
          <p:cNvPr id="39940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495800" cy="5791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smtClean="0"/>
              <a:t>Mögliche Konsolidierungs-bäume zur Herleitung des globalen Schemas </a:t>
            </a:r>
            <a:r>
              <a:rPr kumimoji="0" lang="de-DE" i="1" smtClean="0"/>
              <a:t>S</a:t>
            </a:r>
            <a:r>
              <a:rPr kumimoji="0" lang="de-DE" baseline="-25000" smtClean="0"/>
              <a:t>1,2,3,4 </a:t>
            </a:r>
            <a:r>
              <a:rPr kumimoji="0" lang="de-DE" smtClean="0"/>
              <a:t>aus 4 Teilschemata </a:t>
            </a:r>
            <a:r>
              <a:rPr kumimoji="0" lang="de-DE" i="1" smtClean="0"/>
              <a:t>S</a:t>
            </a:r>
            <a:r>
              <a:rPr kumimoji="0" lang="de-DE" baseline="-25000" smtClean="0"/>
              <a:t>1</a:t>
            </a:r>
            <a:r>
              <a:rPr kumimoji="0" lang="de-DE" smtClean="0"/>
              <a:t>, </a:t>
            </a:r>
            <a:r>
              <a:rPr kumimoji="0" lang="de-DE" i="1" smtClean="0"/>
              <a:t>S</a:t>
            </a:r>
            <a:r>
              <a:rPr kumimoji="0" lang="de-DE" baseline="-25000" smtClean="0"/>
              <a:t>2</a:t>
            </a:r>
            <a:r>
              <a:rPr kumimoji="0" lang="de-DE" smtClean="0"/>
              <a:t>, </a:t>
            </a:r>
            <a:r>
              <a:rPr kumimoji="0" lang="de-DE" i="1" smtClean="0"/>
              <a:t>S</a:t>
            </a:r>
            <a:r>
              <a:rPr kumimoji="0" lang="de-DE" baseline="-25000" smtClean="0"/>
              <a:t>3</a:t>
            </a:r>
            <a:r>
              <a:rPr kumimoji="0" lang="de-DE" smtClean="0"/>
              <a:t>, und </a:t>
            </a:r>
            <a:r>
              <a:rPr kumimoji="0" lang="de-DE" i="1" smtClean="0"/>
              <a:t>S</a:t>
            </a:r>
            <a:r>
              <a:rPr kumimoji="0" lang="de-DE" baseline="-25000" smtClean="0"/>
              <a:t>4</a:t>
            </a:r>
            <a:endParaRPr kumimoji="0" lang="de-DE" smtClean="0"/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smtClean="0"/>
              <a:t>Oben ein maximal hoher Konsolidierungsbaum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smtClean="0"/>
              <a:t>„links-tief“ (left-deep)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smtClean="0"/>
              <a:t>Unten ein minimal hoher Konsolidierungsbaum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smtClean="0"/>
              <a:t>Balanciert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smtClean="0"/>
              <a:t>Beide Vorgehensweisen haben Vor- und Nachteile</a:t>
            </a:r>
          </a:p>
          <a:p>
            <a:pPr>
              <a:buFont typeface="Webdings" pitchFamily="18" charset="2"/>
              <a:buNone/>
            </a:pPr>
            <a:endParaRPr lang="de-DE" sz="2000" smtClean="0"/>
          </a:p>
        </p:txBody>
      </p:sp>
      <p:sp>
        <p:nvSpPr>
          <p:cNvPr id="39941" name="Text Box 14"/>
          <p:cNvSpPr txBox="1">
            <a:spLocks noChangeArrowheads="1"/>
          </p:cNvSpPr>
          <p:nvPr/>
        </p:nvSpPr>
        <p:spPr bwMode="auto">
          <a:xfrm>
            <a:off x="0" y="33528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00200" y="2209800"/>
            <a:ext cx="14478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438400" y="8382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1,2,3,4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1447800" y="16764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1,2,3,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3276600" y="16764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4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85800" y="25908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1,2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2286000" y="25908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3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1219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2</a:t>
            </a:r>
            <a:endParaRPr lang="de-DE" i="1">
              <a:latin typeface="Times New Roman" pitchFamily="18" charset="0"/>
            </a:endParaRPr>
          </a:p>
        </p:txBody>
      </p:sp>
      <p:cxnSp>
        <p:nvCxnSpPr>
          <p:cNvPr id="39949" name="AutoShape 17"/>
          <p:cNvCxnSpPr>
            <a:cxnSpLocks noChangeShapeType="1"/>
            <a:stCxn id="39943" idx="2"/>
            <a:endCxn id="39944" idx="0"/>
          </p:cNvCxnSpPr>
          <p:nvPr/>
        </p:nvCxnSpPr>
        <p:spPr bwMode="auto">
          <a:xfrm flipH="1">
            <a:off x="2057400" y="1295400"/>
            <a:ext cx="99060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0" name="AutoShape 18"/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3048000" y="1295400"/>
            <a:ext cx="83820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1" name="AutoShape 19"/>
          <p:cNvCxnSpPr>
            <a:cxnSpLocks noChangeShapeType="1"/>
            <a:stCxn id="39944" idx="2"/>
            <a:endCxn id="39946" idx="0"/>
          </p:cNvCxnSpPr>
          <p:nvPr/>
        </p:nvCxnSpPr>
        <p:spPr bwMode="auto">
          <a:xfrm flipH="1">
            <a:off x="1295400" y="2133600"/>
            <a:ext cx="76200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2" name="AutoShape 20"/>
          <p:cNvCxnSpPr>
            <a:cxnSpLocks noChangeShapeType="1"/>
            <a:stCxn id="39944" idx="2"/>
            <a:endCxn id="39947" idx="0"/>
          </p:cNvCxnSpPr>
          <p:nvPr/>
        </p:nvCxnSpPr>
        <p:spPr bwMode="auto">
          <a:xfrm>
            <a:off x="2057400" y="2133600"/>
            <a:ext cx="83820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3" name="AutoShape 21"/>
          <p:cNvCxnSpPr>
            <a:cxnSpLocks noChangeShapeType="1"/>
            <a:stCxn id="39946" idx="2"/>
            <a:endCxn id="39941" idx="0"/>
          </p:cNvCxnSpPr>
          <p:nvPr/>
        </p:nvCxnSpPr>
        <p:spPr bwMode="auto">
          <a:xfrm flipH="1">
            <a:off x="609600" y="3048000"/>
            <a:ext cx="6858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4" name="AutoShape 22"/>
          <p:cNvCxnSpPr>
            <a:cxnSpLocks noChangeShapeType="1"/>
            <a:stCxn id="39946" idx="2"/>
            <a:endCxn id="39948" idx="0"/>
          </p:cNvCxnSpPr>
          <p:nvPr/>
        </p:nvCxnSpPr>
        <p:spPr bwMode="auto">
          <a:xfrm>
            <a:off x="1295400" y="3048000"/>
            <a:ext cx="83820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9955" name="Group 45"/>
          <p:cNvGrpSpPr>
            <a:grpSpLocks/>
          </p:cNvGrpSpPr>
          <p:nvPr/>
        </p:nvGrpSpPr>
        <p:grpSpPr bwMode="auto">
          <a:xfrm>
            <a:off x="0" y="4419600"/>
            <a:ext cx="4876800" cy="2209800"/>
            <a:chOff x="2448" y="528"/>
            <a:chExt cx="3072" cy="1392"/>
          </a:xfrm>
        </p:grpSpPr>
        <p:sp>
          <p:nvSpPr>
            <p:cNvPr id="39956" name="Text Box 26"/>
            <p:cNvSpPr txBox="1">
              <a:spLocks noChangeArrowheads="1"/>
            </p:cNvSpPr>
            <p:nvPr/>
          </p:nvSpPr>
          <p:spPr bwMode="auto">
            <a:xfrm>
              <a:off x="3216" y="1392"/>
              <a:ext cx="912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000">
                <a:latin typeface="Times New Roman" pitchFamily="18" charset="0"/>
              </a:endParaRPr>
            </a:p>
          </p:txBody>
        </p:sp>
        <p:sp>
          <p:nvSpPr>
            <p:cNvPr id="39957" name="Text Box 27"/>
            <p:cNvSpPr txBox="1">
              <a:spLocks noChangeArrowheads="1"/>
            </p:cNvSpPr>
            <p:nvPr/>
          </p:nvSpPr>
          <p:spPr bwMode="auto">
            <a:xfrm>
              <a:off x="3744" y="528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1,2,3,4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58" name="Text Box 28"/>
            <p:cNvSpPr txBox="1">
              <a:spLocks noChangeArrowheads="1"/>
            </p:cNvSpPr>
            <p:nvPr/>
          </p:nvSpPr>
          <p:spPr bwMode="auto">
            <a:xfrm>
              <a:off x="2976" y="1056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1,2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59" name="Text Box 29"/>
            <p:cNvSpPr txBox="1">
              <a:spLocks noChangeArrowheads="1"/>
            </p:cNvSpPr>
            <p:nvPr/>
          </p:nvSpPr>
          <p:spPr bwMode="auto">
            <a:xfrm>
              <a:off x="4464" y="1056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3,4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60" name="Text Box 30"/>
            <p:cNvSpPr txBox="1">
              <a:spLocks noChangeArrowheads="1"/>
            </p:cNvSpPr>
            <p:nvPr/>
          </p:nvSpPr>
          <p:spPr bwMode="auto">
            <a:xfrm>
              <a:off x="2448" y="1632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61" name="Text Box 31"/>
            <p:cNvSpPr txBox="1">
              <a:spLocks noChangeArrowheads="1"/>
            </p:cNvSpPr>
            <p:nvPr/>
          </p:nvSpPr>
          <p:spPr bwMode="auto">
            <a:xfrm>
              <a:off x="3456" y="1632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cxnSp>
          <p:nvCxnSpPr>
            <p:cNvPr id="39962" name="AutoShape 33"/>
            <p:cNvCxnSpPr>
              <a:cxnSpLocks noChangeShapeType="1"/>
              <a:stCxn id="39957" idx="2"/>
              <a:endCxn id="39958" idx="0"/>
            </p:cNvCxnSpPr>
            <p:nvPr/>
          </p:nvCxnSpPr>
          <p:spPr bwMode="auto">
            <a:xfrm flipH="1">
              <a:off x="3360" y="816"/>
              <a:ext cx="768" cy="24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3" name="AutoShape 34"/>
            <p:cNvCxnSpPr>
              <a:cxnSpLocks noChangeShapeType="1"/>
              <a:stCxn id="39957" idx="2"/>
              <a:endCxn id="39959" idx="0"/>
            </p:cNvCxnSpPr>
            <p:nvPr/>
          </p:nvCxnSpPr>
          <p:spPr bwMode="auto">
            <a:xfrm>
              <a:off x="4128" y="816"/>
              <a:ext cx="720" cy="24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4" name="AutoShape 35"/>
            <p:cNvCxnSpPr>
              <a:cxnSpLocks noChangeShapeType="1"/>
              <a:stCxn id="39958" idx="2"/>
              <a:endCxn id="39960" idx="0"/>
            </p:cNvCxnSpPr>
            <p:nvPr/>
          </p:nvCxnSpPr>
          <p:spPr bwMode="auto">
            <a:xfrm flipH="1">
              <a:off x="2832" y="1344"/>
              <a:ext cx="528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5" name="AutoShape 36"/>
            <p:cNvCxnSpPr>
              <a:cxnSpLocks noChangeShapeType="1"/>
              <a:stCxn id="39958" idx="2"/>
              <a:endCxn id="39961" idx="0"/>
            </p:cNvCxnSpPr>
            <p:nvPr/>
          </p:nvCxnSpPr>
          <p:spPr bwMode="auto">
            <a:xfrm>
              <a:off x="3360" y="1344"/>
              <a:ext cx="480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9966" name="Text Box 39"/>
            <p:cNvSpPr txBox="1">
              <a:spLocks noChangeArrowheads="1"/>
            </p:cNvSpPr>
            <p:nvPr/>
          </p:nvSpPr>
          <p:spPr bwMode="auto">
            <a:xfrm>
              <a:off x="4032" y="1632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67" name="Text Box 40"/>
            <p:cNvSpPr txBox="1">
              <a:spLocks noChangeArrowheads="1"/>
            </p:cNvSpPr>
            <p:nvPr/>
          </p:nvSpPr>
          <p:spPr bwMode="auto">
            <a:xfrm>
              <a:off x="4752" y="1632"/>
              <a:ext cx="768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cxnSp>
          <p:nvCxnSpPr>
            <p:cNvPr id="39968" name="AutoShape 41"/>
            <p:cNvCxnSpPr>
              <a:cxnSpLocks noChangeShapeType="1"/>
              <a:stCxn id="39959" idx="2"/>
              <a:endCxn id="39966" idx="0"/>
            </p:cNvCxnSpPr>
            <p:nvPr/>
          </p:nvCxnSpPr>
          <p:spPr bwMode="auto">
            <a:xfrm flipH="1">
              <a:off x="4416" y="1344"/>
              <a:ext cx="432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9" name="AutoShape 42"/>
            <p:cNvCxnSpPr>
              <a:cxnSpLocks noChangeShapeType="1"/>
              <a:stCxn id="39959" idx="2"/>
              <a:endCxn id="39967" idx="0"/>
            </p:cNvCxnSpPr>
            <p:nvPr/>
          </p:nvCxnSpPr>
          <p:spPr bwMode="auto">
            <a:xfrm>
              <a:off x="4848" y="1344"/>
              <a:ext cx="288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76D77-CA1C-40C7-AAA2-DBD0CF35C429}" type="slidenum">
              <a:rPr lang="en-US"/>
              <a:pPr/>
              <a:t>33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smtClean="0"/>
              <a:t>Drei Sichten einer Universitäts-Datenbank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52400" y="1692275"/>
            <a:ext cx="2209800" cy="62706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52400" y="3035300"/>
            <a:ext cx="2209800" cy="6254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52400" y="4376738"/>
            <a:ext cx="2209800" cy="6254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3200400" y="1066800"/>
            <a:ext cx="2209800" cy="89535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erstellen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3048000" y="3124200"/>
            <a:ext cx="2209800" cy="89535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verfassen</a:t>
            </a:r>
          </a:p>
        </p:txBody>
      </p:sp>
      <p:sp>
        <p:nvSpPr>
          <p:cNvPr id="40969" name="AutoShape 8"/>
          <p:cNvSpPr>
            <a:spLocks noChangeArrowheads="1"/>
          </p:cNvSpPr>
          <p:nvPr/>
        </p:nvSpPr>
        <p:spPr bwMode="auto">
          <a:xfrm>
            <a:off x="2994025" y="4287838"/>
            <a:ext cx="2209800" cy="89376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bewerten</a:t>
            </a:r>
          </a:p>
        </p:txBody>
      </p:sp>
      <p:sp>
        <p:nvSpPr>
          <p:cNvPr id="40970" name="AutoShape 9"/>
          <p:cNvSpPr>
            <a:spLocks noChangeArrowheads="1"/>
          </p:cNvSpPr>
          <p:nvPr/>
        </p:nvSpPr>
        <p:spPr bwMode="auto">
          <a:xfrm>
            <a:off x="3886200" y="2057400"/>
            <a:ext cx="2209800" cy="89376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betreuen</a:t>
            </a:r>
          </a:p>
        </p:txBody>
      </p:sp>
      <p:cxnSp>
        <p:nvCxnSpPr>
          <p:cNvPr id="40971" name="AutoShape 10"/>
          <p:cNvCxnSpPr>
            <a:cxnSpLocks noChangeShapeType="1"/>
            <a:stCxn id="40965" idx="3"/>
            <a:endCxn id="40970" idx="1"/>
          </p:cNvCxnSpPr>
          <p:nvPr/>
        </p:nvCxnSpPr>
        <p:spPr bwMode="auto">
          <a:xfrm flipV="1">
            <a:off x="2362200" y="2505075"/>
            <a:ext cx="1524000" cy="8429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6545263" y="1782763"/>
            <a:ext cx="2209800" cy="6254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Diplomarbeiten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6545263" y="3035300"/>
            <a:ext cx="2209800" cy="6254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Dissertationen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7254875" y="1066800"/>
            <a:ext cx="1657350" cy="536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7334250" y="3929063"/>
            <a:ext cx="1657350" cy="536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cxnSp>
        <p:nvCxnSpPr>
          <p:cNvPr id="40976" name="AutoShape 16"/>
          <p:cNvCxnSpPr>
            <a:cxnSpLocks noChangeShapeType="1"/>
            <a:stCxn id="40964" idx="3"/>
            <a:endCxn id="40967" idx="1"/>
          </p:cNvCxnSpPr>
          <p:nvPr/>
        </p:nvCxnSpPr>
        <p:spPr bwMode="auto">
          <a:xfrm flipV="1">
            <a:off x="2362200" y="1514475"/>
            <a:ext cx="838200" cy="4921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AutoShape 17"/>
          <p:cNvCxnSpPr>
            <a:cxnSpLocks noChangeShapeType="1"/>
            <a:stCxn id="40965" idx="3"/>
            <a:endCxn id="40968" idx="1"/>
          </p:cNvCxnSpPr>
          <p:nvPr/>
        </p:nvCxnSpPr>
        <p:spPr bwMode="auto">
          <a:xfrm>
            <a:off x="2362200" y="3348038"/>
            <a:ext cx="685800" cy="2238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8" name="AutoShape 18"/>
          <p:cNvCxnSpPr>
            <a:cxnSpLocks noChangeShapeType="1"/>
            <a:stCxn id="40966" idx="3"/>
            <a:endCxn id="40969" idx="1"/>
          </p:cNvCxnSpPr>
          <p:nvPr/>
        </p:nvCxnSpPr>
        <p:spPr bwMode="auto">
          <a:xfrm>
            <a:off x="2362200" y="4689475"/>
            <a:ext cx="631825" cy="444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9" name="AutoShape 19"/>
          <p:cNvCxnSpPr>
            <a:cxnSpLocks noChangeShapeType="1"/>
            <a:stCxn id="40967" idx="3"/>
            <a:endCxn id="40972" idx="1"/>
          </p:cNvCxnSpPr>
          <p:nvPr/>
        </p:nvCxnSpPr>
        <p:spPr bwMode="auto">
          <a:xfrm>
            <a:off x="5410200" y="1514475"/>
            <a:ext cx="1135063" cy="5810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0" name="AutoShape 21"/>
          <p:cNvCxnSpPr>
            <a:cxnSpLocks noChangeShapeType="1"/>
            <a:stCxn id="40970" idx="3"/>
            <a:endCxn id="40972" idx="1"/>
          </p:cNvCxnSpPr>
          <p:nvPr/>
        </p:nvCxnSpPr>
        <p:spPr bwMode="auto">
          <a:xfrm flipV="1">
            <a:off x="6096000" y="2095500"/>
            <a:ext cx="449263" cy="4095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1" name="AutoShape 23"/>
          <p:cNvCxnSpPr>
            <a:cxnSpLocks noChangeShapeType="1"/>
            <a:stCxn id="40969" idx="3"/>
            <a:endCxn id="40973" idx="1"/>
          </p:cNvCxnSpPr>
          <p:nvPr/>
        </p:nvCxnSpPr>
        <p:spPr bwMode="auto">
          <a:xfrm flipV="1">
            <a:off x="5203825" y="3348038"/>
            <a:ext cx="1341438" cy="13858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2" name="AutoShape 26"/>
          <p:cNvCxnSpPr>
            <a:cxnSpLocks noChangeShapeType="1"/>
            <a:stCxn id="40973" idx="2"/>
            <a:endCxn id="40975" idx="0"/>
          </p:cNvCxnSpPr>
          <p:nvPr/>
        </p:nvCxnSpPr>
        <p:spPr bwMode="auto">
          <a:xfrm>
            <a:off x="7650163" y="3660775"/>
            <a:ext cx="512762" cy="2682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3" name="AutoShape 27"/>
          <p:cNvCxnSpPr>
            <a:cxnSpLocks noChangeShapeType="1"/>
            <a:stCxn id="40974" idx="4"/>
            <a:endCxn id="40972" idx="0"/>
          </p:cNvCxnSpPr>
          <p:nvPr/>
        </p:nvCxnSpPr>
        <p:spPr bwMode="auto">
          <a:xfrm flipH="1">
            <a:off x="7650163" y="1603375"/>
            <a:ext cx="433387" cy="1793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4" name="AutoShape 29"/>
          <p:cNvCxnSpPr>
            <a:cxnSpLocks noChangeShapeType="1"/>
            <a:stCxn id="40968" idx="3"/>
            <a:endCxn id="40973" idx="1"/>
          </p:cNvCxnSpPr>
          <p:nvPr/>
        </p:nvCxnSpPr>
        <p:spPr bwMode="auto">
          <a:xfrm flipV="1">
            <a:off x="5257800" y="3348038"/>
            <a:ext cx="1287463" cy="2238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5" name="Text Box 30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Sicht 1: Erstellung von Dokumenten als Prüfungsleistung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7A8CA-4FB3-47A5-ADBE-896EA5DF125C}" type="slidenum">
              <a:rPr lang="en-US"/>
              <a:pPr/>
              <a:t>34</a:t>
            </a:fld>
            <a:endParaRPr lang="en-US"/>
          </a:p>
        </p:txBody>
      </p:sp>
      <p:sp>
        <p:nvSpPr>
          <p:cNvPr id="41987" name="Oval 6"/>
          <p:cNvSpPr>
            <a:spLocks noChangeArrowheads="1"/>
          </p:cNvSpPr>
          <p:nvPr/>
        </p:nvSpPr>
        <p:spPr bwMode="auto">
          <a:xfrm>
            <a:off x="7467600" y="1425575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Signatur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52400" y="1430338"/>
            <a:ext cx="2209800" cy="6270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Bibliotheken</a:t>
            </a:r>
          </a:p>
        </p:txBody>
      </p:sp>
      <p:sp>
        <p:nvSpPr>
          <p:cNvPr id="41989" name="Rectangle 12"/>
          <p:cNvSpPr>
            <a:spLocks noChangeArrowheads="1"/>
          </p:cNvSpPr>
          <p:nvPr/>
        </p:nvSpPr>
        <p:spPr bwMode="auto">
          <a:xfrm>
            <a:off x="152400" y="3648075"/>
            <a:ext cx="2209800" cy="62706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UniMitglieder</a:t>
            </a:r>
          </a:p>
        </p:txBody>
      </p:sp>
      <p:sp>
        <p:nvSpPr>
          <p:cNvPr id="41990" name="AutoShape 4"/>
          <p:cNvSpPr>
            <a:spLocks noChangeArrowheads="1"/>
          </p:cNvSpPr>
          <p:nvPr/>
        </p:nvSpPr>
        <p:spPr bwMode="auto">
          <a:xfrm>
            <a:off x="2895600" y="1371600"/>
            <a:ext cx="1905000" cy="949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besitzen</a:t>
            </a: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5029200" y="1725613"/>
            <a:ext cx="2209800" cy="6635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Dokumente</a:t>
            </a:r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7162800" y="2532063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Autoren</a:t>
            </a:r>
          </a:p>
        </p:txBody>
      </p:sp>
      <p:sp>
        <p:nvSpPr>
          <p:cNvPr id="41993" name="Oval 8"/>
          <p:cNvSpPr>
            <a:spLocks noChangeArrowheads="1"/>
          </p:cNvSpPr>
          <p:nvPr/>
        </p:nvSpPr>
        <p:spPr bwMode="auto">
          <a:xfrm>
            <a:off x="6477000" y="3178175"/>
            <a:ext cx="1676400" cy="6445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5410200" y="3822700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Jahr</a:t>
            </a:r>
          </a:p>
        </p:txBody>
      </p:sp>
      <p:sp>
        <p:nvSpPr>
          <p:cNvPr id="41995" name="AutoShape 10"/>
          <p:cNvSpPr>
            <a:spLocks noChangeArrowheads="1"/>
          </p:cNvSpPr>
          <p:nvPr/>
        </p:nvSpPr>
        <p:spPr bwMode="auto">
          <a:xfrm>
            <a:off x="3162300" y="2935288"/>
            <a:ext cx="1905000" cy="949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entleihen</a:t>
            </a:r>
          </a:p>
        </p:txBody>
      </p:sp>
      <p:sp>
        <p:nvSpPr>
          <p:cNvPr id="41996" name="AutoShape 11"/>
          <p:cNvSpPr>
            <a:spLocks noChangeArrowheads="1"/>
          </p:cNvSpPr>
          <p:nvPr/>
        </p:nvSpPr>
        <p:spPr bwMode="auto">
          <a:xfrm>
            <a:off x="304800" y="2286000"/>
            <a:ext cx="1905000" cy="9477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leiten</a:t>
            </a:r>
          </a:p>
        </p:txBody>
      </p:sp>
      <p:sp>
        <p:nvSpPr>
          <p:cNvPr id="41997" name="Oval 14"/>
          <p:cNvSpPr>
            <a:spLocks noChangeArrowheads="1"/>
          </p:cNvSpPr>
          <p:nvPr/>
        </p:nvSpPr>
        <p:spPr bwMode="auto">
          <a:xfrm>
            <a:off x="3124200" y="4387850"/>
            <a:ext cx="13716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Datum</a:t>
            </a:r>
          </a:p>
        </p:txBody>
      </p:sp>
      <p:sp>
        <p:nvSpPr>
          <p:cNvPr id="41998" name="Oval 15"/>
          <p:cNvSpPr>
            <a:spLocks noChangeArrowheads="1"/>
          </p:cNvSpPr>
          <p:nvPr/>
        </p:nvSpPr>
        <p:spPr bwMode="auto">
          <a:xfrm>
            <a:off x="457200" y="533400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Fakultät</a:t>
            </a:r>
          </a:p>
        </p:txBody>
      </p:sp>
      <p:cxnSp>
        <p:nvCxnSpPr>
          <p:cNvPr id="41999" name="AutoShape 16"/>
          <p:cNvCxnSpPr>
            <a:cxnSpLocks noChangeShapeType="1"/>
            <a:stCxn id="41998" idx="4"/>
            <a:endCxn id="41988" idx="0"/>
          </p:cNvCxnSpPr>
          <p:nvPr/>
        </p:nvCxnSpPr>
        <p:spPr bwMode="auto">
          <a:xfrm flipH="1">
            <a:off x="1257300" y="1098550"/>
            <a:ext cx="38100" cy="3317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7"/>
          <p:cNvCxnSpPr>
            <a:cxnSpLocks noChangeShapeType="1"/>
            <a:stCxn id="41988" idx="2"/>
            <a:endCxn id="41996" idx="0"/>
          </p:cNvCxnSpPr>
          <p:nvPr/>
        </p:nvCxnSpPr>
        <p:spPr bwMode="auto">
          <a:xfrm>
            <a:off x="1257300" y="2057400"/>
            <a:ext cx="0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8"/>
          <p:cNvCxnSpPr>
            <a:cxnSpLocks noChangeShapeType="1"/>
            <a:stCxn id="41996" idx="2"/>
            <a:endCxn id="41989" idx="0"/>
          </p:cNvCxnSpPr>
          <p:nvPr/>
        </p:nvCxnSpPr>
        <p:spPr bwMode="auto">
          <a:xfrm>
            <a:off x="1257300" y="3233738"/>
            <a:ext cx="0" cy="4143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9"/>
          <p:cNvCxnSpPr>
            <a:cxnSpLocks noChangeShapeType="1"/>
            <a:stCxn id="41988" idx="3"/>
            <a:endCxn id="41990" idx="1"/>
          </p:cNvCxnSpPr>
          <p:nvPr/>
        </p:nvCxnSpPr>
        <p:spPr bwMode="auto">
          <a:xfrm>
            <a:off x="2362200" y="1744663"/>
            <a:ext cx="533400" cy="101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20"/>
          <p:cNvCxnSpPr>
            <a:cxnSpLocks noChangeShapeType="1"/>
            <a:stCxn id="41990" idx="3"/>
            <a:endCxn id="41991" idx="1"/>
          </p:cNvCxnSpPr>
          <p:nvPr/>
        </p:nvCxnSpPr>
        <p:spPr bwMode="auto">
          <a:xfrm>
            <a:off x="4800600" y="1846263"/>
            <a:ext cx="228600" cy="2111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1"/>
          <p:cNvCxnSpPr>
            <a:cxnSpLocks noChangeShapeType="1"/>
            <a:stCxn id="41989" idx="3"/>
            <a:endCxn id="41995" idx="1"/>
          </p:cNvCxnSpPr>
          <p:nvPr/>
        </p:nvCxnSpPr>
        <p:spPr bwMode="auto">
          <a:xfrm flipV="1">
            <a:off x="2362200" y="3409950"/>
            <a:ext cx="800100" cy="5524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5" name="AutoShape 22"/>
          <p:cNvCxnSpPr>
            <a:cxnSpLocks noChangeShapeType="1"/>
            <a:stCxn id="41995" idx="0"/>
            <a:endCxn id="41991" idx="1"/>
          </p:cNvCxnSpPr>
          <p:nvPr/>
        </p:nvCxnSpPr>
        <p:spPr bwMode="auto">
          <a:xfrm flipV="1">
            <a:off x="4114800" y="2058988"/>
            <a:ext cx="914400" cy="8763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6" name="AutoShape 24"/>
          <p:cNvCxnSpPr>
            <a:cxnSpLocks noChangeShapeType="1"/>
            <a:stCxn id="41995" idx="2"/>
            <a:endCxn id="41997" idx="0"/>
          </p:cNvCxnSpPr>
          <p:nvPr/>
        </p:nvCxnSpPr>
        <p:spPr bwMode="auto">
          <a:xfrm flipH="1">
            <a:off x="3810000" y="3884613"/>
            <a:ext cx="304800" cy="5032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7" name="AutoShape 25"/>
          <p:cNvCxnSpPr>
            <a:cxnSpLocks noChangeShapeType="1"/>
            <a:stCxn id="41991" idx="3"/>
            <a:endCxn id="41987" idx="2"/>
          </p:cNvCxnSpPr>
          <p:nvPr/>
        </p:nvCxnSpPr>
        <p:spPr bwMode="auto">
          <a:xfrm flipV="1">
            <a:off x="7239000" y="1708150"/>
            <a:ext cx="228600" cy="3492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8" name="AutoShape 26"/>
          <p:cNvCxnSpPr>
            <a:cxnSpLocks noChangeShapeType="1"/>
            <a:stCxn id="41991" idx="2"/>
            <a:endCxn id="41992" idx="2"/>
          </p:cNvCxnSpPr>
          <p:nvPr/>
        </p:nvCxnSpPr>
        <p:spPr bwMode="auto">
          <a:xfrm>
            <a:off x="6134100" y="2389188"/>
            <a:ext cx="1028700" cy="4254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9" name="AutoShape 27"/>
          <p:cNvCxnSpPr>
            <a:cxnSpLocks noChangeShapeType="1"/>
            <a:stCxn id="41991" idx="2"/>
            <a:endCxn id="41993" idx="1"/>
          </p:cNvCxnSpPr>
          <p:nvPr/>
        </p:nvCxnSpPr>
        <p:spPr bwMode="auto">
          <a:xfrm>
            <a:off x="6134100" y="2389188"/>
            <a:ext cx="588963" cy="8826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0" name="AutoShape 28"/>
          <p:cNvCxnSpPr>
            <a:cxnSpLocks noChangeShapeType="1"/>
            <a:stCxn id="41991" idx="2"/>
            <a:endCxn id="41994" idx="0"/>
          </p:cNvCxnSpPr>
          <p:nvPr/>
        </p:nvCxnSpPr>
        <p:spPr bwMode="auto">
          <a:xfrm>
            <a:off x="6134100" y="2389188"/>
            <a:ext cx="114300" cy="14335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1" name="Text Box 31"/>
          <p:cNvSpPr txBox="1">
            <a:spLocks noChangeArrowheads="1"/>
          </p:cNvSpPr>
          <p:nvPr/>
        </p:nvSpPr>
        <p:spPr bwMode="auto">
          <a:xfrm>
            <a:off x="457200" y="5562600"/>
            <a:ext cx="8382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Sicht 2: Bibliotheksverwaltung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0FCEE-6F90-4077-A15B-92B78CB36D2B}" type="slidenum">
              <a:rPr lang="en-US"/>
              <a:pPr/>
              <a:t>35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2400" y="1430338"/>
            <a:ext cx="2209800" cy="6270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52400" y="3648075"/>
            <a:ext cx="2209800" cy="62706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Dozenten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029200" y="1725613"/>
            <a:ext cx="2209800" cy="6635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Bücher</a:t>
            </a:r>
          </a:p>
        </p:txBody>
      </p:sp>
      <p:sp>
        <p:nvSpPr>
          <p:cNvPr id="43014" name="Oval 7"/>
          <p:cNvSpPr>
            <a:spLocks noChangeArrowheads="1"/>
          </p:cNvSpPr>
          <p:nvPr/>
        </p:nvSpPr>
        <p:spPr bwMode="auto">
          <a:xfrm>
            <a:off x="7162800" y="2532063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Titel</a:t>
            </a:r>
          </a:p>
        </p:txBody>
      </p:sp>
      <p:sp>
        <p:nvSpPr>
          <p:cNvPr id="43015" name="Oval 8"/>
          <p:cNvSpPr>
            <a:spLocks noChangeArrowheads="1"/>
          </p:cNvSpPr>
          <p:nvPr/>
        </p:nvSpPr>
        <p:spPr bwMode="auto">
          <a:xfrm>
            <a:off x="6477000" y="3178175"/>
            <a:ext cx="1676400" cy="6445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Jahr</a:t>
            </a:r>
          </a:p>
        </p:txBody>
      </p:sp>
      <p:sp>
        <p:nvSpPr>
          <p:cNvPr id="43016" name="Oval 9"/>
          <p:cNvSpPr>
            <a:spLocks noChangeArrowheads="1"/>
          </p:cNvSpPr>
          <p:nvPr/>
        </p:nvSpPr>
        <p:spPr bwMode="auto">
          <a:xfrm>
            <a:off x="5410200" y="3822700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Verlag</a:t>
            </a:r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2667000" y="2479675"/>
            <a:ext cx="1905000" cy="949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empfehlen</a:t>
            </a:r>
          </a:p>
        </p:txBody>
      </p:sp>
      <p:cxnSp>
        <p:nvCxnSpPr>
          <p:cNvPr id="43018" name="AutoShape 23"/>
          <p:cNvCxnSpPr>
            <a:cxnSpLocks noChangeShapeType="1"/>
            <a:stCxn id="43013" idx="2"/>
            <a:endCxn id="43014" idx="2"/>
          </p:cNvCxnSpPr>
          <p:nvPr/>
        </p:nvCxnSpPr>
        <p:spPr bwMode="auto">
          <a:xfrm>
            <a:off x="6134100" y="2389188"/>
            <a:ext cx="1028700" cy="4254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9" name="AutoShape 24"/>
          <p:cNvCxnSpPr>
            <a:cxnSpLocks noChangeShapeType="1"/>
            <a:stCxn id="43013" idx="2"/>
            <a:endCxn id="43015" idx="1"/>
          </p:cNvCxnSpPr>
          <p:nvPr/>
        </p:nvCxnSpPr>
        <p:spPr bwMode="auto">
          <a:xfrm>
            <a:off x="6134100" y="2389188"/>
            <a:ext cx="588963" cy="8826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0" name="AutoShape 25"/>
          <p:cNvCxnSpPr>
            <a:cxnSpLocks noChangeShapeType="1"/>
            <a:stCxn id="43013" idx="2"/>
            <a:endCxn id="43016" idx="0"/>
          </p:cNvCxnSpPr>
          <p:nvPr/>
        </p:nvCxnSpPr>
        <p:spPr bwMode="auto">
          <a:xfrm>
            <a:off x="6134100" y="2389188"/>
            <a:ext cx="114300" cy="14335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1" name="AutoShape 27"/>
          <p:cNvCxnSpPr>
            <a:cxnSpLocks noChangeShapeType="1"/>
            <a:stCxn id="43011" idx="3"/>
            <a:endCxn id="43017" idx="0"/>
          </p:cNvCxnSpPr>
          <p:nvPr/>
        </p:nvCxnSpPr>
        <p:spPr bwMode="auto">
          <a:xfrm>
            <a:off x="2362200" y="1744663"/>
            <a:ext cx="1257300" cy="7350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2" name="AutoShape 28"/>
          <p:cNvCxnSpPr>
            <a:cxnSpLocks noChangeShapeType="1"/>
            <a:stCxn id="43013" idx="1"/>
            <a:endCxn id="43017" idx="3"/>
          </p:cNvCxnSpPr>
          <p:nvPr/>
        </p:nvCxnSpPr>
        <p:spPr bwMode="auto">
          <a:xfrm flipH="1">
            <a:off x="4572000" y="2057400"/>
            <a:ext cx="457200" cy="8969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3" name="AutoShape 29"/>
          <p:cNvCxnSpPr>
            <a:cxnSpLocks noChangeShapeType="1"/>
            <a:stCxn id="43017" idx="1"/>
            <a:endCxn id="43012" idx="0"/>
          </p:cNvCxnSpPr>
          <p:nvPr/>
        </p:nvCxnSpPr>
        <p:spPr bwMode="auto">
          <a:xfrm flipH="1">
            <a:off x="1257300" y="2954338"/>
            <a:ext cx="1409700" cy="6937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4" name="Oval 30"/>
          <p:cNvSpPr>
            <a:spLocks noChangeArrowheads="1"/>
          </p:cNvSpPr>
          <p:nvPr/>
        </p:nvSpPr>
        <p:spPr bwMode="auto">
          <a:xfrm>
            <a:off x="7467600" y="1828800"/>
            <a:ext cx="1676400" cy="565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Autoren</a:t>
            </a:r>
          </a:p>
        </p:txBody>
      </p:sp>
      <p:cxnSp>
        <p:nvCxnSpPr>
          <p:cNvPr id="43025" name="AutoShape 31"/>
          <p:cNvCxnSpPr>
            <a:cxnSpLocks noChangeShapeType="1"/>
            <a:stCxn id="43013" idx="3"/>
            <a:endCxn id="43024" idx="2"/>
          </p:cNvCxnSpPr>
          <p:nvPr/>
        </p:nvCxnSpPr>
        <p:spPr bwMode="auto">
          <a:xfrm>
            <a:off x="7239000" y="2057400"/>
            <a:ext cx="228600" cy="539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6" name="Text Box 32"/>
          <p:cNvSpPr txBox="1">
            <a:spLocks noChangeArrowheads="1"/>
          </p:cNvSpPr>
          <p:nvPr/>
        </p:nvSpPr>
        <p:spPr bwMode="auto">
          <a:xfrm>
            <a:off x="533400" y="5334000"/>
            <a:ext cx="8001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Sicht 3: Buchempfehlungen für Vorlesungen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83694-69C9-4F47-AEAD-2B5DDDC7D395}" type="slidenum">
              <a:rPr lang="en-US"/>
              <a:pPr/>
              <a:t>36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de-DE" smtClean="0"/>
              <a:t>Beobachtungen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>
              <a:spcBef>
                <a:spcPct val="65000"/>
              </a:spcBef>
            </a:pPr>
            <a:r>
              <a:rPr lang="de-DE" smtClean="0"/>
              <a:t>Die Begriffe </a:t>
            </a:r>
            <a:r>
              <a:rPr lang="de-DE" i="1" smtClean="0"/>
              <a:t>Dozenten </a:t>
            </a:r>
            <a:r>
              <a:rPr lang="de-DE" smtClean="0"/>
              <a:t> und </a:t>
            </a:r>
            <a:r>
              <a:rPr lang="de-DE" i="1" smtClean="0"/>
              <a:t>Professoren </a:t>
            </a:r>
            <a:r>
              <a:rPr lang="de-DE" smtClean="0"/>
              <a:t> sind synonym verwendet worden.</a:t>
            </a:r>
          </a:p>
          <a:p>
            <a:pPr>
              <a:spcBef>
                <a:spcPct val="65000"/>
              </a:spcBef>
            </a:pPr>
            <a:r>
              <a:rPr lang="de-DE" smtClean="0"/>
              <a:t>Der Entitytyp </a:t>
            </a:r>
            <a:r>
              <a:rPr lang="de-DE" i="1" smtClean="0"/>
              <a:t>UniMitglieder </a:t>
            </a:r>
            <a:r>
              <a:rPr lang="de-DE" smtClean="0"/>
              <a:t>ist eine Generalisierung von </a:t>
            </a:r>
            <a:r>
              <a:rPr lang="de-DE" i="1" smtClean="0"/>
              <a:t>Studenten, Professoren</a:t>
            </a:r>
            <a:r>
              <a:rPr lang="de-DE" smtClean="0"/>
              <a:t> und </a:t>
            </a:r>
            <a:r>
              <a:rPr lang="de-DE" i="1" smtClean="0"/>
              <a:t>Assistenten</a:t>
            </a:r>
            <a:r>
              <a:rPr lang="de-DE" smtClean="0"/>
              <a:t>.</a:t>
            </a:r>
          </a:p>
          <a:p>
            <a:pPr>
              <a:spcBef>
                <a:spcPct val="65000"/>
              </a:spcBef>
            </a:pPr>
            <a:r>
              <a:rPr lang="de-DE" smtClean="0"/>
              <a:t>Fakultätsbibliotheken werden sicherlich von </a:t>
            </a:r>
            <a:r>
              <a:rPr lang="de-DE" i="1" smtClean="0"/>
              <a:t>Angestellten </a:t>
            </a:r>
            <a:r>
              <a:rPr lang="de-DE" smtClean="0"/>
              <a:t>(und nicht von </a:t>
            </a:r>
            <a:r>
              <a:rPr lang="de-DE" i="1" smtClean="0"/>
              <a:t>Studenten</a:t>
            </a:r>
            <a:r>
              <a:rPr lang="de-DE" smtClean="0"/>
              <a:t>) geleitet. Insofern ist die in Sicht 2 festgelegte Beziehung </a:t>
            </a:r>
            <a:r>
              <a:rPr lang="de-DE" i="1" smtClean="0"/>
              <a:t>leiten</a:t>
            </a:r>
            <a:r>
              <a:rPr lang="de-DE" smtClean="0"/>
              <a:t> revisionsbedürftig, sobald wir im globalen Schema ohnehin eine Spezialisierung von </a:t>
            </a:r>
            <a:r>
              <a:rPr lang="de-DE" i="1" smtClean="0"/>
              <a:t>UniMitglieder</a:t>
            </a:r>
            <a:r>
              <a:rPr lang="de-DE" smtClean="0"/>
              <a:t> in </a:t>
            </a:r>
            <a:r>
              <a:rPr lang="de-DE" i="1" smtClean="0"/>
              <a:t>Studenten </a:t>
            </a:r>
            <a:r>
              <a:rPr lang="de-DE" smtClean="0"/>
              <a:t> und </a:t>
            </a:r>
            <a:r>
              <a:rPr lang="de-DE" i="1" smtClean="0"/>
              <a:t>Angestellte</a:t>
            </a:r>
            <a:r>
              <a:rPr lang="de-DE" smtClean="0"/>
              <a:t> vornehmen.</a:t>
            </a:r>
          </a:p>
          <a:p>
            <a:pPr>
              <a:spcBef>
                <a:spcPct val="65000"/>
              </a:spcBef>
            </a:pPr>
            <a:r>
              <a:rPr lang="de-DE" i="1" smtClean="0"/>
              <a:t>Dissertationen, Diplomarbeiten </a:t>
            </a:r>
            <a:r>
              <a:rPr lang="de-DE" smtClean="0"/>
              <a:t>und </a:t>
            </a:r>
            <a:r>
              <a:rPr lang="de-DE" i="1" smtClean="0"/>
              <a:t>Bücher</a:t>
            </a:r>
            <a:r>
              <a:rPr lang="de-DE" smtClean="0"/>
              <a:t> sind Spezialisierungen von </a:t>
            </a:r>
            <a:r>
              <a:rPr lang="de-DE" i="1" smtClean="0"/>
              <a:t>Dokumenten</a:t>
            </a:r>
            <a:r>
              <a:rPr lang="de-DE" smtClean="0"/>
              <a:t>, die in den </a:t>
            </a:r>
            <a:r>
              <a:rPr lang="de-DE" i="1" smtClean="0"/>
              <a:t>Bibliotheken</a:t>
            </a:r>
            <a:r>
              <a:rPr lang="de-DE" smtClean="0"/>
              <a:t> verwaltet werden.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F79B0F-6EA2-4440-B336-3F51EE48934E}" type="slidenum">
              <a:rPr lang="en-US"/>
              <a:pPr/>
              <a:t>37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9144000" cy="51816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de-DE" smtClean="0"/>
              <a:t>Wir können davon ausgehen, dass alle an der Universität erstellten </a:t>
            </a:r>
            <a:r>
              <a:rPr lang="de-DE" i="1" smtClean="0"/>
              <a:t>Diplomarbeiten</a:t>
            </a:r>
            <a:r>
              <a:rPr lang="de-DE" smtClean="0"/>
              <a:t> und </a:t>
            </a:r>
            <a:r>
              <a:rPr lang="de-DE" i="1" smtClean="0"/>
              <a:t>Dissertationen</a:t>
            </a:r>
            <a:r>
              <a:rPr lang="de-DE" smtClean="0"/>
              <a:t> in </a:t>
            </a:r>
            <a:r>
              <a:rPr lang="de-DE" i="1" smtClean="0"/>
              <a:t>Bibliotheken </a:t>
            </a:r>
            <a:r>
              <a:rPr lang="de-DE" smtClean="0"/>
              <a:t>verwaltet werden. </a:t>
            </a:r>
          </a:p>
          <a:p>
            <a:pPr>
              <a:spcBef>
                <a:spcPct val="60000"/>
              </a:spcBef>
            </a:pPr>
            <a:r>
              <a:rPr lang="de-DE" smtClean="0"/>
              <a:t>Die in Sicht 1 festgelegten Beziehungen </a:t>
            </a:r>
            <a:r>
              <a:rPr lang="de-DE" i="1" smtClean="0"/>
              <a:t>erstellen</a:t>
            </a:r>
            <a:r>
              <a:rPr lang="de-DE" smtClean="0"/>
              <a:t> und </a:t>
            </a:r>
            <a:r>
              <a:rPr lang="de-DE" i="1" smtClean="0"/>
              <a:t>verfassen </a:t>
            </a:r>
            <a:r>
              <a:rPr lang="de-DE" smtClean="0"/>
              <a:t>modellieren denselben Sachverhalt wie das Attribut </a:t>
            </a:r>
            <a:r>
              <a:rPr lang="de-DE" i="1" smtClean="0"/>
              <a:t>Autoren</a:t>
            </a:r>
            <a:r>
              <a:rPr lang="de-DE" smtClean="0"/>
              <a:t> von </a:t>
            </a:r>
            <a:r>
              <a:rPr lang="de-DE" i="1" smtClean="0"/>
              <a:t>Büchern </a:t>
            </a:r>
            <a:r>
              <a:rPr lang="de-DE" smtClean="0"/>
              <a:t>in Sicht 3.</a:t>
            </a:r>
          </a:p>
          <a:p>
            <a:pPr>
              <a:spcBef>
                <a:spcPct val="60000"/>
              </a:spcBef>
            </a:pPr>
            <a:r>
              <a:rPr lang="de-DE" smtClean="0"/>
              <a:t>Alle in einer Bibliothek verwalteten Dokumente werden durch die </a:t>
            </a:r>
            <a:r>
              <a:rPr lang="de-DE" i="1" smtClean="0"/>
              <a:t>Signatur</a:t>
            </a:r>
            <a:r>
              <a:rPr lang="de-DE" smtClean="0"/>
              <a:t> identifiziert.</a:t>
            </a:r>
          </a:p>
          <a:p>
            <a:pPr>
              <a:spcBef>
                <a:spcPct val="60000"/>
              </a:spcBef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1E050-ACF8-4841-A190-F947987DC442}" type="slidenum">
              <a:rPr lang="en-US"/>
              <a:pPr/>
              <a:t>38</a:t>
            </a:fld>
            <a:endParaRPr lang="en-US"/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2895600" y="3190875"/>
            <a:ext cx="1676400" cy="695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betreuen</a:t>
            </a:r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4648200" y="3200400"/>
            <a:ext cx="1676400" cy="695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bewerten</a:t>
            </a:r>
          </a:p>
        </p:txBody>
      </p:sp>
      <p:sp>
        <p:nvSpPr>
          <p:cNvPr id="46085" name="AutoShape 7"/>
          <p:cNvSpPr>
            <a:spLocks noChangeArrowheads="1"/>
          </p:cNvSpPr>
          <p:nvPr/>
        </p:nvSpPr>
        <p:spPr bwMode="auto">
          <a:xfrm>
            <a:off x="6400800" y="3200400"/>
            <a:ext cx="1752600" cy="695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empfehlen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2514600" y="2552700"/>
            <a:ext cx="1981200" cy="4175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Diplomarbeiten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4648200" y="2552700"/>
            <a:ext cx="1828800" cy="4175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Dissertationen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6778625" y="2552700"/>
            <a:ext cx="1222375" cy="4175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Bücher</a:t>
            </a:r>
          </a:p>
        </p:txBody>
      </p:sp>
      <p:cxnSp>
        <p:nvCxnSpPr>
          <p:cNvPr id="46089" name="AutoShape 11"/>
          <p:cNvCxnSpPr>
            <a:cxnSpLocks noChangeShapeType="1"/>
            <a:stCxn id="46083" idx="0"/>
            <a:endCxn id="46086" idx="2"/>
          </p:cNvCxnSpPr>
          <p:nvPr/>
        </p:nvCxnSpPr>
        <p:spPr bwMode="auto">
          <a:xfrm flipH="1" flipV="1">
            <a:off x="3505200" y="2970213"/>
            <a:ext cx="228600" cy="22066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0" name="AutoShape 12"/>
          <p:cNvCxnSpPr>
            <a:cxnSpLocks noChangeShapeType="1"/>
            <a:stCxn id="46087" idx="2"/>
            <a:endCxn id="46084" idx="0"/>
          </p:cNvCxnSpPr>
          <p:nvPr/>
        </p:nvCxnSpPr>
        <p:spPr bwMode="auto">
          <a:xfrm flipH="1">
            <a:off x="5486400" y="2970213"/>
            <a:ext cx="76200" cy="2301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1" name="AutoShape 13"/>
          <p:cNvCxnSpPr>
            <a:cxnSpLocks noChangeShapeType="1"/>
            <a:stCxn id="46088" idx="2"/>
            <a:endCxn id="46085" idx="0"/>
          </p:cNvCxnSpPr>
          <p:nvPr/>
        </p:nvCxnSpPr>
        <p:spPr bwMode="auto">
          <a:xfrm flipH="1">
            <a:off x="7277100" y="2970213"/>
            <a:ext cx="112713" cy="2301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3733800" y="4083050"/>
            <a:ext cx="1590675" cy="4191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46093" name="Rectangle 15"/>
          <p:cNvSpPr>
            <a:spLocks noChangeArrowheads="1"/>
          </p:cNvSpPr>
          <p:nvPr/>
        </p:nvSpPr>
        <p:spPr bwMode="auto">
          <a:xfrm>
            <a:off x="6303963" y="4083050"/>
            <a:ext cx="1925637" cy="4191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cxnSp>
        <p:nvCxnSpPr>
          <p:cNvPr id="46094" name="AutoShape 19"/>
          <p:cNvCxnSpPr>
            <a:cxnSpLocks noChangeShapeType="1"/>
            <a:stCxn id="46085" idx="2"/>
            <a:endCxn id="46093" idx="0"/>
          </p:cNvCxnSpPr>
          <p:nvPr/>
        </p:nvCxnSpPr>
        <p:spPr bwMode="auto">
          <a:xfrm flipH="1">
            <a:off x="7267575" y="3895725"/>
            <a:ext cx="9525" cy="1873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5" name="AutoShape 20"/>
          <p:cNvCxnSpPr>
            <a:cxnSpLocks noChangeShapeType="1"/>
            <a:stCxn id="46084" idx="2"/>
            <a:endCxn id="46093" idx="1"/>
          </p:cNvCxnSpPr>
          <p:nvPr/>
        </p:nvCxnSpPr>
        <p:spPr bwMode="auto">
          <a:xfrm>
            <a:off x="5486400" y="3895725"/>
            <a:ext cx="817563" cy="3968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6" name="Rectangle 21"/>
          <p:cNvSpPr>
            <a:spLocks noChangeArrowheads="1"/>
          </p:cNvSpPr>
          <p:nvPr/>
        </p:nvSpPr>
        <p:spPr bwMode="auto">
          <a:xfrm>
            <a:off x="5281613" y="4945063"/>
            <a:ext cx="1576387" cy="4175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Angestellte</a:t>
            </a:r>
          </a:p>
        </p:txBody>
      </p:sp>
      <p:cxnSp>
        <p:nvCxnSpPr>
          <p:cNvPr id="46097" name="AutoShape 22"/>
          <p:cNvCxnSpPr>
            <a:cxnSpLocks noChangeShapeType="1"/>
            <a:stCxn id="46093" idx="2"/>
            <a:endCxn id="46096" idx="0"/>
          </p:cNvCxnSpPr>
          <p:nvPr/>
        </p:nvCxnSpPr>
        <p:spPr bwMode="auto">
          <a:xfrm flipH="1">
            <a:off x="6070600" y="4502150"/>
            <a:ext cx="1196975" cy="442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8" name="AutoShape 23"/>
          <p:cNvCxnSpPr>
            <a:cxnSpLocks noChangeShapeType="1"/>
            <a:stCxn id="46092" idx="2"/>
            <a:endCxn id="46096" idx="0"/>
          </p:cNvCxnSpPr>
          <p:nvPr/>
        </p:nvCxnSpPr>
        <p:spPr bwMode="auto">
          <a:xfrm>
            <a:off x="4529138" y="4502150"/>
            <a:ext cx="1541462" cy="442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099" name="Rectangle 24"/>
          <p:cNvSpPr>
            <a:spLocks noChangeArrowheads="1"/>
          </p:cNvSpPr>
          <p:nvPr/>
        </p:nvSpPr>
        <p:spPr bwMode="auto">
          <a:xfrm>
            <a:off x="3276600" y="4945063"/>
            <a:ext cx="1611313" cy="4175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46100" name="Rectangle 25"/>
          <p:cNvSpPr>
            <a:spLocks noChangeArrowheads="1"/>
          </p:cNvSpPr>
          <p:nvPr/>
        </p:nvSpPr>
        <p:spPr bwMode="auto">
          <a:xfrm>
            <a:off x="4335463" y="5656263"/>
            <a:ext cx="1912937" cy="4175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UniMitglieder</a:t>
            </a:r>
          </a:p>
        </p:txBody>
      </p:sp>
      <p:sp>
        <p:nvSpPr>
          <p:cNvPr id="46101" name="Rectangle 26"/>
          <p:cNvSpPr>
            <a:spLocks noChangeArrowheads="1"/>
          </p:cNvSpPr>
          <p:nvPr/>
        </p:nvSpPr>
        <p:spPr bwMode="auto">
          <a:xfrm>
            <a:off x="4572000" y="6440488"/>
            <a:ext cx="1371600" cy="4175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Personen</a:t>
            </a:r>
          </a:p>
        </p:txBody>
      </p:sp>
      <p:cxnSp>
        <p:nvCxnSpPr>
          <p:cNvPr id="46102" name="AutoShape 27"/>
          <p:cNvCxnSpPr>
            <a:cxnSpLocks noChangeShapeType="1"/>
            <a:stCxn id="46099" idx="2"/>
            <a:endCxn id="46100" idx="0"/>
          </p:cNvCxnSpPr>
          <p:nvPr/>
        </p:nvCxnSpPr>
        <p:spPr bwMode="auto">
          <a:xfrm>
            <a:off x="4083050" y="5362575"/>
            <a:ext cx="1209675" cy="29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3" name="AutoShape 28"/>
          <p:cNvCxnSpPr>
            <a:cxnSpLocks noChangeShapeType="1"/>
            <a:stCxn id="46096" idx="2"/>
            <a:endCxn id="46100" idx="0"/>
          </p:cNvCxnSpPr>
          <p:nvPr/>
        </p:nvCxnSpPr>
        <p:spPr bwMode="auto">
          <a:xfrm flipH="1">
            <a:off x="5292725" y="5362575"/>
            <a:ext cx="777875" cy="29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4" name="AutoShape 29"/>
          <p:cNvCxnSpPr>
            <a:cxnSpLocks noChangeShapeType="1"/>
            <a:stCxn id="46100" idx="2"/>
            <a:endCxn id="46101" idx="0"/>
          </p:cNvCxnSpPr>
          <p:nvPr/>
        </p:nvCxnSpPr>
        <p:spPr bwMode="auto">
          <a:xfrm flipH="1">
            <a:off x="5257800" y="6073775"/>
            <a:ext cx="34925" cy="366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105" name="Rectangle 30"/>
          <p:cNvSpPr>
            <a:spLocks noChangeArrowheads="1"/>
          </p:cNvSpPr>
          <p:nvPr/>
        </p:nvSpPr>
        <p:spPr bwMode="auto">
          <a:xfrm>
            <a:off x="7315200" y="5791200"/>
            <a:ext cx="1577975" cy="4206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46106" name="AutoShape 35"/>
          <p:cNvSpPr>
            <a:spLocks noChangeArrowheads="1"/>
          </p:cNvSpPr>
          <p:nvPr/>
        </p:nvSpPr>
        <p:spPr bwMode="auto">
          <a:xfrm>
            <a:off x="1905000" y="3649663"/>
            <a:ext cx="1282700" cy="6937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leiten</a:t>
            </a:r>
          </a:p>
        </p:txBody>
      </p:sp>
      <p:sp>
        <p:nvSpPr>
          <p:cNvPr id="46107" name="AutoShape 36"/>
          <p:cNvSpPr>
            <a:spLocks noChangeArrowheads="1"/>
          </p:cNvSpPr>
          <p:nvPr/>
        </p:nvSpPr>
        <p:spPr bwMode="auto">
          <a:xfrm>
            <a:off x="762000" y="3036888"/>
            <a:ext cx="1520825" cy="69691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entleihen</a:t>
            </a:r>
          </a:p>
        </p:txBody>
      </p:sp>
      <p:sp>
        <p:nvSpPr>
          <p:cNvPr id="46108" name="Rectangle 37"/>
          <p:cNvSpPr>
            <a:spLocks noChangeArrowheads="1"/>
          </p:cNvSpPr>
          <p:nvPr/>
        </p:nvSpPr>
        <p:spPr bwMode="auto">
          <a:xfrm>
            <a:off x="4492625" y="1619250"/>
            <a:ext cx="1651000" cy="4191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Dokumente</a:t>
            </a:r>
          </a:p>
        </p:txBody>
      </p:sp>
      <p:cxnSp>
        <p:nvCxnSpPr>
          <p:cNvPr id="46109" name="AutoShape 38"/>
          <p:cNvCxnSpPr>
            <a:cxnSpLocks noChangeShapeType="1"/>
            <a:stCxn id="46088" idx="0"/>
            <a:endCxn id="46108" idx="3"/>
          </p:cNvCxnSpPr>
          <p:nvPr/>
        </p:nvCxnSpPr>
        <p:spPr bwMode="auto">
          <a:xfrm flipH="1" flipV="1">
            <a:off x="6143625" y="1828800"/>
            <a:ext cx="1246188" cy="723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10" name="AutoShape 39"/>
          <p:cNvCxnSpPr>
            <a:cxnSpLocks noChangeShapeType="1"/>
            <a:stCxn id="46087" idx="0"/>
            <a:endCxn id="46108" idx="2"/>
          </p:cNvCxnSpPr>
          <p:nvPr/>
        </p:nvCxnSpPr>
        <p:spPr bwMode="auto">
          <a:xfrm flipH="1" flipV="1">
            <a:off x="5318125" y="2038350"/>
            <a:ext cx="244475" cy="514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11" name="AutoShape 40"/>
          <p:cNvCxnSpPr>
            <a:cxnSpLocks noChangeShapeType="1"/>
            <a:stCxn id="46086" idx="0"/>
            <a:endCxn id="46108" idx="1"/>
          </p:cNvCxnSpPr>
          <p:nvPr/>
        </p:nvCxnSpPr>
        <p:spPr bwMode="auto">
          <a:xfrm flipV="1">
            <a:off x="3505200" y="1828800"/>
            <a:ext cx="987425" cy="723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112" name="AutoShape 41"/>
          <p:cNvSpPr>
            <a:spLocks noChangeArrowheads="1"/>
          </p:cNvSpPr>
          <p:nvPr/>
        </p:nvSpPr>
        <p:spPr bwMode="auto">
          <a:xfrm>
            <a:off x="3929063" y="433388"/>
            <a:ext cx="1511300" cy="6953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besitzen</a:t>
            </a:r>
          </a:p>
        </p:txBody>
      </p:sp>
      <p:cxnSp>
        <p:nvCxnSpPr>
          <p:cNvPr id="46113" name="AutoShape 42"/>
          <p:cNvCxnSpPr>
            <a:cxnSpLocks noChangeShapeType="1"/>
            <a:stCxn id="46108" idx="0"/>
            <a:endCxn id="46112" idx="2"/>
          </p:cNvCxnSpPr>
          <p:nvPr/>
        </p:nvCxnSpPr>
        <p:spPr bwMode="auto">
          <a:xfrm flipH="1" flipV="1">
            <a:off x="4684713" y="1128713"/>
            <a:ext cx="633412" cy="4905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4" name="Rectangle 43"/>
          <p:cNvSpPr>
            <a:spLocks noChangeArrowheads="1"/>
          </p:cNvSpPr>
          <p:nvPr/>
        </p:nvSpPr>
        <p:spPr bwMode="auto">
          <a:xfrm>
            <a:off x="1752600" y="436563"/>
            <a:ext cx="1636713" cy="4238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Bibliotheken</a:t>
            </a:r>
          </a:p>
        </p:txBody>
      </p:sp>
      <p:cxnSp>
        <p:nvCxnSpPr>
          <p:cNvPr id="46115" name="AutoShape 54"/>
          <p:cNvCxnSpPr>
            <a:cxnSpLocks noChangeShapeType="1"/>
            <a:stCxn id="46112" idx="1"/>
            <a:endCxn id="46114" idx="3"/>
          </p:cNvCxnSpPr>
          <p:nvPr/>
        </p:nvCxnSpPr>
        <p:spPr bwMode="auto">
          <a:xfrm flipH="1" flipV="1">
            <a:off x="3389313" y="649288"/>
            <a:ext cx="539750" cy="13176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6" name="AutoShape 55"/>
          <p:cNvSpPr>
            <a:spLocks noChangeArrowheads="1"/>
          </p:cNvSpPr>
          <p:nvPr/>
        </p:nvSpPr>
        <p:spPr bwMode="auto">
          <a:xfrm>
            <a:off x="76200" y="2282825"/>
            <a:ext cx="1282700" cy="6937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Autoren</a:t>
            </a:r>
          </a:p>
        </p:txBody>
      </p:sp>
      <p:cxnSp>
        <p:nvCxnSpPr>
          <p:cNvPr id="46117" name="AutoShape 56"/>
          <p:cNvCxnSpPr>
            <a:cxnSpLocks noChangeShapeType="1"/>
            <a:stCxn id="46101" idx="1"/>
            <a:endCxn id="46116" idx="2"/>
          </p:cNvCxnSpPr>
          <p:nvPr/>
        </p:nvCxnSpPr>
        <p:spPr bwMode="auto">
          <a:xfrm rot="10800000">
            <a:off x="717550" y="2976563"/>
            <a:ext cx="3854450" cy="3673475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8" name="AutoShape 57"/>
          <p:cNvCxnSpPr>
            <a:cxnSpLocks noChangeShapeType="1"/>
            <a:stCxn id="46100" idx="1"/>
            <a:endCxn id="46107" idx="2"/>
          </p:cNvCxnSpPr>
          <p:nvPr/>
        </p:nvCxnSpPr>
        <p:spPr bwMode="auto">
          <a:xfrm rot="10800000">
            <a:off x="1522413" y="3733800"/>
            <a:ext cx="2813050" cy="2132013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9" name="AutoShape 68"/>
          <p:cNvCxnSpPr>
            <a:cxnSpLocks noChangeShapeType="1"/>
            <a:stCxn id="46116" idx="0"/>
            <a:endCxn id="46108" idx="1"/>
          </p:cNvCxnSpPr>
          <p:nvPr/>
        </p:nvCxnSpPr>
        <p:spPr bwMode="auto">
          <a:xfrm rot="-5400000">
            <a:off x="2379663" y="169863"/>
            <a:ext cx="452437" cy="3773487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20" name="AutoShape 69"/>
          <p:cNvCxnSpPr>
            <a:cxnSpLocks noChangeShapeType="1"/>
            <a:stCxn id="46107" idx="0"/>
            <a:endCxn id="46108" idx="1"/>
          </p:cNvCxnSpPr>
          <p:nvPr/>
        </p:nvCxnSpPr>
        <p:spPr bwMode="auto">
          <a:xfrm rot="-5400000">
            <a:off x="2403475" y="947738"/>
            <a:ext cx="1208088" cy="2970212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21" name="Oval 70"/>
          <p:cNvSpPr>
            <a:spLocks noChangeArrowheads="1"/>
          </p:cNvSpPr>
          <p:nvPr/>
        </p:nvSpPr>
        <p:spPr bwMode="auto">
          <a:xfrm>
            <a:off x="609600" y="1128713"/>
            <a:ext cx="1600200" cy="3952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Fakultät</a:t>
            </a:r>
          </a:p>
        </p:txBody>
      </p:sp>
      <p:cxnSp>
        <p:nvCxnSpPr>
          <p:cNvPr id="46122" name="AutoShape 71"/>
          <p:cNvCxnSpPr>
            <a:cxnSpLocks noChangeShapeType="1"/>
            <a:stCxn id="46114" idx="1"/>
            <a:endCxn id="46121" idx="0"/>
          </p:cNvCxnSpPr>
          <p:nvPr/>
        </p:nvCxnSpPr>
        <p:spPr bwMode="auto">
          <a:xfrm flipH="1">
            <a:off x="1409700" y="649288"/>
            <a:ext cx="342900" cy="4794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23" name="AutoShape 73"/>
          <p:cNvCxnSpPr>
            <a:cxnSpLocks noChangeShapeType="1"/>
            <a:stCxn id="46085" idx="3"/>
            <a:endCxn id="46105" idx="3"/>
          </p:cNvCxnSpPr>
          <p:nvPr/>
        </p:nvCxnSpPr>
        <p:spPr bwMode="auto">
          <a:xfrm>
            <a:off x="8153400" y="3548063"/>
            <a:ext cx="739775" cy="2454275"/>
          </a:xfrm>
          <a:prstGeom prst="curvedConnector3">
            <a:avLst>
              <a:gd name="adj1" fmla="val 130903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24" name="Oval 74"/>
          <p:cNvSpPr>
            <a:spLocks noChangeArrowheads="1"/>
          </p:cNvSpPr>
          <p:nvPr/>
        </p:nvSpPr>
        <p:spPr bwMode="auto">
          <a:xfrm>
            <a:off x="6386513" y="228600"/>
            <a:ext cx="1690687" cy="3952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Signatur</a:t>
            </a:r>
          </a:p>
        </p:txBody>
      </p:sp>
      <p:sp>
        <p:nvSpPr>
          <p:cNvPr id="46125" name="Oval 75"/>
          <p:cNvSpPr>
            <a:spLocks noChangeArrowheads="1"/>
          </p:cNvSpPr>
          <p:nvPr/>
        </p:nvSpPr>
        <p:spPr bwMode="auto">
          <a:xfrm>
            <a:off x="6553200" y="749300"/>
            <a:ext cx="1498600" cy="3937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46126" name="Oval 76"/>
          <p:cNvSpPr>
            <a:spLocks noChangeArrowheads="1"/>
          </p:cNvSpPr>
          <p:nvPr/>
        </p:nvSpPr>
        <p:spPr bwMode="auto">
          <a:xfrm>
            <a:off x="6386513" y="1281113"/>
            <a:ext cx="1690687" cy="3952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Jahr</a:t>
            </a:r>
          </a:p>
        </p:txBody>
      </p:sp>
      <p:sp>
        <p:nvSpPr>
          <p:cNvPr id="46127" name="Oval 77"/>
          <p:cNvSpPr>
            <a:spLocks noChangeArrowheads="1"/>
          </p:cNvSpPr>
          <p:nvPr/>
        </p:nvSpPr>
        <p:spPr bwMode="auto">
          <a:xfrm>
            <a:off x="7569200" y="2044700"/>
            <a:ext cx="1498600" cy="3952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Verlag</a:t>
            </a:r>
          </a:p>
        </p:txBody>
      </p:sp>
      <p:cxnSp>
        <p:nvCxnSpPr>
          <p:cNvPr id="46128" name="AutoShape 78"/>
          <p:cNvCxnSpPr>
            <a:cxnSpLocks noChangeShapeType="1"/>
            <a:stCxn id="46088" idx="3"/>
            <a:endCxn id="46127" idx="4"/>
          </p:cNvCxnSpPr>
          <p:nvPr/>
        </p:nvCxnSpPr>
        <p:spPr bwMode="auto">
          <a:xfrm flipV="1">
            <a:off x="8001000" y="2439988"/>
            <a:ext cx="317500" cy="32226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29" name="AutoShape 79"/>
          <p:cNvCxnSpPr>
            <a:cxnSpLocks noChangeShapeType="1"/>
            <a:stCxn id="46108" idx="0"/>
            <a:endCxn id="46124" idx="2"/>
          </p:cNvCxnSpPr>
          <p:nvPr/>
        </p:nvCxnSpPr>
        <p:spPr bwMode="auto">
          <a:xfrm flipV="1">
            <a:off x="5318125" y="427038"/>
            <a:ext cx="1068388" cy="11922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30" name="AutoShape 80"/>
          <p:cNvCxnSpPr>
            <a:cxnSpLocks noChangeShapeType="1"/>
            <a:stCxn id="46108" idx="0"/>
            <a:endCxn id="46125" idx="2"/>
          </p:cNvCxnSpPr>
          <p:nvPr/>
        </p:nvCxnSpPr>
        <p:spPr bwMode="auto">
          <a:xfrm flipV="1">
            <a:off x="5318125" y="946150"/>
            <a:ext cx="1235075" cy="673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31" name="AutoShape 83"/>
          <p:cNvCxnSpPr>
            <a:cxnSpLocks noChangeShapeType="1"/>
            <a:stCxn id="46108" idx="0"/>
            <a:endCxn id="46126" idx="2"/>
          </p:cNvCxnSpPr>
          <p:nvPr/>
        </p:nvCxnSpPr>
        <p:spPr bwMode="auto">
          <a:xfrm flipV="1">
            <a:off x="5318125" y="1479550"/>
            <a:ext cx="1068388" cy="139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32" name="Freeform 86"/>
          <p:cNvSpPr>
            <a:spLocks/>
          </p:cNvSpPr>
          <p:nvPr/>
        </p:nvSpPr>
        <p:spPr bwMode="auto">
          <a:xfrm>
            <a:off x="2159000" y="838200"/>
            <a:ext cx="355600" cy="2819400"/>
          </a:xfrm>
          <a:custGeom>
            <a:avLst/>
            <a:gdLst>
              <a:gd name="T0" fmla="*/ 224 w 224"/>
              <a:gd name="T1" fmla="*/ 1776 h 1776"/>
              <a:gd name="T2" fmla="*/ 32 w 224"/>
              <a:gd name="T3" fmla="*/ 1296 h 1776"/>
              <a:gd name="T4" fmla="*/ 32 w 224"/>
              <a:gd name="T5" fmla="*/ 816 h 1776"/>
              <a:gd name="T6" fmla="*/ 128 w 224"/>
              <a:gd name="T7" fmla="*/ 240 h 1776"/>
              <a:gd name="T8" fmla="*/ 128 w 224"/>
              <a:gd name="T9" fmla="*/ 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1776"/>
              <a:gd name="T17" fmla="*/ 224 w 224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1776">
                <a:moveTo>
                  <a:pt x="224" y="1776"/>
                </a:moveTo>
                <a:cubicBezTo>
                  <a:pt x="144" y="1616"/>
                  <a:pt x="64" y="1456"/>
                  <a:pt x="32" y="1296"/>
                </a:cubicBezTo>
                <a:cubicBezTo>
                  <a:pt x="0" y="1136"/>
                  <a:pt x="16" y="992"/>
                  <a:pt x="32" y="816"/>
                </a:cubicBezTo>
                <a:cubicBezTo>
                  <a:pt x="48" y="640"/>
                  <a:pt x="112" y="376"/>
                  <a:pt x="128" y="240"/>
                </a:cubicBezTo>
                <a:cubicBezTo>
                  <a:pt x="144" y="104"/>
                  <a:pt x="136" y="52"/>
                  <a:pt x="128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33" name="Freeform 90"/>
          <p:cNvSpPr>
            <a:spLocks/>
          </p:cNvSpPr>
          <p:nvPr/>
        </p:nvSpPr>
        <p:spPr bwMode="auto">
          <a:xfrm>
            <a:off x="2743200" y="4191000"/>
            <a:ext cx="2514600" cy="914400"/>
          </a:xfrm>
          <a:custGeom>
            <a:avLst/>
            <a:gdLst>
              <a:gd name="T0" fmla="*/ 1584 w 1584"/>
              <a:gd name="T1" fmla="*/ 576 h 576"/>
              <a:gd name="T2" fmla="*/ 1392 w 1584"/>
              <a:gd name="T3" fmla="*/ 384 h 576"/>
              <a:gd name="T4" fmla="*/ 816 w 1584"/>
              <a:gd name="T5" fmla="*/ 288 h 576"/>
              <a:gd name="T6" fmla="*/ 240 w 1584"/>
              <a:gd name="T7" fmla="*/ 288 h 576"/>
              <a:gd name="T8" fmla="*/ 0 w 1584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576"/>
              <a:gd name="T17" fmla="*/ 1584 w 1584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576">
                <a:moveTo>
                  <a:pt x="1584" y="576"/>
                </a:moveTo>
                <a:cubicBezTo>
                  <a:pt x="1552" y="504"/>
                  <a:pt x="1520" y="432"/>
                  <a:pt x="1392" y="384"/>
                </a:cubicBezTo>
                <a:cubicBezTo>
                  <a:pt x="1264" y="336"/>
                  <a:pt x="1008" y="304"/>
                  <a:pt x="816" y="288"/>
                </a:cubicBezTo>
                <a:cubicBezTo>
                  <a:pt x="624" y="272"/>
                  <a:pt x="376" y="336"/>
                  <a:pt x="240" y="288"/>
                </a:cubicBezTo>
                <a:cubicBezTo>
                  <a:pt x="104" y="240"/>
                  <a:pt x="52" y="120"/>
                  <a:pt x="0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34" name="Oval 91"/>
          <p:cNvSpPr>
            <a:spLocks noChangeArrowheads="1"/>
          </p:cNvSpPr>
          <p:nvPr/>
        </p:nvSpPr>
        <p:spPr bwMode="auto">
          <a:xfrm>
            <a:off x="0" y="5029200"/>
            <a:ext cx="1498600" cy="3952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Datum</a:t>
            </a:r>
          </a:p>
        </p:txBody>
      </p:sp>
      <p:cxnSp>
        <p:nvCxnSpPr>
          <p:cNvPr id="46135" name="AutoShape 92"/>
          <p:cNvCxnSpPr>
            <a:cxnSpLocks noChangeShapeType="1"/>
            <a:stCxn id="46107" idx="2"/>
            <a:endCxn id="46134" idx="0"/>
          </p:cNvCxnSpPr>
          <p:nvPr/>
        </p:nvCxnSpPr>
        <p:spPr bwMode="auto">
          <a:xfrm flipH="1">
            <a:off x="749300" y="3733800"/>
            <a:ext cx="773113" cy="1295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36" name="Line 94"/>
          <p:cNvSpPr>
            <a:spLocks noChangeShapeType="1"/>
          </p:cNvSpPr>
          <p:nvPr/>
        </p:nvSpPr>
        <p:spPr bwMode="auto">
          <a:xfrm>
            <a:off x="3733800" y="3886200"/>
            <a:ext cx="381000" cy="2286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39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Unified Modelling Language UML</a:t>
            </a:r>
          </a:p>
          <a:p>
            <a:r>
              <a:rPr lang="de-DE" smtClean="0"/>
              <a:t>De-facto Standard für den objekt-orientierten Software-Entwurf</a:t>
            </a:r>
          </a:p>
          <a:p>
            <a:r>
              <a:rPr lang="de-DE" smtClean="0"/>
              <a:t>Zentrales Konstrukt ist die Klasse (class), mit der gleichartige Objekte hinsichtlich</a:t>
            </a:r>
          </a:p>
          <a:p>
            <a:pPr lvl="1"/>
            <a:r>
              <a:rPr lang="de-DE" smtClean="0"/>
              <a:t>Struktur (~Attribute)</a:t>
            </a:r>
          </a:p>
          <a:p>
            <a:pPr lvl="1"/>
            <a:r>
              <a:rPr lang="de-DE" smtClean="0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   modelliert werden</a:t>
            </a:r>
          </a:p>
          <a:p>
            <a:r>
              <a:rPr lang="de-DE" smtClean="0"/>
              <a:t>Assoziationen zwischen Klassen entsprechen Beziehungstypen</a:t>
            </a:r>
          </a:p>
          <a:p>
            <a:r>
              <a:rPr lang="de-DE" smtClean="0"/>
              <a:t>Generalisierungshierarchien</a:t>
            </a:r>
          </a:p>
          <a:p>
            <a:r>
              <a:rPr lang="de-DE" smtClean="0"/>
              <a:t>Aggregation</a:t>
            </a:r>
          </a:p>
          <a:p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/>
            <a:r>
              <a:rPr lang="de-DE" smtClean="0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4191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Identifikation von Organisationseinheiten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 Identifikation der zu unterstützenden Aufgaben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Anforderungs-Sammelplan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Anforderungs-Sammlung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Filterung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Satzklassifikationen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Formalisierung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40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292475"/>
            <a:ext cx="9144000" cy="348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 smtClean="0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 smtClean="0"/>
              <a:t>Nicht </a:t>
            </a:r>
            <a:r>
              <a:rPr lang="de-DE" smtClean="0"/>
              <a:t>zur (min,max)-Angabe: </a:t>
            </a:r>
            <a:r>
              <a:rPr lang="de-DE" b="1" smtClean="0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066800"/>
          <a:ext cx="8534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4" imgW="4971240" imgH="982800" progId="Visio.Drawing.6">
                  <p:embed/>
                </p:oleObj>
              </mc:Choice>
              <mc:Fallback>
                <p:oleObj name="VISIO" r:id="rId4" imgW="4971240" imgH="982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5344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41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1981200"/>
          <a:ext cx="9372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4" imgW="7663320" imgH="2130480" progId="Visio.Drawing.6">
                  <p:embed/>
                </p:oleObj>
              </mc:Choice>
              <mc:Fallback>
                <p:oleObj name="VISIO" r:id="rId4" imgW="7663320" imgH="2130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372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42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Aggregation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676400"/>
          <a:ext cx="102108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4" imgW="8076600" imgH="2165760" progId="Visio.Drawing.6">
                  <p:embed/>
                </p:oleObj>
              </mc:Choice>
              <mc:Fallback>
                <p:oleObj name="VISIO" r:id="rId4" imgW="8076600" imgH="21657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102108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43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95400"/>
          <a:ext cx="9601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4" imgW="8224560" imgH="1805040" progId="Visio.Drawing.6">
                  <p:embed/>
                </p:oleObj>
              </mc:Choice>
              <mc:Fallback>
                <p:oleObj name="VISIO" r:id="rId4" imgW="8224560" imgH="1805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601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533400" y="3581400"/>
            <a:ext cx="2590800" cy="27432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44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 smtClean="0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-152400"/>
          <a:ext cx="7620000" cy="701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4" imgW="6603840" imgH="6270480" progId="Visio.Drawing.6">
                  <p:embed/>
                </p:oleObj>
              </mc:Choice>
              <mc:Fallback>
                <p:oleObj name="VISIO" r:id="rId4" imgW="6603840" imgH="62704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620000" cy="701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46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1376363"/>
          <a:ext cx="89154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VISIO" r:id="rId4" imgW="6575400" imgH="4042800" progId="Visio.Drawing.6">
                  <p:embed/>
                </p:oleObj>
              </mc:Choice>
              <mc:Fallback>
                <p:oleObj name="VISIO" r:id="rId4" imgW="6575400" imgH="4042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6363"/>
                        <a:ext cx="8915400" cy="548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47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Interaktions-Diagramm</a:t>
            </a:r>
            <a:r>
              <a:rPr lang="de-DE" sz="3200" smtClean="0"/>
              <a:t>:</a:t>
            </a:r>
            <a:br>
              <a:rPr lang="de-DE" sz="3200" smtClean="0"/>
            </a:br>
            <a:r>
              <a:rPr lang="de-DE" sz="3200" smtClean="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1738313"/>
          <a:ext cx="91440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VISIO" r:id="rId4" imgW="7427880" imgH="3381840" progId="Visio.Drawing.6">
                  <p:embed/>
                </p:oleObj>
              </mc:Choice>
              <mc:Fallback>
                <p:oleObj name="VISIO" r:id="rId4" imgW="7427880" imgH="33818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48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Interaktions-Diagramm: </a:t>
            </a:r>
            <a:r>
              <a:rPr lang="de-DE" i="1" smtClean="0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163638"/>
          <a:ext cx="91440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VISIO" r:id="rId4" imgW="7589880" imgH="3761640" progId="Visio.Drawing.6">
                  <p:embed/>
                </p:oleObj>
              </mc:Choice>
              <mc:Fallback>
                <p:oleObj name="VISIO" r:id="rId4" imgW="7589880" imgH="37616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3638"/>
                        <a:ext cx="91440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5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 dirty="0" smtClean="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 dirty="0" smtClean="0"/>
              <a:t>Anzahl: 10 000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 dirty="0" smtClean="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 dirty="0" err="1" smtClean="0">
                <a:solidFill>
                  <a:srgbClr val="CC0066"/>
                </a:solidFill>
              </a:rPr>
              <a:t>PersonalNummer</a:t>
            </a:r>
            <a:endParaRPr lang="de-DE" dirty="0" smtClean="0">
              <a:solidFill>
                <a:srgbClr val="CC0066"/>
              </a:solidFill>
            </a:endParaRP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Typ: </a:t>
            </a:r>
            <a:r>
              <a:rPr lang="de-DE" sz="2000" dirty="0" err="1" smtClean="0"/>
              <a:t>char</a:t>
            </a:r>
            <a:endParaRPr lang="de-DE" sz="2000" dirty="0" smtClean="0"/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Wertebereich: 0...999.999.999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2000" dirty="0" smtClean="0"/>
          </a:p>
          <a:p>
            <a:pPr lvl="3">
              <a:lnSpc>
                <a:spcPct val="120000"/>
              </a:lnSpc>
              <a:buFontTx/>
              <a:buNone/>
            </a:pPr>
            <a:endParaRPr lang="de-DE" sz="2000" dirty="0" smtClean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495800" cy="56388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 dirty="0" smtClean="0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 dirty="0" smtClean="0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 dirty="0" smtClean="0"/>
              <a:t>Identifizierend: nein</a:t>
            </a:r>
          </a:p>
          <a:p>
            <a:endParaRPr lang="de-DE" sz="2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 smtClean="0"/>
              <a:t>Beziehungsbeschreibung: </a:t>
            </a:r>
            <a:r>
              <a:rPr lang="de-DE" i="1" smtClean="0"/>
              <a:t>prüfen</a:t>
            </a:r>
            <a:endParaRPr lang="de-DE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 dirty="0" smtClean="0"/>
          </a:p>
          <a:p>
            <a:pPr>
              <a:lnSpc>
                <a:spcPct val="80000"/>
              </a:lnSpc>
            </a:pPr>
            <a:endParaRPr lang="de-DE" sz="2000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Beteiligte 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Professor als Prüfer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Student als Prüfling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Vorlesung als Prüfungsstoff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Anzahl: 1 000 000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 smtClean="0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 smtClean="0"/>
              <a:t>Prozeßbeschreibung</a:t>
            </a:r>
            <a:r>
              <a:rPr lang="de-DE" b="1" dirty="0" smtClean="0"/>
              <a:t>: </a:t>
            </a:r>
            <a:r>
              <a:rPr lang="de-DE" i="1" dirty="0" smtClean="0"/>
              <a:t>Zeugnisausstellung</a:t>
            </a:r>
            <a:endParaRPr lang="de-DE" dirty="0" smtClean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benötigte Daten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Studienordnungen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Studenteninformation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 ...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Zu verarbeitende Datenmenge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 5 000 Studenten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100 000 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 smtClean="0"/>
              <a:t>100 Studienordnungen</a:t>
            </a:r>
            <a:endParaRPr lang="de-DE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609B4F-C50D-4AA0-9F97-C6F6F1A6D8E3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Entity/Relationship-Modellierung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800600" cy="5486400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de-DE" smtClean="0"/>
              <a:t>Entity (Gegenstandstyp)</a:t>
            </a:r>
          </a:p>
          <a:p>
            <a:pPr>
              <a:lnSpc>
                <a:spcPct val="260000"/>
              </a:lnSpc>
            </a:pPr>
            <a:r>
              <a:rPr lang="de-DE" smtClean="0"/>
              <a:t>Relationship (Beziehungstyp)</a:t>
            </a:r>
          </a:p>
          <a:p>
            <a:pPr>
              <a:lnSpc>
                <a:spcPct val="260000"/>
              </a:lnSpc>
            </a:pPr>
            <a:r>
              <a:rPr lang="de-DE" smtClean="0"/>
              <a:t>Attribut (Eigenschaft)</a:t>
            </a:r>
          </a:p>
          <a:p>
            <a:pPr>
              <a:lnSpc>
                <a:spcPct val="260000"/>
              </a:lnSpc>
            </a:pPr>
            <a:r>
              <a:rPr lang="de-DE" smtClean="0"/>
              <a:t>Schlüssel (Identifikation)</a:t>
            </a:r>
          </a:p>
          <a:p>
            <a:pPr>
              <a:lnSpc>
                <a:spcPct val="260000"/>
              </a:lnSpc>
            </a:pPr>
            <a:r>
              <a:rPr lang="de-DE" smtClean="0"/>
              <a:t>Rolle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715000" y="1905000"/>
            <a:ext cx="2286000" cy="6096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000">
                <a:latin typeface="Times New Roman" pitchFamily="18" charset="0"/>
              </a:rPr>
              <a:t>Studenten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791200" y="4724400"/>
            <a:ext cx="2286000" cy="6096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000">
                <a:latin typeface="Times New Roman" pitchFamily="18" charset="0"/>
              </a:rPr>
              <a:t>Vorlesungen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943600" y="3276600"/>
            <a:ext cx="1905000" cy="685800"/>
          </a:xfrm>
          <a:prstGeom prst="diamond">
            <a:avLst/>
          </a:prstGeom>
          <a:solidFill>
            <a:srgbClr val="00CC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600">
                <a:latin typeface="Times New Roman" pitchFamily="18" charset="0"/>
              </a:rPr>
              <a:t>hören</a:t>
            </a:r>
          </a:p>
        </p:txBody>
      </p:sp>
      <p:cxnSp>
        <p:nvCxnSpPr>
          <p:cNvPr id="91143" name="AutoShape 7"/>
          <p:cNvCxnSpPr>
            <a:cxnSpLocks noChangeShapeType="1"/>
            <a:stCxn id="91140" idx="2"/>
            <a:endCxn id="91142" idx="0"/>
          </p:cNvCxnSpPr>
          <p:nvPr/>
        </p:nvCxnSpPr>
        <p:spPr bwMode="auto">
          <a:xfrm>
            <a:off x="6858000" y="2514600"/>
            <a:ext cx="38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4" name="AutoShape 8"/>
          <p:cNvCxnSpPr>
            <a:cxnSpLocks noChangeShapeType="1"/>
            <a:stCxn id="91142" idx="2"/>
            <a:endCxn id="91141" idx="0"/>
          </p:cNvCxnSpPr>
          <p:nvPr/>
        </p:nvCxnSpPr>
        <p:spPr bwMode="auto">
          <a:xfrm>
            <a:off x="6896100" y="3962400"/>
            <a:ext cx="38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5029200" y="6019800"/>
            <a:ext cx="1219200" cy="5334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VorlNr</a:t>
            </a: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6477000" y="6019800"/>
            <a:ext cx="1219200" cy="5334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Titel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7924800" y="6019800"/>
            <a:ext cx="1219200" cy="5334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SWS</a:t>
            </a:r>
          </a:p>
        </p:txBody>
      </p:sp>
      <p:cxnSp>
        <p:nvCxnSpPr>
          <p:cNvPr id="91148" name="AutoShape 12"/>
          <p:cNvCxnSpPr>
            <a:cxnSpLocks noChangeShapeType="1"/>
            <a:stCxn id="91141" idx="2"/>
            <a:endCxn id="91145" idx="7"/>
          </p:cNvCxnSpPr>
          <p:nvPr/>
        </p:nvCxnSpPr>
        <p:spPr bwMode="auto">
          <a:xfrm flipH="1">
            <a:off x="6070600" y="5334000"/>
            <a:ext cx="863600" cy="763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9" name="AutoShape 13"/>
          <p:cNvCxnSpPr>
            <a:cxnSpLocks noChangeShapeType="1"/>
            <a:stCxn id="91141" idx="2"/>
            <a:endCxn id="91146" idx="0"/>
          </p:cNvCxnSpPr>
          <p:nvPr/>
        </p:nvCxnSpPr>
        <p:spPr bwMode="auto">
          <a:xfrm>
            <a:off x="6934200" y="5334000"/>
            <a:ext cx="152400" cy="685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0" name="AutoShape 14"/>
          <p:cNvCxnSpPr>
            <a:cxnSpLocks noChangeShapeType="1"/>
            <a:stCxn id="91141" idx="2"/>
            <a:endCxn id="91147" idx="1"/>
          </p:cNvCxnSpPr>
          <p:nvPr/>
        </p:nvCxnSpPr>
        <p:spPr bwMode="auto">
          <a:xfrm>
            <a:off x="6934200" y="5334000"/>
            <a:ext cx="1168400" cy="763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4876800" y="1066800"/>
            <a:ext cx="1219200" cy="5334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MatrNr</a:t>
            </a: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6172200" y="1066800"/>
            <a:ext cx="1219200" cy="5334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Name</a:t>
            </a:r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7467600" y="1066800"/>
            <a:ext cx="1219200" cy="5334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Semester</a:t>
            </a:r>
          </a:p>
        </p:txBody>
      </p:sp>
      <p:cxnSp>
        <p:nvCxnSpPr>
          <p:cNvPr id="91154" name="AutoShape 18"/>
          <p:cNvCxnSpPr>
            <a:cxnSpLocks noChangeShapeType="1"/>
            <a:stCxn id="91140" idx="0"/>
            <a:endCxn id="91151" idx="5"/>
          </p:cNvCxnSpPr>
          <p:nvPr/>
        </p:nvCxnSpPr>
        <p:spPr bwMode="auto">
          <a:xfrm flipH="1" flipV="1">
            <a:off x="5918200" y="1522413"/>
            <a:ext cx="939800" cy="382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5" name="AutoShape 19"/>
          <p:cNvCxnSpPr>
            <a:cxnSpLocks noChangeShapeType="1"/>
            <a:stCxn id="91140" idx="0"/>
            <a:endCxn id="91152" idx="4"/>
          </p:cNvCxnSpPr>
          <p:nvPr/>
        </p:nvCxnSpPr>
        <p:spPr bwMode="auto">
          <a:xfrm flipH="1" flipV="1">
            <a:off x="6781800" y="1600200"/>
            <a:ext cx="762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6" name="AutoShape 20"/>
          <p:cNvCxnSpPr>
            <a:cxnSpLocks noChangeShapeType="1"/>
            <a:stCxn id="91140" idx="0"/>
            <a:endCxn id="91153" idx="3"/>
          </p:cNvCxnSpPr>
          <p:nvPr/>
        </p:nvCxnSpPr>
        <p:spPr bwMode="auto">
          <a:xfrm flipV="1">
            <a:off x="6858000" y="1522413"/>
            <a:ext cx="787400" cy="382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5257800" y="6477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5029200" y="152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994525" y="2579688"/>
            <a:ext cx="836613" cy="4270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200">
                <a:latin typeface="Times New Roman" pitchFamily="18" charset="0"/>
              </a:rPr>
              <a:t>Hörer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6994525" y="4179888"/>
            <a:ext cx="2217738" cy="4270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200">
                <a:latin typeface="Times New Roman" pitchFamily="18" charset="0"/>
              </a:rPr>
              <a:t>Lehrveranstaltung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 autoUpdateAnimBg="0"/>
      <p:bldP spid="91141" grpId="0" animBg="1" autoUpdateAnimBg="0"/>
      <p:bldP spid="91142" grpId="0" animBg="1" autoUpdateAnimBg="0"/>
      <p:bldP spid="91145" grpId="0" animBg="1" autoUpdateAnimBg="0"/>
      <p:bldP spid="91146" grpId="0" animBg="1" autoUpdateAnimBg="0"/>
      <p:bldP spid="91147" grpId="0" animBg="1" autoUpdateAnimBg="0"/>
      <p:bldP spid="91151" grpId="0" animBg="1" autoUpdateAnimBg="0"/>
      <p:bldP spid="91152" grpId="0" animBg="1" autoUpdateAnimBg="0"/>
      <p:bldP spid="91153" grpId="0" animBg="1" autoUpdateAnimBg="0"/>
      <p:bldP spid="91157" grpId="0" animBg="1"/>
      <p:bldP spid="91158" grpId="0" animBg="1"/>
      <p:bldP spid="91159" grpId="0" autoUpdateAnimBg="0"/>
      <p:bldP spid="91160" grpId="0" autoUpdateAnimBg="0"/>
    </p:bldLst>
  </p:timing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1627</Words>
  <Application>Microsoft Macintosh PowerPoint</Application>
  <PresentationFormat>Bildschirmpräsentation (4:3)</PresentationFormat>
  <Paragraphs>744</Paragraphs>
  <Slides>48</Slides>
  <Notes>45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0" baseType="lpstr">
      <vt:lpstr>1_ErwHashing</vt:lpstr>
      <vt:lpstr>VISIO</vt:lpstr>
      <vt:lpstr>Datenbankentwurf</vt:lpstr>
      <vt:lpstr>Allgemeiner „top-down Entwurf“</vt:lpstr>
      <vt:lpstr>PowerPoint-Präsentation</vt:lpstr>
      <vt:lpstr>Anforderungsanalyse</vt:lpstr>
      <vt:lpstr>Objektbeschreibung</vt:lpstr>
      <vt:lpstr>Beziehungsbeschreibung: prüfen</vt:lpstr>
      <vt:lpstr>Prozeßbeschreibungen</vt:lpstr>
      <vt:lpstr>PowerPoint-Präsentation</vt:lpstr>
      <vt:lpstr>Entity/Relationship-Modellierung</vt:lpstr>
      <vt:lpstr>PowerPoint-Präsentation</vt:lpstr>
      <vt:lpstr>PowerPoint-Präsentation</vt:lpstr>
      <vt:lpstr>Funktionalitäten</vt:lpstr>
      <vt:lpstr>Funktionalitäten bei n-stelligen Beziehungen</vt:lpstr>
      <vt:lpstr>Beispiel-Beziehung: betreuen</vt:lpstr>
      <vt:lpstr>Dadurch erzwungene Konsistenzbedingungen</vt:lpstr>
      <vt:lpstr>Fachschaftsvollversammlung</vt:lpstr>
      <vt:lpstr>PowerPoint-Präsentation</vt:lpstr>
      <vt:lpstr>Funktionalitäten</vt:lpstr>
      <vt:lpstr>Ausprägung der Beziehung betreuen</vt:lpstr>
      <vt:lpstr>PowerPoint-Präsentation</vt:lpstr>
      <vt:lpstr>(min, max)-Notation</vt:lpstr>
      <vt:lpstr>Begrenzungsflächendarstellung</vt:lpstr>
      <vt:lpstr>Begrenzungsflächendarstellung</vt:lpstr>
      <vt:lpstr>Schwache, existenzabhängige Entities</vt:lpstr>
      <vt:lpstr>Prüfungen als schwacher Entitytyp</vt:lpstr>
      <vt:lpstr>Generalisierung</vt:lpstr>
      <vt:lpstr>Universitätsschema mit Generalisierung und (min, max)-Markierung</vt:lpstr>
      <vt:lpstr>PowerPoint-Präsentation</vt:lpstr>
      <vt:lpstr>Aggregation</vt:lpstr>
      <vt:lpstr>PowerPoint-Präsentation</vt:lpstr>
      <vt:lpstr>Konsolidierung von Teilschemata oder Sichtenintegration</vt:lpstr>
      <vt:lpstr>Möglicher Konsolidierungsbaum </vt:lpstr>
      <vt:lpstr>Drei Sichten einer Universitäts-Datenbank</vt:lpstr>
      <vt:lpstr>PowerPoint-Präsentation</vt:lpstr>
      <vt:lpstr>PowerPoint-Präsentation</vt:lpstr>
      <vt:lpstr>Beobachtungen </vt:lpstr>
      <vt:lpstr>PowerPoint-Präsentation</vt:lpstr>
      <vt:lpstr>PowerPoint-Präsentation</vt:lpstr>
      <vt:lpstr>Datenmodellierung mit UML</vt:lpstr>
      <vt:lpstr>Multiplizität</vt:lpstr>
      <vt:lpstr>Klassen und Assoziationen</vt:lpstr>
      <vt:lpstr>Aggregation</vt:lpstr>
      <vt:lpstr>Begrenzungsflächenmodellierung von Polyedern in UML</vt:lpstr>
      <vt:lpstr>Begrenzungsflächendarstellung</vt:lpstr>
      <vt:lpstr>PowerPoint-Präsentation</vt:lpstr>
      <vt:lpstr>Anwendungsfälle (use cases)</vt:lpstr>
      <vt:lpstr>Interaktions-Diagramm: Modellierung komplexer Anwendungen</vt:lpstr>
      <vt:lpstr>Interaktions-Diagramm: Prüfungsdurchführung</vt:lpstr>
    </vt:vector>
  </TitlesOfParts>
  <Company>Universität Passau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147</cp:revision>
  <cp:lastPrinted>2001-09-20T09:53:27Z</cp:lastPrinted>
  <dcterms:created xsi:type="dcterms:W3CDTF">2001-02-01T15:15:28Z</dcterms:created>
  <dcterms:modified xsi:type="dcterms:W3CDTF">2016-10-26T07:41:46Z</dcterms:modified>
</cp:coreProperties>
</file>