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2.bin" ContentType="application/vnd.openxmlformats-officedocument.oleObject"/>
  <Override PartName="/ppt/notesSlides/notesSlide34.xml" ContentType="application/vnd.openxmlformats-officedocument.presentationml.notesSlide+xml"/>
  <Override PartName="/ppt/embeddings/oleObject3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8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349" r:id="rId9"/>
    <p:sldId id="316" r:id="rId10"/>
    <p:sldId id="297" r:id="rId11"/>
    <p:sldId id="327" r:id="rId12"/>
    <p:sldId id="328" r:id="rId13"/>
    <p:sldId id="298" r:id="rId14"/>
    <p:sldId id="299" r:id="rId15"/>
    <p:sldId id="31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4" r:id="rId26"/>
    <p:sldId id="309" r:id="rId27"/>
    <p:sldId id="310" r:id="rId28"/>
    <p:sldId id="311" r:id="rId29"/>
    <p:sldId id="329" r:id="rId30"/>
    <p:sldId id="330" r:id="rId31"/>
    <p:sldId id="331" r:id="rId32"/>
    <p:sldId id="332" r:id="rId33"/>
    <p:sldId id="338" r:id="rId34"/>
    <p:sldId id="337" r:id="rId35"/>
    <p:sldId id="333" r:id="rId36"/>
    <p:sldId id="335" r:id="rId37"/>
    <p:sldId id="336" r:id="rId38"/>
    <p:sldId id="341" r:id="rId39"/>
    <p:sldId id="343" r:id="rId40"/>
    <p:sldId id="334" r:id="rId41"/>
    <p:sldId id="342" r:id="rId42"/>
    <p:sldId id="339" r:id="rId43"/>
    <p:sldId id="344" r:id="rId44"/>
    <p:sldId id="346" r:id="rId45"/>
    <p:sldId id="345" r:id="rId46"/>
    <p:sldId id="348" r:id="rId47"/>
    <p:sldId id="312" r:id="rId48"/>
    <p:sldId id="317" r:id="rId49"/>
    <p:sldId id="318" r:id="rId50"/>
    <p:sldId id="319" r:id="rId51"/>
    <p:sldId id="326" r:id="rId52"/>
    <p:sldId id="320" r:id="rId53"/>
    <p:sldId id="321" r:id="rId54"/>
    <p:sldId id="322" r:id="rId55"/>
    <p:sldId id="323" r:id="rId56"/>
    <p:sldId id="324" r:id="rId57"/>
    <p:sldId id="325" r:id="rId58"/>
    <p:sldId id="350" r:id="rId59"/>
    <p:sldId id="352" r:id="rId60"/>
    <p:sldId id="351" r:id="rId61"/>
    <p:sldId id="313" r:id="rId62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CC00"/>
    <a:srgbClr val="0000FF"/>
    <a:srgbClr val="3366FF"/>
    <a:srgbClr val="FF0000"/>
    <a:srgbClr val="FF5050"/>
    <a:srgbClr val="CC00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4660"/>
  </p:normalViewPr>
  <p:slideViewPr>
    <p:cSldViewPr>
      <p:cViewPr>
        <p:scale>
          <a:sx n="125" d="100"/>
          <a:sy n="125" d="100"/>
        </p:scale>
        <p:origin x="-1504" y="-1936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0.xml"/><Relationship Id="rId20" Type="http://schemas.openxmlformats.org/officeDocument/2006/relationships/slide" Target="slides/slide25.xml"/><Relationship Id="rId21" Type="http://schemas.openxmlformats.org/officeDocument/2006/relationships/slide" Target="slides/slide26.xml"/><Relationship Id="rId22" Type="http://schemas.openxmlformats.org/officeDocument/2006/relationships/slide" Target="slides/slide27.xml"/><Relationship Id="rId23" Type="http://schemas.openxmlformats.org/officeDocument/2006/relationships/slide" Target="slides/slide28.xml"/><Relationship Id="rId24" Type="http://schemas.openxmlformats.org/officeDocument/2006/relationships/slide" Target="slides/slide47.xml"/><Relationship Id="rId25" Type="http://schemas.openxmlformats.org/officeDocument/2006/relationships/slide" Target="slides/slide61.xml"/><Relationship Id="rId10" Type="http://schemas.openxmlformats.org/officeDocument/2006/relationships/slide" Target="slides/slide13.xml"/><Relationship Id="rId11" Type="http://schemas.openxmlformats.org/officeDocument/2006/relationships/slide" Target="slides/slide14.xml"/><Relationship Id="rId12" Type="http://schemas.openxmlformats.org/officeDocument/2006/relationships/slide" Target="slides/slide16.xml"/><Relationship Id="rId13" Type="http://schemas.openxmlformats.org/officeDocument/2006/relationships/slide" Target="slides/slide17.xml"/><Relationship Id="rId14" Type="http://schemas.openxmlformats.org/officeDocument/2006/relationships/slide" Target="slides/slide19.xml"/><Relationship Id="rId15" Type="http://schemas.openxmlformats.org/officeDocument/2006/relationships/slide" Target="slides/slide20.xml"/><Relationship Id="rId16" Type="http://schemas.openxmlformats.org/officeDocument/2006/relationships/slide" Target="slides/slide21.xml"/><Relationship Id="rId17" Type="http://schemas.openxmlformats.org/officeDocument/2006/relationships/slide" Target="slides/slide22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04" y="0"/>
            <a:ext cx="307669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04" y="9722882"/>
            <a:ext cx="307669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60D1D55-E893-43E8-A006-6CBE3C85C2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64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931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5" y="4861441"/>
            <a:ext cx="567877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931" y="9721243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B15CDC5-09C7-4D28-99F9-BC9330BEE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9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A79CD-4F1D-40CC-9C95-D9F47C96C4EF}" type="slidenum">
              <a:rPr lang="de-DE">
                <a:latin typeface="Times New Roman" pitchFamily="-106" charset="0"/>
              </a:rPr>
              <a:pPr/>
              <a:t>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66438-65AD-4C33-AD3D-1988F3363A47}" type="slidenum">
              <a:rPr lang="de-DE">
                <a:latin typeface="Times New Roman" pitchFamily="-106" charset="0"/>
              </a:rPr>
              <a:pPr/>
              <a:t>10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50BEB-5873-4141-9BEA-3355AB949CEF}" type="slidenum">
              <a:rPr lang="de-DE">
                <a:latin typeface="Times New Roman" pitchFamily="-106" charset="0"/>
              </a:rPr>
              <a:pPr/>
              <a:t>11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9B26E-370A-4D0C-BBE6-2A48771C78F7}" type="slidenum">
              <a:rPr lang="de-DE">
                <a:latin typeface="Times New Roman" pitchFamily="-106" charset="0"/>
              </a:rPr>
              <a:pPr/>
              <a:t>12</a:t>
            </a:fld>
            <a:endParaRPr lang="de-DE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A9A4E-9433-4BF4-B0BB-8E8EEC796759}" type="slidenum">
              <a:rPr lang="de-DE">
                <a:latin typeface="Times New Roman" pitchFamily="-106" charset="0"/>
              </a:rPr>
              <a:pPr/>
              <a:t>13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B8EFB-6812-4BEC-BD30-96473B69A52A}" type="slidenum">
              <a:rPr lang="de-DE">
                <a:latin typeface="Times New Roman" pitchFamily="-106" charset="0"/>
              </a:rPr>
              <a:pPr/>
              <a:t>14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CE6C5-83F8-47D7-893A-F5CFC7347324}" type="slidenum">
              <a:rPr lang="de-DE">
                <a:latin typeface="Times New Roman" pitchFamily="-106" charset="0"/>
              </a:rPr>
              <a:pPr/>
              <a:t>15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2669-A537-48E7-BE14-13930F08C503}" type="slidenum">
              <a:rPr lang="de-DE">
                <a:latin typeface="Times New Roman" pitchFamily="-106" charset="0"/>
              </a:rPr>
              <a:pPr/>
              <a:t>16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6AF6E-A5E8-4976-B376-5A8A660C6EF8}" type="slidenum">
              <a:rPr lang="de-DE">
                <a:latin typeface="Times New Roman" pitchFamily="-106" charset="0"/>
              </a:rPr>
              <a:pPr/>
              <a:t>17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76C3F-0494-4FBA-980B-032DDF35D8A8}" type="slidenum">
              <a:rPr lang="de-DE">
                <a:latin typeface="Times New Roman" pitchFamily="-106" charset="0"/>
              </a:rPr>
              <a:pPr/>
              <a:t>18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6E8A3-5C9D-4860-94B1-551EABD7B899}" type="slidenum">
              <a:rPr lang="de-DE">
                <a:latin typeface="Times New Roman" pitchFamily="-106" charset="0"/>
              </a:rPr>
              <a:pPr/>
              <a:t>19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6D9EB-7A47-483A-8FDF-BDC50D29019B}" type="slidenum">
              <a:rPr lang="de-DE">
                <a:latin typeface="Times New Roman" pitchFamily="-106" charset="0"/>
              </a:rPr>
              <a:pPr/>
              <a:t>2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0B7FD-108E-4D87-A893-98C4A8924155}" type="slidenum">
              <a:rPr lang="de-DE">
                <a:latin typeface="Times New Roman" pitchFamily="-106" charset="0"/>
              </a:rPr>
              <a:pPr/>
              <a:t>20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1F430-BB61-4300-B0AC-F8A5625603C0}" type="slidenum">
              <a:rPr lang="de-DE">
                <a:latin typeface="Times New Roman" pitchFamily="-106" charset="0"/>
              </a:rPr>
              <a:pPr/>
              <a:t>21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5CEA6-2C60-4FAA-9113-FD52A54E4977}" type="slidenum">
              <a:rPr lang="de-DE">
                <a:latin typeface="Times New Roman" pitchFamily="-106" charset="0"/>
              </a:rPr>
              <a:pPr/>
              <a:t>22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9F4F6-8EDE-4356-A0FC-26A720DFAAC4}" type="slidenum">
              <a:rPr lang="de-DE">
                <a:latin typeface="Times New Roman" pitchFamily="-106" charset="0"/>
              </a:rPr>
              <a:pPr/>
              <a:t>23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6BA3E-E735-4059-93A9-5045ED843D98}" type="slidenum">
              <a:rPr lang="de-DE">
                <a:latin typeface="Times New Roman" pitchFamily="-106" charset="0"/>
              </a:rPr>
              <a:pPr/>
              <a:t>24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BA25B-B495-465F-AE02-DF3788B76222}" type="slidenum">
              <a:rPr lang="de-DE">
                <a:latin typeface="Times New Roman" pitchFamily="-106" charset="0"/>
              </a:rPr>
              <a:pPr/>
              <a:t>25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DB063-297C-4E75-A4CD-E9386F51DFB6}" type="slidenum">
              <a:rPr lang="de-DE">
                <a:latin typeface="Times New Roman" pitchFamily="-106" charset="0"/>
              </a:rPr>
              <a:pPr/>
              <a:t>26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C54FE-404D-47CF-87B6-4F3044939CB6}" type="slidenum">
              <a:rPr lang="de-DE">
                <a:latin typeface="Times New Roman" pitchFamily="-106" charset="0"/>
              </a:rPr>
              <a:pPr/>
              <a:t>27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6DE0E-D05C-46EE-8BB2-E1AD4486C96D}" type="slidenum">
              <a:rPr lang="de-DE">
                <a:latin typeface="Times New Roman" pitchFamily="-106" charset="0"/>
              </a:rPr>
              <a:pPr/>
              <a:t>28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6891B-FD9A-49F7-8F2A-E94628C22C83}" type="slidenum">
              <a:rPr lang="de-DE">
                <a:latin typeface="Times New Roman" pitchFamily="-106" charset="0"/>
              </a:rPr>
              <a:pPr/>
              <a:t>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33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CF93-AB71-41C2-A432-E823A50BAD11}" type="slidenum">
              <a:rPr lang="de-DE"/>
              <a:pPr/>
              <a:t>34</a:t>
            </a:fld>
            <a:endParaRPr lang="de-DE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8BD5-19CF-44BB-810F-AA2AC67DFF59}" type="slidenum">
              <a:rPr lang="de-DE">
                <a:latin typeface="Times New Roman" pitchFamily="-106" charset="0"/>
              </a:rPr>
              <a:pPr/>
              <a:t>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EBF8-87D0-48DA-995A-D80929AA13A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5CDC5-09C7-4D28-99F9-BC9330BEE46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5BF23-71B4-42F1-985F-AC3311C2B5BC}" type="slidenum">
              <a:rPr lang="de-DE">
                <a:latin typeface="Times New Roman" pitchFamily="-106" charset="0"/>
              </a:rPr>
              <a:pPr/>
              <a:t>47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68682-34A5-4603-8294-91E677947D16}" type="slidenum">
              <a:rPr lang="de-DE">
                <a:latin typeface="Times New Roman" pitchFamily="-106" charset="0"/>
              </a:rPr>
              <a:pPr/>
              <a:t>48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B1B24-E354-405E-BC19-000A780BC859}" type="slidenum">
              <a:rPr lang="de-DE">
                <a:latin typeface="Times New Roman" pitchFamily="-106" charset="0"/>
              </a:rPr>
              <a:pPr/>
              <a:t>49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E10FB-3684-4724-83CE-AF527C863F52}" type="slidenum">
              <a:rPr lang="de-DE">
                <a:latin typeface="Times New Roman" pitchFamily="-106" charset="0"/>
              </a:rPr>
              <a:pPr/>
              <a:t>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DD039-D1EA-41D6-8805-5282D064F94B}" type="slidenum">
              <a:rPr lang="de-DE">
                <a:latin typeface="Times New Roman" pitchFamily="-106" charset="0"/>
              </a:rPr>
              <a:pPr/>
              <a:t>50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D790D-E953-43D3-A370-B2630D98E7C7}" type="slidenum">
              <a:rPr lang="de-DE">
                <a:latin typeface="Times New Roman" pitchFamily="-106" charset="0"/>
              </a:rPr>
              <a:pPr/>
              <a:t>51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241C8-E028-4DBC-A1B1-15500E976BD9}" type="slidenum">
              <a:rPr lang="de-DE">
                <a:latin typeface="Times New Roman" pitchFamily="-106" charset="0"/>
              </a:rPr>
              <a:pPr/>
              <a:t>52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FCD3D-91EE-4C7D-8B1E-98EA5526CB86}" type="slidenum">
              <a:rPr lang="de-DE">
                <a:latin typeface="Times New Roman" pitchFamily="-106" charset="0"/>
              </a:rPr>
              <a:pPr/>
              <a:t>53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C846E-6B79-4437-9F28-60175316F457}" type="slidenum">
              <a:rPr lang="de-DE">
                <a:latin typeface="Times New Roman" pitchFamily="-106" charset="0"/>
              </a:rPr>
              <a:pPr/>
              <a:t>54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5F052-3932-4D73-9809-3C5012635527}" type="slidenum">
              <a:rPr lang="de-DE">
                <a:latin typeface="Times New Roman" pitchFamily="-106" charset="0"/>
              </a:rPr>
              <a:pPr/>
              <a:t>55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B6E56-8CB0-4D38-A13A-3DFDEA0D5663}" type="slidenum">
              <a:rPr lang="de-DE">
                <a:latin typeface="Times New Roman" pitchFamily="-106" charset="0"/>
              </a:rPr>
              <a:pPr/>
              <a:t>56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8C07-3B9C-45A2-A5DF-B7D2C8BE36E5}" type="slidenum">
              <a:rPr lang="de-DE">
                <a:latin typeface="Times New Roman" pitchFamily="-106" charset="0"/>
              </a:rPr>
              <a:pPr/>
              <a:t>57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1441"/>
            <a:ext cx="5207490" cy="4605576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863F-9EC7-4B11-A24E-74098D68E812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18D69-D331-4A52-B14E-B66F718CC884}" type="slidenum">
              <a:rPr lang="de-DE">
                <a:latin typeface="Times New Roman" pitchFamily="-106" charset="0"/>
              </a:rPr>
              <a:pPr/>
              <a:t>61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F1EC9-339F-4806-AA0E-8258B6F5EC34}" type="slidenum">
              <a:rPr lang="de-DE">
                <a:latin typeface="Times New Roman" pitchFamily="-106" charset="0"/>
              </a:rPr>
              <a:pPr/>
              <a:t>6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70B49-D6DE-4756-B47F-D5B55DE9280E}" type="slidenum">
              <a:rPr lang="de-DE">
                <a:latin typeface="Times New Roman" pitchFamily="-106" charset="0"/>
              </a:rPr>
              <a:pPr/>
              <a:t>7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70B49-D6DE-4756-B47F-D5B55DE9280E}" type="slidenum">
              <a:rPr lang="de-DE">
                <a:latin typeface="Times New Roman" pitchFamily="-106" charset="0"/>
              </a:rPr>
              <a:pPr/>
              <a:t>8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6421-0A0B-446C-A2E0-4AB77A40E171}" type="slidenum">
              <a:rPr lang="de-DE">
                <a:latin typeface="Times New Roman" pitchFamily="-106" charset="0"/>
              </a:rPr>
              <a:pPr/>
              <a:t>9</a:t>
            </a:fld>
            <a:endParaRPr lang="de-DE">
              <a:latin typeface="Times New Roman" pitchFamily="-10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42A238-1CF0-44E7-974E-8DEF642D58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4121-C228-4CDC-843C-69BB009E78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48681-9A8E-4870-AEF2-1F8BE72A20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AC2D-C45C-4F61-835A-344D98514A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E52-2900-49F7-BFB8-2378E81EB2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1F4F-006B-40D6-B387-DF657180D8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F210-A49F-42B2-9189-A394729907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6007-CC6C-4245-87C1-E434A95960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DC88-F547-4C52-B5AC-D345C69138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071C-43CA-4C4B-8571-21E927F7E6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46AC-DB18-4429-97C9-B09A7F7B8C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07B4C017-21F2-4792-85DB-100740C65B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-106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-106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-106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-106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-106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..%5CPI2%5CKommunikation.ppt%23-1,120,Sicherheitsaspekt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z="4000" smtClean="0"/>
              <a:t>Sicherheitsaspekte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4563"/>
            <a:ext cx="9144000" cy="46434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3000"/>
              </a:spcAft>
            </a:pPr>
            <a:r>
              <a:rPr lang="de-DE" sz="3200" smtClean="0"/>
              <a:t>Identifikation und Authentisierung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3000"/>
              </a:spcAft>
            </a:pPr>
            <a:r>
              <a:rPr lang="de-DE" sz="3200" smtClean="0"/>
              <a:t>Autorisierung und Zugriffskontrolle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3000"/>
              </a:spcAft>
            </a:pPr>
            <a:r>
              <a:rPr lang="de-DE" sz="3200" smtClean="0"/>
              <a:t>Auditing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3200" b="1">
                <a:solidFill>
                  <a:srgbClr val="CC0099"/>
                </a:solidFill>
                <a:latin typeface="Tahoma" pitchFamily="-106" charset="0"/>
              </a:rPr>
              <a:t>Sicherheit im DBMS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mtClean="0"/>
              <a:t>Auditing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 marL="1533525">
              <a:lnSpc>
                <a:spcPct val="15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Beispiele</a:t>
            </a:r>
            <a:r>
              <a:rPr lang="de-DE" smtClean="0"/>
              <a:t>:</a:t>
            </a:r>
          </a:p>
          <a:p>
            <a:pPr marL="1533525">
              <a:lnSpc>
                <a:spcPct val="150000"/>
              </a:lnSpc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audit session by</a:t>
            </a:r>
            <a:r>
              <a:rPr lang="de-DE" smtClean="0"/>
              <a:t> system</a:t>
            </a:r>
          </a:p>
          <a:p>
            <a:pPr marL="2009775" lvl="1">
              <a:lnSpc>
                <a:spcPct val="150000"/>
              </a:lnSpc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whenever not successful</a:t>
            </a:r>
            <a:r>
              <a:rPr lang="de-DE" smtClean="0"/>
              <a:t>;</a:t>
            </a:r>
          </a:p>
          <a:p>
            <a:pPr marL="1533525">
              <a:lnSpc>
                <a:spcPct val="150000"/>
              </a:lnSpc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audit insert</a:t>
            </a:r>
            <a:r>
              <a:rPr lang="de-DE" b="1" smtClean="0"/>
              <a:t>, </a:t>
            </a:r>
            <a:r>
              <a:rPr lang="de-DE" b="1" smtClean="0">
                <a:solidFill>
                  <a:srgbClr val="FF0000"/>
                </a:solidFill>
              </a:rPr>
              <a:t>delete</a:t>
            </a:r>
            <a:r>
              <a:rPr lang="de-DE" b="1" smtClean="0"/>
              <a:t>, </a:t>
            </a:r>
            <a:r>
              <a:rPr lang="de-DE" b="1" smtClean="0">
                <a:solidFill>
                  <a:srgbClr val="FF0000"/>
                </a:solidFill>
              </a:rPr>
              <a:t>update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FF0000"/>
                </a:solidFill>
              </a:rPr>
              <a:t>on</a:t>
            </a:r>
            <a:r>
              <a:rPr lang="de-DE" b="1" smtClean="0"/>
              <a:t> </a:t>
            </a:r>
            <a:r>
              <a:rPr lang="de-DE" smtClean="0"/>
              <a:t>Professoren;</a:t>
            </a:r>
            <a:endParaRPr lang="de-DE" b="1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Rollenbasierte Autorisierung</a:t>
            </a:r>
            <a:br>
              <a:rPr lang="de-DE" sz="3200" smtClean="0"/>
            </a:br>
            <a:r>
              <a:rPr lang="de-DE" sz="3200" smtClean="0"/>
              <a:t>RBAC: Role Based Access Control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 l="18501" t="24080" r="14455" b="17603"/>
          <a:stretch>
            <a:fillRect/>
          </a:stretch>
        </p:blipFill>
        <p:spPr bwMode="auto">
          <a:xfrm>
            <a:off x="0" y="1268413"/>
            <a:ext cx="9144000" cy="49704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RbAC: Role based Access Support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025" y="1214438"/>
            <a:ext cx="9344025" cy="5456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Verfeinerungen des Autorisierungsmodells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000" smtClean="0">
                <a:solidFill>
                  <a:srgbClr val="FF5050"/>
                </a:solidFill>
              </a:rPr>
              <a:t>explizite</a:t>
            </a:r>
            <a:r>
              <a:rPr lang="de-DE" sz="2000" smtClean="0"/>
              <a:t> / </a:t>
            </a:r>
            <a:r>
              <a:rPr lang="de-DE" sz="2000" smtClean="0">
                <a:solidFill>
                  <a:srgbClr val="FF5050"/>
                </a:solidFill>
              </a:rPr>
              <a:t>implizite</a:t>
            </a:r>
            <a:r>
              <a:rPr lang="de-DE" sz="2000" smtClean="0"/>
              <a:t> Autorisierung</a:t>
            </a:r>
          </a:p>
          <a:p>
            <a:pPr>
              <a:lnSpc>
                <a:spcPct val="80000"/>
              </a:lnSpc>
            </a:pPr>
            <a:r>
              <a:rPr lang="de-DE" sz="2000" smtClean="0">
                <a:solidFill>
                  <a:srgbClr val="FF5050"/>
                </a:solidFill>
              </a:rPr>
              <a:t>positive</a:t>
            </a:r>
            <a:r>
              <a:rPr lang="de-DE" sz="2000" smtClean="0"/>
              <a:t> / </a:t>
            </a:r>
            <a:r>
              <a:rPr lang="de-DE" sz="2000" smtClean="0">
                <a:solidFill>
                  <a:srgbClr val="FF5050"/>
                </a:solidFill>
              </a:rPr>
              <a:t>negative</a:t>
            </a:r>
            <a:r>
              <a:rPr lang="de-DE" sz="2000" smtClean="0"/>
              <a:t> Autorisierung</a:t>
            </a:r>
          </a:p>
          <a:p>
            <a:pPr>
              <a:lnSpc>
                <a:spcPct val="80000"/>
              </a:lnSpc>
            </a:pPr>
            <a:r>
              <a:rPr lang="de-DE" sz="2000" smtClean="0">
                <a:solidFill>
                  <a:srgbClr val="FF5050"/>
                </a:solidFill>
              </a:rPr>
              <a:t>starke</a:t>
            </a:r>
            <a:r>
              <a:rPr lang="de-DE" sz="2000" smtClean="0"/>
              <a:t> / </a:t>
            </a:r>
            <a:r>
              <a:rPr lang="de-DE" sz="2000" smtClean="0">
                <a:solidFill>
                  <a:srgbClr val="FF5050"/>
                </a:solidFill>
              </a:rPr>
              <a:t>schwache</a:t>
            </a:r>
            <a:r>
              <a:rPr lang="de-DE" sz="2000" smtClean="0"/>
              <a:t> Autorisierung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80000"/>
              </a:spcAft>
              <a:buFont typeface="Webdings" pitchFamily="-106" charset="2"/>
              <a:buNone/>
            </a:pPr>
            <a:r>
              <a:rPr lang="de-DE" sz="2000" smtClean="0">
                <a:solidFill>
                  <a:srgbClr val="CC0099"/>
                </a:solidFill>
              </a:rPr>
              <a:t>Autorisierungsalgorithmus</a:t>
            </a:r>
            <a:r>
              <a:rPr lang="de-DE" sz="2000" smtClean="0"/>
              <a:t>: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/>
              <a:t>wenn</a:t>
            </a:r>
            <a:r>
              <a:rPr lang="de-DE" sz="2000" smtClean="0"/>
              <a:t> es eine explizite oder implizite starke Autorisierung </a:t>
            </a:r>
            <a:r>
              <a:rPr lang="de-DE" sz="2000" i="1" smtClean="0">
                <a:solidFill>
                  <a:srgbClr val="3366FF"/>
                </a:solidFill>
              </a:rPr>
              <a:t>(o, s, t)</a:t>
            </a:r>
            <a:r>
              <a:rPr lang="de-DE" sz="2000" smtClean="0"/>
              <a:t> gibt,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/>
              <a:t>dann</a:t>
            </a:r>
            <a:r>
              <a:rPr lang="de-DE" sz="2000" smtClean="0"/>
              <a:t> erlaube die Operation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/>
              <a:t>wenn</a:t>
            </a:r>
            <a:r>
              <a:rPr lang="de-DE" sz="2000" smtClean="0"/>
              <a:t> es eine explizite oder implizite starke negative Autorisierung </a:t>
            </a:r>
            <a:r>
              <a:rPr lang="de-DE" sz="2000" i="1" smtClean="0">
                <a:solidFill>
                  <a:srgbClr val="3366FF"/>
                </a:solidFill>
              </a:rPr>
              <a:t>(o, s, </a:t>
            </a:r>
            <a:r>
              <a:rPr lang="de-DE" sz="2000" i="1" smtClean="0">
                <a:solidFill>
                  <a:srgbClr val="3366FF"/>
                </a:solidFill>
                <a:sym typeface="Symbol" pitchFamily="-106" charset="2"/>
              </a:rPr>
              <a:t>t)</a:t>
            </a:r>
            <a:r>
              <a:rPr lang="de-DE" sz="2000" smtClean="0">
                <a:sym typeface="Symbol" pitchFamily="-106" charset="2"/>
              </a:rPr>
              <a:t> gibt, 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>
                <a:sym typeface="Symbol" pitchFamily="-106" charset="2"/>
              </a:rPr>
              <a:t>dann</a:t>
            </a:r>
            <a:r>
              <a:rPr lang="de-DE" sz="2000" smtClean="0">
                <a:sym typeface="Symbol" pitchFamily="-106" charset="2"/>
              </a:rPr>
              <a:t> verbiete die Operation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>
                <a:sym typeface="Symbol" pitchFamily="-106" charset="2"/>
              </a:rPr>
              <a:t>ansonsten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>
                <a:sym typeface="Symbol" pitchFamily="-106" charset="2"/>
              </a:rPr>
              <a:t>wenn</a:t>
            </a:r>
            <a:r>
              <a:rPr lang="de-DE" sz="2000" smtClean="0">
                <a:sym typeface="Symbol" pitchFamily="-106" charset="2"/>
              </a:rPr>
              <a:t> es eine explizite oder implizite schwache Autorisierung </a:t>
            </a:r>
            <a:r>
              <a:rPr lang="de-DE" sz="2000" i="1" smtClean="0">
                <a:solidFill>
                  <a:srgbClr val="3366FF"/>
                </a:solidFill>
                <a:sym typeface="Symbol" pitchFamily="-106" charset="2"/>
              </a:rPr>
              <a:t>[o, s, t]</a:t>
            </a:r>
            <a:r>
              <a:rPr lang="de-DE" sz="2000" smtClean="0">
                <a:sym typeface="Symbol" pitchFamily="-106" charset="2"/>
              </a:rPr>
              <a:t> gibt, </a:t>
            </a:r>
          </a:p>
          <a:p>
            <a:pPr lvl="2">
              <a:lnSpc>
                <a:spcPct val="80000"/>
              </a:lnSpc>
              <a:buFont typeface="Webdings" pitchFamily="-106" charset="2"/>
              <a:buNone/>
            </a:pPr>
            <a:r>
              <a:rPr lang="de-DE" b="1" smtClean="0">
                <a:sym typeface="Symbol" pitchFamily="-106" charset="2"/>
              </a:rPr>
              <a:t>dann</a:t>
            </a:r>
            <a:r>
              <a:rPr lang="de-DE" smtClean="0">
                <a:sym typeface="Symbol" pitchFamily="-106" charset="2"/>
              </a:rPr>
              <a:t> erlaube die Operation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sz="2000" b="1" smtClean="0">
                <a:sym typeface="Symbol" pitchFamily="-106" charset="2"/>
              </a:rPr>
              <a:t>wenn</a:t>
            </a:r>
            <a:r>
              <a:rPr lang="de-DE" sz="2000" smtClean="0">
                <a:sym typeface="Symbol" pitchFamily="-106" charset="2"/>
              </a:rPr>
              <a:t> es eine explizite oder implizite schwache Autorisierung </a:t>
            </a:r>
            <a:r>
              <a:rPr lang="de-DE" sz="2000" i="1" smtClean="0">
                <a:solidFill>
                  <a:srgbClr val="3366FF"/>
                </a:solidFill>
                <a:sym typeface="Symbol" pitchFamily="-106" charset="2"/>
              </a:rPr>
              <a:t>[o, s, t]</a:t>
            </a:r>
            <a:r>
              <a:rPr lang="de-DE" sz="2000" smtClean="0">
                <a:sym typeface="Symbol" pitchFamily="-106" charset="2"/>
              </a:rPr>
              <a:t> gibt, </a:t>
            </a:r>
          </a:p>
          <a:p>
            <a:pPr lvl="2">
              <a:lnSpc>
                <a:spcPct val="80000"/>
              </a:lnSpc>
              <a:buFont typeface="Webdings" pitchFamily="-106" charset="2"/>
              <a:buNone/>
            </a:pPr>
            <a:r>
              <a:rPr lang="de-DE" b="1" smtClean="0">
                <a:sym typeface="Symbol" pitchFamily="-106" charset="2"/>
              </a:rPr>
              <a:t>dann</a:t>
            </a:r>
            <a:r>
              <a:rPr lang="de-DE" smtClean="0">
                <a:sym typeface="Symbol" pitchFamily="-106" charset="2"/>
              </a:rPr>
              <a:t> verbiete die Operation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de-DE" sz="3200" smtClean="0"/>
              <a:t>Implizite Autorisierung von Subjekten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r>
              <a:rPr lang="de-DE" smtClean="0">
                <a:solidFill>
                  <a:srgbClr val="FF5050"/>
                </a:solidFill>
              </a:rPr>
              <a:t>explizite</a:t>
            </a:r>
            <a:r>
              <a:rPr lang="de-DE" smtClean="0"/>
              <a:t> </a:t>
            </a:r>
            <a:r>
              <a:rPr lang="de-DE" smtClean="0">
                <a:solidFill>
                  <a:srgbClr val="FF0000"/>
                </a:solidFill>
              </a:rPr>
              <a:t>positive</a:t>
            </a:r>
            <a:r>
              <a:rPr lang="de-DE" smtClean="0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 smtClean="0">
                <a:solidFill>
                  <a:srgbClr val="66FF99"/>
                </a:solidFill>
              </a:rPr>
              <a:t>implizite</a:t>
            </a:r>
            <a:r>
              <a:rPr lang="de-DE" smtClean="0"/>
              <a:t> </a:t>
            </a:r>
            <a:r>
              <a:rPr lang="de-DE" smtClean="0">
                <a:solidFill>
                  <a:srgbClr val="FF0000"/>
                </a:solidFill>
              </a:rPr>
              <a:t>positive</a:t>
            </a:r>
            <a:r>
              <a:rPr lang="de-DE" smtClean="0"/>
              <a:t> Autorisierung auf allen </a:t>
            </a:r>
            <a:r>
              <a:rPr lang="de-DE" i="1" smtClean="0">
                <a:solidFill>
                  <a:srgbClr val="3366FF"/>
                </a:solidFill>
              </a:rPr>
              <a:t>höheren</a:t>
            </a:r>
            <a:r>
              <a:rPr lang="de-DE" smtClean="0"/>
              <a:t> Stufen</a:t>
            </a:r>
          </a:p>
          <a:p>
            <a:r>
              <a:rPr lang="de-DE" smtClean="0">
                <a:solidFill>
                  <a:srgbClr val="FF5050"/>
                </a:solidFill>
              </a:rPr>
              <a:t>explizite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negative</a:t>
            </a:r>
            <a:r>
              <a:rPr lang="de-DE" smtClean="0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 smtClean="0">
                <a:solidFill>
                  <a:srgbClr val="66FF99"/>
                </a:solidFill>
              </a:rPr>
              <a:t>implizite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negative</a:t>
            </a:r>
            <a:r>
              <a:rPr lang="de-DE" smtClean="0"/>
              <a:t> Autorisierung auf allen </a:t>
            </a:r>
            <a:r>
              <a:rPr lang="de-DE" i="1" smtClean="0">
                <a:solidFill>
                  <a:srgbClr val="3366FF"/>
                </a:solidFill>
              </a:rPr>
              <a:t>niedrigeren</a:t>
            </a:r>
            <a:r>
              <a:rPr lang="de-DE" smtClean="0"/>
              <a:t> Stufen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752850" y="685800"/>
            <a:ext cx="16383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Rektor / in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57600" y="4419600"/>
            <a:ext cx="1828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Angestellte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715000" y="1828800"/>
            <a:ext cx="2133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Referatsleiter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753100" y="3017838"/>
            <a:ext cx="20574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Verwaltungs-angestellte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600200" y="1371600"/>
            <a:ext cx="1371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Dekane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371600" y="2286000"/>
            <a:ext cx="1828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Professoren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990600" y="3200400"/>
            <a:ext cx="25908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wissenschaftliche</a:t>
            </a:r>
            <a:br>
              <a:rPr lang="de-DE">
                <a:latin typeface="Tahoma" pitchFamily="-106" charset="0"/>
              </a:rPr>
            </a:br>
            <a:r>
              <a:rPr lang="de-DE">
                <a:latin typeface="Tahoma" pitchFamily="-106" charset="0"/>
              </a:rPr>
              <a:t>Angestellte</a:t>
            </a:r>
          </a:p>
        </p:txBody>
      </p:sp>
      <p:cxnSp>
        <p:nvCxnSpPr>
          <p:cNvPr id="18443" name="AutoShape 13"/>
          <p:cNvCxnSpPr>
            <a:cxnSpLocks noChangeShapeType="1"/>
            <a:stCxn id="18442" idx="2"/>
            <a:endCxn id="18437" idx="1"/>
          </p:cNvCxnSpPr>
          <p:nvPr/>
        </p:nvCxnSpPr>
        <p:spPr bwMode="auto">
          <a:xfrm>
            <a:off x="2286000" y="4022725"/>
            <a:ext cx="1371600" cy="6254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4"/>
          <p:cNvCxnSpPr>
            <a:cxnSpLocks noChangeShapeType="1"/>
            <a:stCxn id="18441" idx="2"/>
            <a:endCxn id="18442" idx="0"/>
          </p:cNvCxnSpPr>
          <p:nvPr/>
        </p:nvCxnSpPr>
        <p:spPr bwMode="auto">
          <a:xfrm>
            <a:off x="2286000" y="2743200"/>
            <a:ext cx="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5"/>
          <p:cNvCxnSpPr>
            <a:cxnSpLocks noChangeShapeType="1"/>
            <a:stCxn id="18440" idx="2"/>
            <a:endCxn id="18441" idx="0"/>
          </p:cNvCxnSpPr>
          <p:nvPr/>
        </p:nvCxnSpPr>
        <p:spPr bwMode="auto">
          <a:xfrm>
            <a:off x="2286000" y="1828800"/>
            <a:ext cx="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16"/>
          <p:cNvCxnSpPr>
            <a:cxnSpLocks noChangeShapeType="1"/>
            <a:stCxn id="18436" idx="1"/>
            <a:endCxn id="18440" idx="0"/>
          </p:cNvCxnSpPr>
          <p:nvPr/>
        </p:nvCxnSpPr>
        <p:spPr bwMode="auto">
          <a:xfrm flipH="1">
            <a:off x="2286000" y="914400"/>
            <a:ext cx="146685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AutoShape 17"/>
          <p:cNvCxnSpPr>
            <a:cxnSpLocks noChangeShapeType="1"/>
            <a:stCxn id="18436" idx="3"/>
            <a:endCxn id="18438" idx="0"/>
          </p:cNvCxnSpPr>
          <p:nvPr/>
        </p:nvCxnSpPr>
        <p:spPr bwMode="auto">
          <a:xfrm>
            <a:off x="5391150" y="914400"/>
            <a:ext cx="1390650" cy="914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8" name="AutoShape 18"/>
          <p:cNvCxnSpPr>
            <a:cxnSpLocks noChangeShapeType="1"/>
            <a:stCxn id="18438" idx="2"/>
            <a:endCxn id="18439" idx="0"/>
          </p:cNvCxnSpPr>
          <p:nvPr/>
        </p:nvCxnSpPr>
        <p:spPr bwMode="auto">
          <a:xfrm>
            <a:off x="6781800" y="2286000"/>
            <a:ext cx="0" cy="7318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9" name="AutoShape 19"/>
          <p:cNvCxnSpPr>
            <a:cxnSpLocks noChangeShapeType="1"/>
            <a:stCxn id="18439" idx="2"/>
            <a:endCxn id="18437" idx="3"/>
          </p:cNvCxnSpPr>
          <p:nvPr/>
        </p:nvCxnSpPr>
        <p:spPr bwMode="auto">
          <a:xfrm flipH="1">
            <a:off x="5486400" y="3840163"/>
            <a:ext cx="1295400" cy="8080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1"/>
          <p:cNvSpPr>
            <a:spLocks noChangeShapeType="1"/>
          </p:cNvSpPr>
          <p:nvPr/>
        </p:nvSpPr>
        <p:spPr bwMode="auto">
          <a:xfrm flipV="1">
            <a:off x="4859338" y="4730750"/>
            <a:ext cx="0" cy="64928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59" name="Freeform 27"/>
          <p:cNvSpPr>
            <a:spLocks/>
          </p:cNvSpPr>
          <p:nvPr/>
        </p:nvSpPr>
        <p:spPr bwMode="auto">
          <a:xfrm>
            <a:off x="5364163" y="1289050"/>
            <a:ext cx="2522537" cy="3946525"/>
          </a:xfrm>
          <a:custGeom>
            <a:avLst/>
            <a:gdLst>
              <a:gd name="T0" fmla="*/ 0 w 1589"/>
              <a:gd name="T1" fmla="*/ 2486 h 2486"/>
              <a:gd name="T2" fmla="*/ 1589 w 1589"/>
              <a:gd name="T3" fmla="*/ 1888 h 2486"/>
              <a:gd name="T4" fmla="*/ 1573 w 1589"/>
              <a:gd name="T5" fmla="*/ 608 h 2486"/>
              <a:gd name="T6" fmla="*/ 45 w 1589"/>
              <a:gd name="T7" fmla="*/ 0 h 2486"/>
              <a:gd name="T8" fmla="*/ 0 60000 65536"/>
              <a:gd name="T9" fmla="*/ 0 60000 65536"/>
              <a:gd name="T10" fmla="*/ 0 60000 65536"/>
              <a:gd name="T11" fmla="*/ 0 60000 65536"/>
              <a:gd name="T12" fmla="*/ 0 w 1589"/>
              <a:gd name="T13" fmla="*/ 0 h 2486"/>
              <a:gd name="T14" fmla="*/ 1589 w 1589"/>
              <a:gd name="T15" fmla="*/ 2486 h 2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9" h="2486">
                <a:moveTo>
                  <a:pt x="0" y="2486"/>
                </a:moveTo>
                <a:lnTo>
                  <a:pt x="1589" y="1888"/>
                </a:lnTo>
                <a:lnTo>
                  <a:pt x="1573" y="608"/>
                </a:lnTo>
                <a:lnTo>
                  <a:pt x="45" y="0"/>
                </a:lnTo>
              </a:path>
            </a:pathLst>
          </a:cu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0" name="Freeform 26"/>
          <p:cNvSpPr>
            <a:spLocks/>
          </p:cNvSpPr>
          <p:nvPr/>
        </p:nvSpPr>
        <p:spPr bwMode="auto">
          <a:xfrm>
            <a:off x="1258888" y="1274763"/>
            <a:ext cx="2520950" cy="4032250"/>
          </a:xfrm>
          <a:custGeom>
            <a:avLst/>
            <a:gdLst>
              <a:gd name="T0" fmla="*/ 1497 w 1588"/>
              <a:gd name="T1" fmla="*/ 2540 h 2540"/>
              <a:gd name="T2" fmla="*/ 0 w 1588"/>
              <a:gd name="T3" fmla="*/ 2132 h 2540"/>
              <a:gd name="T4" fmla="*/ 0 w 1588"/>
              <a:gd name="T5" fmla="*/ 318 h 2540"/>
              <a:gd name="T6" fmla="*/ 1588 w 1588"/>
              <a:gd name="T7" fmla="*/ 0 h 2540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2540"/>
              <a:gd name="T14" fmla="*/ 1588 w 1588"/>
              <a:gd name="T15" fmla="*/ 2540 h 2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2540">
                <a:moveTo>
                  <a:pt x="1497" y="2540"/>
                </a:moveTo>
                <a:lnTo>
                  <a:pt x="0" y="2132"/>
                </a:lnTo>
                <a:lnTo>
                  <a:pt x="0" y="318"/>
                </a:lnTo>
                <a:lnTo>
                  <a:pt x="1588" y="0"/>
                </a:lnTo>
              </a:path>
            </a:pathLst>
          </a:cu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de-DE" sz="2800" smtClean="0"/>
              <a:t>Starke und schwache Autorisierung</a:t>
            </a:r>
            <a:br>
              <a:rPr lang="de-DE" sz="2800" smtClean="0"/>
            </a:br>
            <a:r>
              <a:rPr lang="de-DE" sz="2800" smtClean="0"/>
              <a:t>am Beispiel der Autorisierung von Subjekten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752850" y="1123950"/>
            <a:ext cx="16383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Rektor / in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3657600" y="4857750"/>
            <a:ext cx="1828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Angestellte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615113" y="2266950"/>
            <a:ext cx="2133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Referatsleiter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6653213" y="3455988"/>
            <a:ext cx="20574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Verwaltungs-angestellte</a:t>
            </a: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788988" y="1809750"/>
            <a:ext cx="1371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Dekane</a:t>
            </a:r>
          </a:p>
        </p:txBody>
      </p:sp>
      <p:sp>
        <p:nvSpPr>
          <p:cNvPr id="19467" name="Text Box 9"/>
          <p:cNvSpPr txBox="1">
            <a:spLocks noChangeArrowheads="1"/>
          </p:cNvSpPr>
          <p:nvPr/>
        </p:nvSpPr>
        <p:spPr bwMode="auto">
          <a:xfrm>
            <a:off x="560388" y="2724150"/>
            <a:ext cx="1828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Professoren</a:t>
            </a:r>
          </a:p>
        </p:txBody>
      </p: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179388" y="3638550"/>
            <a:ext cx="25908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wissenschaftliche</a:t>
            </a:r>
            <a:br>
              <a:rPr lang="de-DE">
                <a:latin typeface="Tahoma" pitchFamily="-106" charset="0"/>
              </a:rPr>
            </a:br>
            <a:r>
              <a:rPr lang="de-DE">
                <a:latin typeface="Tahoma" pitchFamily="-106" charset="0"/>
              </a:rPr>
              <a:t>Angestellte</a:t>
            </a:r>
          </a:p>
        </p:txBody>
      </p:sp>
      <p:cxnSp>
        <p:nvCxnSpPr>
          <p:cNvPr id="19469" name="AutoShape 11"/>
          <p:cNvCxnSpPr>
            <a:cxnSpLocks noChangeShapeType="1"/>
            <a:stCxn id="19468" idx="2"/>
            <a:endCxn id="19463" idx="1"/>
          </p:cNvCxnSpPr>
          <p:nvPr/>
        </p:nvCxnSpPr>
        <p:spPr bwMode="auto">
          <a:xfrm>
            <a:off x="1474788" y="4460875"/>
            <a:ext cx="2182812" cy="6254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AutoShape 12"/>
          <p:cNvCxnSpPr>
            <a:cxnSpLocks noChangeShapeType="1"/>
            <a:stCxn id="19467" idx="2"/>
            <a:endCxn id="19468" idx="0"/>
          </p:cNvCxnSpPr>
          <p:nvPr/>
        </p:nvCxnSpPr>
        <p:spPr bwMode="auto">
          <a:xfrm>
            <a:off x="1474788" y="3181350"/>
            <a:ext cx="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13"/>
          <p:cNvCxnSpPr>
            <a:cxnSpLocks noChangeShapeType="1"/>
            <a:stCxn id="19466" idx="2"/>
            <a:endCxn id="19467" idx="0"/>
          </p:cNvCxnSpPr>
          <p:nvPr/>
        </p:nvCxnSpPr>
        <p:spPr bwMode="auto">
          <a:xfrm>
            <a:off x="1474788" y="2266950"/>
            <a:ext cx="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2" name="AutoShape 14"/>
          <p:cNvCxnSpPr>
            <a:cxnSpLocks noChangeShapeType="1"/>
            <a:stCxn id="19462" idx="1"/>
            <a:endCxn id="19466" idx="0"/>
          </p:cNvCxnSpPr>
          <p:nvPr/>
        </p:nvCxnSpPr>
        <p:spPr bwMode="auto">
          <a:xfrm flipH="1">
            <a:off x="1474788" y="1352550"/>
            <a:ext cx="2278062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3" name="AutoShape 15"/>
          <p:cNvCxnSpPr>
            <a:cxnSpLocks noChangeShapeType="1"/>
            <a:stCxn id="19462" idx="3"/>
            <a:endCxn id="19464" idx="0"/>
          </p:cNvCxnSpPr>
          <p:nvPr/>
        </p:nvCxnSpPr>
        <p:spPr bwMode="auto">
          <a:xfrm>
            <a:off x="5391150" y="1352550"/>
            <a:ext cx="2290763" cy="914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4" name="AutoShape 16"/>
          <p:cNvCxnSpPr>
            <a:cxnSpLocks noChangeShapeType="1"/>
            <a:stCxn id="19464" idx="2"/>
            <a:endCxn id="19465" idx="0"/>
          </p:cNvCxnSpPr>
          <p:nvPr/>
        </p:nvCxnSpPr>
        <p:spPr bwMode="auto">
          <a:xfrm>
            <a:off x="7681913" y="2724150"/>
            <a:ext cx="0" cy="7318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5" name="AutoShape 17"/>
          <p:cNvCxnSpPr>
            <a:cxnSpLocks noChangeShapeType="1"/>
            <a:stCxn id="19465" idx="2"/>
            <a:endCxn id="19463" idx="3"/>
          </p:cNvCxnSpPr>
          <p:nvPr/>
        </p:nvCxnSpPr>
        <p:spPr bwMode="auto">
          <a:xfrm flipH="1">
            <a:off x="5486400" y="4278313"/>
            <a:ext cx="2195513" cy="8080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1123950" y="6021388"/>
            <a:ext cx="6894513" cy="7794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  <a:latin typeface="Tahoma" pitchFamily="-106" charset="0"/>
              </a:rPr>
              <a:t>starke pos. Autorisierung</a:t>
            </a:r>
            <a:r>
              <a:rPr lang="de-DE" sz="1800">
                <a:latin typeface="Tahoma" pitchFamily="-106" charset="0"/>
              </a:rPr>
              <a:t>	</a:t>
            </a:r>
            <a:r>
              <a:rPr lang="de-DE" sz="1800" b="1">
                <a:solidFill>
                  <a:srgbClr val="FF0000"/>
                </a:solidFill>
                <a:latin typeface="Tahoma" pitchFamily="-106" charset="0"/>
              </a:rPr>
              <a:t>starke neg. Autorisierung</a:t>
            </a:r>
          </a:p>
          <a:p>
            <a:pPr algn="l">
              <a:spcBef>
                <a:spcPct val="50000"/>
              </a:spcBef>
            </a:pPr>
            <a:r>
              <a:rPr lang="de-DE" sz="1800">
                <a:solidFill>
                  <a:srgbClr val="66FF66"/>
                </a:solidFill>
                <a:latin typeface="Tahoma" pitchFamily="-106" charset="0"/>
              </a:rPr>
              <a:t>schwache pos. Autorisierung</a:t>
            </a:r>
            <a:r>
              <a:rPr lang="de-DE" sz="1800">
                <a:latin typeface="Tahoma" pitchFamily="-106" charset="0"/>
              </a:rPr>
              <a:t>	</a:t>
            </a:r>
            <a:r>
              <a:rPr lang="de-DE" sz="1800">
                <a:solidFill>
                  <a:srgbClr val="FF5050"/>
                </a:solidFill>
                <a:latin typeface="Tahoma" pitchFamily="-106" charset="0"/>
              </a:rPr>
              <a:t>schwache neg. Autorisierung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852863" y="3003550"/>
            <a:ext cx="1439862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Aushilfen</a:t>
            </a:r>
          </a:p>
        </p:txBody>
      </p:sp>
      <p:cxnSp>
        <p:nvCxnSpPr>
          <p:cNvPr id="19478" name="AutoShape 22"/>
          <p:cNvCxnSpPr>
            <a:cxnSpLocks noChangeShapeType="1"/>
            <a:stCxn id="19477" idx="2"/>
            <a:endCxn id="19463" idx="0"/>
          </p:cNvCxnSpPr>
          <p:nvPr/>
        </p:nvCxnSpPr>
        <p:spPr bwMode="auto">
          <a:xfrm flipH="1">
            <a:off x="4572000" y="3460750"/>
            <a:ext cx="1588" cy="1397000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19479" name="AutoShape 23"/>
          <p:cNvCxnSpPr>
            <a:cxnSpLocks noChangeShapeType="1"/>
            <a:stCxn id="19462" idx="2"/>
            <a:endCxn id="19477" idx="0"/>
          </p:cNvCxnSpPr>
          <p:nvPr/>
        </p:nvCxnSpPr>
        <p:spPr bwMode="auto">
          <a:xfrm>
            <a:off x="4572000" y="1581150"/>
            <a:ext cx="1588" cy="1422400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76600" y="5380038"/>
            <a:ext cx="2663825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66FF66"/>
                </a:solidFill>
                <a:latin typeface="Tahoma" pitchFamily="-106" charset="0"/>
              </a:rPr>
              <a:t>Leserecht: Name/Raum aller Angestellten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203575" y="3435350"/>
            <a:ext cx="2663825" cy="915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  <a:latin typeface="Tahoma" pitchFamily="-106" charset="0"/>
              </a:rPr>
              <a:t>Leserecht: Name/Raum aller Angestellten</a:t>
            </a:r>
          </a:p>
        </p:txBody>
      </p:sp>
      <p:sp>
        <p:nvSpPr>
          <p:cNvPr id="19482" name="AutoShape 32"/>
          <p:cNvSpPr>
            <a:spLocks noChangeArrowheads="1"/>
          </p:cNvSpPr>
          <p:nvPr/>
        </p:nvSpPr>
        <p:spPr bwMode="auto">
          <a:xfrm>
            <a:off x="4716463" y="4443413"/>
            <a:ext cx="288925" cy="360362"/>
          </a:xfrm>
          <a:prstGeom prst="lightningBolt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anchor="ctr" anchorCtr="1"/>
          <a:lstStyle/>
          <a:p>
            <a:r>
              <a:rPr lang="de-DE" sz="3200" smtClean="0"/>
              <a:t>Implizite Autorisierung von Operationen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9144000" cy="3581400"/>
          </a:xfrm>
        </p:spPr>
        <p:txBody>
          <a:bodyPr/>
          <a:lstStyle/>
          <a:p>
            <a:r>
              <a:rPr lang="de-DE" smtClean="0">
                <a:solidFill>
                  <a:srgbClr val="FF5050"/>
                </a:solidFill>
              </a:rPr>
              <a:t>explizite</a:t>
            </a:r>
            <a:r>
              <a:rPr lang="de-DE" smtClean="0"/>
              <a:t> </a:t>
            </a:r>
            <a:r>
              <a:rPr lang="de-DE" smtClean="0">
                <a:solidFill>
                  <a:srgbClr val="FF0000"/>
                </a:solidFill>
              </a:rPr>
              <a:t>positive</a:t>
            </a:r>
            <a:r>
              <a:rPr lang="de-DE" smtClean="0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 smtClean="0">
                <a:solidFill>
                  <a:srgbClr val="66FF99"/>
                </a:solidFill>
              </a:rPr>
              <a:t>implizite</a:t>
            </a:r>
            <a:r>
              <a:rPr lang="de-DE" smtClean="0"/>
              <a:t> </a:t>
            </a:r>
            <a:r>
              <a:rPr lang="de-DE" smtClean="0">
                <a:solidFill>
                  <a:srgbClr val="FF0000"/>
                </a:solidFill>
              </a:rPr>
              <a:t>positive</a:t>
            </a:r>
            <a:r>
              <a:rPr lang="de-DE" smtClean="0"/>
              <a:t> Autorisierung auf allen </a:t>
            </a:r>
            <a:r>
              <a:rPr lang="de-DE" i="1" smtClean="0">
                <a:solidFill>
                  <a:srgbClr val="3366FF"/>
                </a:solidFill>
              </a:rPr>
              <a:t>niedrigeren</a:t>
            </a:r>
            <a:r>
              <a:rPr lang="de-DE" smtClean="0"/>
              <a:t> Stufen</a:t>
            </a:r>
          </a:p>
          <a:p>
            <a:r>
              <a:rPr lang="de-DE" smtClean="0">
                <a:solidFill>
                  <a:srgbClr val="FF5050"/>
                </a:solidFill>
              </a:rPr>
              <a:t>explizite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negative</a:t>
            </a:r>
            <a:r>
              <a:rPr lang="de-DE" smtClean="0"/>
              <a:t> Autorisierung</a:t>
            </a:r>
          </a:p>
          <a:p>
            <a:pPr lvl="1">
              <a:buFont typeface="Symbol" pitchFamily="-106" charset="2"/>
              <a:buChar char="Þ"/>
            </a:pPr>
            <a:r>
              <a:rPr lang="de-DE" smtClean="0">
                <a:solidFill>
                  <a:srgbClr val="66FF99"/>
                </a:solidFill>
              </a:rPr>
              <a:t>implizite</a:t>
            </a:r>
            <a:r>
              <a:rPr lang="de-DE" smtClean="0"/>
              <a:t> </a:t>
            </a:r>
            <a:r>
              <a:rPr lang="de-DE" smtClean="0">
                <a:solidFill>
                  <a:srgbClr val="0000FF"/>
                </a:solidFill>
              </a:rPr>
              <a:t>negative</a:t>
            </a:r>
            <a:r>
              <a:rPr lang="de-DE" smtClean="0"/>
              <a:t> Autorisierung auf allen </a:t>
            </a:r>
            <a:r>
              <a:rPr lang="de-DE" i="1" smtClean="0">
                <a:solidFill>
                  <a:srgbClr val="3366FF"/>
                </a:solidFill>
              </a:rPr>
              <a:t>höheren</a:t>
            </a:r>
            <a:r>
              <a:rPr lang="de-DE" smtClean="0"/>
              <a:t> Stufen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90900" y="8382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schreiben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90900" y="21336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lesen</a:t>
            </a:r>
          </a:p>
        </p:txBody>
      </p:sp>
      <p:cxnSp>
        <p:nvCxnSpPr>
          <p:cNvPr id="20486" name="AutoShape 6"/>
          <p:cNvCxnSpPr>
            <a:cxnSpLocks noChangeShapeType="1"/>
            <a:stCxn id="20484" idx="2"/>
            <a:endCxn id="20485" idx="0"/>
          </p:cNvCxnSpPr>
          <p:nvPr/>
        </p:nvCxnSpPr>
        <p:spPr bwMode="auto">
          <a:xfrm>
            <a:off x="4572000" y="1295400"/>
            <a:ext cx="0" cy="838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lg" len="lg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de-DE" sz="3200" smtClean="0"/>
              <a:t>Implizite Autorisierung von Objekten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2638"/>
            <a:ext cx="9144000" cy="746125"/>
          </a:xfrm>
        </p:spPr>
        <p:txBody>
          <a:bodyPr/>
          <a:lstStyle/>
          <a:p>
            <a:r>
              <a:rPr lang="de-DE" smtClean="0">
                <a:solidFill>
                  <a:srgbClr val="FF5050"/>
                </a:solidFill>
              </a:rPr>
              <a:t>Implikationen</a:t>
            </a:r>
            <a:r>
              <a:rPr lang="de-DE" smtClean="0"/>
              <a:t> abhängig von </a:t>
            </a:r>
            <a:r>
              <a:rPr lang="de-DE" smtClean="0">
                <a:solidFill>
                  <a:srgbClr val="FF5050"/>
                </a:solidFill>
              </a:rPr>
              <a:t>Operation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90900" y="11430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Datenbank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390900" y="20574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Schema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390900" y="28956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Relation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390900" y="37338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Tupel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390900" y="4572000"/>
            <a:ext cx="23622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Attribut</a:t>
            </a:r>
          </a:p>
        </p:txBody>
      </p:sp>
      <p:cxnSp>
        <p:nvCxnSpPr>
          <p:cNvPr id="21513" name="AutoShape 9"/>
          <p:cNvCxnSpPr>
            <a:cxnSpLocks noChangeShapeType="1"/>
            <a:stCxn id="21508" idx="2"/>
            <a:endCxn id="21509" idx="0"/>
          </p:cNvCxnSpPr>
          <p:nvPr/>
        </p:nvCxnSpPr>
        <p:spPr bwMode="auto">
          <a:xfrm>
            <a:off x="4572000" y="1600200"/>
            <a:ext cx="0" cy="457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4" name="AutoShape 10"/>
          <p:cNvCxnSpPr>
            <a:cxnSpLocks noChangeShapeType="1"/>
            <a:stCxn id="21509" idx="2"/>
            <a:endCxn id="21510" idx="0"/>
          </p:cNvCxnSpPr>
          <p:nvPr/>
        </p:nvCxnSpPr>
        <p:spPr bwMode="auto">
          <a:xfrm>
            <a:off x="4572000" y="2514600"/>
            <a:ext cx="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5" name="AutoShape 11"/>
          <p:cNvCxnSpPr>
            <a:cxnSpLocks noChangeShapeType="1"/>
            <a:stCxn id="21510" idx="2"/>
            <a:endCxn id="21511" idx="0"/>
          </p:cNvCxnSpPr>
          <p:nvPr/>
        </p:nvCxnSpPr>
        <p:spPr bwMode="auto">
          <a:xfrm>
            <a:off x="4572000" y="3352800"/>
            <a:ext cx="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6" name="AutoShape 12"/>
          <p:cNvCxnSpPr>
            <a:cxnSpLocks noChangeShapeType="1"/>
            <a:stCxn id="21511" idx="2"/>
            <a:endCxn id="21512" idx="0"/>
          </p:cNvCxnSpPr>
          <p:nvPr/>
        </p:nvCxnSpPr>
        <p:spPr bwMode="auto">
          <a:xfrm>
            <a:off x="4572000" y="4191000"/>
            <a:ext cx="0" cy="3810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9"/>
          <p:cNvSpPr>
            <a:spLocks noChangeArrowheads="1"/>
          </p:cNvSpPr>
          <p:nvPr/>
        </p:nvSpPr>
        <p:spPr bwMode="auto">
          <a:xfrm>
            <a:off x="152400" y="3429000"/>
            <a:ext cx="1828800" cy="685800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31" name="AutoShape 37"/>
          <p:cNvSpPr>
            <a:spLocks noChangeArrowheads="1"/>
          </p:cNvSpPr>
          <p:nvPr/>
        </p:nvSpPr>
        <p:spPr bwMode="auto">
          <a:xfrm>
            <a:off x="152400" y="4191000"/>
            <a:ext cx="1828800" cy="685800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32" name="AutoShape 35"/>
          <p:cNvSpPr>
            <a:spLocks noChangeArrowheads="1"/>
          </p:cNvSpPr>
          <p:nvPr/>
        </p:nvSpPr>
        <p:spPr bwMode="auto">
          <a:xfrm>
            <a:off x="152400" y="4953000"/>
            <a:ext cx="1828800" cy="685800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33" name="AutoShape 41"/>
          <p:cNvSpPr>
            <a:spLocks noChangeArrowheads="1"/>
          </p:cNvSpPr>
          <p:nvPr/>
        </p:nvSpPr>
        <p:spPr bwMode="auto">
          <a:xfrm>
            <a:off x="152400" y="5715000"/>
            <a:ext cx="1828800" cy="685800"/>
          </a:xfrm>
          <a:prstGeom prst="flowChartConnector">
            <a:avLst/>
          </a:prstGeom>
          <a:solidFill>
            <a:srgbClr val="CC99FF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4" name="AutoShape 33"/>
          <p:cNvSpPr>
            <a:spLocks noChangeArrowheads="1"/>
          </p:cNvSpPr>
          <p:nvPr/>
        </p:nvSpPr>
        <p:spPr bwMode="auto">
          <a:xfrm>
            <a:off x="7162800" y="5791200"/>
            <a:ext cx="1828800" cy="685800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5" name="AutoShape 31"/>
          <p:cNvSpPr>
            <a:spLocks noChangeArrowheads="1"/>
          </p:cNvSpPr>
          <p:nvPr/>
        </p:nvSpPr>
        <p:spPr bwMode="auto">
          <a:xfrm>
            <a:off x="7162800" y="5029200"/>
            <a:ext cx="1828800" cy="685800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6" name="AutoShape 25"/>
          <p:cNvSpPr>
            <a:spLocks noChangeArrowheads="1"/>
          </p:cNvSpPr>
          <p:nvPr/>
        </p:nvSpPr>
        <p:spPr bwMode="auto">
          <a:xfrm>
            <a:off x="7162800" y="4267200"/>
            <a:ext cx="1828800" cy="685800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7" name="AutoShape 27"/>
          <p:cNvSpPr>
            <a:spLocks noChangeArrowheads="1"/>
          </p:cNvSpPr>
          <p:nvPr/>
        </p:nvSpPr>
        <p:spPr bwMode="auto">
          <a:xfrm>
            <a:off x="7162800" y="3505200"/>
            <a:ext cx="1828800" cy="685800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8" name="AutoShape 29"/>
          <p:cNvSpPr>
            <a:spLocks noChangeArrowheads="1"/>
          </p:cNvSpPr>
          <p:nvPr/>
        </p:nvSpPr>
        <p:spPr bwMode="auto">
          <a:xfrm>
            <a:off x="7162800" y="2743200"/>
            <a:ext cx="1828800" cy="685800"/>
          </a:xfrm>
          <a:prstGeom prst="flowChartConnector">
            <a:avLst/>
          </a:prstGeom>
          <a:solidFill>
            <a:srgbClr val="CCFFCC">
              <a:alpha val="50195"/>
            </a:srgbClr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539" name="AutoShape 19"/>
          <p:cNvSpPr>
            <a:spLocks noChangeArrowheads="1"/>
          </p:cNvSpPr>
          <p:nvPr/>
        </p:nvSpPr>
        <p:spPr bwMode="auto">
          <a:xfrm>
            <a:off x="1295400" y="2743200"/>
            <a:ext cx="1828800" cy="685800"/>
          </a:xfrm>
          <a:prstGeom prst="flowChartConnector">
            <a:avLst/>
          </a:prstGeom>
          <a:solidFill>
            <a:srgbClr val="FFFF99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0" name="AutoShape 17"/>
          <p:cNvSpPr>
            <a:spLocks noChangeArrowheads="1"/>
          </p:cNvSpPr>
          <p:nvPr/>
        </p:nvSpPr>
        <p:spPr bwMode="auto">
          <a:xfrm>
            <a:off x="1295400" y="1905000"/>
            <a:ext cx="1828800" cy="685800"/>
          </a:xfrm>
          <a:prstGeom prst="flowChartConnector">
            <a:avLst/>
          </a:prstGeom>
          <a:solidFill>
            <a:srgbClr val="FFFF99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1" name="AutoShape 15"/>
          <p:cNvSpPr>
            <a:spLocks noChangeArrowheads="1"/>
          </p:cNvSpPr>
          <p:nvPr/>
        </p:nvSpPr>
        <p:spPr bwMode="auto">
          <a:xfrm>
            <a:off x="1295400" y="1143000"/>
            <a:ext cx="1828800" cy="685800"/>
          </a:xfrm>
          <a:prstGeom prst="flowChartConnector">
            <a:avLst/>
          </a:prstGeom>
          <a:solidFill>
            <a:srgbClr val="FFFF99">
              <a:alpha val="50195"/>
            </a:srgb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 smtClean="0"/>
              <a:t>Implizite Autorisierung </a:t>
            </a:r>
            <a:br>
              <a:rPr lang="de-DE" smtClean="0"/>
            </a:br>
            <a:r>
              <a:rPr lang="de-DE" smtClean="0"/>
              <a:t>entlang einer Typhierarchie</a:t>
            </a:r>
          </a:p>
        </p:txBody>
      </p:sp>
      <p:sp>
        <p:nvSpPr>
          <p:cNvPr id="22543" name="Text Box 3"/>
          <p:cNvSpPr txBox="1">
            <a:spLocks noChangeArrowheads="1"/>
          </p:cNvSpPr>
          <p:nvPr/>
        </p:nvSpPr>
        <p:spPr bwMode="auto">
          <a:xfrm>
            <a:off x="3697288" y="1981200"/>
            <a:ext cx="1671637" cy="463550"/>
          </a:xfrm>
          <a:prstGeom prst="rect">
            <a:avLst/>
          </a:prstGeom>
          <a:gradFill rotWithShape="0">
            <a:gsLst>
              <a:gs pos="0">
                <a:srgbClr val="FFFFFB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Angestellte</a:t>
            </a:r>
          </a:p>
        </p:txBody>
      </p:sp>
      <p:sp>
        <p:nvSpPr>
          <p:cNvPr id="22544" name="AutoShape 4"/>
          <p:cNvSpPr>
            <a:spLocks noChangeArrowheads="1"/>
          </p:cNvSpPr>
          <p:nvPr/>
        </p:nvSpPr>
        <p:spPr bwMode="auto">
          <a:xfrm>
            <a:off x="4038600" y="3446463"/>
            <a:ext cx="990600" cy="676275"/>
          </a:xfrm>
          <a:prstGeom prst="flowChartPreparation">
            <a:avLst/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45" name="Text Box 5"/>
          <p:cNvSpPr txBox="1">
            <a:spLocks noChangeArrowheads="1"/>
          </p:cNvSpPr>
          <p:nvPr/>
        </p:nvSpPr>
        <p:spPr bwMode="auto">
          <a:xfrm>
            <a:off x="4191000" y="3525838"/>
            <a:ext cx="685800" cy="4556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is-a</a:t>
            </a:r>
          </a:p>
        </p:txBody>
      </p:sp>
      <p:sp>
        <p:nvSpPr>
          <p:cNvPr id="22546" name="Text Box 6"/>
          <p:cNvSpPr txBox="1">
            <a:spLocks noChangeArrowheads="1"/>
          </p:cNvSpPr>
          <p:nvPr/>
        </p:nvSpPr>
        <p:spPr bwMode="auto">
          <a:xfrm>
            <a:off x="2286000" y="4343400"/>
            <a:ext cx="1981200" cy="461963"/>
          </a:xfrm>
          <a:prstGeom prst="rect">
            <a:avLst/>
          </a:prstGeom>
          <a:gradFill rotWithShape="0">
            <a:gsLst>
              <a:gs pos="0">
                <a:srgbClr val="F5EB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Assistenten</a:t>
            </a:r>
          </a:p>
        </p:txBody>
      </p:sp>
      <p:sp>
        <p:nvSpPr>
          <p:cNvPr id="22547" name="Text Box 7"/>
          <p:cNvSpPr txBox="1">
            <a:spLocks noChangeArrowheads="1"/>
          </p:cNvSpPr>
          <p:nvPr/>
        </p:nvSpPr>
        <p:spPr bwMode="auto">
          <a:xfrm>
            <a:off x="4800600" y="4343400"/>
            <a:ext cx="1981200" cy="461963"/>
          </a:xfrm>
          <a:prstGeom prst="rect">
            <a:avLst/>
          </a:prstGeom>
          <a:gradFill rotWithShape="0">
            <a:gsLst>
              <a:gs pos="0">
                <a:srgbClr val="F3FFF3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Professoren</a:t>
            </a:r>
          </a:p>
        </p:txBody>
      </p:sp>
      <p:cxnSp>
        <p:nvCxnSpPr>
          <p:cNvPr id="22548" name="AutoShape 8"/>
          <p:cNvCxnSpPr>
            <a:cxnSpLocks noChangeShapeType="1"/>
            <a:stCxn id="22547" idx="0"/>
            <a:endCxn id="22544" idx="3"/>
          </p:cNvCxnSpPr>
          <p:nvPr/>
        </p:nvCxnSpPr>
        <p:spPr bwMode="auto">
          <a:xfrm flipH="1" flipV="1">
            <a:off x="5029200" y="3784600"/>
            <a:ext cx="762000" cy="558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9" name="AutoShape 9"/>
          <p:cNvCxnSpPr>
            <a:cxnSpLocks noChangeShapeType="1"/>
            <a:stCxn id="22546" idx="0"/>
            <a:endCxn id="22544" idx="1"/>
          </p:cNvCxnSpPr>
          <p:nvPr/>
        </p:nvCxnSpPr>
        <p:spPr bwMode="auto">
          <a:xfrm flipV="1">
            <a:off x="3276600" y="3784600"/>
            <a:ext cx="762000" cy="558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50" name="AutoShape 10"/>
          <p:cNvCxnSpPr>
            <a:cxnSpLocks noChangeShapeType="1"/>
            <a:stCxn id="22544" idx="0"/>
            <a:endCxn id="22543" idx="2"/>
          </p:cNvCxnSpPr>
          <p:nvPr/>
        </p:nvCxnSpPr>
        <p:spPr bwMode="auto">
          <a:xfrm flipV="1">
            <a:off x="4533900" y="2444750"/>
            <a:ext cx="0" cy="10017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51" name="Text Box 12"/>
          <p:cNvSpPr txBox="1">
            <a:spLocks noChangeArrowheads="1"/>
          </p:cNvSpPr>
          <p:nvPr/>
        </p:nvSpPr>
        <p:spPr bwMode="auto">
          <a:xfrm>
            <a:off x="1371600" y="12192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PersNr</a:t>
            </a:r>
          </a:p>
        </p:txBody>
      </p:sp>
      <p:sp>
        <p:nvSpPr>
          <p:cNvPr id="22552" name="Text Box 16"/>
          <p:cNvSpPr txBox="1">
            <a:spLocks noChangeArrowheads="1"/>
          </p:cNvSpPr>
          <p:nvPr/>
        </p:nvSpPr>
        <p:spPr bwMode="auto">
          <a:xfrm>
            <a:off x="1371600" y="19812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Name</a:t>
            </a:r>
          </a:p>
        </p:txBody>
      </p:sp>
      <p:sp>
        <p:nvSpPr>
          <p:cNvPr id="22553" name="Text Box 18"/>
          <p:cNvSpPr txBox="1">
            <a:spLocks noChangeArrowheads="1"/>
          </p:cNvSpPr>
          <p:nvPr/>
        </p:nvSpPr>
        <p:spPr bwMode="auto">
          <a:xfrm>
            <a:off x="1371600" y="28194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GebDatum</a:t>
            </a:r>
          </a:p>
        </p:txBody>
      </p:sp>
      <p:cxnSp>
        <p:nvCxnSpPr>
          <p:cNvPr id="22554" name="AutoShape 21"/>
          <p:cNvCxnSpPr>
            <a:cxnSpLocks noChangeShapeType="1"/>
            <a:stCxn id="22539" idx="6"/>
            <a:endCxn id="22543" idx="1"/>
          </p:cNvCxnSpPr>
          <p:nvPr/>
        </p:nvCxnSpPr>
        <p:spPr bwMode="auto">
          <a:xfrm flipV="1">
            <a:off x="3124200" y="2212975"/>
            <a:ext cx="573088" cy="8731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5" name="AutoShape 22"/>
          <p:cNvCxnSpPr>
            <a:cxnSpLocks noChangeShapeType="1"/>
            <a:stCxn id="22540" idx="6"/>
            <a:endCxn id="22543" idx="1"/>
          </p:cNvCxnSpPr>
          <p:nvPr/>
        </p:nvCxnSpPr>
        <p:spPr bwMode="auto">
          <a:xfrm flipV="1">
            <a:off x="3124200" y="2212975"/>
            <a:ext cx="573088" cy="349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6" name="AutoShape 23"/>
          <p:cNvCxnSpPr>
            <a:cxnSpLocks noChangeShapeType="1"/>
            <a:stCxn id="22541" idx="6"/>
            <a:endCxn id="22543" idx="1"/>
          </p:cNvCxnSpPr>
          <p:nvPr/>
        </p:nvCxnSpPr>
        <p:spPr bwMode="auto">
          <a:xfrm>
            <a:off x="3124200" y="1485900"/>
            <a:ext cx="573088" cy="7270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7" name="Text Box 24"/>
          <p:cNvSpPr txBox="1">
            <a:spLocks noChangeArrowheads="1"/>
          </p:cNvSpPr>
          <p:nvPr/>
        </p:nvSpPr>
        <p:spPr bwMode="auto">
          <a:xfrm>
            <a:off x="7239000" y="43434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GebDatum</a:t>
            </a:r>
          </a:p>
        </p:txBody>
      </p:sp>
      <p:sp>
        <p:nvSpPr>
          <p:cNvPr id="22558" name="Text Box 26"/>
          <p:cNvSpPr txBox="1">
            <a:spLocks noChangeArrowheads="1"/>
          </p:cNvSpPr>
          <p:nvPr/>
        </p:nvSpPr>
        <p:spPr bwMode="auto">
          <a:xfrm>
            <a:off x="7239000" y="35814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Name</a:t>
            </a:r>
          </a:p>
        </p:txBody>
      </p:sp>
      <p:sp>
        <p:nvSpPr>
          <p:cNvPr id="22559" name="Text Box 28"/>
          <p:cNvSpPr txBox="1">
            <a:spLocks noChangeArrowheads="1"/>
          </p:cNvSpPr>
          <p:nvPr/>
        </p:nvSpPr>
        <p:spPr bwMode="auto">
          <a:xfrm>
            <a:off x="7239000" y="28194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PersNr</a:t>
            </a:r>
          </a:p>
        </p:txBody>
      </p:sp>
      <p:sp>
        <p:nvSpPr>
          <p:cNvPr id="22560" name="Text Box 30"/>
          <p:cNvSpPr txBox="1">
            <a:spLocks noChangeArrowheads="1"/>
          </p:cNvSpPr>
          <p:nvPr/>
        </p:nvSpPr>
        <p:spPr bwMode="auto">
          <a:xfrm>
            <a:off x="7239000" y="51054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Rang</a:t>
            </a:r>
          </a:p>
        </p:txBody>
      </p:sp>
      <p:sp>
        <p:nvSpPr>
          <p:cNvPr id="22561" name="Text Box 32"/>
          <p:cNvSpPr txBox="1">
            <a:spLocks noChangeArrowheads="1"/>
          </p:cNvSpPr>
          <p:nvPr/>
        </p:nvSpPr>
        <p:spPr bwMode="auto">
          <a:xfrm>
            <a:off x="7239000" y="58674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Raum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28600" y="50292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GebDatum</a:t>
            </a:r>
          </a:p>
        </p:txBody>
      </p:sp>
      <p:sp>
        <p:nvSpPr>
          <p:cNvPr id="22563" name="Text Box 36"/>
          <p:cNvSpPr txBox="1">
            <a:spLocks noChangeArrowheads="1"/>
          </p:cNvSpPr>
          <p:nvPr/>
        </p:nvSpPr>
        <p:spPr bwMode="auto">
          <a:xfrm>
            <a:off x="228600" y="42672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Name</a:t>
            </a:r>
          </a:p>
        </p:txBody>
      </p:sp>
      <p:sp>
        <p:nvSpPr>
          <p:cNvPr id="22564" name="Text Box 38"/>
          <p:cNvSpPr txBox="1">
            <a:spLocks noChangeArrowheads="1"/>
          </p:cNvSpPr>
          <p:nvPr/>
        </p:nvSpPr>
        <p:spPr bwMode="auto">
          <a:xfrm>
            <a:off x="228600" y="35052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PersNr</a:t>
            </a:r>
          </a:p>
        </p:txBody>
      </p:sp>
      <p:sp>
        <p:nvSpPr>
          <p:cNvPr id="22565" name="Text Box 40"/>
          <p:cNvSpPr txBox="1">
            <a:spLocks noChangeArrowheads="1"/>
          </p:cNvSpPr>
          <p:nvPr/>
        </p:nvSpPr>
        <p:spPr bwMode="auto">
          <a:xfrm>
            <a:off x="228600" y="5791200"/>
            <a:ext cx="1752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Fachgebiet</a:t>
            </a:r>
          </a:p>
        </p:txBody>
      </p:sp>
      <p:cxnSp>
        <p:nvCxnSpPr>
          <p:cNvPr id="22566" name="AutoShape 42"/>
          <p:cNvCxnSpPr>
            <a:cxnSpLocks noChangeShapeType="1"/>
            <a:stCxn id="22533" idx="6"/>
            <a:endCxn id="22546" idx="1"/>
          </p:cNvCxnSpPr>
          <p:nvPr/>
        </p:nvCxnSpPr>
        <p:spPr bwMode="auto">
          <a:xfrm flipV="1">
            <a:off x="1981200" y="4575175"/>
            <a:ext cx="304800" cy="14827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7" name="AutoShape 43"/>
          <p:cNvCxnSpPr>
            <a:cxnSpLocks noChangeShapeType="1"/>
            <a:stCxn id="22532" idx="6"/>
            <a:endCxn id="22546" idx="1"/>
          </p:cNvCxnSpPr>
          <p:nvPr/>
        </p:nvCxnSpPr>
        <p:spPr bwMode="auto">
          <a:xfrm flipV="1">
            <a:off x="1981200" y="4575175"/>
            <a:ext cx="304800" cy="7207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8" name="AutoShape 44"/>
          <p:cNvCxnSpPr>
            <a:cxnSpLocks noChangeShapeType="1"/>
            <a:stCxn id="22531" idx="6"/>
            <a:endCxn id="22546" idx="1"/>
          </p:cNvCxnSpPr>
          <p:nvPr/>
        </p:nvCxnSpPr>
        <p:spPr bwMode="auto">
          <a:xfrm>
            <a:off x="1981200" y="4533900"/>
            <a:ext cx="304800" cy="412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9" name="AutoShape 45"/>
          <p:cNvCxnSpPr>
            <a:cxnSpLocks noChangeShapeType="1"/>
            <a:stCxn id="22530" idx="6"/>
            <a:endCxn id="22546" idx="1"/>
          </p:cNvCxnSpPr>
          <p:nvPr/>
        </p:nvCxnSpPr>
        <p:spPr bwMode="auto">
          <a:xfrm>
            <a:off x="1981200" y="3771900"/>
            <a:ext cx="304800" cy="8032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0" name="AutoShape 46"/>
          <p:cNvCxnSpPr>
            <a:cxnSpLocks noChangeShapeType="1"/>
            <a:stCxn id="22534" idx="2"/>
            <a:endCxn id="22547" idx="3"/>
          </p:cNvCxnSpPr>
          <p:nvPr/>
        </p:nvCxnSpPr>
        <p:spPr bwMode="auto">
          <a:xfrm flipH="1" flipV="1">
            <a:off x="6781800" y="4575175"/>
            <a:ext cx="381000" cy="15589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1" name="AutoShape 47"/>
          <p:cNvCxnSpPr>
            <a:cxnSpLocks noChangeShapeType="1"/>
            <a:stCxn id="22538" idx="2"/>
            <a:endCxn id="22547" idx="3"/>
          </p:cNvCxnSpPr>
          <p:nvPr/>
        </p:nvCxnSpPr>
        <p:spPr bwMode="auto">
          <a:xfrm flipH="1">
            <a:off x="6781800" y="3086100"/>
            <a:ext cx="381000" cy="14890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2" name="AutoShape 48"/>
          <p:cNvCxnSpPr>
            <a:cxnSpLocks noChangeShapeType="1"/>
            <a:stCxn id="22547" idx="3"/>
            <a:endCxn id="22537" idx="2"/>
          </p:cNvCxnSpPr>
          <p:nvPr/>
        </p:nvCxnSpPr>
        <p:spPr bwMode="auto">
          <a:xfrm flipV="1">
            <a:off x="6781800" y="3848100"/>
            <a:ext cx="381000" cy="7270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3" name="AutoShape 49"/>
          <p:cNvCxnSpPr>
            <a:cxnSpLocks noChangeShapeType="1"/>
            <a:stCxn id="22547" idx="3"/>
            <a:endCxn id="22536" idx="2"/>
          </p:cNvCxnSpPr>
          <p:nvPr/>
        </p:nvCxnSpPr>
        <p:spPr bwMode="auto">
          <a:xfrm>
            <a:off x="6781800" y="4575175"/>
            <a:ext cx="381000" cy="349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74" name="AutoShape 50"/>
          <p:cNvCxnSpPr>
            <a:cxnSpLocks noChangeShapeType="1"/>
            <a:stCxn id="22547" idx="3"/>
            <a:endCxn id="22535" idx="2"/>
          </p:cNvCxnSpPr>
          <p:nvPr/>
        </p:nvCxnSpPr>
        <p:spPr bwMode="auto">
          <a:xfrm>
            <a:off x="6781800" y="4575175"/>
            <a:ext cx="381000" cy="7969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 smtClean="0"/>
              <a:t>Implizite Autorisierung </a:t>
            </a:r>
            <a:br>
              <a:rPr lang="de-DE" smtClean="0"/>
            </a:br>
            <a:r>
              <a:rPr lang="de-DE" smtClean="0"/>
              <a:t>entlang einer Typhierarchie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>
              <a:lnSpc>
                <a:spcPct val="150000"/>
              </a:lnSpc>
              <a:buFont typeface="Webdings" pitchFamily="-106" charset="2"/>
              <a:buNone/>
            </a:pPr>
            <a:r>
              <a:rPr lang="de-DE" dirty="0" smtClean="0">
                <a:solidFill>
                  <a:srgbClr val="CC0099"/>
                </a:solidFill>
              </a:rPr>
              <a:t>Benutzergruppen</a:t>
            </a:r>
            <a:r>
              <a:rPr lang="de-DE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Verwaltungsangestellte dürfen die Namen aller Angestellten lesen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wissenschaftliche Angestellte dürfen Namen und Rang aller Professoren lesen</a:t>
            </a:r>
          </a:p>
          <a:p>
            <a:pPr>
              <a:lnSpc>
                <a:spcPct val="150000"/>
              </a:lnSpc>
              <a:buFont typeface="Webdings" pitchFamily="-106" charset="2"/>
              <a:buNone/>
            </a:pPr>
            <a:r>
              <a:rPr lang="de-DE" dirty="0" smtClean="0">
                <a:solidFill>
                  <a:srgbClr val="CC0099"/>
                </a:solidFill>
              </a:rPr>
              <a:t>Anfragen</a:t>
            </a:r>
            <a:r>
              <a:rPr lang="de-DE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lese die Namen aller Angestellten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lese Namen und Rang aller Professoren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mtClean="0"/>
              <a:t>Angriffsarten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Missbrauch von </a:t>
            </a:r>
            <a:r>
              <a:rPr lang="de-DE" smtClean="0">
                <a:solidFill>
                  <a:schemeClr val="accent1"/>
                </a:solidFill>
              </a:rPr>
              <a:t>Autorität</a:t>
            </a:r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chemeClr val="accent1"/>
                </a:solidFill>
              </a:rPr>
              <a:t>Inferenz</a:t>
            </a:r>
            <a:r>
              <a:rPr lang="de-DE" smtClean="0"/>
              <a:t> und </a:t>
            </a:r>
            <a:r>
              <a:rPr lang="de-DE" smtClean="0">
                <a:solidFill>
                  <a:schemeClr val="accent1"/>
                </a:solidFill>
              </a:rPr>
              <a:t>Aggregation</a:t>
            </a:r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chemeClr val="accent1"/>
                </a:solidFill>
              </a:rPr>
              <a:t>Maskierung</a:t>
            </a:r>
          </a:p>
          <a:p>
            <a:pPr>
              <a:lnSpc>
                <a:spcPct val="150000"/>
              </a:lnSpc>
            </a:pPr>
            <a:r>
              <a:rPr lang="de-DE" smtClean="0"/>
              <a:t>Umgehung der </a:t>
            </a:r>
            <a:r>
              <a:rPr lang="de-DE" smtClean="0">
                <a:solidFill>
                  <a:schemeClr val="accent1"/>
                </a:solidFill>
              </a:rPr>
              <a:t>Zugriffskontrolle</a:t>
            </a:r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chemeClr val="accent1"/>
                </a:solidFill>
              </a:rPr>
              <a:t>Browsing</a:t>
            </a:r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chemeClr val="accent1"/>
                </a:solidFill>
              </a:rPr>
              <a:t>Trojanische Pferde</a:t>
            </a:r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chemeClr val="accent1"/>
                </a:solidFill>
              </a:rPr>
              <a:t>Versteckte Kanäle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 smtClean="0"/>
              <a:t>Implizite Autorisierung </a:t>
            </a:r>
            <a:br>
              <a:rPr lang="de-DE" smtClean="0"/>
            </a:br>
            <a:r>
              <a:rPr lang="de-DE" smtClean="0"/>
              <a:t>entlang einer Typhierarchie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Regeln</a:t>
            </a:r>
            <a:r>
              <a:rPr lang="de-DE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de-DE" smtClean="0"/>
              <a:t>Benutzer mit einem Zugriffsrecht auf einem Objekttypen haben auf die geerbten Attribute in den Untertypen ein gleichartiges Zugriffsrecht</a:t>
            </a:r>
          </a:p>
          <a:p>
            <a:pPr lvl="1">
              <a:lnSpc>
                <a:spcPct val="150000"/>
              </a:lnSpc>
            </a:pPr>
            <a:r>
              <a:rPr lang="de-DE" smtClean="0"/>
              <a:t>Ein Zugriffsrecht auf einen Objekttyp impliziert auch ein Zugriffsrecht auf alle von Obertypen geerbte Attribute in diesem Typ.</a:t>
            </a:r>
          </a:p>
          <a:p>
            <a:pPr lvl="1">
              <a:lnSpc>
                <a:spcPct val="150000"/>
              </a:lnSpc>
            </a:pPr>
            <a:r>
              <a:rPr lang="de-DE" smtClean="0"/>
              <a:t>Ein Attribut, das in einem Untertyp definiert wurde, ist nicht von einem Obertyp aus erreichbar.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de-DE" smtClean="0"/>
              <a:t>Mandatory Access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1816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smtClean="0"/>
              <a:t>hierarchische Klassifikation von Vertrauenswürdigkeit und Sensitivität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i="1" smtClean="0">
                <a:solidFill>
                  <a:srgbClr val="FF0000"/>
                </a:solidFill>
              </a:rPr>
              <a:t>clear(s)</a:t>
            </a:r>
            <a:r>
              <a:rPr lang="de-DE" smtClean="0"/>
              <a:t>, mit </a:t>
            </a:r>
            <a:r>
              <a:rPr lang="de-DE" i="1" smtClean="0">
                <a:solidFill>
                  <a:srgbClr val="FF0000"/>
                </a:solidFill>
              </a:rPr>
              <a:t>s</a:t>
            </a:r>
            <a:r>
              <a:rPr lang="de-DE" smtClean="0"/>
              <a:t> Subjekt (</a:t>
            </a:r>
            <a:r>
              <a:rPr lang="de-DE" smtClean="0">
                <a:solidFill>
                  <a:srgbClr val="3366FF"/>
                </a:solidFill>
              </a:rPr>
              <a:t>clearance</a:t>
            </a:r>
            <a:r>
              <a:rPr lang="de-DE" smtClean="0"/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i="1" smtClean="0">
                <a:solidFill>
                  <a:srgbClr val="FF0000"/>
                </a:solidFill>
              </a:rPr>
              <a:t>class(o)</a:t>
            </a:r>
            <a:r>
              <a:rPr lang="de-DE" smtClean="0"/>
              <a:t>, mit </a:t>
            </a:r>
            <a:r>
              <a:rPr lang="de-DE" i="1" smtClean="0">
                <a:solidFill>
                  <a:srgbClr val="FF0000"/>
                </a:solidFill>
              </a:rPr>
              <a:t>o</a:t>
            </a:r>
            <a:r>
              <a:rPr lang="de-DE" smtClean="0"/>
              <a:t> Objekt (</a:t>
            </a:r>
            <a:r>
              <a:rPr lang="de-DE" smtClean="0">
                <a:solidFill>
                  <a:srgbClr val="3366FF"/>
                </a:solidFill>
              </a:rPr>
              <a:t>classification</a:t>
            </a:r>
            <a:r>
              <a:rPr lang="de-DE" smtClean="0"/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smtClean="0"/>
              <a:t>Ein Subjekt </a:t>
            </a:r>
            <a:r>
              <a:rPr lang="de-DE" i="1" smtClean="0">
                <a:solidFill>
                  <a:srgbClr val="FF0000"/>
                </a:solidFill>
              </a:rPr>
              <a:t>s</a:t>
            </a:r>
            <a:r>
              <a:rPr lang="de-DE" smtClean="0"/>
              <a:t> darf ein Objekt </a:t>
            </a:r>
            <a:r>
              <a:rPr lang="de-DE" i="1" smtClean="0">
                <a:solidFill>
                  <a:srgbClr val="FF0000"/>
                </a:solidFill>
              </a:rPr>
              <a:t>o</a:t>
            </a:r>
            <a:r>
              <a:rPr lang="de-DE" smtClean="0"/>
              <a:t> nur lesen, wenn das Objekt eine geringere Sicherheitseinstufung besitzt </a:t>
            </a:r>
            <a:r>
              <a:rPr lang="de-DE" i="1" smtClean="0"/>
              <a:t>(</a:t>
            </a:r>
            <a:r>
              <a:rPr lang="de-DE" i="1" smtClean="0">
                <a:solidFill>
                  <a:srgbClr val="FF0000"/>
                </a:solidFill>
              </a:rPr>
              <a:t>class(o)</a:t>
            </a:r>
            <a:r>
              <a:rPr lang="de-DE" i="1" smtClean="0"/>
              <a:t> </a:t>
            </a:r>
            <a:r>
              <a:rPr lang="de-DE" i="1" smtClean="0">
                <a:sym typeface="Symbol" pitchFamily="-106" charset="2"/>
              </a:rPr>
              <a:t>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clear(s)</a:t>
            </a:r>
            <a:r>
              <a:rPr lang="de-DE" i="1" smtClean="0">
                <a:sym typeface="Symbol" pitchFamily="-106" charset="2"/>
              </a:rPr>
              <a:t>).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de-DE" smtClean="0">
                <a:sym typeface="Symbol" pitchFamily="-106" charset="2"/>
              </a:rPr>
              <a:t>Ein Objekt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o</a:t>
            </a:r>
            <a:r>
              <a:rPr lang="de-DE" smtClean="0">
                <a:sym typeface="Symbol" pitchFamily="-106" charset="2"/>
              </a:rPr>
              <a:t> muss mit mindestens der Einstufung des Subjektes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s</a:t>
            </a:r>
            <a:r>
              <a:rPr lang="de-DE" smtClean="0">
                <a:sym typeface="Symbol" pitchFamily="-106" charset="2"/>
              </a:rPr>
              <a:t> geschrieben werden </a:t>
            </a:r>
            <a:r>
              <a:rPr lang="de-DE" i="1" smtClean="0">
                <a:sym typeface="Symbol" pitchFamily="-106" charset="2"/>
              </a:rPr>
              <a:t>(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clear(s)</a:t>
            </a:r>
            <a:r>
              <a:rPr lang="de-DE" i="1" smtClean="0">
                <a:sym typeface="Symbol" pitchFamily="-106" charset="2"/>
              </a:rPr>
              <a:t> 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class(o)</a:t>
            </a:r>
            <a:r>
              <a:rPr lang="de-DE" i="1" smtClean="0">
                <a:sym typeface="Symbol" pitchFamily="-106" charset="2"/>
              </a:rPr>
              <a:t>).</a:t>
            </a:r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noFill/>
        </p:spPr>
        <p:txBody>
          <a:bodyPr anchor="ctr" anchorCtr="1"/>
          <a:lstStyle/>
          <a:p>
            <a:r>
              <a:rPr lang="de-DE" sz="3200" smtClean="0"/>
              <a:t>Multilevel-Datenbanken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Benutzer soll sich der Existenz unzugänglicher Daten nicht bewusst sein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125538"/>
            <a:ext cx="9144000" cy="822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1968500" algn="l"/>
              </a:tabLst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Beispiel (TC = Klassifizierung des gesamten Tupels = </a:t>
            </a:r>
            <a:br>
              <a:rPr lang="de-DE">
                <a:solidFill>
                  <a:srgbClr val="CC0099"/>
                </a:solidFill>
                <a:latin typeface="Tahoma" pitchFamily="-106" charset="0"/>
              </a:rPr>
            </a:br>
            <a:r>
              <a:rPr lang="de-DE">
                <a:solidFill>
                  <a:srgbClr val="CC0099"/>
                </a:solidFill>
                <a:latin typeface="Tahoma" pitchFamily="-106" charset="0"/>
              </a:rPr>
              <a:t>	Maximum der Attributklassifizierungen)</a:t>
            </a:r>
            <a:r>
              <a:rPr lang="de-DE">
                <a:latin typeface="Tahoma" pitchFamily="-106" charset="0"/>
              </a:rPr>
              <a:t>:</a:t>
            </a:r>
          </a:p>
        </p:txBody>
      </p:sp>
      <p:graphicFrame>
        <p:nvGraphicFramePr>
          <p:cNvPr id="81117" name="Group 221"/>
          <p:cNvGraphicFramePr>
            <a:graphicFrameLocks noGrp="1"/>
          </p:cNvGraphicFramePr>
          <p:nvPr/>
        </p:nvGraphicFramePr>
        <p:xfrm>
          <a:off x="876300" y="1968500"/>
          <a:ext cx="7391400" cy="1463040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838200"/>
                <a:gridCol w="1752600"/>
                <a:gridCol w="685800"/>
                <a:gridCol w="1447800"/>
                <a:gridCol w="685800"/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meucheln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Mata, Harry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spitzeln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Text Box 178"/>
          <p:cNvSpPr txBox="1"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Sichtweise eines „geheim“ eingestuften Benutzers</a:t>
            </a:r>
            <a:r>
              <a:rPr lang="de-DE">
                <a:latin typeface="Tahoma" pitchFamily="-106" charset="0"/>
              </a:rPr>
              <a:t>:</a:t>
            </a:r>
          </a:p>
        </p:txBody>
      </p:sp>
      <p:graphicFrame>
        <p:nvGraphicFramePr>
          <p:cNvPr id="81116" name="Group 220"/>
          <p:cNvGraphicFramePr>
            <a:graphicFrameLocks noGrp="1"/>
          </p:cNvGraphicFramePr>
          <p:nvPr/>
        </p:nvGraphicFramePr>
        <p:xfrm>
          <a:off x="876300" y="3962400"/>
          <a:ext cx="7391400" cy="1097280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838200"/>
                <a:gridCol w="1752600"/>
                <a:gridCol w="685800"/>
                <a:gridCol w="1447800"/>
                <a:gridCol w="685800"/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3" name="Text Box 219"/>
          <p:cNvSpPr txBox="1">
            <a:spLocks noChangeArrowheads="1"/>
          </p:cNvSpPr>
          <p:nvPr/>
        </p:nvSpPr>
        <p:spPr bwMode="auto">
          <a:xfrm>
            <a:off x="0" y="5181600"/>
            <a:ext cx="9144000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Probleme</a:t>
            </a:r>
            <a:r>
              <a:rPr lang="de-DE">
                <a:latin typeface="Tahoma" pitchFamily="-106" charset="0"/>
              </a:rPr>
              <a:t>: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ebdings" pitchFamily="-106" charset="2"/>
              <a:buChar char="="/>
            </a:pPr>
            <a:r>
              <a:rPr lang="de-DE">
                <a:latin typeface="Tahoma" pitchFamily="-106" charset="0"/>
              </a:rPr>
              <a:t>„geheimer“ Benutzer fügt Tupel mit Schlüssel „008“ ein</a:t>
            </a:r>
          </a:p>
          <a:p>
            <a:pPr lvl="1" algn="l">
              <a:spcBef>
                <a:spcPct val="50000"/>
              </a:spcBef>
              <a:buClr>
                <a:schemeClr val="accent2"/>
              </a:buClr>
              <a:buFont typeface="Webdings" pitchFamily="-106" charset="2"/>
              <a:buChar char="="/>
            </a:pPr>
            <a:r>
              <a:rPr lang="de-DE">
                <a:latin typeface="Tahoma" pitchFamily="-106" charset="0"/>
              </a:rPr>
              <a:t>„geheimer“ Benutzer modifiziert Spezialität von „007“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Multilevel-Relationen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 anchorCtr="1"/>
          <a:lstStyle/>
          <a:p>
            <a:pPr marL="457200" indent="-457200"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Multilevel-Relation </a:t>
            </a:r>
            <a:r>
              <a:rPr lang="de-DE" smtClean="0">
                <a:solidFill>
                  <a:srgbClr val="FF0000"/>
                </a:solidFill>
                <a:latin typeface="Brush Script MT" pitchFamily="66" charset="0"/>
              </a:rPr>
              <a:t>R</a:t>
            </a:r>
            <a:r>
              <a:rPr lang="de-DE" smtClean="0">
                <a:solidFill>
                  <a:srgbClr val="CC0099"/>
                </a:solidFill>
                <a:latin typeface="Brush Script MT" pitchFamily="66" charset="0"/>
              </a:rPr>
              <a:t> </a:t>
            </a:r>
            <a:r>
              <a:rPr lang="de-DE" smtClean="0">
                <a:solidFill>
                  <a:srgbClr val="CC0099"/>
                </a:solidFill>
              </a:rPr>
              <a:t>mit Schema</a:t>
            </a:r>
          </a:p>
          <a:p>
            <a:pPr marL="457200" indent="-457200" algn="ctr"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latin typeface="Brush Script MT" pitchFamily="66" charset="0"/>
              </a:rPr>
              <a:t>R</a:t>
            </a:r>
            <a:r>
              <a:rPr lang="de-DE" smtClean="0"/>
              <a:t> = {</a:t>
            </a:r>
            <a:r>
              <a:rPr lang="de-DE" i="1" smtClean="0"/>
              <a:t>A</a:t>
            </a:r>
            <a:r>
              <a:rPr lang="de-DE" i="1" baseline="-25000" smtClean="0"/>
              <a:t>1</a:t>
            </a:r>
            <a:r>
              <a:rPr lang="de-DE" i="1" smtClean="0"/>
              <a:t>, C</a:t>
            </a:r>
            <a:r>
              <a:rPr lang="de-DE" i="1" baseline="-25000" smtClean="0"/>
              <a:t>1</a:t>
            </a:r>
            <a:r>
              <a:rPr lang="de-DE" i="1" smtClean="0"/>
              <a:t>, A</a:t>
            </a:r>
            <a:r>
              <a:rPr lang="de-DE" i="1" baseline="-25000" smtClean="0"/>
              <a:t>2</a:t>
            </a:r>
            <a:r>
              <a:rPr lang="de-DE" i="1" smtClean="0"/>
              <a:t>, C</a:t>
            </a:r>
            <a:r>
              <a:rPr lang="de-DE" i="1" baseline="-25000" smtClean="0"/>
              <a:t>2</a:t>
            </a:r>
            <a:r>
              <a:rPr lang="de-DE" i="1" smtClean="0"/>
              <a:t>, . . ., A</a:t>
            </a:r>
            <a:r>
              <a:rPr lang="de-DE" i="1" baseline="-25000" smtClean="0"/>
              <a:t>n</a:t>
            </a:r>
            <a:r>
              <a:rPr lang="de-DE" i="1" smtClean="0"/>
              <a:t>, C</a:t>
            </a:r>
            <a:r>
              <a:rPr lang="de-DE" i="1" baseline="-25000" smtClean="0"/>
              <a:t>n</a:t>
            </a:r>
            <a:r>
              <a:rPr lang="de-DE" i="1" smtClean="0"/>
              <a:t>, TC</a:t>
            </a:r>
            <a:r>
              <a:rPr lang="de-DE" smtClean="0"/>
              <a:t>}</a:t>
            </a:r>
          </a:p>
          <a:p>
            <a:pPr marL="457200" indent="-457200"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Relationeninstanzen </a:t>
            </a:r>
            <a:r>
              <a:rPr lang="de-DE" smtClean="0">
                <a:solidFill>
                  <a:srgbClr val="FF0000"/>
                </a:solidFill>
                <a:latin typeface="Brush Script MT" pitchFamily="66" charset="0"/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</a:rPr>
              <a:t>C</a:t>
            </a:r>
            <a:r>
              <a:rPr lang="de-DE" smtClean="0">
                <a:solidFill>
                  <a:srgbClr val="CC0099"/>
                </a:solidFill>
              </a:rPr>
              <a:t> mit Tupeln</a:t>
            </a:r>
          </a:p>
          <a:p>
            <a:pPr marL="457200" indent="-457200" algn="ctr"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/>
              <a:t>[</a:t>
            </a:r>
            <a:r>
              <a:rPr lang="de-DE" i="1" smtClean="0"/>
              <a:t>a</a:t>
            </a:r>
            <a:r>
              <a:rPr lang="de-DE" i="1" baseline="-25000" smtClean="0"/>
              <a:t>1, </a:t>
            </a:r>
            <a:r>
              <a:rPr lang="de-DE" i="1" smtClean="0"/>
              <a:t>c</a:t>
            </a:r>
            <a:r>
              <a:rPr lang="de-DE" i="1" baseline="-25000" smtClean="0"/>
              <a:t>1</a:t>
            </a:r>
            <a:r>
              <a:rPr lang="de-DE" i="1" smtClean="0"/>
              <a:t>, a</a:t>
            </a:r>
            <a:r>
              <a:rPr lang="de-DE" i="1" baseline="-25000" smtClean="0"/>
              <a:t>2</a:t>
            </a:r>
            <a:r>
              <a:rPr lang="de-DE" i="1" smtClean="0"/>
              <a:t>, c</a:t>
            </a:r>
            <a:r>
              <a:rPr lang="de-DE" i="1" baseline="-25000" smtClean="0"/>
              <a:t>2</a:t>
            </a:r>
            <a:r>
              <a:rPr lang="de-DE" i="1" smtClean="0"/>
              <a:t>, . . . , a</a:t>
            </a:r>
            <a:r>
              <a:rPr lang="de-DE" i="1" baseline="-25000" smtClean="0"/>
              <a:t>n</a:t>
            </a:r>
            <a:r>
              <a:rPr lang="de-DE" i="1" smtClean="0"/>
              <a:t>, c</a:t>
            </a:r>
            <a:r>
              <a:rPr lang="de-DE" i="1" baseline="-25000" smtClean="0"/>
              <a:t>n</a:t>
            </a:r>
            <a:r>
              <a:rPr lang="de-DE" i="1" smtClean="0"/>
              <a:t>, tc]</a:t>
            </a:r>
          </a:p>
          <a:p>
            <a:pPr marL="457200" indent="-457200">
              <a:spcAft>
                <a:spcPct val="50000"/>
              </a:spcAft>
            </a:pPr>
            <a:r>
              <a:rPr lang="de-DE" i="1" smtClean="0">
                <a:solidFill>
                  <a:srgbClr val="FF0000"/>
                </a:solidFill>
              </a:rPr>
              <a:t>c</a:t>
            </a:r>
            <a:r>
              <a:rPr lang="de-DE" i="1" smtClean="0"/>
              <a:t> </a:t>
            </a:r>
            <a:r>
              <a:rPr lang="de-DE" i="1" smtClean="0">
                <a:sym typeface="Symbol" pitchFamily="-106" charset="2"/>
              </a:rPr>
              <a:t>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endParaRPr lang="de-DE" i="1" smtClean="0">
              <a:sym typeface="Symbol" pitchFamily="-106" charset="2"/>
            </a:endParaRPr>
          </a:p>
          <a:p>
            <a:pPr marL="457200" indent="-457200">
              <a:spcAft>
                <a:spcPct val="50000"/>
              </a:spcAft>
            </a:pP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smtClean="0">
                <a:sym typeface="Symbol" pitchFamily="-106" charset="2"/>
              </a:rPr>
              <a:t> ist sichtbar, wenn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class (s)</a:t>
            </a:r>
            <a:r>
              <a:rPr lang="de-DE" i="1" smtClean="0">
                <a:sym typeface="Symbol" pitchFamily="-106" charset="2"/>
              </a:rPr>
              <a:t> 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anchor="ctr" anchorCtr="1"/>
          <a:lstStyle/>
          <a:p>
            <a:pPr algn="ctr"/>
            <a:r>
              <a:rPr lang="de-DE" smtClean="0"/>
              <a:t>Integritätsbedingungen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marL="0" indent="0">
              <a:spcAft>
                <a:spcPct val="40000"/>
              </a:spcAft>
              <a:buFont typeface="Webdings" pitchFamily="-106" charset="2"/>
              <a:buNone/>
            </a:pPr>
            <a:r>
              <a:rPr lang="de-DE" smtClean="0"/>
              <a:t>Sei </a:t>
            </a:r>
            <a:r>
              <a:rPr lang="de-DE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smtClean="0">
                <a:sym typeface="Symbol" pitchFamily="-106" charset="2"/>
              </a:rPr>
              <a:t> </a:t>
            </a:r>
            <a:r>
              <a:rPr lang="de-DE" i="1" smtClean="0">
                <a:sym typeface="Symbol" pitchFamily="-106" charset="2"/>
              </a:rPr>
              <a:t>sichtbarer Schlüssel</a:t>
            </a:r>
            <a:r>
              <a:rPr lang="de-DE" smtClean="0">
                <a:sym typeface="Symbol" pitchFamily="-106" charset="2"/>
              </a:rPr>
              <a:t> der Multilevel-Relation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endParaRPr lang="de-DE" smtClean="0">
              <a:solidFill>
                <a:srgbClr val="FF0000"/>
              </a:solidFill>
              <a:sym typeface="Symbol" pitchFamily="-106" charset="2"/>
            </a:endParaRPr>
          </a:p>
          <a:p>
            <a:pPr marL="0" indent="0">
              <a:buFont typeface="Webdings" pitchFamily="-106" charset="2"/>
              <a:buNone/>
            </a:pPr>
            <a:r>
              <a:rPr lang="de-DE" b="1" smtClean="0">
                <a:sym typeface="Symbol" pitchFamily="-106" charset="2"/>
              </a:rPr>
              <a:t>Entity-Integrität.	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smtClean="0">
                <a:sym typeface="Symbol" pitchFamily="-106" charset="2"/>
              </a:rPr>
              <a:t> </a:t>
            </a:r>
            <a:r>
              <a:rPr lang="de-DE" smtClean="0">
                <a:sym typeface="Symbol" pitchFamily="-106" charset="2"/>
              </a:rPr>
              <a:t>erfüllt die Entity-Integrität genau dann, wenn für alle Instanzen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smtClean="0">
                <a:sym typeface="Symbol" pitchFamily="-106" charset="2"/>
              </a:rPr>
              <a:t> und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smtClean="0">
                <a:sym typeface="Symbol" pitchFamily="-106" charset="2"/>
              </a:rPr>
              <a:t> 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smtClean="0">
                <a:sym typeface="Symbol" pitchFamily="-106" charset="2"/>
              </a:rPr>
              <a:t> die folgende Bedingungen gelten:</a:t>
            </a:r>
          </a:p>
          <a:p>
            <a:pPr marL="1030288" lvl="1" indent="-457200">
              <a:buFont typeface="Webdings" pitchFamily="-106" charset="2"/>
              <a:buAutoNum type="arabicPeriod"/>
            </a:pP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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smtClean="0">
                <a:sym typeface="Symbol" pitchFamily="-106" charset="2"/>
              </a:rPr>
              <a:t> 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 </a:t>
            </a:r>
            <a:r>
              <a:rPr lang="de-DE" smtClean="0">
                <a:solidFill>
                  <a:srgbClr val="FF0000"/>
                </a:solidFill>
                <a:sym typeface="Symbol" pitchFamily="-106" charset="2"/>
              </a:rPr>
              <a:t>Null</a:t>
            </a:r>
          </a:p>
          <a:p>
            <a:pPr marL="1030288" lvl="1" indent="-457200">
              <a:buFont typeface="Webdings" pitchFamily="-106" charset="2"/>
              <a:buAutoNum type="arabicPeriod"/>
            </a:pP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,</a:t>
            </a:r>
            <a:r>
              <a:rPr lang="de-DE" i="1" baseline="-25000" smtClean="0">
                <a:sym typeface="Symbol" pitchFamily="-106" charset="2"/>
              </a:rPr>
              <a:t>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j</a:t>
            </a:r>
            <a:r>
              <a:rPr lang="de-DE" i="1" baseline="-25000" smtClean="0">
                <a:sym typeface="Symbol" pitchFamily="-106" charset="2"/>
              </a:rPr>
              <a:t> </a:t>
            </a:r>
            <a:r>
              <a:rPr lang="de-DE" i="1" smtClean="0">
                <a:sym typeface="Symbol" pitchFamily="-106" charset="2"/>
              </a:rPr>
              <a:t>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smtClean="0">
                <a:sym typeface="Symbol" pitchFamily="-106" charset="2"/>
              </a:rPr>
              <a:t> 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baseline="-25000" smtClean="0">
                <a:sym typeface="Symbol" pitchFamily="-106" charset="2"/>
              </a:rPr>
              <a:t> </a:t>
            </a:r>
            <a:r>
              <a:rPr lang="de-DE" i="1" smtClean="0">
                <a:sym typeface="Symbol" pitchFamily="-106" charset="2"/>
              </a:rPr>
              <a:t>=</a:t>
            </a:r>
            <a:r>
              <a:rPr lang="de-DE" i="1" baseline="-25000" smtClean="0">
                <a:sym typeface="Symbol" pitchFamily="-106" charset="2"/>
              </a:rPr>
              <a:t>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j</a:t>
            </a:r>
          </a:p>
          <a:p>
            <a:pPr marL="1030288" lvl="1" indent="-457200">
              <a:buFont typeface="Webdings" pitchFamily="-106" charset="2"/>
              <a:buAutoNum type="arabicPeriod"/>
            </a:pP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baseline="-25000" smtClean="0">
                <a:sym typeface="Symbol" pitchFamily="-106" charset="2"/>
              </a:rPr>
              <a:t> </a:t>
            </a:r>
            <a:r>
              <a:rPr lang="de-DE" i="1" smtClean="0">
                <a:sym typeface="Symbol" pitchFamily="-106" charset="2"/>
              </a:rPr>
              <a:t>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smtClean="0">
                <a:sym typeface="Symbol" pitchFamily="-106" charset="2"/>
              </a:rPr>
              <a:t> 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baseline="-25000" smtClean="0">
                <a:sym typeface="Symbol" pitchFamily="-106" charset="2"/>
              </a:rPr>
              <a:t> </a:t>
            </a:r>
            <a:r>
              <a:rPr lang="de-DE" i="1" smtClean="0">
                <a:sym typeface="Symbol" pitchFamily="-106" charset="2"/>
              </a:rPr>
              <a:t>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smtClean="0">
                <a:sym typeface="Symbol" pitchFamily="-106" charset="2"/>
              </a:rPr>
              <a:t> (wobei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smtClean="0">
                <a:sym typeface="Symbol" pitchFamily="-106" charset="2"/>
              </a:rPr>
              <a:t> die Zugriffsklasse des Schlüssels ist)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anchor="ctr" anchorCtr="1"/>
          <a:lstStyle/>
          <a:p>
            <a:pPr algn="ctr"/>
            <a:r>
              <a:rPr lang="de-DE" smtClean="0"/>
              <a:t>Integritätsbedingungen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marL="0" indent="0">
              <a:spcAft>
                <a:spcPct val="40000"/>
              </a:spcAft>
              <a:buFont typeface="Webdings" pitchFamily="-106" charset="2"/>
              <a:buNone/>
            </a:pPr>
            <a:r>
              <a:rPr lang="de-DE" smtClean="0"/>
              <a:t>Sei </a:t>
            </a:r>
            <a:r>
              <a:rPr lang="de-DE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smtClean="0">
                <a:sym typeface="Symbol" pitchFamily="-106" charset="2"/>
              </a:rPr>
              <a:t> </a:t>
            </a:r>
            <a:r>
              <a:rPr lang="de-DE" i="1" smtClean="0">
                <a:sym typeface="Symbol" pitchFamily="-106" charset="2"/>
              </a:rPr>
              <a:t>sichtbarer Schlüssel</a:t>
            </a:r>
            <a:r>
              <a:rPr lang="de-DE" smtClean="0">
                <a:sym typeface="Symbol" pitchFamily="-106" charset="2"/>
              </a:rPr>
              <a:t> der Multilevel-Relation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endParaRPr lang="de-DE" smtClean="0">
              <a:solidFill>
                <a:srgbClr val="FF0000"/>
              </a:solidFill>
              <a:sym typeface="Symbol" pitchFamily="-106" charset="2"/>
            </a:endParaRPr>
          </a:p>
          <a:p>
            <a:pPr marL="0" indent="0">
              <a:buFont typeface="Webdings" pitchFamily="-106" charset="2"/>
              <a:buNone/>
            </a:pPr>
            <a:endParaRPr lang="de-DE" b="1" smtClean="0">
              <a:sym typeface="Symbol" pitchFamily="-106" charset="2"/>
            </a:endParaRPr>
          </a:p>
          <a:p>
            <a:pPr marL="0" indent="0">
              <a:buFont typeface="Webdings" pitchFamily="-106" charset="2"/>
              <a:buNone/>
            </a:pPr>
            <a:r>
              <a:rPr lang="de-DE" b="1" smtClean="0">
                <a:sym typeface="Symbol" pitchFamily="-106" charset="2"/>
              </a:rPr>
              <a:t>Null-Integrität.	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smtClean="0">
                <a:sym typeface="Symbol" pitchFamily="-106" charset="2"/>
              </a:rPr>
              <a:t> </a:t>
            </a:r>
            <a:r>
              <a:rPr lang="de-DE" smtClean="0">
                <a:sym typeface="Symbol" pitchFamily="-106" charset="2"/>
              </a:rPr>
              <a:t>erfüllt die Null-Integrität genau dann, wenn für jede Instanz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smtClean="0">
                <a:sym typeface="Symbol" pitchFamily="-106" charset="2"/>
              </a:rPr>
              <a:t> </a:t>
            </a:r>
            <a:r>
              <a:rPr lang="de-DE" smtClean="0">
                <a:sym typeface="Symbol" pitchFamily="-106" charset="2"/>
              </a:rPr>
              <a:t>von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smtClean="0">
                <a:sym typeface="Symbol" pitchFamily="-106" charset="2"/>
              </a:rPr>
              <a:t> gilt:</a:t>
            </a:r>
          </a:p>
          <a:p>
            <a:pPr marL="1030288" lvl="1" indent="-457200">
              <a:buFont typeface="Webdings" pitchFamily="-106" charset="2"/>
              <a:buAutoNum type="arabicPeriod"/>
            </a:pPr>
            <a:r>
              <a:rPr lang="de-DE" smtClean="0">
                <a:sym typeface="Symbol" pitchFamily="-106" charset="2"/>
              </a:rPr>
              <a:t>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smtClean="0">
                <a:sym typeface="Symbol" pitchFamily="-106" charset="2"/>
              </a:rPr>
              <a:t> 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smtClean="0">
                <a:sym typeface="Symbol" pitchFamily="-106" charset="2"/>
              </a:rPr>
              <a:t>,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= </a:t>
            </a:r>
            <a:r>
              <a:rPr lang="de-DE" smtClean="0">
                <a:solidFill>
                  <a:srgbClr val="FF0000"/>
                </a:solidFill>
                <a:sym typeface="Symbol" pitchFamily="-106" charset="2"/>
              </a:rPr>
              <a:t>Null </a:t>
            </a:r>
            <a:r>
              <a:rPr lang="de-DE" smtClean="0">
                <a:sym typeface="Symbol" pitchFamily="-106" charset="2"/>
              </a:rPr>
              <a:t>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=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</a:t>
            </a:r>
          </a:p>
          <a:p>
            <a:pPr marL="1030288" lvl="1" indent="-457200">
              <a:buFont typeface="Webdings" pitchFamily="-106" charset="2"/>
              <a:buAutoNum type="arabicPeriod"/>
            </a:pP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smtClean="0">
                <a:sym typeface="Symbol" pitchFamily="-106" charset="2"/>
              </a:rPr>
              <a:t> ist subsumierungsfrei, d.h. es existieren keine zwei Tupel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</a:t>
            </a:r>
            <a:r>
              <a:rPr lang="de-DE" smtClean="0">
                <a:sym typeface="Symbol" pitchFamily="-106" charset="2"/>
              </a:rPr>
              <a:t> und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s</a:t>
            </a:r>
            <a:r>
              <a:rPr lang="de-DE" smtClean="0">
                <a:sym typeface="Symbol" pitchFamily="-106" charset="2"/>
              </a:rPr>
              <a:t>, bei denen </a:t>
            </a:r>
            <a:r>
              <a:rPr lang="de-DE" b="1" smtClean="0">
                <a:sym typeface="Symbol" pitchFamily="-106" charset="2"/>
              </a:rPr>
              <a:t>für alle</a:t>
            </a:r>
            <a:r>
              <a:rPr lang="de-DE" smtClean="0">
                <a:sym typeface="Symbol" pitchFamily="-106" charset="2"/>
              </a:rPr>
              <a:t> Attribute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</a:t>
            </a:r>
            <a:r>
              <a:rPr lang="de-DE" smtClean="0">
                <a:sym typeface="Symbol" pitchFamily="-106" charset="2"/>
              </a:rPr>
              <a:t>entweder</a:t>
            </a:r>
          </a:p>
          <a:p>
            <a:pPr marL="1601788" lvl="2" indent="-381000"/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=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s.A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und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=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s.C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 </a:t>
            </a:r>
            <a:r>
              <a:rPr lang="de-DE" smtClean="0">
                <a:sym typeface="Symbol" pitchFamily="-106" charset="2"/>
              </a:rPr>
              <a:t>oder</a:t>
            </a:r>
          </a:p>
          <a:p>
            <a:pPr marL="1601788" lvl="2" indent="-381000"/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r.A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 </a:t>
            </a:r>
            <a:r>
              <a:rPr lang="de-DE" smtClean="0">
                <a:solidFill>
                  <a:srgbClr val="FF0000"/>
                </a:solidFill>
                <a:sym typeface="Symbol" pitchFamily="-106" charset="2"/>
              </a:rPr>
              <a:t>Null</a:t>
            </a:r>
            <a:r>
              <a:rPr lang="de-DE" smtClean="0">
                <a:sym typeface="Symbol" pitchFamily="-106" charset="2"/>
              </a:rPr>
              <a:t> und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s.A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 = </a:t>
            </a:r>
            <a:r>
              <a:rPr lang="de-DE" smtClean="0">
                <a:solidFill>
                  <a:srgbClr val="FF0000"/>
                </a:solidFill>
                <a:sym typeface="Symbol" pitchFamily="-106" charset="2"/>
              </a:rPr>
              <a:t>Null</a:t>
            </a:r>
            <a:r>
              <a:rPr lang="de-DE" smtClean="0">
                <a:sym typeface="Symbol" pitchFamily="-106" charset="2"/>
              </a:rPr>
              <a:t> gilt.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Subsumtionsfreiheit von Relationen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81025"/>
          </a:xfrm>
        </p:spPr>
        <p:txBody>
          <a:bodyPr/>
          <a:lstStyle/>
          <a:p>
            <a:pPr marL="457200" indent="-457200">
              <a:buFont typeface="Webdings" pitchFamily="-106" charset="2"/>
              <a:buAutoNum type="alphaLcParenR"/>
            </a:pPr>
            <a:r>
              <a:rPr lang="de-DE" smtClean="0">
                <a:solidFill>
                  <a:srgbClr val="CC0099"/>
                </a:solidFill>
              </a:rPr>
              <a:t>R</a:t>
            </a:r>
            <a:r>
              <a:rPr lang="de-DE" baseline="-25000" smtClean="0">
                <a:solidFill>
                  <a:srgbClr val="CC0099"/>
                </a:solidFill>
              </a:rPr>
              <a:t>sg</a:t>
            </a:r>
            <a:endParaRPr lang="de-DE" smtClean="0">
              <a:solidFill>
                <a:srgbClr val="CC0099"/>
              </a:solidFill>
            </a:endParaRPr>
          </a:p>
        </p:txBody>
      </p:sp>
      <p:graphicFrame>
        <p:nvGraphicFramePr>
          <p:cNvPr id="85103" name="Group 111"/>
          <p:cNvGraphicFramePr>
            <a:graphicFrameLocks noGrp="1"/>
          </p:cNvGraphicFramePr>
          <p:nvPr/>
        </p:nvGraphicFramePr>
        <p:xfrm>
          <a:off x="876300" y="1752600"/>
          <a:ext cx="7391400" cy="1097280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838200"/>
                <a:gridCol w="1752600"/>
                <a:gridCol w="685800"/>
                <a:gridCol w="1447800"/>
                <a:gridCol w="685800"/>
              </a:tblGrid>
              <a:tr h="30480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2" name="Text Box 45"/>
          <p:cNvSpPr txBox="1">
            <a:spLocks noChangeArrowheads="1"/>
          </p:cNvSpPr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accent2"/>
              </a:buClr>
              <a:buFontTx/>
              <a:buAutoNum type="alphaLcParenR" startAt="2"/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Änderung von R</a:t>
            </a:r>
            <a:r>
              <a:rPr lang="de-DE" baseline="-25000">
                <a:solidFill>
                  <a:srgbClr val="CC0099"/>
                </a:solidFill>
                <a:latin typeface="Tahoma" pitchFamily="-106" charset="0"/>
              </a:rPr>
              <a:t>sg</a:t>
            </a:r>
            <a:endParaRPr lang="de-DE">
              <a:solidFill>
                <a:srgbClr val="CC0099"/>
              </a:solidFill>
              <a:latin typeface="Tahoma" pitchFamily="-106" charset="0"/>
            </a:endParaRPr>
          </a:p>
        </p:txBody>
      </p:sp>
      <p:graphicFrame>
        <p:nvGraphicFramePr>
          <p:cNvPr id="85038" name="Group 46"/>
          <p:cNvGraphicFramePr>
            <a:graphicFrameLocks noGrp="1"/>
          </p:cNvGraphicFramePr>
          <p:nvPr/>
        </p:nvGraphicFramePr>
        <p:xfrm>
          <a:off x="876300" y="3581400"/>
          <a:ext cx="7391400" cy="1097280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838200"/>
                <a:gridCol w="1752600"/>
                <a:gridCol w="685800"/>
                <a:gridCol w="1447800"/>
                <a:gridCol w="685800"/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meucheln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1" name="Text Box 78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accent2"/>
              </a:buClr>
              <a:buFontTx/>
              <a:buAutoNum type="alphaLcParenR" startAt="3"/>
            </a:pPr>
            <a:r>
              <a:rPr lang="de-DE">
                <a:solidFill>
                  <a:srgbClr val="CC0099"/>
                </a:solidFill>
                <a:latin typeface="Tahoma" pitchFamily="-106" charset="0"/>
              </a:rPr>
              <a:t>Fehlende Subsumtionsfreiheit</a:t>
            </a:r>
          </a:p>
        </p:txBody>
      </p:sp>
      <p:graphicFrame>
        <p:nvGraphicFramePr>
          <p:cNvPr id="85119" name="Group 127"/>
          <p:cNvGraphicFramePr>
            <a:graphicFrameLocks noGrp="1"/>
          </p:cNvGraphicFramePr>
          <p:nvPr/>
        </p:nvGraphicFramePr>
        <p:xfrm>
          <a:off x="876300" y="5257800"/>
          <a:ext cx="7391400" cy="1463040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838200"/>
                <a:gridCol w="1752600"/>
                <a:gridCol w="685800"/>
                <a:gridCol w="1447800"/>
                <a:gridCol w="685800"/>
              </a:tblGrid>
              <a:tr h="30480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Kennung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Spezialität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Blond, James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meucheln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Integritätsbedingungen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077913"/>
          </a:xfrm>
        </p:spPr>
        <p:txBody>
          <a:bodyPr/>
          <a:lstStyle/>
          <a:p>
            <a:pPr marL="0" indent="0">
              <a:buFont typeface="Webdings" pitchFamily="-106" charset="2"/>
              <a:buNone/>
            </a:pPr>
            <a:r>
              <a:rPr lang="de-DE" b="1" smtClean="0">
                <a:solidFill>
                  <a:schemeClr val="accent1"/>
                </a:solidFill>
              </a:rPr>
              <a:t>Interinstanz-Integrität.</a:t>
            </a:r>
            <a:r>
              <a:rPr lang="de-DE" smtClean="0"/>
              <a:t> 	</a:t>
            </a:r>
            <a:r>
              <a:rPr lang="de-DE" i="1" smtClean="0">
                <a:solidFill>
                  <a:srgbClr val="FF0000"/>
                </a:solidFill>
              </a:rPr>
              <a:t>R</a:t>
            </a:r>
            <a:r>
              <a:rPr lang="de-DE" smtClean="0"/>
              <a:t> erfüllt die Interinstanz-Integrität genau dann, wenn für alle Instanzen </a:t>
            </a:r>
            <a:r>
              <a:rPr lang="de-DE" i="1" smtClean="0">
                <a:solidFill>
                  <a:srgbClr val="FF0000"/>
                </a:solidFill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</a:rPr>
              <a:t>c</a:t>
            </a:r>
            <a:r>
              <a:rPr lang="de-DE" i="1" smtClean="0"/>
              <a:t> </a:t>
            </a:r>
            <a:r>
              <a:rPr lang="de-DE" smtClean="0"/>
              <a:t>und </a:t>
            </a:r>
            <a:r>
              <a:rPr lang="de-DE" i="1" smtClean="0">
                <a:solidFill>
                  <a:srgbClr val="FF0000"/>
                </a:solidFill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</a:rPr>
              <a:t>c‘</a:t>
            </a:r>
            <a:r>
              <a:rPr lang="de-DE" smtClean="0"/>
              <a:t> von </a:t>
            </a:r>
            <a:r>
              <a:rPr lang="de-DE" i="1" smtClean="0">
                <a:solidFill>
                  <a:srgbClr val="FF0000"/>
                </a:solidFill>
              </a:rPr>
              <a:t>R</a:t>
            </a:r>
            <a:r>
              <a:rPr lang="de-DE" smtClean="0"/>
              <a:t> mit </a:t>
            </a:r>
            <a:r>
              <a:rPr lang="de-DE" i="1" smtClean="0">
                <a:solidFill>
                  <a:srgbClr val="FF0000"/>
                </a:solidFill>
              </a:rPr>
              <a:t>c‘</a:t>
            </a:r>
            <a:r>
              <a:rPr lang="de-DE" i="1" smtClean="0"/>
              <a:t> &lt; </a:t>
            </a:r>
            <a:r>
              <a:rPr lang="de-DE" i="1" smtClean="0">
                <a:solidFill>
                  <a:srgbClr val="FF0000"/>
                </a:solidFill>
              </a:rPr>
              <a:t>c</a:t>
            </a:r>
            <a:endParaRPr lang="de-DE" b="1" smtClean="0">
              <a:solidFill>
                <a:srgbClr val="FF0000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</a:rPr>
              <a:t>c‘</a:t>
            </a:r>
            <a:r>
              <a:rPr lang="de-DE" baseline="30000">
                <a:latin typeface="Tahoma" pitchFamily="-106" charset="0"/>
              </a:rPr>
              <a:t> </a:t>
            </a:r>
            <a:r>
              <a:rPr lang="de-DE">
                <a:latin typeface="Tahoma" pitchFamily="-106" charset="0"/>
              </a:rPr>
              <a:t>= f(</a:t>
            </a:r>
            <a:r>
              <a:rPr lang="de-DE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baseline="-25000">
                <a:solidFill>
                  <a:srgbClr val="FF0000"/>
                </a:solidFill>
                <a:latin typeface="Tahoma" pitchFamily="-106" charset="0"/>
              </a:rPr>
              <a:t>c</a:t>
            </a:r>
            <a:r>
              <a:rPr lang="de-DE">
                <a:latin typeface="Tahoma" pitchFamily="-106" charset="0"/>
              </a:rPr>
              <a:t>, </a:t>
            </a:r>
            <a:r>
              <a:rPr lang="de-DE">
                <a:solidFill>
                  <a:srgbClr val="FF0000"/>
                </a:solidFill>
                <a:latin typeface="Tahoma" pitchFamily="-106" charset="0"/>
              </a:rPr>
              <a:t>c‘</a:t>
            </a:r>
            <a:r>
              <a:rPr lang="de-DE">
                <a:latin typeface="Tahoma" pitchFamily="-106" charset="0"/>
              </a:rPr>
              <a:t>)</a:t>
            </a:r>
            <a:endParaRPr lang="de-DE" i="1">
              <a:latin typeface="Tahoma" pitchFamily="-106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0" y="2514600"/>
            <a:ext cx="9144000" cy="1296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gilt. Die Filterfunktion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f</a:t>
            </a:r>
            <a:r>
              <a:rPr lang="de-DE">
                <a:latin typeface="Tahoma" pitchFamily="-106" charset="0"/>
              </a:rPr>
              <a:t> arbeitet wie folgt:</a:t>
            </a:r>
          </a:p>
          <a:p>
            <a:pPr marL="914400" lvl="1" indent="-457200" algn="l">
              <a:spcBef>
                <a:spcPct val="30000"/>
              </a:spcBef>
              <a:buFontTx/>
              <a:buAutoNum type="arabicPeriod"/>
            </a:pPr>
            <a:r>
              <a:rPr lang="de-DE">
                <a:latin typeface="Tahoma" pitchFamily="-106" charset="0"/>
              </a:rPr>
              <a:t>Für jedes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i="1">
                <a:latin typeface="Tahoma" pitchFamily="-106" charset="0"/>
              </a:rPr>
              <a:t> </a:t>
            </a:r>
            <a:r>
              <a:rPr lang="de-DE" i="1">
                <a:latin typeface="Tahoma" pitchFamily="-106" charset="0"/>
                <a:sym typeface="Symbol" pitchFamily="-106" charset="2"/>
              </a:rPr>
              <a:t>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c</a:t>
            </a:r>
            <a:r>
              <a:rPr lang="de-DE">
                <a:latin typeface="Tahoma" pitchFamily="-106" charset="0"/>
                <a:sym typeface="Symbol" pitchFamily="-106" charset="2"/>
              </a:rPr>
              <a:t> mit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r.C</a:t>
            </a:r>
            <a:r>
              <a:rPr kumimoji="1" lang="de-DE" i="1" baseline="-25000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</a:t>
            </a:r>
            <a:r>
              <a:rPr lang="de-DE" i="1">
                <a:latin typeface="Tahoma" pitchFamily="-106" charset="0"/>
                <a:sym typeface="Symbol" pitchFamily="-106" charset="2"/>
              </a:rPr>
              <a:t> 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c‘</a:t>
            </a:r>
            <a:r>
              <a:rPr lang="de-DE" i="1">
                <a:latin typeface="Tahoma" pitchFamily="-106" charset="0"/>
                <a:sym typeface="Symbol" pitchFamily="-106" charset="2"/>
              </a:rPr>
              <a:t> </a:t>
            </a:r>
            <a:r>
              <a:rPr lang="de-DE">
                <a:latin typeface="Tahoma" pitchFamily="-106" charset="0"/>
                <a:sym typeface="Symbol" pitchFamily="-106" charset="2"/>
              </a:rPr>
              <a:t>muss ein Tupel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s</a:t>
            </a:r>
            <a:r>
              <a:rPr lang="de-DE" i="1">
                <a:latin typeface="Tahoma" pitchFamily="-106" charset="0"/>
                <a:sym typeface="Symbol" pitchFamily="-106" charset="2"/>
              </a:rPr>
              <a:t> 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  <a:sym typeface="Symbol" pitchFamily="-106" charset="2"/>
              </a:rPr>
              <a:t>c‘</a:t>
            </a:r>
            <a:r>
              <a:rPr lang="de-DE" i="1">
                <a:latin typeface="Tahoma" pitchFamily="-106" charset="0"/>
                <a:sym typeface="Symbol" pitchFamily="-106" charset="2"/>
              </a:rPr>
              <a:t> </a:t>
            </a:r>
            <a:r>
              <a:rPr lang="de-DE">
                <a:latin typeface="Tahoma" pitchFamily="-106" charset="0"/>
                <a:sym typeface="Symbol" pitchFamily="-106" charset="2"/>
              </a:rPr>
              <a:t>existieren, mit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857500" y="3810000"/>
          <a:ext cx="34290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701720" imgH="965160" progId="Equation.3">
                  <p:embed/>
                </p:oleObj>
              </mc:Choice>
              <mc:Fallback>
                <p:oleObj name="Equation" r:id="rId4" imgW="1701720" imgH="9651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810000"/>
                        <a:ext cx="3429000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5715000"/>
            <a:ext cx="9144000" cy="9318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l">
              <a:spcBef>
                <a:spcPct val="30000"/>
              </a:spcBef>
              <a:buFontTx/>
              <a:buAutoNum type="arabicPeriod" startAt="2"/>
            </a:pPr>
            <a:r>
              <a:rPr lang="de-DE">
                <a:latin typeface="Tahoma" pitchFamily="-106" charset="0"/>
              </a:rPr>
              <a:t> </a:t>
            </a:r>
            <a:r>
              <a:rPr lang="de-DE" i="1">
                <a:solidFill>
                  <a:srgbClr val="FF0000"/>
                </a:solidFill>
                <a:latin typeface="Tahoma" pitchFamily="-106" charset="0"/>
              </a:rPr>
              <a:t>R</a:t>
            </a:r>
            <a:r>
              <a:rPr lang="de-DE" i="1" baseline="-25000">
                <a:solidFill>
                  <a:srgbClr val="FF0000"/>
                </a:solidFill>
                <a:latin typeface="Tahoma" pitchFamily="-106" charset="0"/>
              </a:rPr>
              <a:t>c‘</a:t>
            </a:r>
            <a:r>
              <a:rPr lang="de-DE">
                <a:latin typeface="Tahoma" pitchFamily="-106" charset="0"/>
              </a:rPr>
              <a:t> enthält außer diesen keine weiteren Tupel.</a:t>
            </a:r>
          </a:p>
          <a:p>
            <a:pPr marL="914400" lvl="1" indent="-457200" algn="l">
              <a:spcBef>
                <a:spcPct val="30000"/>
              </a:spcBef>
              <a:buFontTx/>
              <a:buAutoNum type="arabicPeriod" startAt="2"/>
            </a:pPr>
            <a:r>
              <a:rPr lang="de-DE">
                <a:latin typeface="Tahoma" pitchFamily="-106" charset="0"/>
              </a:rPr>
              <a:t>Subsumierte Tupel werden eliminiert.</a:t>
            </a:r>
            <a:endParaRPr lang="de-DE" i="1">
              <a:latin typeface="Tahoma" pitchFamily="-10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Integritätsbedingungen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1750"/>
            <a:ext cx="9144000" cy="290195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40000"/>
              </a:spcBef>
              <a:buFont typeface="Webdings" pitchFamily="-106" charset="2"/>
              <a:buNone/>
            </a:pPr>
            <a:r>
              <a:rPr lang="de-DE" b="1" smtClean="0">
                <a:solidFill>
                  <a:schemeClr val="accent1"/>
                </a:solidFill>
              </a:rPr>
              <a:t>Polyinstanziierungsintegrität</a:t>
            </a:r>
            <a:r>
              <a:rPr lang="de-DE" b="1" smtClean="0"/>
              <a:t>.</a:t>
            </a:r>
            <a:r>
              <a:rPr lang="de-DE" smtClean="0"/>
              <a:t> 	</a:t>
            </a:r>
            <a:r>
              <a:rPr lang="de-DE" i="1" smtClean="0">
                <a:solidFill>
                  <a:srgbClr val="FF0000"/>
                </a:solidFill>
              </a:rPr>
              <a:t>R</a:t>
            </a:r>
            <a:r>
              <a:rPr lang="de-DE" smtClean="0"/>
              <a:t> erfüllt die Polyinstanziierungsintegrität genau dann, wenn für jede Instanz </a:t>
            </a:r>
            <a:r>
              <a:rPr lang="de-DE" i="1" smtClean="0">
                <a:solidFill>
                  <a:srgbClr val="FF0000"/>
                </a:solidFill>
              </a:rPr>
              <a:t>R</a:t>
            </a:r>
            <a:r>
              <a:rPr lang="de-DE" i="1" baseline="-25000" smtClean="0">
                <a:solidFill>
                  <a:srgbClr val="FF0000"/>
                </a:solidFill>
              </a:rPr>
              <a:t>c</a:t>
            </a:r>
            <a:r>
              <a:rPr lang="de-DE" i="1" smtClean="0"/>
              <a:t> </a:t>
            </a:r>
            <a:r>
              <a:rPr lang="de-DE" smtClean="0"/>
              <a:t>für alle </a:t>
            </a:r>
            <a:r>
              <a:rPr lang="de-DE" i="1" smtClean="0">
                <a:solidFill>
                  <a:srgbClr val="FF0000"/>
                </a:solidFill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</a:rPr>
              <a:t>i</a:t>
            </a:r>
            <a:r>
              <a:rPr lang="de-DE" smtClean="0"/>
              <a:t> die folgende funktionale Abhängigkeit gilt:</a:t>
            </a:r>
          </a:p>
          <a:p>
            <a:pPr marL="0" indent="0" algn="ctr">
              <a:lnSpc>
                <a:spcPct val="150000"/>
              </a:lnSpc>
              <a:spcBef>
                <a:spcPct val="40000"/>
              </a:spcBef>
              <a:buFont typeface="Webdings" pitchFamily="-106" charset="2"/>
              <a:buNone/>
            </a:pPr>
            <a:r>
              <a:rPr lang="de-DE" smtClean="0"/>
              <a:t>{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smtClean="0">
                <a:sym typeface="Symbol" pitchFamily="-106" charset="2"/>
              </a:rPr>
              <a:t>,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</a:t>
            </a:r>
            <a:r>
              <a:rPr lang="de-DE" i="1" smtClean="0">
                <a:sym typeface="Symbol" pitchFamily="-106" charset="2"/>
              </a:rPr>
              <a:t>,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C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smtClean="0">
                <a:sym typeface="Symbol" pitchFamily="-106" charset="2"/>
              </a:rPr>
              <a:t>}</a:t>
            </a:r>
            <a:r>
              <a:rPr lang="de-DE" i="1" smtClean="0">
                <a:sym typeface="Symbol" pitchFamily="-106" charset="2"/>
              </a:rPr>
              <a:t>  </a:t>
            </a:r>
            <a:r>
              <a:rPr lang="de-DE" i="1" smtClean="0">
                <a:solidFill>
                  <a:srgbClr val="FF0000"/>
                </a:solidFill>
                <a:sym typeface="Symbol" pitchFamily="-106" charset="2"/>
              </a:rPr>
              <a:t>A</a:t>
            </a:r>
            <a:r>
              <a:rPr lang="de-DE" i="1" baseline="-25000" smtClean="0">
                <a:solidFill>
                  <a:srgbClr val="FF0000"/>
                </a:solidFill>
                <a:sym typeface="Symbol" pitchFamily="-106" charset="2"/>
              </a:rPr>
              <a:t>i</a:t>
            </a:r>
            <a:r>
              <a:rPr lang="de-DE" i="1" smtClean="0">
                <a:sym typeface="Symbol" pitchFamily="-106" charset="2"/>
              </a:rPr>
              <a:t>.</a:t>
            </a:r>
            <a:endParaRPr lang="de-DE" i="1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SQL-</a:t>
            </a:r>
            <a:r>
              <a:rPr lang="de-DE" dirty="0" err="1" smtClean="0"/>
              <a:t>Injection</a:t>
            </a:r>
            <a:r>
              <a:rPr lang="de-DE" dirty="0" smtClean="0"/>
              <a:t> Attacken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Hinter den meisten Web-Applikationen verbergen sich Datenbanksysteme</a:t>
            </a:r>
          </a:p>
          <a:p>
            <a:r>
              <a:rPr lang="de-DE" dirty="0" smtClean="0"/>
              <a:t>Aus den Eingabe-Parametern werden SQL-Anfragen generiert</a:t>
            </a:r>
          </a:p>
          <a:p>
            <a:r>
              <a:rPr lang="de-DE" dirty="0" smtClean="0"/>
              <a:t>Man darf diesen Eingabe-Parametern NIEMALS trauen, da sie „ausführbaren“ SQL-Code enthalten könnten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mtClean="0"/>
              <a:t>Discretionary Access Control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Zugriffsregeln (</a:t>
            </a:r>
            <a:r>
              <a:rPr lang="de-DE" i="1" smtClean="0">
                <a:solidFill>
                  <a:srgbClr val="CC0099"/>
                </a:solidFill>
              </a:rPr>
              <a:t>o, s, t, p, f) </a:t>
            </a:r>
            <a:r>
              <a:rPr lang="de-DE" smtClean="0">
                <a:solidFill>
                  <a:srgbClr val="CC0099"/>
                </a:solidFill>
              </a:rPr>
              <a:t>mit</a:t>
            </a:r>
          </a:p>
          <a:p>
            <a:pPr lvl="1">
              <a:spcAft>
                <a:spcPct val="50000"/>
              </a:spcAft>
            </a:pPr>
            <a:r>
              <a:rPr lang="de-DE" smtClean="0">
                <a:solidFill>
                  <a:srgbClr val="FF5050"/>
                </a:solidFill>
              </a:rPr>
              <a:t>o </a:t>
            </a:r>
            <a:r>
              <a:rPr lang="de-DE" smtClean="0">
                <a:solidFill>
                  <a:srgbClr val="FF5050"/>
                </a:solidFill>
                <a:sym typeface="Symbol" pitchFamily="-106" charset="2"/>
              </a:rPr>
              <a:t> O</a:t>
            </a:r>
            <a:r>
              <a:rPr lang="de-DE" smtClean="0">
                <a:sym typeface="Symbol" pitchFamily="-106" charset="2"/>
              </a:rPr>
              <a:t>, der Menge der </a:t>
            </a:r>
            <a:r>
              <a:rPr lang="de-DE" smtClean="0">
                <a:solidFill>
                  <a:srgbClr val="66FF99"/>
                </a:solidFill>
                <a:sym typeface="Symbol" pitchFamily="-106" charset="2"/>
              </a:rPr>
              <a:t>Objekte</a:t>
            </a:r>
            <a:r>
              <a:rPr lang="de-DE" smtClean="0">
                <a:sym typeface="Symbol" pitchFamily="-106" charset="2"/>
              </a:rPr>
              <a:t> (z.B. Relationen, Tupel, Attribute),</a:t>
            </a:r>
          </a:p>
          <a:p>
            <a:pPr lvl="1">
              <a:spcAft>
                <a:spcPct val="50000"/>
              </a:spcAft>
            </a:pP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s  S</a:t>
            </a:r>
            <a:r>
              <a:rPr lang="de-DE" smtClean="0">
                <a:sym typeface="Symbol" pitchFamily="-106" charset="2"/>
              </a:rPr>
              <a:t>, der Menge der </a:t>
            </a:r>
            <a:r>
              <a:rPr lang="de-DE" smtClean="0">
                <a:solidFill>
                  <a:srgbClr val="66FF99"/>
                </a:solidFill>
                <a:sym typeface="Symbol" pitchFamily="-106" charset="2"/>
              </a:rPr>
              <a:t>Subjekte</a:t>
            </a:r>
            <a:r>
              <a:rPr lang="de-DE" smtClean="0">
                <a:sym typeface="Symbol" pitchFamily="-106" charset="2"/>
              </a:rPr>
              <a:t> (z.B. Benutzer, Prozesse),</a:t>
            </a:r>
          </a:p>
          <a:p>
            <a:pPr lvl="1">
              <a:spcAft>
                <a:spcPct val="50000"/>
              </a:spcAft>
            </a:pP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t</a:t>
            </a:r>
            <a:r>
              <a:rPr lang="de-DE" smtClean="0">
                <a:solidFill>
                  <a:srgbClr val="FF5050"/>
                </a:solidFill>
                <a:sym typeface="Symbol" pitchFamily="-106" charset="2"/>
              </a:rPr>
              <a:t> </a:t>
            </a: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 T</a:t>
            </a:r>
            <a:r>
              <a:rPr lang="de-DE" smtClean="0">
                <a:sym typeface="Symbol" pitchFamily="-106" charset="2"/>
              </a:rPr>
              <a:t>, der Menge der </a:t>
            </a:r>
            <a:r>
              <a:rPr lang="de-DE" smtClean="0">
                <a:solidFill>
                  <a:srgbClr val="66FF99"/>
                </a:solidFill>
                <a:sym typeface="Symbol" pitchFamily="-106" charset="2"/>
              </a:rPr>
              <a:t>Zugriffsrechte</a:t>
            </a:r>
            <a:r>
              <a:rPr lang="de-DE" smtClean="0">
                <a:sym typeface="Symbol" pitchFamily="-106" charset="2"/>
              </a:rPr>
              <a:t> (z.B. </a:t>
            </a:r>
            <a:r>
              <a:rPr lang="de-DE" i="1" smtClean="0">
                <a:sym typeface="Symbol" pitchFamily="-106" charset="2"/>
              </a:rPr>
              <a:t>T </a:t>
            </a:r>
            <a:r>
              <a:rPr lang="de-DE" smtClean="0">
                <a:sym typeface="Symbol" pitchFamily="-106" charset="2"/>
              </a:rPr>
              <a:t>= {lesen, schreiben, löschen}),</a:t>
            </a:r>
          </a:p>
          <a:p>
            <a:pPr lvl="1">
              <a:spcAft>
                <a:spcPct val="50000"/>
              </a:spcAft>
            </a:pP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p</a:t>
            </a:r>
            <a:r>
              <a:rPr lang="de-DE" smtClean="0">
                <a:sym typeface="Symbol" pitchFamily="-106" charset="2"/>
              </a:rPr>
              <a:t> ein </a:t>
            </a:r>
            <a:r>
              <a:rPr lang="de-DE" smtClean="0">
                <a:solidFill>
                  <a:srgbClr val="66FF99"/>
                </a:solidFill>
                <a:sym typeface="Symbol" pitchFamily="-106" charset="2"/>
              </a:rPr>
              <a:t>Prädikat</a:t>
            </a:r>
            <a:r>
              <a:rPr lang="de-DE" smtClean="0">
                <a:sym typeface="Symbol" pitchFamily="-106" charset="2"/>
              </a:rPr>
              <a:t> (z.B. </a:t>
            </a:r>
            <a:r>
              <a:rPr lang="de-DE" i="1" smtClean="0">
                <a:sym typeface="Symbol" pitchFamily="-106" charset="2"/>
              </a:rPr>
              <a:t>Rang</a:t>
            </a:r>
            <a:r>
              <a:rPr lang="de-DE" smtClean="0">
                <a:sym typeface="Symbol" pitchFamily="-106" charset="2"/>
              </a:rPr>
              <a:t> = ‚C4‘ für die Relation </a:t>
            </a:r>
            <a:r>
              <a:rPr lang="de-DE" i="1" smtClean="0">
                <a:sym typeface="Symbol" pitchFamily="-106" charset="2"/>
              </a:rPr>
              <a:t>Professoren</a:t>
            </a:r>
            <a:r>
              <a:rPr lang="de-DE" smtClean="0">
                <a:sym typeface="Symbol" pitchFamily="-106" charset="2"/>
              </a:rPr>
              <a:t>), und</a:t>
            </a:r>
          </a:p>
          <a:p>
            <a:pPr lvl="1">
              <a:spcAft>
                <a:spcPct val="50000"/>
              </a:spcAft>
            </a:pP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f</a:t>
            </a:r>
            <a:r>
              <a:rPr lang="de-DE" smtClean="0">
                <a:sym typeface="Symbol" pitchFamily="-106" charset="2"/>
              </a:rPr>
              <a:t> ein </a:t>
            </a:r>
            <a:r>
              <a:rPr lang="de-DE" smtClean="0">
                <a:solidFill>
                  <a:srgbClr val="66FF99"/>
                </a:solidFill>
                <a:sym typeface="Symbol" pitchFamily="-106" charset="2"/>
              </a:rPr>
              <a:t>Boolescher Wert</a:t>
            </a:r>
            <a:r>
              <a:rPr lang="de-DE" smtClean="0">
                <a:sym typeface="Symbol" pitchFamily="-106" charset="2"/>
              </a:rPr>
              <a:t>, der angibt, ob </a:t>
            </a: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s</a:t>
            </a:r>
            <a:r>
              <a:rPr lang="de-DE" smtClean="0">
                <a:sym typeface="Symbol" pitchFamily="-106" charset="2"/>
              </a:rPr>
              <a:t> das </a:t>
            </a:r>
            <a:r>
              <a:rPr lang="de-DE" smtClean="0">
                <a:solidFill>
                  <a:srgbClr val="66FF99"/>
                </a:solidFill>
                <a:sym typeface="Symbol" pitchFamily="-106" charset="2"/>
              </a:rPr>
              <a:t>Recht</a:t>
            </a:r>
            <a:r>
              <a:rPr lang="de-DE" smtClean="0">
                <a:sym typeface="Symbol" pitchFamily="-106" charset="2"/>
              </a:rPr>
              <a:t> (</a:t>
            </a:r>
            <a:r>
              <a:rPr lang="de-DE" i="1" smtClean="0">
                <a:sym typeface="Symbol" pitchFamily="-106" charset="2"/>
              </a:rPr>
              <a:t>o, t, p</a:t>
            </a:r>
            <a:r>
              <a:rPr lang="de-DE" smtClean="0">
                <a:sym typeface="Symbol" pitchFamily="-106" charset="2"/>
              </a:rPr>
              <a:t>) an ein anderes Subjekt </a:t>
            </a:r>
            <a:r>
              <a:rPr lang="de-DE" i="1" smtClean="0">
                <a:solidFill>
                  <a:srgbClr val="FF5050"/>
                </a:solidFill>
                <a:sym typeface="Symbol" pitchFamily="-106" charset="2"/>
              </a:rPr>
              <a:t>s‘</a:t>
            </a:r>
            <a:r>
              <a:rPr lang="de-DE" i="1" smtClean="0">
                <a:sym typeface="Symbol" pitchFamily="-106" charset="2"/>
              </a:rPr>
              <a:t> </a:t>
            </a:r>
            <a:r>
              <a:rPr lang="de-DE" smtClean="0">
                <a:sym typeface="Symbol" pitchFamily="-106" charset="2"/>
              </a:rPr>
              <a:t>weitergeben darf.</a:t>
            </a:r>
            <a:endParaRPr lang="de-DE" i="1" smtClean="0">
              <a:sym typeface="Symbol" pitchFamily="-106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Authentifizierung</a:t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0" y="620688"/>
          <a:ext cx="864095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944216"/>
                <a:gridCol w="1584176"/>
                <a:gridCol w="414096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Studenten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Name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Semester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Passwort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24002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Xenokrates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AlterGrieche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Jonas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Bruno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26120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Fichte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Idealismus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26830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Aristoxenos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Halbton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Schopenhauer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WilleUndVorstellung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Carnap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logischeAnalyse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29120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Theophrastos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Peripatos 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29555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Feuerbach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Naturalismus</a:t>
                      </a:r>
                      <a:endParaRPr lang="de-DE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jeder Anfrage wird das Passwort übergeben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…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s.Passwort</a:t>
            </a:r>
            <a:r>
              <a:rPr lang="de-DE" dirty="0" smtClean="0"/>
              <a:t> =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 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‘WilleUndVorstellung‘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19672" y="5745480"/>
          <a:ext cx="6048672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Attacke 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‘WilleUndVorstellung‘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dirty="0" smtClean="0"/>
              <a:t>WilleUndVorstellung‘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-152400" y="304800"/>
          <a:ext cx="9296400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VISIO" r:id="rId4" imgW="7819920" imgH="6281640" progId="Visio.Drawing.6">
                  <p:embed/>
                </p:oleObj>
              </mc:Choice>
              <mc:Fallback>
                <p:oleObj name="VISIO" r:id="rId4" imgW="7819920" imgH="6281640" progId="Visio.Drawing.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04800"/>
                        <a:ext cx="9296400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Web-Anbindung von Datenbanken via Servlets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-152400" y="304800"/>
          <a:ext cx="9296400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Visio" r:id="rId4" imgW="7819906" imgH="6281499" progId="Visio.Drawing.11">
                  <p:embed/>
                </p:oleObj>
              </mc:Choice>
              <mc:Fallback>
                <p:oleObj name="Visio" r:id="rId4" imgW="7819906" imgH="628149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04800"/>
                        <a:ext cx="9296400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SQL-Injektion via Web-Schnittstelle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String _</a:t>
            </a:r>
            <a:r>
              <a:rPr lang="de-DE" dirty="0" err="1" smtClean="0"/>
              <a:t>name</a:t>
            </a:r>
            <a:r>
              <a:rPr lang="de-DE" dirty="0" smtClean="0"/>
              <a:t> = ... //</a:t>
            </a:r>
            <a:r>
              <a:rPr lang="de-DE" sz="2000" dirty="0" smtClean="0"/>
              <a:t>Auslesen aus der Session </a:t>
            </a:r>
            <a:r>
              <a:rPr lang="de-DE" sz="2000" dirty="0" err="1" smtClean="0"/>
              <a:t>etc</a:t>
            </a:r>
            <a:r>
              <a:rPr lang="de-DE" sz="2000" dirty="0" smtClean="0"/>
              <a:t> = Benutzereingabe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String _</a:t>
            </a:r>
            <a:r>
              <a:rPr lang="de-DE" dirty="0" err="1" smtClean="0"/>
              <a:t>pwd</a:t>
            </a:r>
            <a:r>
              <a:rPr lang="de-DE" dirty="0" smtClean="0"/>
              <a:t> = ... // analog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String _</a:t>
            </a:r>
            <a:r>
              <a:rPr lang="de-DE" dirty="0" err="1" smtClean="0"/>
              <a:t>query</a:t>
            </a:r>
            <a:r>
              <a:rPr lang="de-DE" dirty="0" smtClean="0"/>
              <a:t> = </a:t>
            </a:r>
          </a:p>
          <a:p>
            <a:pPr>
              <a:buNone/>
            </a:pPr>
            <a:r>
              <a:rPr lang="de-DE" dirty="0" smtClean="0"/>
              <a:t>    "</a:t>
            </a:r>
            <a:r>
              <a:rPr lang="de-DE" dirty="0" err="1" smtClean="0"/>
              <a:t>select</a:t>
            </a:r>
            <a:r>
              <a:rPr lang="de-DE" dirty="0" smtClean="0"/>
              <a:t> * " +</a:t>
            </a:r>
          </a:p>
          <a:p>
            <a:pPr>
              <a:buNone/>
            </a:pPr>
            <a:r>
              <a:rPr lang="de-DE" dirty="0" smtClean="0"/>
              <a:t>    "</a:t>
            </a:r>
            <a:r>
              <a:rPr lang="de-DE" dirty="0" err="1" smtClean="0"/>
              <a:t>from</a:t>
            </a:r>
            <a:r>
              <a:rPr lang="de-DE" dirty="0" smtClean="0"/>
              <a:t> Studenten s </a:t>
            </a:r>
            <a:r>
              <a:rPr lang="de-DE" dirty="0" err="1" smtClean="0"/>
              <a:t>join</a:t>
            </a:r>
            <a:r>
              <a:rPr lang="de-DE" dirty="0" smtClean="0"/>
              <a:t> prüfen p on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" +</a:t>
            </a:r>
          </a:p>
          <a:p>
            <a:pPr>
              <a:buNone/>
            </a:pPr>
            <a:r>
              <a:rPr lang="de-DE" dirty="0" smtClean="0"/>
              <a:t>    "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'" + _</a:t>
            </a:r>
            <a:r>
              <a:rPr lang="de-DE" dirty="0" err="1" smtClean="0"/>
              <a:t>name</a:t>
            </a:r>
            <a:r>
              <a:rPr lang="de-DE" dirty="0" smtClean="0"/>
              <a:t> + </a:t>
            </a:r>
          </a:p>
          <a:p>
            <a:pPr>
              <a:buNone/>
            </a:pPr>
            <a:r>
              <a:rPr lang="de-DE" dirty="0" smtClean="0"/>
              <a:t>                                      "'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s.Passwort</a:t>
            </a:r>
            <a:r>
              <a:rPr lang="de-DE" dirty="0" smtClean="0"/>
              <a:t> = '" + _</a:t>
            </a:r>
            <a:r>
              <a:rPr lang="de-DE" dirty="0" err="1" smtClean="0"/>
              <a:t>pwd</a:t>
            </a:r>
            <a:r>
              <a:rPr lang="de-DE" dirty="0" smtClean="0"/>
              <a:t> +"';";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// initialisiere Connection c;</a:t>
            </a:r>
          </a:p>
          <a:p>
            <a:pPr>
              <a:buNone/>
            </a:pPr>
            <a:r>
              <a:rPr lang="de-DE" dirty="0" smtClean="0"/>
              <a:t>Statement </a:t>
            </a:r>
            <a:r>
              <a:rPr lang="de-DE" dirty="0" err="1" smtClean="0"/>
              <a:t>stmt</a:t>
            </a:r>
            <a:r>
              <a:rPr lang="de-DE" dirty="0" smtClean="0"/>
              <a:t> = </a:t>
            </a:r>
            <a:r>
              <a:rPr lang="de-DE" dirty="0" err="1" smtClean="0"/>
              <a:t>c.createStatement</a:t>
            </a:r>
            <a:r>
              <a:rPr lang="de-DE" dirty="0" smtClean="0"/>
              <a:t>;</a:t>
            </a:r>
          </a:p>
          <a:p>
            <a:pPr>
              <a:buNone/>
            </a:pPr>
            <a:r>
              <a:rPr lang="de-DE" dirty="0" err="1" smtClean="0"/>
              <a:t>ResultSet</a:t>
            </a:r>
            <a:r>
              <a:rPr lang="de-DE" dirty="0" smtClean="0"/>
              <a:t> </a:t>
            </a:r>
            <a:r>
              <a:rPr lang="de-DE" dirty="0" err="1" smtClean="0"/>
              <a:t>rs</a:t>
            </a:r>
            <a:r>
              <a:rPr lang="de-DE" dirty="0" smtClean="0"/>
              <a:t> = </a:t>
            </a:r>
            <a:r>
              <a:rPr lang="de-DE" dirty="0" err="1" smtClean="0"/>
              <a:t>stmt.execute</a:t>
            </a:r>
            <a:r>
              <a:rPr lang="de-DE" dirty="0" smtClean="0"/>
              <a:t>(_</a:t>
            </a:r>
            <a:r>
              <a:rPr lang="de-DE" dirty="0" err="1" smtClean="0"/>
              <a:t>query</a:t>
            </a:r>
            <a:r>
              <a:rPr lang="de-DE" dirty="0" smtClean="0"/>
              <a:t>); // oder ähnlich;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Attacke 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</a:t>
            </a:r>
            <a:r>
              <a:rPr lang="de-DE" dirty="0" err="1" smtClean="0"/>
              <a:t>weissIchNichtAberEgal</a:t>
            </a:r>
            <a:r>
              <a:rPr lang="de-DE" dirty="0" smtClean="0"/>
              <a:t>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28106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25403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2125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27550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4630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dirty="0" err="1" smtClean="0"/>
              <a:t>weissIchNichtAberEgal</a:t>
            </a:r>
            <a:r>
              <a:rPr lang="de-DE" dirty="0" smtClean="0"/>
              <a:t>‘ </a:t>
            </a:r>
            <a:r>
              <a:rPr lang="de-DE" b="1" dirty="0" err="1" smtClean="0"/>
              <a:t>or</a:t>
            </a:r>
            <a:r>
              <a:rPr lang="de-DE" dirty="0" smtClean="0"/>
              <a:t> ‘x‘ = ‘x‘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Attacke …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49080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‘Egal‘; </a:t>
            </a:r>
            <a:r>
              <a:rPr lang="de-DE" b="1" dirty="0" err="1" smtClean="0"/>
              <a:t>delete</a:t>
            </a:r>
            <a:r>
              <a:rPr lang="de-DE" dirty="0" smtClean="0"/>
              <a:t> </a:t>
            </a:r>
            <a:r>
              <a:rPr lang="de-DE" b="1" dirty="0" err="1" smtClean="0"/>
              <a:t>from</a:t>
            </a:r>
            <a:r>
              <a:rPr lang="de-DE" dirty="0" smtClean="0"/>
              <a:t> prüfen </a:t>
            </a:r>
            <a:r>
              <a:rPr lang="de-DE" b="1" dirty="0" err="1" smtClean="0"/>
              <a:t>where</a:t>
            </a:r>
            <a:r>
              <a:rPr lang="de-DE" dirty="0" smtClean="0"/>
              <a:t> ‘x‘ = ‘x‘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28106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5001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2126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1</a:t>
                      </a:r>
                      <a:endParaRPr lang="de-DE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25403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5041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2125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2</a:t>
                      </a:r>
                      <a:endParaRPr lang="de-DE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27550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4630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dirty="0" smtClean="0"/>
                        <a:t>2137</a:t>
                      </a:r>
                      <a:endParaRPr lang="de-DE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2</a:t>
                      </a:r>
                      <a:endParaRPr lang="de-DE" strike="sng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800" dirty="0" smtClean="0"/>
              <a:t>Egal‘; </a:t>
            </a:r>
            <a:r>
              <a:rPr lang="de-DE" sz="1800" b="1" dirty="0" err="1" smtClean="0"/>
              <a:t>delete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dirty="0" smtClean="0"/>
              <a:t> prüfen </a:t>
            </a:r>
            <a:r>
              <a:rPr lang="de-DE" sz="1800" b="1" dirty="0" err="1" smtClean="0"/>
              <a:t>where</a:t>
            </a:r>
            <a:r>
              <a:rPr lang="de-DE" sz="1800" dirty="0" smtClean="0"/>
              <a:t> ‘x‘ = ‘x‘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 smtClean="0"/>
              <a:t>Attacke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22108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* </a:t>
            </a:r>
          </a:p>
          <a:p>
            <a:pPr>
              <a:buNone/>
            </a:pP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 s </a:t>
            </a:r>
            <a:r>
              <a:rPr lang="de-DE" b="1" dirty="0" err="1" smtClean="0"/>
              <a:t>join</a:t>
            </a:r>
            <a:r>
              <a:rPr lang="de-DE" dirty="0" smtClean="0"/>
              <a:t> prüfen p </a:t>
            </a:r>
            <a:r>
              <a:rPr lang="de-DE" b="1" dirty="0" smtClean="0"/>
              <a:t>on</a:t>
            </a:r>
            <a:r>
              <a:rPr lang="de-DE" dirty="0" smtClean="0"/>
              <a:t> </a:t>
            </a:r>
            <a:r>
              <a:rPr lang="de-DE" dirty="0" err="1" smtClean="0"/>
              <a:t>s.MatrNr</a:t>
            </a:r>
            <a:r>
              <a:rPr lang="de-DE" dirty="0" smtClean="0"/>
              <a:t> = </a:t>
            </a:r>
            <a:r>
              <a:rPr lang="de-DE" dirty="0" err="1" smtClean="0"/>
              <a:t>p.MatrNr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b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s.Name</a:t>
            </a:r>
            <a:r>
              <a:rPr lang="de-DE" dirty="0" smtClean="0"/>
              <a:t> = ‘Schopenhauer‘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             </a:t>
            </a:r>
            <a:r>
              <a:rPr lang="de-DE" dirty="0" err="1" smtClean="0"/>
              <a:t>s.Passwort</a:t>
            </a:r>
            <a:r>
              <a:rPr lang="de-DE" dirty="0" smtClean="0"/>
              <a:t> = ‘Egal‘; </a:t>
            </a:r>
            <a:r>
              <a:rPr lang="de-DE" b="1" dirty="0" smtClean="0"/>
              <a:t>update </a:t>
            </a:r>
            <a:r>
              <a:rPr lang="de-DE" dirty="0" smtClean="0"/>
              <a:t>prüfen</a:t>
            </a:r>
            <a:r>
              <a:rPr lang="de-DE" b="1" dirty="0" smtClean="0"/>
              <a:t> </a:t>
            </a:r>
            <a:r>
              <a:rPr lang="de-DE" b="1" dirty="0" err="1" smtClean="0"/>
              <a:t>set</a:t>
            </a:r>
            <a:r>
              <a:rPr lang="de-DE" b="1" dirty="0" smtClean="0"/>
              <a:t> </a:t>
            </a:r>
            <a:r>
              <a:rPr lang="de-DE" dirty="0" smtClean="0"/>
              <a:t>Note = 1               </a:t>
            </a:r>
          </a:p>
          <a:p>
            <a:pPr>
              <a:buNone/>
            </a:pPr>
            <a:r>
              <a:rPr lang="de-DE" b="1" dirty="0" smtClean="0"/>
              <a:t>                                                      </a:t>
            </a:r>
            <a:r>
              <a:rPr lang="de-DE" b="1" dirty="0" err="1" smtClean="0"/>
              <a:t>where</a:t>
            </a:r>
            <a:r>
              <a:rPr lang="de-DE" b="1" dirty="0" smtClean="0"/>
              <a:t> </a:t>
            </a:r>
            <a:r>
              <a:rPr lang="de-DE" dirty="0" err="1" smtClean="0"/>
              <a:t>MatrNr</a:t>
            </a:r>
            <a:r>
              <a:rPr lang="de-DE" dirty="0" smtClean="0"/>
              <a:t> = 25403</a:t>
            </a:r>
            <a:r>
              <a:rPr lang="de-DE" b="1" dirty="0" smtClean="0"/>
              <a:t>;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/>
        </p:nvGraphicFramePr>
        <p:xfrm>
          <a:off x="1691680" y="4941168"/>
          <a:ext cx="604867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0801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prüfen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MatrNr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PersNr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VorlNr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Note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28106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5001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2126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noStrike" dirty="0" smtClean="0"/>
                        <a:t>1</a:t>
                      </a:r>
                      <a:endParaRPr lang="de-DE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25403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5041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2125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sngStrike" dirty="0" smtClean="0"/>
                        <a:t>2 </a:t>
                      </a:r>
                      <a:r>
                        <a:rPr lang="de-DE" strike="noStrike" dirty="0" smtClean="0"/>
                        <a:t>  1</a:t>
                      </a:r>
                      <a:endParaRPr lang="de-DE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27550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4630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noStrike" dirty="0" smtClean="0"/>
                        <a:t>2137</a:t>
                      </a:r>
                      <a:endParaRPr lang="de-D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trike="noStrike" dirty="0" smtClean="0"/>
                        <a:t>2</a:t>
                      </a:r>
                      <a:endParaRPr lang="de-DE" strike="no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79512" y="620688"/>
            <a:ext cx="8496944" cy="172819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/>
              <a:t>Passwort: 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331640" y="908720"/>
            <a:ext cx="4032448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Schopenhauer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628800"/>
            <a:ext cx="6624736" cy="4320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1800" dirty="0" smtClean="0"/>
              <a:t>Egal‘; </a:t>
            </a:r>
            <a:r>
              <a:rPr lang="de-DE" sz="1800" b="1" dirty="0" smtClean="0"/>
              <a:t>update </a:t>
            </a:r>
            <a:r>
              <a:rPr lang="de-DE" sz="1800" dirty="0" smtClean="0"/>
              <a:t>prüfen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set</a:t>
            </a:r>
            <a:r>
              <a:rPr lang="de-DE" sz="1800" b="1" dirty="0" smtClean="0"/>
              <a:t> </a:t>
            </a:r>
            <a:r>
              <a:rPr lang="de-DE" sz="1800" dirty="0" smtClean="0"/>
              <a:t>Note = 1</a:t>
            </a:r>
            <a:r>
              <a:rPr lang="de-DE" sz="1800" b="1" dirty="0" smtClean="0"/>
              <a:t>where </a:t>
            </a:r>
            <a:r>
              <a:rPr lang="de-DE" sz="1800" dirty="0" err="1" smtClean="0"/>
              <a:t>MatrNr</a:t>
            </a:r>
            <a:r>
              <a:rPr lang="de-DE" sz="1800" dirty="0" smtClean="0"/>
              <a:t> = 25403</a:t>
            </a:r>
            <a:r>
              <a:rPr lang="de-DE" sz="1800" b="1" dirty="0" smtClean="0"/>
              <a:t>;</a:t>
            </a:r>
            <a:endParaRPr lang="de-DE" sz="1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Karikatur</a:t>
            </a:r>
            <a:br>
              <a:rPr lang="de-DE" dirty="0" smtClean="0"/>
            </a:br>
            <a:r>
              <a:rPr lang="de-DE" dirty="0" smtClean="0"/>
              <a:t>Quelle: </a:t>
            </a:r>
            <a:r>
              <a:rPr lang="de-DE" dirty="0" err="1" smtClean="0"/>
              <a:t>xkcd</a:t>
            </a:r>
            <a:endParaRPr lang="de-DE" dirty="0"/>
          </a:p>
        </p:txBody>
      </p:sp>
      <p:pic>
        <p:nvPicPr>
          <p:cNvPr id="4" name="Inhaltsplatzhalter 3" descr="exploits_of_a_mo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86" y="2636912"/>
            <a:ext cx="9123588" cy="2808312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dirty="0" err="1" smtClean="0"/>
              <a:t>Discretionary</a:t>
            </a:r>
            <a:r>
              <a:rPr lang="de-DE" dirty="0" smtClean="0"/>
              <a:t> Access </a:t>
            </a:r>
            <a:r>
              <a:rPr lang="de-DE" dirty="0" err="1" smtClean="0"/>
              <a:t>Control</a:t>
            </a:r>
            <a:endParaRPr lang="de-DE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dirty="0" smtClean="0">
                <a:solidFill>
                  <a:srgbClr val="CC0099"/>
                </a:solidFill>
              </a:rPr>
              <a:t>Realisierung</a:t>
            </a:r>
            <a:r>
              <a:rPr lang="de-DE" dirty="0" smtClean="0"/>
              <a:t>: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 smtClean="0">
                <a:solidFill>
                  <a:srgbClr val="FF5050"/>
                </a:solidFill>
              </a:rPr>
              <a:t>Zugriffsmatrix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 smtClean="0">
                <a:solidFill>
                  <a:srgbClr val="FF5050"/>
                </a:solidFill>
              </a:rPr>
              <a:t>Sichten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 smtClean="0">
                <a:solidFill>
                  <a:srgbClr val="FF5050"/>
                </a:solidFill>
              </a:rPr>
              <a:t>„Query </a:t>
            </a:r>
            <a:r>
              <a:rPr lang="de-DE" dirty="0" err="1" smtClean="0">
                <a:solidFill>
                  <a:srgbClr val="FF5050"/>
                </a:solidFill>
              </a:rPr>
              <a:t>Modification</a:t>
            </a:r>
            <a:r>
              <a:rPr lang="de-DE" dirty="0" smtClean="0">
                <a:solidFill>
                  <a:srgbClr val="FF5050"/>
                </a:solidFill>
              </a:rPr>
              <a:t>“</a:t>
            </a:r>
          </a:p>
          <a:p>
            <a:pPr>
              <a:lnSpc>
                <a:spcPct val="10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dirty="0" smtClean="0">
                <a:solidFill>
                  <a:srgbClr val="CC0099"/>
                </a:solidFill>
              </a:rPr>
              <a:t>Nachteile</a:t>
            </a:r>
            <a:r>
              <a:rPr lang="de-DE" dirty="0" smtClean="0"/>
              <a:t>:</a:t>
            </a:r>
          </a:p>
          <a:p>
            <a:pPr lvl="1">
              <a:lnSpc>
                <a:spcPct val="100000"/>
              </a:lnSpc>
              <a:spcAft>
                <a:spcPct val="50000"/>
              </a:spcAft>
            </a:pPr>
            <a:r>
              <a:rPr lang="de-DE" dirty="0" smtClean="0">
                <a:solidFill>
                  <a:srgbClr val="66FF99"/>
                </a:solidFill>
              </a:rPr>
              <a:t>Erzeuger der Daten = Verantwortlicher für deren Sicherheit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vor SQL-</a:t>
            </a:r>
            <a:r>
              <a:rPr lang="de-DE" dirty="0" err="1" smtClean="0"/>
              <a:t>Injection</a:t>
            </a:r>
            <a:r>
              <a:rPr lang="de-DE" dirty="0" smtClean="0"/>
              <a:t>-Attacken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Prepared</a:t>
            </a:r>
            <a:r>
              <a:rPr lang="de-DE" b="1" dirty="0" smtClean="0"/>
              <a:t> Statements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PreparedStatement</a:t>
            </a:r>
            <a:r>
              <a:rPr lang="de-DE" dirty="0" smtClean="0"/>
              <a:t> </a:t>
            </a:r>
            <a:r>
              <a:rPr lang="de-DE" dirty="0" err="1" smtClean="0"/>
              <a:t>stmt</a:t>
            </a:r>
            <a:r>
              <a:rPr lang="de-DE" dirty="0" smtClean="0"/>
              <a:t> = </a:t>
            </a:r>
            <a:r>
              <a:rPr lang="de-DE" dirty="0" err="1" smtClean="0"/>
              <a:t>conn.prepareStatement</a:t>
            </a:r>
            <a:r>
              <a:rPr lang="de-DE" dirty="0" smtClean="0"/>
              <a:t>(</a:t>
            </a:r>
          </a:p>
          <a:p>
            <a:pPr>
              <a:buNone/>
            </a:pPr>
            <a:r>
              <a:rPr lang="de-DE" dirty="0" smtClean="0"/>
              <a:t>                    “</a:t>
            </a:r>
            <a:r>
              <a:rPr lang="de-DE" dirty="0" err="1" smtClean="0"/>
              <a:t>select</a:t>
            </a:r>
            <a:r>
              <a:rPr lang="de-DE" dirty="0" smtClean="0"/>
              <a:t> * </a:t>
            </a:r>
            <a:r>
              <a:rPr lang="de-DE" dirty="0" err="1" smtClean="0"/>
              <a:t>from</a:t>
            </a:r>
            <a:r>
              <a:rPr lang="de-DE" dirty="0" smtClean="0"/>
              <a:t> Vorlesungen v </a:t>
            </a:r>
            <a:r>
              <a:rPr lang="de-DE" dirty="0" err="1" smtClean="0"/>
              <a:t>join</a:t>
            </a:r>
            <a:r>
              <a:rPr lang="de-DE" dirty="0" smtClean="0"/>
              <a:t> Professoren p </a:t>
            </a:r>
          </a:p>
          <a:p>
            <a:pPr>
              <a:buNone/>
            </a:pPr>
            <a:r>
              <a:rPr lang="de-DE" dirty="0" smtClean="0"/>
              <a:t>                                       on </a:t>
            </a:r>
            <a:r>
              <a:rPr lang="de-DE" dirty="0" err="1" smtClean="0"/>
              <a:t>v.gelesenVon</a:t>
            </a:r>
            <a:r>
              <a:rPr lang="de-DE" dirty="0" smtClean="0"/>
              <a:t> = </a:t>
            </a:r>
            <a:r>
              <a:rPr lang="de-DE" dirty="0" err="1" smtClean="0"/>
              <a:t>p.PersNr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v.Titel</a:t>
            </a:r>
            <a:r>
              <a:rPr lang="de-DE" dirty="0" smtClean="0"/>
              <a:t> = ?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p.Name</a:t>
            </a:r>
            <a:r>
              <a:rPr lang="de-DE" dirty="0" smtClean="0"/>
              <a:t> = ? “);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String </a:t>
            </a:r>
            <a:r>
              <a:rPr lang="de-DE" dirty="0" err="1" smtClean="0"/>
              <a:t>einzulesenderTitel</a:t>
            </a:r>
            <a:r>
              <a:rPr lang="de-DE" dirty="0" smtClean="0"/>
              <a:t> = “Logik“;</a:t>
            </a:r>
          </a:p>
          <a:p>
            <a:pPr>
              <a:buNone/>
            </a:pPr>
            <a:r>
              <a:rPr lang="de-DE" dirty="0" smtClean="0"/>
              <a:t>String </a:t>
            </a:r>
            <a:r>
              <a:rPr lang="de-DE" dirty="0" err="1" smtClean="0"/>
              <a:t>einzulesenderName</a:t>
            </a:r>
            <a:r>
              <a:rPr lang="de-DE" dirty="0" smtClean="0"/>
              <a:t> = “Sokrates“;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stmt.setString</a:t>
            </a:r>
            <a:r>
              <a:rPr lang="de-DE" dirty="0" smtClean="0"/>
              <a:t>(1, </a:t>
            </a:r>
            <a:r>
              <a:rPr lang="de-DE" dirty="0" err="1" smtClean="0"/>
              <a:t>einzulesenderTitel</a:t>
            </a:r>
            <a:r>
              <a:rPr lang="de-DE" dirty="0" smtClean="0"/>
              <a:t>);</a:t>
            </a:r>
          </a:p>
          <a:p>
            <a:pPr>
              <a:buNone/>
            </a:pPr>
            <a:r>
              <a:rPr lang="de-DE" dirty="0" err="1" smtClean="0"/>
              <a:t>stmt.setString</a:t>
            </a:r>
            <a:r>
              <a:rPr lang="de-DE" dirty="0" smtClean="0"/>
              <a:t>(2, </a:t>
            </a:r>
            <a:r>
              <a:rPr lang="de-DE" dirty="0" err="1" smtClean="0"/>
              <a:t>einzulesenderName</a:t>
            </a:r>
            <a:r>
              <a:rPr lang="de-DE" dirty="0" smtClean="0"/>
              <a:t>);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ResultSet</a:t>
            </a:r>
            <a:r>
              <a:rPr lang="de-DE" dirty="0" smtClean="0"/>
              <a:t> </a:t>
            </a:r>
            <a:r>
              <a:rPr lang="de-DE" dirty="0" err="1" smtClean="0"/>
              <a:t>rs</a:t>
            </a:r>
            <a:r>
              <a:rPr lang="de-DE" dirty="0" smtClean="0"/>
              <a:t> = </a:t>
            </a:r>
            <a:r>
              <a:rPr lang="de-DE" dirty="0" err="1" smtClean="0"/>
              <a:t>stmt.executeQuery</a:t>
            </a:r>
            <a:r>
              <a:rPr lang="de-DE" dirty="0" smtClean="0"/>
              <a:t>();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vor SQL-</a:t>
            </a:r>
            <a:r>
              <a:rPr lang="de-DE" dirty="0" err="1" smtClean="0"/>
              <a:t>Injection</a:t>
            </a:r>
            <a:r>
              <a:rPr lang="de-DE" dirty="0" smtClean="0"/>
              <a:t>-Attacken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Filterung der Eingabe-Parameter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Restriktive Autorisierungskorridore für die Anwendungen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BF7ED-A7AB-47E7-AC45-0EEADDF5B4CA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Autorisierungs-Korridor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Web-</a:t>
            </a:r>
            <a:r>
              <a:rPr lang="en-US" dirty="0" err="1" smtClean="0"/>
              <a:t>Anwendung</a:t>
            </a:r>
            <a:endParaRPr lang="en-US" dirty="0"/>
          </a:p>
        </p:txBody>
      </p:sp>
      <p:sp>
        <p:nvSpPr>
          <p:cNvPr id="888836" name="AutoShape 4"/>
          <p:cNvSpPr>
            <a:spLocks noChangeArrowheads="1"/>
          </p:cNvSpPr>
          <p:nvPr/>
        </p:nvSpPr>
        <p:spPr bwMode="auto">
          <a:xfrm>
            <a:off x="4283968" y="2564904"/>
            <a:ext cx="2808287" cy="72008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88837" name="AutoShape 5"/>
          <p:cNvSpPr>
            <a:spLocks noChangeArrowheads="1"/>
          </p:cNvSpPr>
          <p:nvPr/>
        </p:nvSpPr>
        <p:spPr bwMode="auto">
          <a:xfrm>
            <a:off x="5434905" y="2781175"/>
            <a:ext cx="431800" cy="288925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88838" name="Line 6"/>
          <p:cNvSpPr>
            <a:spLocks noChangeShapeType="1"/>
          </p:cNvSpPr>
          <p:nvPr/>
        </p:nvSpPr>
        <p:spPr bwMode="auto">
          <a:xfrm flipH="1">
            <a:off x="4283968" y="1484188"/>
            <a:ext cx="792162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88839" name="Line 7"/>
          <p:cNvSpPr>
            <a:spLocks noChangeShapeType="1"/>
          </p:cNvSpPr>
          <p:nvPr/>
        </p:nvSpPr>
        <p:spPr bwMode="auto">
          <a:xfrm>
            <a:off x="6300093" y="1484188"/>
            <a:ext cx="790575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88840" name="Rectangle 8"/>
          <p:cNvSpPr>
            <a:spLocks noChangeArrowheads="1"/>
          </p:cNvSpPr>
          <p:nvPr/>
        </p:nvSpPr>
        <p:spPr bwMode="auto">
          <a:xfrm>
            <a:off x="5112643" y="1196850"/>
            <a:ext cx="11525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Web service</a:t>
            </a:r>
          </a:p>
        </p:txBody>
      </p:sp>
      <p:sp>
        <p:nvSpPr>
          <p:cNvPr id="888841" name="AutoShape 9"/>
          <p:cNvSpPr>
            <a:spLocks noChangeArrowheads="1"/>
          </p:cNvSpPr>
          <p:nvPr/>
        </p:nvSpPr>
        <p:spPr bwMode="auto">
          <a:xfrm>
            <a:off x="4353818" y="2787525"/>
            <a:ext cx="792162" cy="288925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Top secret</a:t>
            </a:r>
          </a:p>
        </p:txBody>
      </p:sp>
      <p:sp>
        <p:nvSpPr>
          <p:cNvPr id="888842" name="AutoShape 10"/>
          <p:cNvSpPr>
            <a:spLocks noChangeArrowheads="1"/>
          </p:cNvSpPr>
          <p:nvPr/>
        </p:nvSpPr>
        <p:spPr bwMode="auto">
          <a:xfrm>
            <a:off x="6155630" y="2787525"/>
            <a:ext cx="863600" cy="288925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secret</a:t>
            </a:r>
          </a:p>
        </p:txBody>
      </p:sp>
      <p:pic>
        <p:nvPicPr>
          <p:cNvPr id="888843" name="Picture 11" descr="j02900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1346125" cy="1710192"/>
          </a:xfrm>
          <a:prstGeom prst="rect">
            <a:avLst/>
          </a:prstGeom>
          <a:noFill/>
        </p:spPr>
      </p:pic>
      <p:pic>
        <p:nvPicPr>
          <p:cNvPr id="888844" name="Picture 12" descr="MCPE0171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6672"/>
            <a:ext cx="831850" cy="1011238"/>
          </a:xfrm>
          <a:prstGeom prst="rect">
            <a:avLst/>
          </a:prstGeom>
          <a:noFill/>
        </p:spPr>
      </p:pic>
      <p:sp>
        <p:nvSpPr>
          <p:cNvPr id="888845" name="AutoShape 13"/>
          <p:cNvSpPr>
            <a:spLocks noChangeArrowheads="1"/>
          </p:cNvSpPr>
          <p:nvPr/>
        </p:nvSpPr>
        <p:spPr bwMode="auto">
          <a:xfrm>
            <a:off x="4642743" y="2852613"/>
            <a:ext cx="438150" cy="182562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700"/>
              <a:t>Top secret</a:t>
            </a:r>
          </a:p>
        </p:txBody>
      </p:sp>
      <p:sp>
        <p:nvSpPr>
          <p:cNvPr id="888846" name="AutoShape 14"/>
          <p:cNvSpPr>
            <a:spLocks noChangeArrowheads="1"/>
          </p:cNvSpPr>
          <p:nvPr/>
        </p:nvSpPr>
        <p:spPr bwMode="auto">
          <a:xfrm>
            <a:off x="6442968" y="2852613"/>
            <a:ext cx="476250" cy="184150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secret</a:t>
            </a:r>
          </a:p>
        </p:txBody>
      </p:sp>
      <p:sp>
        <p:nvSpPr>
          <p:cNvPr id="888847" name="AutoShape 15"/>
          <p:cNvSpPr>
            <a:spLocks noChangeArrowheads="1"/>
          </p:cNvSpPr>
          <p:nvPr/>
        </p:nvSpPr>
        <p:spPr bwMode="auto">
          <a:xfrm>
            <a:off x="5579368" y="2785938"/>
            <a:ext cx="201612" cy="152400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923928" y="5661248"/>
            <a:ext cx="2808287" cy="35877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5074865" y="5734273"/>
            <a:ext cx="431800" cy="288925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716090" y="4437286"/>
            <a:ext cx="358775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506665" y="4437286"/>
            <a:ext cx="433388" cy="12969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752603" y="4149948"/>
            <a:ext cx="11525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Web service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993778" y="5740623"/>
            <a:ext cx="792162" cy="288925"/>
          </a:xfrm>
          <a:prstGeom prst="flowChartMultidocumen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Top secret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795590" y="5740623"/>
            <a:ext cx="863600" cy="288925"/>
          </a:xfrm>
          <a:prstGeom prst="flowChartMultidocumen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000"/>
              <a:t>secret</a:t>
            </a:r>
          </a:p>
        </p:txBody>
      </p:sp>
      <p:pic>
        <p:nvPicPr>
          <p:cNvPr id="24" name="Picture 13" descr="j02900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465" y="4149948"/>
            <a:ext cx="698500" cy="887413"/>
          </a:xfrm>
          <a:prstGeom prst="rect">
            <a:avLst/>
          </a:prstGeom>
          <a:noFill/>
        </p:spPr>
      </p:pic>
      <p:pic>
        <p:nvPicPr>
          <p:cNvPr id="25" name="Picture 14" descr="MCPE0171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640" y="3934048"/>
            <a:ext cx="831850" cy="1011238"/>
          </a:xfrm>
          <a:prstGeom prst="rect">
            <a:avLst/>
          </a:prstGeom>
          <a:noFill/>
        </p:spPr>
      </p:pic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5219328" y="5739036"/>
            <a:ext cx="201612" cy="152400"/>
          </a:xfrm>
          <a:prstGeom prst="flowChartDocumen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900">
                <a:solidFill>
                  <a:schemeClr val="bg1"/>
                </a:solidFill>
              </a:rPr>
              <a:t>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C -0.02378 -0.09722 -0.04739 -0.19421 -0.08437 -0.22777 C -0.12135 -0.26134 -0.19895 -0.20578 -0.22187 -0.20138 " pathEditMode="relative" ptsTypes="aaA">
                                      <p:cBhvr>
                                        <p:cTn id="13" dur="2000" fill="hold"/>
                                        <p:tgtEl>
                                          <p:spTgt spid="888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0.01458 -0.08889 0.02933 -0.17778 0.00937 -0.20694 C -0.0106 -0.23611 -0.06529 -0.20555 -0.1198 -0.175 " pathEditMode="relative" ptsTypes="aaA">
                                      <p:cBhvr>
                                        <p:cTn id="15" dur="2000" fill="hold"/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4861 -0.10162 0.09722 -0.20301 0.09375 -0.23056 C 0.09027 -0.2581 0.03472 -0.21181 -0.02084 -0.16528 " pathEditMode="relative" ptsTypes="aaA">
                                      <p:cBhvr>
                                        <p:cTn id="17" dur="2000" fill="hold"/>
                                        <p:tgtEl>
                                          <p:spTgt spid="88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0.01458 -0.08889 0.02933 -0.17778 0.00937 -0.20694 C -0.0106 -0.23611 -0.06529 -0.20555 -0.1198 -0.175 " pathEditMode="relative" ptsTypes="a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45" grpId="0" animBg="1"/>
      <p:bldP spid="888845" grpId="1" animBg="1"/>
      <p:bldP spid="888846" grpId="0" animBg="1"/>
      <p:bldP spid="888846" grpId="1" animBg="1"/>
      <p:bldP spid="888847" grpId="0" animBg="1"/>
      <p:bldP spid="888847" grpId="1" animBg="1"/>
      <p:bldP spid="26" grpId="0" animBg="1"/>
      <p:bldP spid="2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Sony Datendiebstahl</a:t>
            </a:r>
            <a:br>
              <a:rPr lang="de-DE" dirty="0" smtClean="0"/>
            </a:br>
            <a:r>
              <a:rPr lang="de-DE" dirty="0" smtClean="0"/>
              <a:t>Quelle: Spiegel online </a:t>
            </a:r>
            <a:endParaRPr lang="de-DE" dirty="0"/>
          </a:p>
        </p:txBody>
      </p:sp>
      <p:pic>
        <p:nvPicPr>
          <p:cNvPr id="4" name="Inhaltsplatzhalter 3" descr="image-210025-galleryV9-ryw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3934" y="1219200"/>
            <a:ext cx="7536132" cy="5638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7-galleryV9-lq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076" y="1219200"/>
            <a:ext cx="7571848" cy="5638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4-galleryV9-nj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2047" y="1219200"/>
            <a:ext cx="7559905" cy="5638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age-210028-galleryV9-gr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8000" y="1219200"/>
            <a:ext cx="7548000" cy="56388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Kryptographie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dirty="0" smtClean="0"/>
              <a:t>Gerade die Gefahr des Abhörens von Kommunikationskanälen ist in heutigen Datenbankarchitekturen und Anwendungen sehr groß.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dirty="0" smtClean="0"/>
              <a:t>Die meisten Datenbankanwendungen werden in einer verteilten Umgebung betrieben – sei es als Client / Server-System oder als „echte“ verteilte Datenbank.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dirty="0" smtClean="0"/>
              <a:t>In beiden Fällen ist die Gefahr des </a:t>
            </a:r>
            <a:r>
              <a:rPr lang="de-DE" dirty="0" err="1" smtClean="0"/>
              <a:t>unlegitimierten</a:t>
            </a:r>
            <a:r>
              <a:rPr lang="de-DE" dirty="0" smtClean="0"/>
              <a:t> Abhörens sowohl innerhalb eines LAN (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z.B. Ethernet) als auch im WAN (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, z.B. Internet) gegeben und kann technisch fast nicht ausgeschlossen werden.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dirty="0" smtClean="0"/>
              <a:t>Deshalb kann nur die Verschlüsselung der gesendeten Information einen effektiven Datenschutz gewährleisten.</a:t>
            </a:r>
          </a:p>
        </p:txBody>
      </p:sp>
      <p:sp>
        <p:nvSpPr>
          <p:cNvPr id="32772" name="AutoShape 4">
            <a:hlinkClick r:id="rId3" action="ppaction://hlinkpres?slideindex=120&amp;slidetitle=Sicherheitsaspekt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720725" cy="692150"/>
          </a:xfrm>
          <a:prstGeom prst="actionButtonDocumen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Ethernet-Netzwerktopologie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152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295400" y="42672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4" imgW="1783800" imgH="1686960" progId="MS_ClipArt_Gallery.2">
                  <p:embed/>
                </p:oleObj>
              </mc:Choice>
              <mc:Fallback>
                <p:oleObj name="Clip" r:id="rId4" imgW="1783800" imgH="16869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876800" y="44958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6" imgW="1783800" imgH="1686960" progId="MS_ClipArt_Gallery.2">
                  <p:embed/>
                </p:oleObj>
              </mc:Choice>
              <mc:Fallback>
                <p:oleObj name="Clip" r:id="rId6" imgW="1783800" imgH="16869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958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67818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7" imgW="1783800" imgH="1686960" progId="MS_ClipArt_Gallery.2">
                  <p:embed/>
                </p:oleObj>
              </mc:Choice>
              <mc:Fallback>
                <p:oleObj name="Clip" r:id="rId7" imgW="1783800" imgH="16869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Freeform 8"/>
          <p:cNvSpPr>
            <a:spLocks/>
          </p:cNvSpPr>
          <p:nvPr/>
        </p:nvSpPr>
        <p:spPr bwMode="auto">
          <a:xfrm>
            <a:off x="2819400" y="3657600"/>
            <a:ext cx="889000" cy="2108200"/>
          </a:xfrm>
          <a:custGeom>
            <a:avLst/>
            <a:gdLst>
              <a:gd name="T0" fmla="*/ 480 w 560"/>
              <a:gd name="T1" fmla="*/ 0 h 1328"/>
              <a:gd name="T2" fmla="*/ 480 w 560"/>
              <a:gd name="T3" fmla="*/ 1152 h 1328"/>
              <a:gd name="T4" fmla="*/ 0 w 560"/>
              <a:gd name="T5" fmla="*/ 1056 h 1328"/>
              <a:gd name="T6" fmla="*/ 0 60000 65536"/>
              <a:gd name="T7" fmla="*/ 0 60000 65536"/>
              <a:gd name="T8" fmla="*/ 0 60000 65536"/>
              <a:gd name="T9" fmla="*/ 0 w 560"/>
              <a:gd name="T10" fmla="*/ 0 h 1328"/>
              <a:gd name="T11" fmla="*/ 560 w 560"/>
              <a:gd name="T12" fmla="*/ 1328 h 1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1328">
                <a:moveTo>
                  <a:pt x="480" y="0"/>
                </a:moveTo>
                <a:cubicBezTo>
                  <a:pt x="520" y="488"/>
                  <a:pt x="560" y="976"/>
                  <a:pt x="480" y="1152"/>
                </a:cubicBezTo>
                <a:cubicBezTo>
                  <a:pt x="400" y="1328"/>
                  <a:pt x="80" y="1072"/>
                  <a:pt x="0" y="1056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1828800" y="2286000"/>
            <a:ext cx="317500" cy="1371600"/>
          </a:xfrm>
          <a:custGeom>
            <a:avLst/>
            <a:gdLst>
              <a:gd name="T0" fmla="*/ 48 w 200"/>
              <a:gd name="T1" fmla="*/ 864 h 864"/>
              <a:gd name="T2" fmla="*/ 192 w 200"/>
              <a:gd name="T3" fmla="*/ 288 h 864"/>
              <a:gd name="T4" fmla="*/ 0 w 200"/>
              <a:gd name="T5" fmla="*/ 0 h 864"/>
              <a:gd name="T6" fmla="*/ 0 60000 65536"/>
              <a:gd name="T7" fmla="*/ 0 60000 65536"/>
              <a:gd name="T8" fmla="*/ 0 60000 65536"/>
              <a:gd name="T9" fmla="*/ 0 w 200"/>
              <a:gd name="T10" fmla="*/ 0 h 864"/>
              <a:gd name="T11" fmla="*/ 200 w 20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864">
                <a:moveTo>
                  <a:pt x="48" y="864"/>
                </a:moveTo>
                <a:cubicBezTo>
                  <a:pt x="124" y="648"/>
                  <a:pt x="200" y="432"/>
                  <a:pt x="192" y="288"/>
                </a:cubicBezTo>
                <a:cubicBezTo>
                  <a:pt x="184" y="144"/>
                  <a:pt x="32" y="48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5486400" y="2057400"/>
            <a:ext cx="419100" cy="1600200"/>
          </a:xfrm>
          <a:custGeom>
            <a:avLst/>
            <a:gdLst>
              <a:gd name="T0" fmla="*/ 144 w 264"/>
              <a:gd name="T1" fmla="*/ 1008 h 1008"/>
              <a:gd name="T2" fmla="*/ 240 w 264"/>
              <a:gd name="T3" fmla="*/ 480 h 1008"/>
              <a:gd name="T4" fmla="*/ 0 w 264"/>
              <a:gd name="T5" fmla="*/ 0 h 1008"/>
              <a:gd name="T6" fmla="*/ 0 60000 65536"/>
              <a:gd name="T7" fmla="*/ 0 60000 65536"/>
              <a:gd name="T8" fmla="*/ 0 60000 65536"/>
              <a:gd name="T9" fmla="*/ 0 w 264"/>
              <a:gd name="T10" fmla="*/ 0 h 1008"/>
              <a:gd name="T11" fmla="*/ 264 w 26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400800" y="3657600"/>
            <a:ext cx="1371600" cy="2603500"/>
          </a:xfrm>
          <a:custGeom>
            <a:avLst/>
            <a:gdLst>
              <a:gd name="T0" fmla="*/ 0 w 864"/>
              <a:gd name="T1" fmla="*/ 1200 h 1640"/>
              <a:gd name="T2" fmla="*/ 336 w 864"/>
              <a:gd name="T3" fmla="*/ 1440 h 1640"/>
              <a:gd name="T4" fmla="*/ 864 w 864"/>
              <a:gd name="T5" fmla="*/ 0 h 1640"/>
              <a:gd name="T6" fmla="*/ 0 60000 65536"/>
              <a:gd name="T7" fmla="*/ 0 60000 65536"/>
              <a:gd name="T8" fmla="*/ 0 60000 65536"/>
              <a:gd name="T9" fmla="*/ 0 w 864"/>
              <a:gd name="T10" fmla="*/ 0 h 1640"/>
              <a:gd name="T11" fmla="*/ 864 w 864"/>
              <a:gd name="T12" fmla="*/ 1640 h 1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640">
                <a:moveTo>
                  <a:pt x="0" y="1200"/>
                </a:moveTo>
                <a:cubicBezTo>
                  <a:pt x="96" y="1420"/>
                  <a:pt x="192" y="1640"/>
                  <a:pt x="336" y="1440"/>
                </a:cubicBezTo>
                <a:cubicBezTo>
                  <a:pt x="480" y="1240"/>
                  <a:pt x="672" y="620"/>
                  <a:pt x="86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3962400" y="990600"/>
          <a:ext cx="17843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8" imgW="1783800" imgH="1686960" progId="MS_ClipArt_Gallery.2">
                  <p:embed/>
                </p:oleObj>
              </mc:Choice>
              <mc:Fallback>
                <p:oleObj name="Clip" r:id="rId8" imgW="1783800" imgH="168696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178435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Freeform 13"/>
          <p:cNvSpPr>
            <a:spLocks/>
          </p:cNvSpPr>
          <p:nvPr/>
        </p:nvSpPr>
        <p:spPr bwMode="auto">
          <a:xfrm>
            <a:off x="8305800" y="2057400"/>
            <a:ext cx="419100" cy="1600200"/>
          </a:xfrm>
          <a:custGeom>
            <a:avLst/>
            <a:gdLst>
              <a:gd name="T0" fmla="*/ 144 w 264"/>
              <a:gd name="T1" fmla="*/ 1008 h 1008"/>
              <a:gd name="T2" fmla="*/ 240 w 264"/>
              <a:gd name="T3" fmla="*/ 480 h 1008"/>
              <a:gd name="T4" fmla="*/ 0 w 264"/>
              <a:gd name="T5" fmla="*/ 0 h 1008"/>
              <a:gd name="T6" fmla="*/ 0 60000 65536"/>
              <a:gd name="T7" fmla="*/ 0 60000 65536"/>
              <a:gd name="T8" fmla="*/ 0 60000 65536"/>
              <a:gd name="T9" fmla="*/ 0 w 264"/>
              <a:gd name="T10" fmla="*/ 0 h 1008"/>
              <a:gd name="T11" fmla="*/ 264 w 26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1008">
                <a:moveTo>
                  <a:pt x="144" y="1008"/>
                </a:moveTo>
                <a:cubicBezTo>
                  <a:pt x="204" y="828"/>
                  <a:pt x="264" y="648"/>
                  <a:pt x="240" y="480"/>
                </a:cubicBezTo>
                <a:cubicBezTo>
                  <a:pt x="216" y="312"/>
                  <a:pt x="108" y="156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8974" name="Freeform 14"/>
          <p:cNvSpPr>
            <a:spLocks/>
          </p:cNvSpPr>
          <p:nvPr/>
        </p:nvSpPr>
        <p:spPr bwMode="auto">
          <a:xfrm>
            <a:off x="1752600" y="2209800"/>
            <a:ext cx="6223000" cy="3822700"/>
          </a:xfrm>
          <a:custGeom>
            <a:avLst/>
            <a:gdLst>
              <a:gd name="T0" fmla="*/ 0 w 3920"/>
              <a:gd name="T1" fmla="*/ 0 h 2408"/>
              <a:gd name="T2" fmla="*/ 240 w 3920"/>
              <a:gd name="T3" fmla="*/ 288 h 2408"/>
              <a:gd name="T4" fmla="*/ 96 w 3920"/>
              <a:gd name="T5" fmla="*/ 912 h 2408"/>
              <a:gd name="T6" fmla="*/ 336 w 3920"/>
              <a:gd name="T7" fmla="*/ 912 h 2408"/>
              <a:gd name="T8" fmla="*/ 1584 w 3920"/>
              <a:gd name="T9" fmla="*/ 912 h 2408"/>
              <a:gd name="T10" fmla="*/ 3600 w 3920"/>
              <a:gd name="T11" fmla="*/ 912 h 2408"/>
              <a:gd name="T12" fmla="*/ 3504 w 3920"/>
              <a:gd name="T13" fmla="*/ 1680 h 2408"/>
              <a:gd name="T14" fmla="*/ 3360 w 3920"/>
              <a:gd name="T15" fmla="*/ 2160 h 2408"/>
              <a:gd name="T16" fmla="*/ 3168 w 3920"/>
              <a:gd name="T17" fmla="*/ 2400 h 2408"/>
              <a:gd name="T18" fmla="*/ 2928 w 3920"/>
              <a:gd name="T19" fmla="*/ 2112 h 24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20"/>
              <a:gd name="T31" fmla="*/ 0 h 2408"/>
              <a:gd name="T32" fmla="*/ 3920 w 3920"/>
              <a:gd name="T33" fmla="*/ 2408 h 24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20" h="2408">
                <a:moveTo>
                  <a:pt x="0" y="0"/>
                </a:moveTo>
                <a:cubicBezTo>
                  <a:pt x="112" y="68"/>
                  <a:pt x="224" y="136"/>
                  <a:pt x="240" y="288"/>
                </a:cubicBezTo>
                <a:cubicBezTo>
                  <a:pt x="256" y="440"/>
                  <a:pt x="80" y="808"/>
                  <a:pt x="96" y="912"/>
                </a:cubicBezTo>
                <a:cubicBezTo>
                  <a:pt x="112" y="1016"/>
                  <a:pt x="88" y="912"/>
                  <a:pt x="336" y="912"/>
                </a:cubicBezTo>
                <a:cubicBezTo>
                  <a:pt x="584" y="912"/>
                  <a:pt x="1040" y="912"/>
                  <a:pt x="1584" y="912"/>
                </a:cubicBezTo>
                <a:cubicBezTo>
                  <a:pt x="2128" y="912"/>
                  <a:pt x="3280" y="784"/>
                  <a:pt x="3600" y="912"/>
                </a:cubicBezTo>
                <a:cubicBezTo>
                  <a:pt x="3920" y="1040"/>
                  <a:pt x="3544" y="1472"/>
                  <a:pt x="3504" y="1680"/>
                </a:cubicBezTo>
                <a:cubicBezTo>
                  <a:pt x="3464" y="1888"/>
                  <a:pt x="3416" y="2040"/>
                  <a:pt x="3360" y="2160"/>
                </a:cubicBezTo>
                <a:cubicBezTo>
                  <a:pt x="3304" y="2280"/>
                  <a:pt x="3240" y="2408"/>
                  <a:pt x="3168" y="2400"/>
                </a:cubicBezTo>
                <a:cubicBezTo>
                  <a:pt x="3096" y="2392"/>
                  <a:pt x="3012" y="2252"/>
                  <a:pt x="2928" y="2112"/>
                </a:cubicBezTo>
              </a:path>
            </a:pathLst>
          </a:cu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062" name="Picture 15" descr="j00872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219200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76" name="Freeform 16"/>
          <p:cNvSpPr>
            <a:spLocks/>
          </p:cNvSpPr>
          <p:nvPr/>
        </p:nvSpPr>
        <p:spPr bwMode="auto">
          <a:xfrm>
            <a:off x="5308600" y="1447800"/>
            <a:ext cx="711200" cy="2209800"/>
          </a:xfrm>
          <a:custGeom>
            <a:avLst/>
            <a:gdLst>
              <a:gd name="T0" fmla="*/ 256 w 448"/>
              <a:gd name="T1" fmla="*/ 1392 h 1392"/>
              <a:gd name="T2" fmla="*/ 352 w 448"/>
              <a:gd name="T3" fmla="*/ 1008 h 1392"/>
              <a:gd name="T4" fmla="*/ 256 w 448"/>
              <a:gd name="T5" fmla="*/ 624 h 1392"/>
              <a:gd name="T6" fmla="*/ 64 w 448"/>
              <a:gd name="T7" fmla="*/ 384 h 1392"/>
              <a:gd name="T8" fmla="*/ 64 w 448"/>
              <a:gd name="T9" fmla="*/ 96 h 1392"/>
              <a:gd name="T10" fmla="*/ 448 w 448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1392"/>
              <a:gd name="T20" fmla="*/ 448 w 448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1392">
                <a:moveTo>
                  <a:pt x="256" y="1392"/>
                </a:moveTo>
                <a:cubicBezTo>
                  <a:pt x="304" y="1264"/>
                  <a:pt x="352" y="1136"/>
                  <a:pt x="352" y="1008"/>
                </a:cubicBezTo>
                <a:cubicBezTo>
                  <a:pt x="352" y="880"/>
                  <a:pt x="304" y="728"/>
                  <a:pt x="256" y="624"/>
                </a:cubicBezTo>
                <a:cubicBezTo>
                  <a:pt x="208" y="520"/>
                  <a:pt x="96" y="472"/>
                  <a:pt x="64" y="384"/>
                </a:cubicBezTo>
                <a:cubicBezTo>
                  <a:pt x="32" y="296"/>
                  <a:pt x="0" y="160"/>
                  <a:pt x="64" y="96"/>
                </a:cubicBezTo>
                <a:cubicBezTo>
                  <a:pt x="128" y="32"/>
                  <a:pt x="288" y="16"/>
                  <a:pt x="448" y="0"/>
                </a:cubicBezTo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4" name="AutoShape 17"/>
          <p:cNvSpPr>
            <a:spLocks noChangeArrowheads="1"/>
          </p:cNvSpPr>
          <p:nvPr/>
        </p:nvSpPr>
        <p:spPr bwMode="auto">
          <a:xfrm>
            <a:off x="323850" y="1125538"/>
            <a:ext cx="2879725" cy="136683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/>
              <a:t>Datenbank-Server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4" grpId="0" animBg="1"/>
      <p:bldP spid="1689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3048000" y="4495800"/>
            <a:ext cx="2743200" cy="1981200"/>
          </a:xfrm>
          <a:prstGeom prst="wedgeRoundRectCallout">
            <a:avLst>
              <a:gd name="adj1" fmla="val 80500"/>
              <a:gd name="adj2" fmla="val -19472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800">
                <a:latin typeface="Times New Roman" pitchFamily="-106" charset="0"/>
              </a:rPr>
              <a:t>Secret key</a:t>
            </a: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-106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Geheimschlüssel vs Public Key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19200"/>
            <a:ext cx="2901950" cy="5486400"/>
            <a:chOff x="192" y="768"/>
            <a:chExt cx="1828" cy="3456"/>
          </a:xfrm>
        </p:grpSpPr>
        <p:sp>
          <p:nvSpPr>
            <p:cNvPr id="33809" name="AutoShape 5"/>
            <p:cNvSpPr>
              <a:spLocks noChangeArrowheads="1"/>
            </p:cNvSpPr>
            <p:nvPr/>
          </p:nvSpPr>
          <p:spPr bwMode="auto">
            <a:xfrm>
              <a:off x="384" y="76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pitchFamily="-106" charset="0"/>
                </a:rPr>
                <a:t>Dokument</a:t>
              </a:r>
            </a:p>
          </p:txBody>
        </p:sp>
        <p:sp>
          <p:nvSpPr>
            <p:cNvPr id="33810" name="Oval 6"/>
            <p:cNvSpPr>
              <a:spLocks noChangeArrowheads="1"/>
            </p:cNvSpPr>
            <p:nvPr/>
          </p:nvSpPr>
          <p:spPr bwMode="auto">
            <a:xfrm>
              <a:off x="192" y="1440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Mit Geheim-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Schlüssel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verschlüsseln</a:t>
              </a:r>
            </a:p>
          </p:txBody>
        </p:sp>
        <p:sp>
          <p:nvSpPr>
            <p:cNvPr id="33811" name="Oval 7"/>
            <p:cNvSpPr>
              <a:spLocks noChangeArrowheads="1"/>
            </p:cNvSpPr>
            <p:nvPr/>
          </p:nvSpPr>
          <p:spPr bwMode="auto">
            <a:xfrm>
              <a:off x="240" y="2928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Mit Geheim-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Schlüssel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entschlüsseln</a:t>
              </a:r>
            </a:p>
          </p:txBody>
        </p:sp>
        <p:sp>
          <p:nvSpPr>
            <p:cNvPr id="33812" name="AutoShape 8"/>
            <p:cNvSpPr>
              <a:spLocks noChangeArrowheads="1"/>
            </p:cNvSpPr>
            <p:nvPr/>
          </p:nvSpPr>
          <p:spPr bwMode="auto">
            <a:xfrm>
              <a:off x="432" y="388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pitchFamily="-106" charset="0"/>
                </a:rPr>
                <a:t>Dokument</a:t>
              </a:r>
            </a:p>
          </p:txBody>
        </p:sp>
        <p:cxnSp>
          <p:nvCxnSpPr>
            <p:cNvPr id="33813" name="AutoShape 9"/>
            <p:cNvCxnSpPr>
              <a:cxnSpLocks noChangeShapeType="1"/>
              <a:stCxn id="33809" idx="2"/>
              <a:endCxn id="33810" idx="0"/>
            </p:cNvCxnSpPr>
            <p:nvPr/>
          </p:nvCxnSpPr>
          <p:spPr bwMode="auto">
            <a:xfrm>
              <a:off x="912" y="1091"/>
              <a:ext cx="24" cy="325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cxnSp>
          <p:nvCxnSpPr>
            <p:cNvPr id="33814" name="AutoShape 10"/>
            <p:cNvCxnSpPr>
              <a:cxnSpLocks noChangeShapeType="1"/>
              <a:stCxn id="33811" idx="4"/>
              <a:endCxn id="33812" idx="0"/>
            </p:cNvCxnSpPr>
            <p:nvPr/>
          </p:nvCxnSpPr>
          <p:spPr bwMode="auto">
            <a:xfrm flipH="1">
              <a:off x="960" y="3624"/>
              <a:ext cx="24" cy="258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sp>
          <p:nvSpPr>
            <p:cNvPr id="33815" name="Freeform 11"/>
            <p:cNvSpPr>
              <a:spLocks/>
            </p:cNvSpPr>
            <p:nvPr/>
          </p:nvSpPr>
          <p:spPr bwMode="auto">
            <a:xfrm>
              <a:off x="752" y="2112"/>
              <a:ext cx="280" cy="816"/>
            </a:xfrm>
            <a:custGeom>
              <a:avLst/>
              <a:gdLst>
                <a:gd name="T0" fmla="*/ 160 w 280"/>
                <a:gd name="T1" fmla="*/ 0 h 816"/>
                <a:gd name="T2" fmla="*/ 256 w 280"/>
                <a:gd name="T3" fmla="*/ 144 h 816"/>
                <a:gd name="T4" fmla="*/ 16 w 280"/>
                <a:gd name="T5" fmla="*/ 240 h 816"/>
                <a:gd name="T6" fmla="*/ 160 w 280"/>
                <a:gd name="T7" fmla="*/ 432 h 816"/>
                <a:gd name="T8" fmla="*/ 16 w 280"/>
                <a:gd name="T9" fmla="*/ 528 h 816"/>
                <a:gd name="T10" fmla="*/ 208 w 280"/>
                <a:gd name="T11" fmla="*/ 720 h 816"/>
                <a:gd name="T12" fmla="*/ 160 w 280"/>
                <a:gd name="T13" fmla="*/ 81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816"/>
                <a:gd name="T23" fmla="*/ 280 w 28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816">
                  <a:moveTo>
                    <a:pt x="160" y="0"/>
                  </a:moveTo>
                  <a:cubicBezTo>
                    <a:pt x="220" y="52"/>
                    <a:pt x="280" y="104"/>
                    <a:pt x="256" y="144"/>
                  </a:cubicBezTo>
                  <a:cubicBezTo>
                    <a:pt x="232" y="184"/>
                    <a:pt x="32" y="192"/>
                    <a:pt x="16" y="240"/>
                  </a:cubicBezTo>
                  <a:cubicBezTo>
                    <a:pt x="0" y="288"/>
                    <a:pt x="160" y="384"/>
                    <a:pt x="160" y="432"/>
                  </a:cubicBezTo>
                  <a:cubicBezTo>
                    <a:pt x="160" y="480"/>
                    <a:pt x="8" y="480"/>
                    <a:pt x="16" y="528"/>
                  </a:cubicBezTo>
                  <a:cubicBezTo>
                    <a:pt x="24" y="576"/>
                    <a:pt x="184" y="672"/>
                    <a:pt x="208" y="720"/>
                  </a:cubicBezTo>
                  <a:cubicBezTo>
                    <a:pt x="232" y="768"/>
                    <a:pt x="196" y="792"/>
                    <a:pt x="160" y="81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16" name="Text Box 12"/>
            <p:cNvSpPr txBox="1">
              <a:spLocks noChangeArrowheads="1"/>
            </p:cNvSpPr>
            <p:nvPr/>
          </p:nvSpPr>
          <p:spPr bwMode="auto">
            <a:xfrm>
              <a:off x="960" y="2352"/>
              <a:ext cx="1060" cy="327"/>
            </a:xfrm>
            <a:prstGeom prst="rect">
              <a:avLst/>
            </a:prstGeom>
            <a:solidFill>
              <a:schemeClr val="accent2"/>
            </a:solidFill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latin typeface="Times New Roman" pitchFamily="-106" charset="0"/>
                </a:rPr>
                <a:t>Ciphertext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6000" y="1219200"/>
            <a:ext cx="2901950" cy="5486400"/>
            <a:chOff x="192" y="768"/>
            <a:chExt cx="1828" cy="3456"/>
          </a:xfrm>
        </p:grpSpPr>
        <p:sp>
          <p:nvSpPr>
            <p:cNvPr id="33801" name="AutoShape 14"/>
            <p:cNvSpPr>
              <a:spLocks noChangeArrowheads="1"/>
            </p:cNvSpPr>
            <p:nvPr/>
          </p:nvSpPr>
          <p:spPr bwMode="auto">
            <a:xfrm>
              <a:off x="384" y="76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pitchFamily="-106" charset="0"/>
                </a:rPr>
                <a:t>Dokument</a:t>
              </a:r>
            </a:p>
          </p:txBody>
        </p:sp>
        <p:sp>
          <p:nvSpPr>
            <p:cNvPr id="33802" name="Oval 15"/>
            <p:cNvSpPr>
              <a:spLocks noChangeArrowheads="1"/>
            </p:cNvSpPr>
            <p:nvPr/>
          </p:nvSpPr>
          <p:spPr bwMode="auto">
            <a:xfrm>
              <a:off x="192" y="1440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Mit </a:t>
              </a:r>
              <a:r>
                <a:rPr lang="de-DE">
                  <a:solidFill>
                    <a:srgbClr val="3333CC"/>
                  </a:solidFill>
                  <a:latin typeface="Times New Roman" pitchFamily="-106" charset="0"/>
                </a:rPr>
                <a:t>öffent-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solidFill>
                    <a:srgbClr val="3333CC"/>
                  </a:solidFill>
                  <a:latin typeface="Times New Roman" pitchFamily="-106" charset="0"/>
                </a:rPr>
                <a:t>Lichem Schlüssel</a:t>
              </a:r>
              <a:r>
                <a:rPr lang="de-DE">
                  <a:latin typeface="Times New Roman" pitchFamily="-106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verschlüsseln</a:t>
              </a:r>
            </a:p>
          </p:txBody>
        </p:sp>
        <p:sp>
          <p:nvSpPr>
            <p:cNvPr id="33803" name="Oval 16"/>
            <p:cNvSpPr>
              <a:spLocks noChangeArrowheads="1"/>
            </p:cNvSpPr>
            <p:nvPr/>
          </p:nvSpPr>
          <p:spPr bwMode="auto">
            <a:xfrm>
              <a:off x="240" y="2928"/>
              <a:ext cx="1488" cy="672"/>
            </a:xfrm>
            <a:prstGeom prst="ellipse">
              <a:avLst/>
            </a:prstGeom>
            <a:solidFill>
              <a:srgbClr val="66FF66"/>
            </a:solidFill>
            <a:ln w="762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Mit</a:t>
              </a:r>
              <a:r>
                <a:rPr lang="de-DE" b="1">
                  <a:solidFill>
                    <a:schemeClr val="accent1"/>
                  </a:solidFill>
                  <a:latin typeface="Times New Roman" pitchFamily="-106" charset="0"/>
                </a:rPr>
                <a:t>Geheim-</a:t>
              </a:r>
            </a:p>
            <a:p>
              <a:pPr>
                <a:lnSpc>
                  <a:spcPct val="80000"/>
                </a:lnSpc>
              </a:pPr>
              <a:r>
                <a:rPr lang="de-DE" b="1">
                  <a:solidFill>
                    <a:schemeClr val="accent1"/>
                  </a:solidFill>
                  <a:latin typeface="Times New Roman" pitchFamily="-106" charset="0"/>
                </a:rPr>
                <a:t>Schlüssel</a:t>
              </a:r>
              <a:endParaRPr lang="de-DE">
                <a:solidFill>
                  <a:srgbClr val="3333CC"/>
                </a:solidFill>
                <a:latin typeface="Times New Roman" pitchFamily="-106" charset="0"/>
              </a:endParaRPr>
            </a:p>
            <a:p>
              <a:pPr>
                <a:lnSpc>
                  <a:spcPct val="80000"/>
                </a:lnSpc>
              </a:pPr>
              <a:r>
                <a:rPr lang="de-DE">
                  <a:latin typeface="Times New Roman" pitchFamily="-106" charset="0"/>
                </a:rPr>
                <a:t>entschlüsseln</a:t>
              </a:r>
            </a:p>
          </p:txBody>
        </p:sp>
        <p:sp>
          <p:nvSpPr>
            <p:cNvPr id="33804" name="AutoShape 17"/>
            <p:cNvSpPr>
              <a:spLocks noChangeArrowheads="1"/>
            </p:cNvSpPr>
            <p:nvPr/>
          </p:nvSpPr>
          <p:spPr bwMode="auto">
            <a:xfrm>
              <a:off x="432" y="3888"/>
              <a:ext cx="1056" cy="336"/>
            </a:xfrm>
            <a:prstGeom prst="flowChartDocumen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2800">
                  <a:latin typeface="Times New Roman" pitchFamily="-106" charset="0"/>
                </a:rPr>
                <a:t>Dokument</a:t>
              </a:r>
            </a:p>
          </p:txBody>
        </p:sp>
        <p:cxnSp>
          <p:nvCxnSpPr>
            <p:cNvPr id="33805" name="AutoShape 18"/>
            <p:cNvCxnSpPr>
              <a:cxnSpLocks noChangeShapeType="1"/>
              <a:stCxn id="33801" idx="2"/>
              <a:endCxn id="33802" idx="0"/>
            </p:cNvCxnSpPr>
            <p:nvPr/>
          </p:nvCxnSpPr>
          <p:spPr bwMode="auto">
            <a:xfrm>
              <a:off x="912" y="1091"/>
              <a:ext cx="24" cy="325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cxnSp>
          <p:nvCxnSpPr>
            <p:cNvPr id="33806" name="AutoShape 19"/>
            <p:cNvCxnSpPr>
              <a:cxnSpLocks noChangeShapeType="1"/>
              <a:stCxn id="33803" idx="4"/>
              <a:endCxn id="33804" idx="0"/>
            </p:cNvCxnSpPr>
            <p:nvPr/>
          </p:nvCxnSpPr>
          <p:spPr bwMode="auto">
            <a:xfrm flipH="1">
              <a:off x="960" y="3624"/>
              <a:ext cx="24" cy="258"/>
            </a:xfrm>
            <a:prstGeom prst="straightConnector1">
              <a:avLst/>
            </a:prstGeom>
            <a:noFill/>
            <a:ln w="76200">
              <a:solidFill>
                <a:srgbClr val="CC66FF"/>
              </a:solidFill>
              <a:round/>
              <a:headEnd/>
              <a:tailEnd type="triangle" w="med" len="med"/>
            </a:ln>
          </p:spPr>
        </p:cxnSp>
        <p:sp>
          <p:nvSpPr>
            <p:cNvPr id="33807" name="Freeform 20"/>
            <p:cNvSpPr>
              <a:spLocks/>
            </p:cNvSpPr>
            <p:nvPr/>
          </p:nvSpPr>
          <p:spPr bwMode="auto">
            <a:xfrm>
              <a:off x="752" y="2112"/>
              <a:ext cx="280" cy="816"/>
            </a:xfrm>
            <a:custGeom>
              <a:avLst/>
              <a:gdLst>
                <a:gd name="T0" fmla="*/ 160 w 280"/>
                <a:gd name="T1" fmla="*/ 0 h 816"/>
                <a:gd name="T2" fmla="*/ 256 w 280"/>
                <a:gd name="T3" fmla="*/ 144 h 816"/>
                <a:gd name="T4" fmla="*/ 16 w 280"/>
                <a:gd name="T5" fmla="*/ 240 h 816"/>
                <a:gd name="T6" fmla="*/ 160 w 280"/>
                <a:gd name="T7" fmla="*/ 432 h 816"/>
                <a:gd name="T8" fmla="*/ 16 w 280"/>
                <a:gd name="T9" fmla="*/ 528 h 816"/>
                <a:gd name="T10" fmla="*/ 208 w 280"/>
                <a:gd name="T11" fmla="*/ 720 h 816"/>
                <a:gd name="T12" fmla="*/ 160 w 280"/>
                <a:gd name="T13" fmla="*/ 81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816"/>
                <a:gd name="T23" fmla="*/ 280 w 280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816">
                  <a:moveTo>
                    <a:pt x="160" y="0"/>
                  </a:moveTo>
                  <a:cubicBezTo>
                    <a:pt x="220" y="52"/>
                    <a:pt x="280" y="104"/>
                    <a:pt x="256" y="144"/>
                  </a:cubicBezTo>
                  <a:cubicBezTo>
                    <a:pt x="232" y="184"/>
                    <a:pt x="32" y="192"/>
                    <a:pt x="16" y="240"/>
                  </a:cubicBezTo>
                  <a:cubicBezTo>
                    <a:pt x="0" y="288"/>
                    <a:pt x="160" y="384"/>
                    <a:pt x="160" y="432"/>
                  </a:cubicBezTo>
                  <a:cubicBezTo>
                    <a:pt x="160" y="480"/>
                    <a:pt x="8" y="480"/>
                    <a:pt x="16" y="528"/>
                  </a:cubicBezTo>
                  <a:cubicBezTo>
                    <a:pt x="24" y="576"/>
                    <a:pt x="184" y="672"/>
                    <a:pt x="208" y="720"/>
                  </a:cubicBezTo>
                  <a:cubicBezTo>
                    <a:pt x="232" y="768"/>
                    <a:pt x="196" y="792"/>
                    <a:pt x="160" y="81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8" name="Text Box 21"/>
            <p:cNvSpPr txBox="1">
              <a:spLocks noChangeArrowheads="1"/>
            </p:cNvSpPr>
            <p:nvPr/>
          </p:nvSpPr>
          <p:spPr bwMode="auto">
            <a:xfrm>
              <a:off x="960" y="2352"/>
              <a:ext cx="1060" cy="327"/>
            </a:xfrm>
            <a:prstGeom prst="rect">
              <a:avLst/>
            </a:prstGeom>
            <a:solidFill>
              <a:schemeClr val="accent2"/>
            </a:solidFill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latin typeface="Times New Roman" pitchFamily="-106" charset="0"/>
                </a:rPr>
                <a:t>Ciphertext</a:t>
              </a:r>
            </a:p>
          </p:txBody>
        </p:sp>
      </p:grpSp>
      <p:sp>
        <p:nvSpPr>
          <p:cNvPr id="171030" name="AutoShape 22"/>
          <p:cNvSpPr>
            <a:spLocks noChangeArrowheads="1"/>
          </p:cNvSpPr>
          <p:nvPr/>
        </p:nvSpPr>
        <p:spPr bwMode="auto">
          <a:xfrm>
            <a:off x="2971800" y="1219200"/>
            <a:ext cx="2743200" cy="1981200"/>
          </a:xfrm>
          <a:prstGeom prst="wedgeRoundRectCallout">
            <a:avLst>
              <a:gd name="adj1" fmla="val 71991"/>
              <a:gd name="adj2" fmla="val 22194"/>
              <a:gd name="adj3" fmla="val 16667"/>
            </a:avLst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de-DE" sz="2800">
                <a:latin typeface="Times New Roman" pitchFamily="-106" charset="0"/>
              </a:rPr>
              <a:t>Public key</a:t>
            </a:r>
          </a:p>
          <a:p>
            <a:pPr>
              <a:lnSpc>
                <a:spcPct val="70000"/>
              </a:lnSpc>
            </a:pPr>
            <a:r>
              <a:rPr lang="de-DE" sz="2800">
                <a:latin typeface="Times New Roman" pitchFamily="-106" charset="0"/>
              </a:rPr>
              <a:t>des Empfängers</a:t>
            </a: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  <a:p>
            <a:pPr>
              <a:lnSpc>
                <a:spcPct val="70000"/>
              </a:lnSpc>
            </a:pPr>
            <a:endParaRPr lang="de-DE" sz="2800">
              <a:latin typeface="Times New Roman" pitchFamily="-106" charset="0"/>
            </a:endParaRPr>
          </a:p>
        </p:txBody>
      </p:sp>
      <p:pic>
        <p:nvPicPr>
          <p:cNvPr id="171031" name="Picture 23" descr="j0178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1143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24" descr="bs0074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0"/>
            <a:ext cx="13763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 autoUpdateAnimBg="0"/>
      <p:bldP spid="1710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mtClean="0"/>
              <a:t>Zugriffskontrolle in SQL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/>
              <a:t>Beispiel:</a:t>
            </a:r>
          </a:p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grant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FF0000"/>
                </a:solidFill>
              </a:rPr>
              <a:t>select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on</a:t>
            </a:r>
            <a:r>
              <a:rPr lang="de-DE" smtClean="0"/>
              <a:t> Professoren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to</a:t>
            </a:r>
            <a:r>
              <a:rPr lang="de-DE" smtClean="0"/>
              <a:t> eickler;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endParaRPr lang="de-DE" b="1" smtClean="0"/>
          </a:p>
          <a:p>
            <a:pPr>
              <a:spcAft>
                <a:spcPct val="50000"/>
              </a:spcAft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grant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FF0000"/>
                </a:solidFill>
              </a:rPr>
              <a:t>update</a:t>
            </a:r>
            <a:r>
              <a:rPr lang="de-DE" b="1" smtClean="0"/>
              <a:t> </a:t>
            </a:r>
            <a:r>
              <a:rPr lang="de-DE" smtClean="0"/>
              <a:t>(MatrNr, VorlNr, PersNr)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on</a:t>
            </a:r>
            <a:r>
              <a:rPr lang="de-DE" b="1" smtClean="0"/>
              <a:t> </a:t>
            </a:r>
            <a:r>
              <a:rPr lang="de-DE" smtClean="0"/>
              <a:t>prüfen</a:t>
            </a:r>
          </a:p>
          <a:p>
            <a:pPr lvl="1">
              <a:spcAft>
                <a:spcPct val="50000"/>
              </a:spcAft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to</a:t>
            </a:r>
            <a:r>
              <a:rPr lang="de-DE" b="1" smtClean="0"/>
              <a:t> </a:t>
            </a:r>
            <a:r>
              <a:rPr lang="de-DE" smtClean="0"/>
              <a:t>eickler;</a:t>
            </a:r>
            <a:endParaRPr lang="de-DE" b="1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Verwaltung und Verteilung der öffentlichen Schlüssel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dirty="0" smtClean="0"/>
              <a:t>X.509 – Standard</a:t>
            </a:r>
          </a:p>
          <a:p>
            <a:pPr>
              <a:lnSpc>
                <a:spcPct val="80000"/>
              </a:lnSpc>
            </a:pPr>
            <a:r>
              <a:rPr lang="de-DE" sz="2000" dirty="0" smtClean="0"/>
              <a:t>Digitale Zertifikate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/>
              <a:t>Certification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Authorities</a:t>
            </a:r>
            <a:r>
              <a:rPr lang="de-DE" sz="2000" dirty="0" smtClean="0"/>
              <a:t> (CA)</a:t>
            </a:r>
          </a:p>
          <a:p>
            <a:pPr lvl="1">
              <a:lnSpc>
                <a:spcPct val="80000"/>
              </a:lnSpc>
            </a:pPr>
            <a:r>
              <a:rPr lang="de-DE" sz="2000" dirty="0" err="1" smtClean="0"/>
              <a:t>Banken,Telekom,Firmen</a:t>
            </a:r>
            <a:r>
              <a:rPr lang="de-DE" sz="2000" dirty="0" smtClean="0"/>
              <a:t> (</a:t>
            </a:r>
            <a:r>
              <a:rPr lang="de-DE" sz="2000" dirty="0" err="1" smtClean="0"/>
              <a:t>Verisign</a:t>
            </a:r>
            <a:r>
              <a:rPr lang="de-DE" sz="2000" dirty="0" smtClean="0"/>
              <a:t>, ...)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Ein Zertifikat von CA X ist nur für den sinnvoll, der den öffentlichen </a:t>
            </a:r>
            <a:r>
              <a:rPr lang="de-DE" sz="2000" dirty="0" err="1" smtClean="0"/>
              <a:t>Schlüsssel</a:t>
            </a:r>
            <a:r>
              <a:rPr lang="de-DE" sz="2000" dirty="0" smtClean="0"/>
              <a:t> von X kennt</a:t>
            </a:r>
          </a:p>
          <a:p>
            <a:pPr>
              <a:lnSpc>
                <a:spcPct val="80000"/>
              </a:lnSpc>
            </a:pPr>
            <a:r>
              <a:rPr lang="de-DE" sz="2000" dirty="0" smtClean="0"/>
              <a:t>Ein X.509 – Zertifikat enthält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Name der Organisation/Person: </a:t>
            </a:r>
            <a:r>
              <a:rPr lang="de-DE" sz="2000" dirty="0" smtClean="0">
                <a:solidFill>
                  <a:srgbClr val="3333CC"/>
                </a:solidFill>
              </a:rPr>
              <a:t>Conny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Öffentlichen Schlüssel: </a:t>
            </a:r>
            <a:r>
              <a:rPr lang="de-DE" sz="2000" dirty="0" smtClean="0">
                <a:solidFill>
                  <a:srgbClr val="3333CC"/>
                </a:solidFill>
              </a:rPr>
              <a:t>E</a:t>
            </a:r>
            <a:r>
              <a:rPr lang="de-DE" sz="2000" baseline="-25000" dirty="0" smtClean="0">
                <a:solidFill>
                  <a:srgbClr val="3333CC"/>
                </a:solidFill>
              </a:rPr>
              <a:t>C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Name der Zertifizierungsautorität: </a:t>
            </a:r>
            <a:r>
              <a:rPr lang="de-DE" sz="2000" dirty="0" smtClean="0">
                <a:solidFill>
                  <a:srgbClr val="3333CC"/>
                </a:solidFill>
              </a:rPr>
              <a:t>SV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Digitale Signatur der CA: </a:t>
            </a:r>
            <a:r>
              <a:rPr lang="de-DE" sz="2000" dirty="0" smtClean="0">
                <a:solidFill>
                  <a:srgbClr val="3333CC"/>
                </a:solidFill>
              </a:rPr>
              <a:t>D</a:t>
            </a:r>
            <a:r>
              <a:rPr lang="de-DE" sz="2000" baseline="-25000" dirty="0" smtClean="0">
                <a:solidFill>
                  <a:srgbClr val="3333CC"/>
                </a:solidFill>
              </a:rPr>
              <a:t>SV</a:t>
            </a:r>
            <a:r>
              <a:rPr lang="de-DE" sz="2000" dirty="0" smtClean="0">
                <a:solidFill>
                  <a:srgbClr val="3333CC"/>
                </a:solidFill>
              </a:rPr>
              <a:t>(E</a:t>
            </a:r>
            <a:r>
              <a:rPr lang="de-DE" sz="2000" baseline="-25000" dirty="0" smtClean="0">
                <a:solidFill>
                  <a:srgbClr val="3333CC"/>
                </a:solidFill>
              </a:rPr>
              <a:t>C</a:t>
            </a:r>
            <a:r>
              <a:rPr lang="de-DE" sz="2000" dirty="0" smtClean="0">
                <a:solidFill>
                  <a:srgbClr val="3333CC"/>
                </a:solidFill>
              </a:rPr>
              <a:t>)</a:t>
            </a:r>
            <a:endParaRPr lang="de-DE" sz="2000" dirty="0" smtClean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dirty="0" smtClean="0"/>
              <a:t>Besitz eines Zertifikats sagt gar nichts aus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Zertifikate werden kopiert, gepuffert, etc.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Nur der Besitz des zugehörigen geheimen Schlüssels authentifiziert den rechtmäßigen Besitzer</a:t>
            </a:r>
          </a:p>
          <a:p>
            <a:pPr>
              <a:lnSpc>
                <a:spcPct val="80000"/>
              </a:lnSpc>
            </a:pPr>
            <a:r>
              <a:rPr lang="de-DE" sz="2000" dirty="0" smtClean="0"/>
              <a:t>Hierarchie von CAs: X zertifiziert Y zertifiziert Z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Wenn ich X kenne kann ich dem Zertifikat für Z trauen, ohne Y zu kennen</a:t>
            </a:r>
          </a:p>
          <a:p>
            <a:pPr lvl="1">
              <a:lnSpc>
                <a:spcPct val="80000"/>
              </a:lnSpc>
            </a:pPr>
            <a:endParaRPr lang="de-DE" sz="2000" dirty="0" smtClean="0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7010400" y="28194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dirty="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2000" baseline="-25000" dirty="0" smtClean="0">
              <a:solidFill>
                <a:srgbClr val="3333CC"/>
              </a:solidFill>
              <a:latin typeface="Tahoma" pitchFamily="-106" charset="0"/>
            </a:endParaRPr>
          </a:p>
          <a:p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/>
            </a:r>
            <a:endParaRPr kumimoji="1" lang="de-DE" sz="2000" baseline="-25000" dirty="0" smtClean="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7239000" y="30480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2000" baseline="-2500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467600" y="32004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2000" baseline="-2500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200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2000" baseline="-25000">
              <a:solidFill>
                <a:srgbClr val="3333CC"/>
              </a:solidFill>
              <a:latin typeface="Tahoma" pitchFamily="-106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7812360" y="3429000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dirty="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2000" baseline="-25000" dirty="0" smtClean="0">
              <a:solidFill>
                <a:srgbClr val="3333CC"/>
              </a:solidFill>
              <a:latin typeface="Tahoma" pitchFamily="-106" charset="0"/>
            </a:endParaRPr>
          </a:p>
          <a:p>
            <a:endParaRPr kumimoji="1" lang="de-DE" sz="2000" baseline="-25000" dirty="0">
              <a:solidFill>
                <a:srgbClr val="3333CC"/>
              </a:solidFill>
              <a:latin typeface="Tahoma" pitchFamily="-10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 autoUpdateAnimBg="0"/>
      <p:bldP spid="173061" grpId="0" animBg="1" autoUpdateAnimBg="0"/>
      <p:bldP spid="173062" grpId="0" animBg="1" autoUpdateAnimBg="0"/>
      <p:bldP spid="17306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Public Key Authentifizierung</a:t>
            </a:r>
          </a:p>
        </p:txBody>
      </p:sp>
      <p:pic>
        <p:nvPicPr>
          <p:cNvPr id="35843" name="Picture 3" descr="PE08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4529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6400800" y="3486150"/>
          <a:ext cx="274320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Formel" r:id="rId5" imgW="2869920" imgH="3581280" progId="Equation.3">
                  <p:embed/>
                </p:oleObj>
              </mc:Choice>
              <mc:Fallback>
                <p:oleObj name="Formel" r:id="rId5" imgW="2869920" imgH="3581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86150"/>
                        <a:ext cx="2743200" cy="3371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56125" y="66675"/>
            <a:ext cx="3421063" cy="519113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800">
                <a:latin typeface="Times New Roman" pitchFamily="-106" charset="0"/>
              </a:rPr>
              <a:t>Auswahl der Schlüssel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Illustration von e=157 und d=17 im Zahlenring Z*</a:t>
            </a:r>
            <a:r>
              <a:rPr lang="de-DE" baseline="-25000" smtClean="0"/>
              <a:t>2668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667000" y="2286000"/>
            <a:ext cx="3581400" cy="3352800"/>
          </a:xfrm>
          <a:prstGeom prst="ellipse">
            <a:avLst/>
          </a:prstGeom>
          <a:noFill/>
          <a:ln w="76200">
            <a:solidFill>
              <a:srgbClr val="3333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038600" y="20574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pitchFamily="-106" charset="0"/>
              </a:rPr>
              <a:t>0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76800" y="22098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pitchFamily="-106" charset="0"/>
              </a:rPr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638800" y="44196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pitchFamily="-106" charset="0"/>
              </a:rPr>
              <a:t>17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590800" y="46482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pitchFamily="-106" charset="0"/>
              </a:rPr>
              <a:t>157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200400" y="2209800"/>
            <a:ext cx="762000" cy="533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-106" charset="0"/>
              </a:rPr>
              <a:t>2667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4267200" y="4876800"/>
            <a:ext cx="381000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>
                <a:latin typeface="Times New Roman" pitchFamily="-106" charset="0"/>
              </a:rPr>
              <a:t>*</a:t>
            </a:r>
          </a:p>
        </p:txBody>
      </p:sp>
      <p:sp>
        <p:nvSpPr>
          <p:cNvPr id="181258" name="Freeform 10"/>
          <p:cNvSpPr>
            <a:spLocks/>
          </p:cNvSpPr>
          <p:nvPr/>
        </p:nvSpPr>
        <p:spPr bwMode="auto">
          <a:xfrm>
            <a:off x="3022600" y="2667000"/>
            <a:ext cx="2857500" cy="2501900"/>
          </a:xfrm>
          <a:custGeom>
            <a:avLst/>
            <a:gdLst>
              <a:gd name="T0" fmla="*/ 1648 w 1800"/>
              <a:gd name="T1" fmla="*/ 1296 h 1576"/>
              <a:gd name="T2" fmla="*/ 1024 w 1800"/>
              <a:gd name="T3" fmla="*/ 1488 h 1576"/>
              <a:gd name="T4" fmla="*/ 208 w 1800"/>
              <a:gd name="T5" fmla="*/ 1440 h 1576"/>
              <a:gd name="T6" fmla="*/ 16 w 1800"/>
              <a:gd name="T7" fmla="*/ 672 h 1576"/>
              <a:gd name="T8" fmla="*/ 304 w 1800"/>
              <a:gd name="T9" fmla="*/ 144 h 1576"/>
              <a:gd name="T10" fmla="*/ 976 w 1800"/>
              <a:gd name="T11" fmla="*/ 48 h 1576"/>
              <a:gd name="T12" fmla="*/ 1552 w 1800"/>
              <a:gd name="T13" fmla="*/ 192 h 1576"/>
              <a:gd name="T14" fmla="*/ 1792 w 1800"/>
              <a:gd name="T15" fmla="*/ 768 h 1576"/>
              <a:gd name="T16" fmla="*/ 1600 w 1800"/>
              <a:gd name="T17" fmla="*/ 1104 h 1576"/>
              <a:gd name="T18" fmla="*/ 1072 w 1800"/>
              <a:gd name="T19" fmla="*/ 1296 h 1576"/>
              <a:gd name="T20" fmla="*/ 496 w 1800"/>
              <a:gd name="T21" fmla="*/ 1344 h 1576"/>
              <a:gd name="T22" fmla="*/ 256 w 1800"/>
              <a:gd name="T23" fmla="*/ 1104 h 1576"/>
              <a:gd name="T24" fmla="*/ 256 w 1800"/>
              <a:gd name="T25" fmla="*/ 576 h 1576"/>
              <a:gd name="T26" fmla="*/ 544 w 1800"/>
              <a:gd name="T27" fmla="*/ 240 h 1576"/>
              <a:gd name="T28" fmla="*/ 1120 w 1800"/>
              <a:gd name="T29" fmla="*/ 192 h 1576"/>
              <a:gd name="T30" fmla="*/ 1456 w 1800"/>
              <a:gd name="T31" fmla="*/ 384 h 1576"/>
              <a:gd name="T32" fmla="*/ 1552 w 1800"/>
              <a:gd name="T33" fmla="*/ 864 h 1576"/>
              <a:gd name="T34" fmla="*/ 1216 w 1800"/>
              <a:gd name="T35" fmla="*/ 1104 h 1576"/>
              <a:gd name="T36" fmla="*/ 592 w 1800"/>
              <a:gd name="T37" fmla="*/ 1200 h 1576"/>
              <a:gd name="T38" fmla="*/ 448 w 1800"/>
              <a:gd name="T39" fmla="*/ 672 h 1576"/>
              <a:gd name="T40" fmla="*/ 928 w 1800"/>
              <a:gd name="T41" fmla="*/ 384 h 1576"/>
              <a:gd name="T42" fmla="*/ 1312 w 1800"/>
              <a:gd name="T43" fmla="*/ 0 h 15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0"/>
              <a:gd name="T67" fmla="*/ 0 h 1576"/>
              <a:gd name="T68" fmla="*/ 1800 w 1800"/>
              <a:gd name="T69" fmla="*/ 1576 h 15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0" h="1576">
                <a:moveTo>
                  <a:pt x="1648" y="1296"/>
                </a:moveTo>
                <a:cubicBezTo>
                  <a:pt x="1456" y="1380"/>
                  <a:pt x="1264" y="1464"/>
                  <a:pt x="1024" y="1488"/>
                </a:cubicBezTo>
                <a:cubicBezTo>
                  <a:pt x="784" y="1512"/>
                  <a:pt x="376" y="1576"/>
                  <a:pt x="208" y="1440"/>
                </a:cubicBezTo>
                <a:cubicBezTo>
                  <a:pt x="40" y="1304"/>
                  <a:pt x="0" y="888"/>
                  <a:pt x="16" y="672"/>
                </a:cubicBezTo>
                <a:cubicBezTo>
                  <a:pt x="32" y="456"/>
                  <a:pt x="144" y="248"/>
                  <a:pt x="304" y="144"/>
                </a:cubicBezTo>
                <a:cubicBezTo>
                  <a:pt x="464" y="40"/>
                  <a:pt x="768" y="40"/>
                  <a:pt x="976" y="48"/>
                </a:cubicBezTo>
                <a:cubicBezTo>
                  <a:pt x="1184" y="56"/>
                  <a:pt x="1416" y="72"/>
                  <a:pt x="1552" y="192"/>
                </a:cubicBezTo>
                <a:cubicBezTo>
                  <a:pt x="1688" y="312"/>
                  <a:pt x="1784" y="616"/>
                  <a:pt x="1792" y="768"/>
                </a:cubicBezTo>
                <a:cubicBezTo>
                  <a:pt x="1800" y="920"/>
                  <a:pt x="1720" y="1016"/>
                  <a:pt x="1600" y="1104"/>
                </a:cubicBezTo>
                <a:cubicBezTo>
                  <a:pt x="1480" y="1192"/>
                  <a:pt x="1256" y="1256"/>
                  <a:pt x="1072" y="1296"/>
                </a:cubicBezTo>
                <a:cubicBezTo>
                  <a:pt x="888" y="1336"/>
                  <a:pt x="632" y="1376"/>
                  <a:pt x="496" y="1344"/>
                </a:cubicBezTo>
                <a:cubicBezTo>
                  <a:pt x="360" y="1312"/>
                  <a:pt x="296" y="1232"/>
                  <a:pt x="256" y="1104"/>
                </a:cubicBezTo>
                <a:cubicBezTo>
                  <a:pt x="216" y="976"/>
                  <a:pt x="208" y="720"/>
                  <a:pt x="256" y="576"/>
                </a:cubicBezTo>
                <a:cubicBezTo>
                  <a:pt x="304" y="432"/>
                  <a:pt x="400" y="304"/>
                  <a:pt x="544" y="240"/>
                </a:cubicBezTo>
                <a:cubicBezTo>
                  <a:pt x="688" y="176"/>
                  <a:pt x="968" y="168"/>
                  <a:pt x="1120" y="192"/>
                </a:cubicBezTo>
                <a:cubicBezTo>
                  <a:pt x="1272" y="216"/>
                  <a:pt x="1384" y="272"/>
                  <a:pt x="1456" y="384"/>
                </a:cubicBezTo>
                <a:cubicBezTo>
                  <a:pt x="1528" y="496"/>
                  <a:pt x="1592" y="744"/>
                  <a:pt x="1552" y="864"/>
                </a:cubicBezTo>
                <a:cubicBezTo>
                  <a:pt x="1512" y="984"/>
                  <a:pt x="1376" y="1048"/>
                  <a:pt x="1216" y="1104"/>
                </a:cubicBezTo>
                <a:cubicBezTo>
                  <a:pt x="1056" y="1160"/>
                  <a:pt x="720" y="1272"/>
                  <a:pt x="592" y="1200"/>
                </a:cubicBezTo>
                <a:cubicBezTo>
                  <a:pt x="464" y="1128"/>
                  <a:pt x="392" y="808"/>
                  <a:pt x="448" y="672"/>
                </a:cubicBezTo>
                <a:cubicBezTo>
                  <a:pt x="504" y="536"/>
                  <a:pt x="784" y="496"/>
                  <a:pt x="928" y="384"/>
                </a:cubicBezTo>
                <a:cubicBezTo>
                  <a:pt x="1072" y="272"/>
                  <a:pt x="1192" y="136"/>
                  <a:pt x="1312" y="0"/>
                </a:cubicBezTo>
              </a:path>
            </a:pathLst>
          </a:custGeom>
          <a:noFill/>
          <a:ln w="76200">
            <a:solidFill>
              <a:srgbClr val="CC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0" y="1268413"/>
            <a:ext cx="2808288" cy="1552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2668=46*58</a:t>
            </a:r>
          </a:p>
          <a:p>
            <a:pPr>
              <a:spcBef>
                <a:spcPct val="50000"/>
              </a:spcBef>
            </a:pPr>
            <a:r>
              <a:rPr lang="de-DE"/>
              <a:t>P=47</a:t>
            </a:r>
          </a:p>
          <a:p>
            <a:pPr>
              <a:spcBef>
                <a:spcPct val="50000"/>
              </a:spcBef>
            </a:pPr>
            <a:r>
              <a:rPr lang="de-DE"/>
              <a:t>q=59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 animBg="1" autoUpdateAnimBg="0"/>
      <p:bldP spid="1812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7904163" cy="1143000"/>
          </a:xfrm>
        </p:spPr>
        <p:txBody>
          <a:bodyPr/>
          <a:lstStyle/>
          <a:p>
            <a:r>
              <a:rPr lang="en-US" smtClean="0"/>
              <a:t>Authentifizierungs-Protokolle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19200"/>
            <a:ext cx="7904162" cy="611188"/>
          </a:xfrm>
        </p:spPr>
        <p:txBody>
          <a:bodyPr/>
          <a:lstStyle/>
          <a:p>
            <a:r>
              <a:rPr lang="en-US" smtClean="0"/>
              <a:t>Three-way handshake</a:t>
            </a:r>
          </a:p>
        </p:txBody>
      </p:sp>
      <p:pic>
        <p:nvPicPr>
          <p:cNvPr id="39940" name="Picture 4" descr="PE08F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4265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04800" y="2209800"/>
            <a:ext cx="2209800" cy="1905000"/>
          </a:xfrm>
          <a:prstGeom prst="wedgeRoundRectCallout">
            <a:avLst>
              <a:gd name="adj1" fmla="val 72991"/>
              <a:gd name="adj2" fmla="val -38250"/>
              <a:gd name="adj3" fmla="val 16667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000">
                <a:latin typeface="Times New Roman" pitchFamily="-106" charset="0"/>
              </a:rPr>
              <a:t>Client und Server</a:t>
            </a:r>
          </a:p>
          <a:p>
            <a:r>
              <a:rPr lang="de-DE" sz="2000">
                <a:latin typeface="Times New Roman" pitchFamily="-106" charset="0"/>
              </a:rPr>
              <a:t>Benötigen einen </a:t>
            </a:r>
          </a:p>
          <a:p>
            <a:r>
              <a:rPr lang="de-DE" sz="2000">
                <a:latin typeface="Times New Roman" pitchFamily="-106" charset="0"/>
              </a:rPr>
              <a:t>Gemeinsamen Geheimen Schlüssel CHK=SHK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0" y="4572000"/>
            <a:ext cx="2209800" cy="1905000"/>
          </a:xfrm>
          <a:prstGeom prst="wedgeRoundRectCallout">
            <a:avLst>
              <a:gd name="adj1" fmla="val 85847"/>
              <a:gd name="adj2" fmla="val 20333"/>
              <a:gd name="adj3" fmla="val 16667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2000">
                <a:latin typeface="Times New Roman" pitchFamily="-106" charset="0"/>
              </a:rPr>
              <a:t>Ab jetzt wird ein neuer Session Key SK für die Kommunikation verwendet</a:t>
            </a:r>
          </a:p>
        </p:txBody>
      </p:sp>
      <p:sp>
        <p:nvSpPr>
          <p:cNvPr id="39943" name="AutoShape 7"/>
          <p:cNvSpPr>
            <a:spLocks/>
          </p:cNvSpPr>
          <p:nvPr/>
        </p:nvSpPr>
        <p:spPr bwMode="auto">
          <a:xfrm>
            <a:off x="6705600" y="1065213"/>
            <a:ext cx="2438400" cy="609600"/>
          </a:xfrm>
          <a:prstGeom prst="borderCallout1">
            <a:avLst>
              <a:gd name="adj1" fmla="val 18750"/>
              <a:gd name="adj2" fmla="val -3125"/>
              <a:gd name="adj3" fmla="val 244792"/>
              <a:gd name="adj4" fmla="val -72852"/>
            </a:avLst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</p:spPr>
        <p:txBody>
          <a:bodyPr anchor="ctr"/>
          <a:lstStyle/>
          <a:p>
            <a:r>
              <a:rPr lang="de-DE">
                <a:latin typeface="Times New Roman" pitchFamily="-106" charset="0"/>
              </a:rPr>
              <a:t>Encode mit </a:t>
            </a:r>
          </a:p>
          <a:p>
            <a:r>
              <a:rPr lang="de-DE">
                <a:latin typeface="Times New Roman" pitchFamily="-106" charset="0"/>
              </a:rPr>
              <a:t>Schlüssel CHK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Public Key Authentifizierung</a:t>
            </a:r>
          </a:p>
        </p:txBody>
      </p:sp>
      <p:pic>
        <p:nvPicPr>
          <p:cNvPr id="40963" name="Picture 3" descr="PE08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4529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Authentifizierung und Schlüsselaustausch: </a:t>
            </a:r>
            <a:br>
              <a:rPr lang="de-DE" sz="2800" dirty="0" smtClean="0"/>
            </a:br>
            <a:r>
              <a:rPr lang="de-DE" sz="2800" dirty="0" smtClean="0"/>
              <a:t>privater Schüssel </a:t>
            </a:r>
            <a:r>
              <a:rPr lang="de-DE" sz="2800" dirty="0" err="1" smtClean="0"/>
              <a:t>Dc</a:t>
            </a:r>
            <a:r>
              <a:rPr lang="de-DE" sz="2800" dirty="0" smtClean="0"/>
              <a:t>; öffentlicher </a:t>
            </a:r>
            <a:r>
              <a:rPr lang="de-DE" sz="2800" dirty="0"/>
              <a:t>E</a:t>
            </a:r>
            <a:r>
              <a:rPr lang="de-DE" sz="2800" dirty="0" smtClean="0"/>
              <a:t>c</a:t>
            </a:r>
            <a:endParaRPr lang="de-DE" sz="2800" dirty="0"/>
          </a:p>
        </p:txBody>
      </p:sp>
      <p:pic>
        <p:nvPicPr>
          <p:cNvPr id="8" name="Inhaltsplatzhalter 7" descr="Bildschirmfoto 2013-05-14 um 16.13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7" r="-13177"/>
          <a:stretch>
            <a:fillRect/>
          </a:stretch>
        </p:blipFill>
        <p:spPr/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028384" y="620688"/>
            <a:ext cx="1219200" cy="167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dirty="0">
                <a:solidFill>
                  <a:srgbClr val="3333CC"/>
                </a:solidFill>
                <a:latin typeface="Times New Roman" pitchFamily="-106" charset="0"/>
              </a:rPr>
              <a:t>Conny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E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SV</a:t>
            </a:r>
          </a:p>
          <a:p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D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SV</a:t>
            </a:r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(E</a:t>
            </a:r>
            <a:r>
              <a:rPr kumimoji="1" lang="de-DE" sz="2000" baseline="-25000" dirty="0">
                <a:solidFill>
                  <a:srgbClr val="3333CC"/>
                </a:solidFill>
                <a:latin typeface="Tahoma" pitchFamily="-106" charset="0"/>
              </a:rPr>
              <a:t>C</a:t>
            </a:r>
            <a:r>
              <a:rPr kumimoji="1" lang="de-DE" sz="2000" dirty="0">
                <a:solidFill>
                  <a:srgbClr val="3333CC"/>
                </a:solidFill>
                <a:latin typeface="Tahoma" pitchFamily="-106" charset="0"/>
              </a:rPr>
              <a:t>)</a:t>
            </a:r>
          </a:p>
          <a:p>
            <a:endParaRPr kumimoji="1" lang="de-DE" sz="2000" baseline="-25000" dirty="0" smtClean="0">
              <a:solidFill>
                <a:srgbClr val="3333CC"/>
              </a:solidFill>
              <a:latin typeface="Tahoma" pitchFamily="-106" charset="0"/>
            </a:endParaRPr>
          </a:p>
          <a:p>
            <a:endParaRPr kumimoji="1" lang="de-DE" sz="2000" baseline="-25000" dirty="0">
              <a:solidFill>
                <a:srgbClr val="3333CC"/>
              </a:solidFill>
              <a:latin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62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Verteilte und Parallele DBMS     Teil VI</a:t>
            </a:r>
          </a:p>
        </p:txBody>
      </p:sp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09CF-F559-4CB3-B6A3-59AFFBF92D27}" type="slidenum">
              <a:rPr lang="en-US"/>
              <a:pPr/>
              <a:t>59</a:t>
            </a:fld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8229600" y="4876800"/>
            <a:ext cx="762000" cy="12192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638800" y="5638800"/>
            <a:ext cx="2362200" cy="1219200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MD5 mit RSA-Signatur</a:t>
            </a:r>
          </a:p>
        </p:txBody>
      </p:sp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457200" y="1371600"/>
            <a:ext cx="2819400" cy="5105400"/>
            <a:chOff x="288" y="864"/>
            <a:chExt cx="1776" cy="3216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1776" cy="321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2800">
                  <a:latin typeface="Times New Roman" pitchFamily="18" charset="0"/>
                </a:rPr>
                <a:t>Alice</a:t>
              </a:r>
            </a:p>
            <a:p>
              <a:r>
                <a:rPr lang="de-DE" sz="2800">
                  <a:latin typeface="Times New Roman" pitchFamily="18" charset="0"/>
                </a:rPr>
                <a:t>E</a:t>
              </a:r>
              <a:r>
                <a:rPr lang="de-DE" sz="2800" baseline="-25000">
                  <a:latin typeface="Times New Roman" pitchFamily="18" charset="0"/>
                </a:rPr>
                <a:t>A</a:t>
              </a:r>
              <a:r>
                <a:rPr lang="de-DE" sz="2800">
                  <a:latin typeface="Times New Roman" pitchFamily="18" charset="0"/>
                </a:rPr>
                <a:t>  D</a:t>
              </a:r>
              <a:r>
                <a:rPr lang="de-DE" sz="2800" baseline="-25000">
                  <a:latin typeface="Times New Roman" pitchFamily="18" charset="0"/>
                </a:rPr>
                <a:t>A</a:t>
              </a:r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r>
                <a:rPr lang="de-DE" sz="2800">
                  <a:latin typeface="Times New Roman" pitchFamily="18" charset="0"/>
                </a:rPr>
                <a:t>Dokument</a:t>
              </a: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  <a:p>
              <a:endParaRPr lang="de-DE" sz="2800">
                <a:latin typeface="Times New Roman" pitchFamily="18" charset="0"/>
              </a:endParaRPr>
            </a:p>
          </p:txBody>
        </p:sp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576" y="1536"/>
              <a:ext cx="1104" cy="768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46" name="Oval 6"/>
            <p:cNvSpPr>
              <a:spLocks noChangeArrowheads="1"/>
            </p:cNvSpPr>
            <p:nvPr/>
          </p:nvSpPr>
          <p:spPr bwMode="auto">
            <a:xfrm>
              <a:off x="864" y="2544"/>
              <a:ext cx="57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MD5</a:t>
              </a:r>
            </a:p>
          </p:txBody>
        </p:sp>
        <p:pic>
          <p:nvPicPr>
            <p:cNvPr id="61447" name="Picture 7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3072"/>
              <a:ext cx="416" cy="637"/>
            </a:xfrm>
            <a:prstGeom prst="rect">
              <a:avLst/>
            </a:prstGeom>
            <a:noFill/>
          </p:spPr>
        </p:pic>
        <p:cxnSp>
          <p:nvCxnSpPr>
            <p:cNvPr id="61448" name="AutoShape 8"/>
            <p:cNvCxnSpPr>
              <a:cxnSpLocks noChangeShapeType="1"/>
              <a:stCxn id="61445" idx="2"/>
              <a:endCxn id="61446" idx="0"/>
            </p:cNvCxnSpPr>
            <p:nvPr/>
          </p:nvCxnSpPr>
          <p:spPr bwMode="auto">
            <a:xfrm>
              <a:off x="1128" y="2273"/>
              <a:ext cx="24" cy="2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449" name="AutoShape 9"/>
            <p:cNvCxnSpPr>
              <a:cxnSpLocks noChangeShapeType="1"/>
              <a:stCxn id="61446" idx="4"/>
            </p:cNvCxnSpPr>
            <p:nvPr/>
          </p:nvCxnSpPr>
          <p:spPr bwMode="auto">
            <a:xfrm flipH="1">
              <a:off x="1120" y="2844"/>
              <a:ext cx="32" cy="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450" name="AutoShape 10"/>
            <p:cNvSpPr>
              <a:spLocks noChangeArrowheads="1"/>
            </p:cNvSpPr>
            <p:nvPr/>
          </p:nvSpPr>
          <p:spPr bwMode="auto">
            <a:xfrm>
              <a:off x="864" y="3120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672" y="3264"/>
              <a:ext cx="116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800">
                <a:latin typeface="Times New Roman" pitchFamily="18" charset="0"/>
              </a:endParaRPr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384" y="3264"/>
              <a:ext cx="43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800">
                  <a:latin typeface="Times New Roman" pitchFamily="18" charset="0"/>
                </a:rPr>
                <a:t>D</a:t>
              </a:r>
              <a:r>
                <a:rPr lang="de-DE" sz="2800" baseline="-25000"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105400" y="1371600"/>
            <a:ext cx="3962400" cy="54864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2800">
                <a:latin typeface="Times New Roman" pitchFamily="18" charset="0"/>
              </a:rPr>
              <a:t>Bob</a:t>
            </a:r>
          </a:p>
          <a:p>
            <a:r>
              <a:rPr lang="de-DE" sz="2800">
                <a:latin typeface="Times New Roman" pitchFamily="18" charset="0"/>
              </a:rPr>
              <a:t>E</a:t>
            </a:r>
            <a:r>
              <a:rPr lang="de-DE" sz="2800" baseline="-25000">
                <a:latin typeface="Times New Roman" pitchFamily="18" charset="0"/>
              </a:rPr>
              <a:t>B</a:t>
            </a:r>
            <a:r>
              <a:rPr lang="de-DE" sz="2800">
                <a:latin typeface="Times New Roman" pitchFamily="18" charset="0"/>
              </a:rPr>
              <a:t>  D</a:t>
            </a:r>
            <a:r>
              <a:rPr lang="de-DE" sz="2800" baseline="-25000">
                <a:latin typeface="Times New Roman" pitchFamily="18" charset="0"/>
              </a:rPr>
              <a:t>B</a:t>
            </a:r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r>
              <a:rPr lang="de-DE" sz="2800">
                <a:latin typeface="Times New Roman" pitchFamily="18" charset="0"/>
              </a:rPr>
              <a:t>Dokument</a:t>
            </a: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  <a:p>
            <a:endParaRPr lang="de-DE" sz="2800">
              <a:latin typeface="Times New Roman" pitchFamily="18" charset="0"/>
            </a:endParaRP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6248400" y="2590800"/>
            <a:ext cx="1752600" cy="1219200"/>
          </a:xfrm>
          <a:prstGeom prst="flowChartDocumen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7391400" y="4038600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MD5</a:t>
            </a:r>
          </a:p>
        </p:txBody>
      </p:sp>
      <p:cxnSp>
        <p:nvCxnSpPr>
          <p:cNvPr id="61459" name="AutoShape 19"/>
          <p:cNvCxnSpPr>
            <a:cxnSpLocks noChangeShapeType="1"/>
            <a:stCxn id="61456" idx="2"/>
            <a:endCxn id="61457" idx="0"/>
          </p:cNvCxnSpPr>
          <p:nvPr/>
        </p:nvCxnSpPr>
        <p:spPr bwMode="auto">
          <a:xfrm>
            <a:off x="7124700" y="3760788"/>
            <a:ext cx="723900" cy="258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60" name="AutoShape 20"/>
          <p:cNvCxnSpPr>
            <a:cxnSpLocks noChangeShapeType="1"/>
            <a:stCxn id="61457" idx="4"/>
          </p:cNvCxnSpPr>
          <p:nvPr/>
        </p:nvCxnSpPr>
        <p:spPr bwMode="auto">
          <a:xfrm>
            <a:off x="7848600" y="4514850"/>
            <a:ext cx="863600" cy="514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6553200" y="4648200"/>
            <a:ext cx="990600" cy="1011238"/>
            <a:chOff x="4080" y="3072"/>
            <a:chExt cx="624" cy="637"/>
          </a:xfrm>
        </p:grpSpPr>
        <p:pic>
          <p:nvPicPr>
            <p:cNvPr id="61458" name="Picture 18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072"/>
              <a:ext cx="416" cy="637"/>
            </a:xfrm>
            <a:prstGeom prst="rect">
              <a:avLst/>
            </a:prstGeom>
            <a:noFill/>
          </p:spPr>
        </p:pic>
        <p:sp>
          <p:nvSpPr>
            <p:cNvPr id="61461" name="AutoShape 21"/>
            <p:cNvSpPr>
              <a:spLocks noChangeArrowheads="1"/>
            </p:cNvSpPr>
            <p:nvPr/>
          </p:nvSpPr>
          <p:spPr bwMode="auto">
            <a:xfrm>
              <a:off x="4176" y="3072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62" name="Text Box 22"/>
            <p:cNvSpPr txBox="1">
              <a:spLocks noChangeArrowheads="1"/>
            </p:cNvSpPr>
            <p:nvPr/>
          </p:nvSpPr>
          <p:spPr bwMode="auto">
            <a:xfrm>
              <a:off x="4080" y="3264"/>
              <a:ext cx="116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800">
                <a:latin typeface="Times New Roman" pitchFamily="18" charset="0"/>
              </a:endParaRPr>
            </a:p>
          </p:txBody>
        </p:sp>
      </p:grp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6096000" y="4876800"/>
            <a:ext cx="685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D</a:t>
            </a:r>
            <a:r>
              <a:rPr lang="de-DE" sz="2800" baseline="-25000">
                <a:latin typeface="Times New Roman" pitchFamily="18" charset="0"/>
              </a:rPr>
              <a:t>A</a:t>
            </a:r>
          </a:p>
        </p:txBody>
      </p:sp>
      <p:sp>
        <p:nvSpPr>
          <p:cNvPr id="61464" name="Freeform 24"/>
          <p:cNvSpPr>
            <a:spLocks/>
          </p:cNvSpPr>
          <p:nvPr/>
        </p:nvSpPr>
        <p:spPr bwMode="auto">
          <a:xfrm>
            <a:off x="2743200" y="2717800"/>
            <a:ext cx="3429000" cy="5334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36" y="16"/>
              </a:cxn>
              <a:cxn ang="0">
                <a:pos x="528" y="256"/>
              </a:cxn>
              <a:cxn ang="0">
                <a:pos x="912" y="112"/>
              </a:cxn>
              <a:cxn ang="0">
                <a:pos x="1200" y="304"/>
              </a:cxn>
              <a:cxn ang="0">
                <a:pos x="1632" y="64"/>
              </a:cxn>
              <a:cxn ang="0">
                <a:pos x="1824" y="304"/>
              </a:cxn>
              <a:cxn ang="0">
                <a:pos x="2160" y="256"/>
              </a:cxn>
            </a:cxnLst>
            <a:rect l="0" t="0" r="r" b="b"/>
            <a:pathLst>
              <a:path w="2160" h="336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432" y="240"/>
                  <a:pt x="528" y="256"/>
                </a:cubicBezTo>
                <a:cubicBezTo>
                  <a:pt x="624" y="272"/>
                  <a:pt x="800" y="104"/>
                  <a:pt x="912" y="112"/>
                </a:cubicBezTo>
                <a:cubicBezTo>
                  <a:pt x="1024" y="120"/>
                  <a:pt x="1080" y="312"/>
                  <a:pt x="1200" y="304"/>
                </a:cubicBezTo>
                <a:cubicBezTo>
                  <a:pt x="1320" y="296"/>
                  <a:pt x="1528" y="64"/>
                  <a:pt x="1632" y="64"/>
                </a:cubicBezTo>
                <a:cubicBezTo>
                  <a:pt x="1736" y="64"/>
                  <a:pt x="1736" y="272"/>
                  <a:pt x="1824" y="304"/>
                </a:cubicBezTo>
                <a:cubicBezTo>
                  <a:pt x="1912" y="336"/>
                  <a:pt x="2036" y="296"/>
                  <a:pt x="2160" y="256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65" name="Freeform 25"/>
          <p:cNvSpPr>
            <a:spLocks/>
          </p:cNvSpPr>
          <p:nvPr/>
        </p:nvSpPr>
        <p:spPr bwMode="auto">
          <a:xfrm>
            <a:off x="2362200" y="4953000"/>
            <a:ext cx="3810000" cy="6096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36" y="16"/>
              </a:cxn>
              <a:cxn ang="0">
                <a:pos x="528" y="256"/>
              </a:cxn>
              <a:cxn ang="0">
                <a:pos x="912" y="112"/>
              </a:cxn>
              <a:cxn ang="0">
                <a:pos x="1200" y="304"/>
              </a:cxn>
              <a:cxn ang="0">
                <a:pos x="1632" y="64"/>
              </a:cxn>
              <a:cxn ang="0">
                <a:pos x="1824" y="304"/>
              </a:cxn>
              <a:cxn ang="0">
                <a:pos x="2160" y="256"/>
              </a:cxn>
            </a:cxnLst>
            <a:rect l="0" t="0" r="r" b="b"/>
            <a:pathLst>
              <a:path w="2160" h="336">
                <a:moveTo>
                  <a:pt x="0" y="160"/>
                </a:moveTo>
                <a:cubicBezTo>
                  <a:pt x="124" y="80"/>
                  <a:pt x="248" y="0"/>
                  <a:pt x="336" y="16"/>
                </a:cubicBezTo>
                <a:cubicBezTo>
                  <a:pt x="424" y="32"/>
                  <a:pt x="432" y="240"/>
                  <a:pt x="528" y="256"/>
                </a:cubicBezTo>
                <a:cubicBezTo>
                  <a:pt x="624" y="272"/>
                  <a:pt x="800" y="104"/>
                  <a:pt x="912" y="112"/>
                </a:cubicBezTo>
                <a:cubicBezTo>
                  <a:pt x="1024" y="120"/>
                  <a:pt x="1080" y="312"/>
                  <a:pt x="1200" y="304"/>
                </a:cubicBezTo>
                <a:cubicBezTo>
                  <a:pt x="1320" y="296"/>
                  <a:pt x="1528" y="64"/>
                  <a:pt x="1632" y="64"/>
                </a:cubicBezTo>
                <a:cubicBezTo>
                  <a:pt x="1736" y="64"/>
                  <a:pt x="1736" y="272"/>
                  <a:pt x="1824" y="304"/>
                </a:cubicBezTo>
                <a:cubicBezTo>
                  <a:pt x="1912" y="336"/>
                  <a:pt x="2036" y="296"/>
                  <a:pt x="2160" y="256"/>
                </a:cubicBezTo>
              </a:path>
            </a:pathLst>
          </a:custGeom>
          <a:noFill/>
          <a:ln w="7620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1466" name="Picture 26" descr="j0256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029200"/>
            <a:ext cx="660400" cy="1011238"/>
          </a:xfrm>
          <a:prstGeom prst="rect">
            <a:avLst/>
          </a:prstGeom>
          <a:noFill/>
        </p:spPr>
      </p:pic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6629400" y="5715000"/>
            <a:ext cx="990600" cy="1011238"/>
            <a:chOff x="4080" y="3072"/>
            <a:chExt cx="624" cy="637"/>
          </a:xfrm>
        </p:grpSpPr>
        <p:pic>
          <p:nvPicPr>
            <p:cNvPr id="61470" name="Picture 30" descr="j02564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072"/>
              <a:ext cx="416" cy="637"/>
            </a:xfrm>
            <a:prstGeom prst="rect">
              <a:avLst/>
            </a:prstGeom>
            <a:noFill/>
          </p:spPr>
        </p:pic>
        <p:sp>
          <p:nvSpPr>
            <p:cNvPr id="61471" name="AutoShape 31"/>
            <p:cNvSpPr>
              <a:spLocks noChangeArrowheads="1"/>
            </p:cNvSpPr>
            <p:nvPr/>
          </p:nvSpPr>
          <p:spPr bwMode="auto">
            <a:xfrm>
              <a:off x="4176" y="3072"/>
              <a:ext cx="528" cy="62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72" name="Text Box 32"/>
            <p:cNvSpPr txBox="1">
              <a:spLocks noChangeArrowheads="1"/>
            </p:cNvSpPr>
            <p:nvPr/>
          </p:nvSpPr>
          <p:spPr bwMode="auto">
            <a:xfrm>
              <a:off x="4080" y="3264"/>
              <a:ext cx="116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800">
                <a:latin typeface="Times New Roman" pitchFamily="18" charset="0"/>
              </a:endParaRPr>
            </a:p>
          </p:txBody>
        </p:sp>
      </p:grp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5638800" y="5943600"/>
            <a:ext cx="1295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latin typeface="Times New Roman" pitchFamily="18" charset="0"/>
              </a:rPr>
              <a:t>E</a:t>
            </a:r>
            <a:r>
              <a:rPr lang="de-DE" sz="2800" baseline="-25000">
                <a:latin typeface="Times New Roman" pitchFamily="18" charset="0"/>
              </a:rPr>
              <a:t>A</a:t>
            </a:r>
            <a:r>
              <a:rPr lang="de-DE" sz="2800">
                <a:latin typeface="Times New Roman" pitchFamily="18" charset="0"/>
              </a:rPr>
              <a:t>  D</a:t>
            </a:r>
            <a:r>
              <a:rPr lang="de-DE" sz="2800" baseline="-25000">
                <a:latin typeface="Times New Roman" pitchFamily="18" charset="0"/>
              </a:rPr>
              <a:t>A</a:t>
            </a:r>
          </a:p>
        </p:txBody>
      </p:sp>
      <p:sp>
        <p:nvSpPr>
          <p:cNvPr id="61474" name="AutoShape 34"/>
          <p:cNvSpPr>
            <a:spLocks noChangeArrowheads="1"/>
          </p:cNvSpPr>
          <p:nvPr/>
        </p:nvSpPr>
        <p:spPr bwMode="auto">
          <a:xfrm>
            <a:off x="6248400" y="5715000"/>
            <a:ext cx="1600200" cy="11430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1600200" y="2286000"/>
            <a:ext cx="4191000" cy="38862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 rot="-2656866">
            <a:off x="7924800" y="6019800"/>
            <a:ext cx="698500" cy="519113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latin typeface="Times New Roman" pitchFamily="18" charset="0"/>
              </a:rPr>
              <a:t>?=?</a:t>
            </a:r>
          </a:p>
        </p:txBody>
      </p:sp>
    </p:spTree>
    <p:extLst>
      <p:ext uri="{BB962C8B-B14F-4D97-AF65-F5344CB8AC3E}">
        <p14:creationId xmlns:p14="http://schemas.microsoft.com/office/powerpoint/2010/main" val="1910366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de-DE" smtClean="0"/>
              <a:t>Zugriffskontrolle in SQL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Weitere Rechte</a:t>
            </a:r>
            <a:r>
              <a:rPr lang="de-DE" smtClean="0"/>
              <a:t>:</a:t>
            </a:r>
          </a:p>
          <a:p>
            <a:pPr lvl="1"/>
            <a:r>
              <a:rPr lang="de-DE" smtClean="0"/>
              <a:t>delete</a:t>
            </a:r>
          </a:p>
          <a:p>
            <a:pPr lvl="1"/>
            <a:r>
              <a:rPr lang="de-DE" smtClean="0"/>
              <a:t>insert</a:t>
            </a:r>
          </a:p>
          <a:p>
            <a:pPr lvl="1"/>
            <a:r>
              <a:rPr lang="de-DE" smtClean="0"/>
              <a:t>references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Weitergabe von Rechten</a:t>
            </a:r>
            <a:r>
              <a:rPr lang="de-DE" smtClean="0"/>
              <a:t>:</a:t>
            </a:r>
          </a:p>
          <a:p>
            <a:pPr lvl="1"/>
            <a:r>
              <a:rPr lang="de-DE" smtClean="0"/>
              <a:t>with </a:t>
            </a:r>
            <a:r>
              <a:rPr lang="de-DE" smtClean="0">
                <a:solidFill>
                  <a:srgbClr val="FF5050"/>
                </a:solidFill>
              </a:rPr>
              <a:t>grant</a:t>
            </a:r>
            <a:r>
              <a:rPr lang="de-DE" smtClean="0"/>
              <a:t> option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smtClean="0">
                <a:solidFill>
                  <a:srgbClr val="CC0099"/>
                </a:solidFill>
              </a:rPr>
              <a:t>Entzug von Rechten</a:t>
            </a:r>
            <a:r>
              <a:rPr lang="de-DE" smtClean="0"/>
              <a:t>:</a:t>
            </a:r>
          </a:p>
          <a:p>
            <a:pPr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revoke</a:t>
            </a:r>
            <a:r>
              <a:rPr lang="de-DE" b="1" smtClean="0"/>
              <a:t> </a:t>
            </a:r>
            <a:r>
              <a:rPr lang="de-DE" b="1" smtClean="0">
                <a:solidFill>
                  <a:srgbClr val="FF0000"/>
                </a:solidFill>
              </a:rPr>
              <a:t>update</a:t>
            </a:r>
            <a:r>
              <a:rPr lang="de-DE" smtClean="0"/>
              <a:t> (MatrNr, VorlNr, PersNr)</a:t>
            </a:r>
          </a:p>
          <a:p>
            <a:pPr lvl="1"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on</a:t>
            </a:r>
            <a:r>
              <a:rPr lang="de-DE" b="1" smtClean="0"/>
              <a:t> </a:t>
            </a:r>
            <a:r>
              <a:rPr lang="de-DE" smtClean="0"/>
              <a:t>prüfen</a:t>
            </a:r>
          </a:p>
          <a:p>
            <a:pPr lvl="1">
              <a:buFont typeface="Webdings" pitchFamily="-106" charset="2"/>
              <a:buNone/>
            </a:pPr>
            <a:r>
              <a:rPr lang="de-DE" b="1" smtClean="0">
                <a:solidFill>
                  <a:srgbClr val="FF0000"/>
                </a:solidFill>
              </a:rPr>
              <a:t>from</a:t>
            </a:r>
            <a:r>
              <a:rPr lang="de-DE" smtClean="0"/>
              <a:t> eickler </a:t>
            </a:r>
            <a:r>
              <a:rPr lang="de-DE" b="1" smtClean="0">
                <a:solidFill>
                  <a:srgbClr val="FF0000"/>
                </a:solidFill>
              </a:rPr>
              <a:t>cascade</a:t>
            </a:r>
            <a:r>
              <a:rPr lang="de-DE" smtClean="0"/>
              <a:t>;</a:t>
            </a:r>
            <a:endParaRPr lang="de-DE" b="1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Signaturen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811386"/>
      </p:ext>
    </p:extLst>
  </p:cSld>
  <p:clrMapOvr>
    <a:masterClrMapping/>
  </p:clrMapOvr>
  <p:transition xmlns:p14="http://schemas.microsoft.com/office/powerpoint/2010/main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Ebenen des Datenschutzes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29845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smtClean="0"/>
              <a:t>legislative Maßnahmen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smtClean="0"/>
              <a:t>organisatorische Maßnahmen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smtClean="0"/>
              <a:t>Authentisierung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smtClean="0"/>
              <a:t>Zugriffskontrolle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 typeface="Webdings" pitchFamily="-106" charset="2"/>
              <a:buNone/>
            </a:pPr>
            <a:r>
              <a:rPr lang="de-DE" smtClean="0"/>
              <a:t>Kryptographie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2628900" y="4191000"/>
            <a:ext cx="3886200" cy="1524000"/>
          </a:xfrm>
          <a:prstGeom prst="flowChartMagneticDisk">
            <a:avLst/>
          </a:prstGeom>
          <a:solidFill>
            <a:srgbClr val="FFCC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743200" y="4191000"/>
            <a:ext cx="36576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ahoma" pitchFamily="-106" charset="0"/>
              </a:rPr>
              <a:t>Datenbank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209800" y="1676400"/>
            <a:ext cx="472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667000" y="2286000"/>
            <a:ext cx="381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819400" y="2895600"/>
            <a:ext cx="3505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048000" y="3429000"/>
            <a:ext cx="304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276600" y="3962400"/>
            <a:ext cx="2438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 anchorCtr="1"/>
          <a:lstStyle/>
          <a:p>
            <a:r>
              <a:rPr lang="de-DE" smtClean="0"/>
              <a:t>Sichten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  <a:buFont typeface="Webdings" pitchFamily="-106" charset="2"/>
              <a:buNone/>
            </a:pPr>
            <a:r>
              <a:rPr lang="de-DE" sz="2800" dirty="0" smtClean="0">
                <a:solidFill>
                  <a:srgbClr val="CC0099"/>
                </a:solidFill>
              </a:rPr>
              <a:t>Realisierung des Zugriffsprädikats</a:t>
            </a:r>
            <a:r>
              <a:rPr lang="de-DE" sz="2800" dirty="0" smtClean="0"/>
              <a:t>: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create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view</a:t>
            </a:r>
            <a:r>
              <a:rPr lang="de-DE" dirty="0" smtClean="0"/>
              <a:t> </a:t>
            </a:r>
            <a:r>
              <a:rPr lang="de-DE" dirty="0" err="1" smtClean="0"/>
              <a:t>ErstSemestler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as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r>
              <a:rPr lang="de-DE" b="1" dirty="0" smtClean="0"/>
              <a:t> </a:t>
            </a:r>
            <a:r>
              <a:rPr lang="de-DE" dirty="0" smtClean="0"/>
              <a:t>*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b="1" dirty="0" smtClean="0"/>
              <a:t> </a:t>
            </a:r>
            <a:r>
              <a:rPr lang="de-DE" dirty="0" smtClean="0"/>
              <a:t>Studenten</a:t>
            </a:r>
            <a:endParaRPr lang="de-DE" b="1" dirty="0" smtClean="0"/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where</a:t>
            </a:r>
            <a:r>
              <a:rPr lang="de-DE" dirty="0" smtClean="0"/>
              <a:t> Semester = 1;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grant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smtClean="0">
                <a:solidFill>
                  <a:srgbClr val="FF0000"/>
                </a:solidFill>
              </a:rPr>
              <a:t>on</a:t>
            </a:r>
            <a:r>
              <a:rPr lang="de-DE" b="1" dirty="0" smtClean="0"/>
              <a:t> </a:t>
            </a:r>
            <a:r>
              <a:rPr lang="de-DE" dirty="0" err="1" smtClean="0"/>
              <a:t>ErstSemestler</a:t>
            </a:r>
            <a:endParaRPr lang="de-DE" dirty="0" smtClean="0"/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/>
              <a:t> </a:t>
            </a:r>
            <a:r>
              <a:rPr lang="de-DE" dirty="0" err="1" smtClean="0"/>
              <a:t>tutor</a:t>
            </a:r>
            <a:r>
              <a:rPr lang="de-DE" dirty="0" smtClean="0"/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Webdings" pitchFamily="-106" charset="2"/>
              <a:buNone/>
            </a:pPr>
            <a:r>
              <a:rPr lang="de-DE" sz="2800" dirty="0" smtClean="0">
                <a:solidFill>
                  <a:srgbClr val="CC0099"/>
                </a:solidFill>
              </a:rPr>
              <a:t>Schutz von Individualdaten durch Aggregation</a:t>
            </a:r>
            <a:r>
              <a:rPr lang="de-DE" sz="2800" dirty="0" smtClean="0"/>
              <a:t>:</a:t>
            </a:r>
          </a:p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create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view</a:t>
            </a:r>
            <a:r>
              <a:rPr lang="de-DE" dirty="0" smtClean="0"/>
              <a:t> VorlesungsHärte (</a:t>
            </a:r>
            <a:r>
              <a:rPr lang="de-DE" dirty="0" err="1" smtClean="0"/>
              <a:t>VorlNr</a:t>
            </a:r>
            <a:r>
              <a:rPr lang="de-DE" dirty="0" smtClean="0"/>
              <a:t>, Härte) </a:t>
            </a:r>
            <a:r>
              <a:rPr lang="de-DE" b="1" dirty="0" err="1" smtClean="0">
                <a:solidFill>
                  <a:srgbClr val="FF0000"/>
                </a:solidFill>
              </a:rPr>
              <a:t>as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r>
              <a:rPr lang="de-DE" b="1" dirty="0" smtClean="0"/>
              <a:t> </a:t>
            </a:r>
            <a:r>
              <a:rPr lang="de-DE" dirty="0" err="1" smtClean="0"/>
              <a:t>VorlNr</a:t>
            </a:r>
            <a:r>
              <a:rPr lang="de-DE" dirty="0" smtClean="0"/>
              <a:t>, </a:t>
            </a:r>
            <a:r>
              <a:rPr lang="de-DE" b="1" dirty="0" err="1" smtClean="0">
                <a:solidFill>
                  <a:srgbClr val="FF0000"/>
                </a:solidFill>
              </a:rPr>
              <a:t>avg</a:t>
            </a:r>
            <a:r>
              <a:rPr lang="de-DE" dirty="0" smtClean="0"/>
              <a:t>(Note)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/>
              <a:t> prüfen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group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/>
              <a:t> </a:t>
            </a:r>
            <a:r>
              <a:rPr lang="de-DE" dirty="0" err="1" smtClean="0"/>
              <a:t>VorlNr</a:t>
            </a:r>
            <a:r>
              <a:rPr lang="de-DE" dirty="0" smtClean="0"/>
              <a:t>;</a:t>
            </a:r>
            <a:endParaRPr lang="de-DE" b="1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 anchorCtr="1"/>
          <a:lstStyle/>
          <a:p>
            <a:r>
              <a:rPr lang="de-DE" dirty="0" smtClean="0"/>
              <a:t>Sichten: k-Anonymität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create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view</a:t>
            </a:r>
            <a:r>
              <a:rPr lang="de-DE" dirty="0" smtClean="0"/>
              <a:t> VorlesungsHärte (</a:t>
            </a:r>
            <a:r>
              <a:rPr lang="de-DE" dirty="0" err="1" smtClean="0"/>
              <a:t>VorlNr</a:t>
            </a:r>
            <a:r>
              <a:rPr lang="de-DE" dirty="0" smtClean="0"/>
              <a:t>, Härte) </a:t>
            </a:r>
            <a:r>
              <a:rPr lang="de-DE" b="1" dirty="0" err="1" smtClean="0">
                <a:solidFill>
                  <a:srgbClr val="FF0000"/>
                </a:solidFill>
              </a:rPr>
              <a:t>as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select</a:t>
            </a:r>
            <a:r>
              <a:rPr lang="de-DE" b="1" dirty="0" smtClean="0"/>
              <a:t> </a:t>
            </a:r>
            <a:r>
              <a:rPr lang="de-DE" dirty="0" err="1" smtClean="0"/>
              <a:t>VorlNr</a:t>
            </a:r>
            <a:r>
              <a:rPr lang="de-DE" dirty="0" smtClean="0"/>
              <a:t>, </a:t>
            </a:r>
            <a:r>
              <a:rPr lang="de-DE" b="1" dirty="0" err="1" smtClean="0">
                <a:solidFill>
                  <a:srgbClr val="FF0000"/>
                </a:solidFill>
              </a:rPr>
              <a:t>avg</a:t>
            </a:r>
            <a:r>
              <a:rPr lang="de-DE" dirty="0" smtClean="0"/>
              <a:t>(Note)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/>
              <a:t> prüfen</a:t>
            </a:r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group</a:t>
            </a:r>
            <a:r>
              <a:rPr lang="de-DE" b="1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/>
              <a:t> </a:t>
            </a:r>
            <a:r>
              <a:rPr lang="de-DE" dirty="0" err="1" smtClean="0"/>
              <a:t>VorlNr</a:t>
            </a:r>
            <a:endParaRPr lang="de-DE" dirty="0" smtClean="0"/>
          </a:p>
          <a:p>
            <a:pPr lvl="1">
              <a:lnSpc>
                <a:spcPct val="80000"/>
              </a:lnSpc>
              <a:buFont typeface="Webdings" pitchFamily="-106" charset="2"/>
              <a:buNone/>
            </a:pPr>
            <a:r>
              <a:rPr lang="de-DE" dirty="0" smtClean="0"/>
              <a:t>       </a:t>
            </a:r>
            <a:r>
              <a:rPr lang="de-DE" b="1" dirty="0" err="1" smtClean="0">
                <a:solidFill>
                  <a:srgbClr val="7030A0"/>
                </a:solidFill>
              </a:rPr>
              <a:t>having</a:t>
            </a:r>
            <a:r>
              <a:rPr lang="de-DE" b="1" dirty="0" smtClean="0">
                <a:solidFill>
                  <a:srgbClr val="7030A0"/>
                </a:solidFill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</a:rPr>
              <a:t>count</a:t>
            </a:r>
            <a:r>
              <a:rPr lang="de-DE" dirty="0" smtClean="0"/>
              <a:t>(*) &gt; 11;</a:t>
            </a:r>
            <a:endParaRPr lang="de-DE" b="1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Individuelle Privilegien für eine Gruppe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9388" y="1284288"/>
            <a:ext cx="8964612" cy="3195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/>
              <a:t> CREATE VIEW StudentenNotenView AS</a:t>
            </a:r>
          </a:p>
          <a:p>
            <a:pPr algn="l"/>
            <a:r>
              <a:rPr lang="de-DE"/>
              <a:t>  SELECT * FROM pruefen p</a:t>
            </a:r>
          </a:p>
          <a:p>
            <a:pPr algn="l"/>
            <a:r>
              <a:rPr lang="de-DE"/>
              <a:t>  WHERE EXISTS (SELECT * FROM Studenten</a:t>
            </a:r>
          </a:p>
          <a:p>
            <a:pPr algn="l"/>
            <a:r>
              <a:rPr lang="de-DE"/>
              <a:t>    WHERE  MatrNr = p.MatrNr AND Name = USER) </a:t>
            </a:r>
          </a:p>
          <a:p>
            <a:pPr algn="l"/>
            <a:endParaRPr lang="de-DE"/>
          </a:p>
          <a:p>
            <a:pPr algn="l"/>
            <a:r>
              <a:rPr lang="de-DE"/>
              <a:t>GRANT SELECT ON StudentenNotenView </a:t>
            </a:r>
          </a:p>
          <a:p>
            <a:pPr algn="l"/>
            <a:r>
              <a:rPr lang="de-DE"/>
              <a:t>	to &lt;StudentenGruppe&gt;</a:t>
            </a:r>
          </a:p>
          <a:p>
            <a:pPr algn="l">
              <a:spcBef>
                <a:spcPct val="50000"/>
              </a:spcBef>
            </a:pPr>
            <a:endParaRPr lang="de-DE">
              <a:latin typeface="Courier New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2289</Words>
  <Application>Microsoft Macintosh PowerPoint</Application>
  <PresentationFormat>Bildschirmpräsentation (4:3)</PresentationFormat>
  <Paragraphs>735</Paragraphs>
  <Slides>61</Slides>
  <Notes>59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61</vt:i4>
      </vt:variant>
    </vt:vector>
  </HeadingPairs>
  <TitlesOfParts>
    <vt:vector size="71" baseType="lpstr">
      <vt:lpstr>Arial Black</vt:lpstr>
      <vt:lpstr>Tahoma</vt:lpstr>
      <vt:lpstr>Webdings</vt:lpstr>
      <vt:lpstr>Brush Script MT</vt:lpstr>
      <vt:lpstr>ErwHashing</vt:lpstr>
      <vt:lpstr>Equation</vt:lpstr>
      <vt:lpstr>VISIO</vt:lpstr>
      <vt:lpstr>Visio</vt:lpstr>
      <vt:lpstr>Clip</vt:lpstr>
      <vt:lpstr>Formel</vt:lpstr>
      <vt:lpstr>Sicherheitsaspekte</vt:lpstr>
      <vt:lpstr>Angriffsarten</vt:lpstr>
      <vt:lpstr>Discretionary Access Control</vt:lpstr>
      <vt:lpstr>Discretionary Access Control</vt:lpstr>
      <vt:lpstr>Zugriffskontrolle in SQL</vt:lpstr>
      <vt:lpstr>Zugriffskontrolle in SQL</vt:lpstr>
      <vt:lpstr>Sichten</vt:lpstr>
      <vt:lpstr>Sichten: k-Anonymität</vt:lpstr>
      <vt:lpstr>Individuelle Privilegien für eine Gruppe</vt:lpstr>
      <vt:lpstr>Auditing</vt:lpstr>
      <vt:lpstr>Rollenbasierte Autorisierung RBAC: Role Based Access Control</vt:lpstr>
      <vt:lpstr>RbAC: Role based Access Support</vt:lpstr>
      <vt:lpstr>Verfeinerungen des Autorisierungsmodells</vt:lpstr>
      <vt:lpstr>Implizite Autorisierung von Subjekten</vt:lpstr>
      <vt:lpstr>Starke und schwache Autorisierung am Beispiel der Autorisierung von Subjekten</vt:lpstr>
      <vt:lpstr>Implizite Autorisierung von Operationen</vt:lpstr>
      <vt:lpstr>Implizite Autorisierung von Objekten</vt:lpstr>
      <vt:lpstr>Implizite Autorisierung  entlang einer Typhierarchie</vt:lpstr>
      <vt:lpstr>Implizite Autorisierung  entlang einer Typhierarchie</vt:lpstr>
      <vt:lpstr>Implizite Autorisierung  entlang einer Typhierarchie</vt:lpstr>
      <vt:lpstr>Mandatory Access Control</vt:lpstr>
      <vt:lpstr>Multilevel-Datenbanken</vt:lpstr>
      <vt:lpstr>Multilevel-Relationen</vt:lpstr>
      <vt:lpstr>Integritätsbedingungen</vt:lpstr>
      <vt:lpstr>Integritätsbedingungen</vt:lpstr>
      <vt:lpstr>Subsumtionsfreiheit von Relationen</vt:lpstr>
      <vt:lpstr>Integritätsbedingungen</vt:lpstr>
      <vt:lpstr>Integritätsbedingungen</vt:lpstr>
      <vt:lpstr>SQL-Injection Attacken</vt:lpstr>
      <vt:lpstr>Naive Authentifizierung </vt:lpstr>
      <vt:lpstr>Mit jeder Anfrage wird das Passwort übergeben</vt:lpstr>
      <vt:lpstr>Attacke … </vt:lpstr>
      <vt:lpstr>Web-Anbindung von Datenbanken via Servlets</vt:lpstr>
      <vt:lpstr>Web-Anbindung von Datenbanken via Servlets</vt:lpstr>
      <vt:lpstr>SQL-Injektion via Web-Schnittstelle</vt:lpstr>
      <vt:lpstr>Attacke … </vt:lpstr>
      <vt:lpstr>Attacke … </vt:lpstr>
      <vt:lpstr>Attacke …</vt:lpstr>
      <vt:lpstr>Karikatur Quelle: xkcd</vt:lpstr>
      <vt:lpstr>Schutz vor SQL-Injection-Attacken</vt:lpstr>
      <vt:lpstr>Schutz vor SQL-Injection-Attacken</vt:lpstr>
      <vt:lpstr>Autorisierungs-Korridor einer Web-Anwendung</vt:lpstr>
      <vt:lpstr>Sony Datendiebstahl Quelle: Spiegel online </vt:lpstr>
      <vt:lpstr>PowerPoint-Präsentation</vt:lpstr>
      <vt:lpstr>PowerPoint-Präsentation</vt:lpstr>
      <vt:lpstr>PowerPoint-Präsentation</vt:lpstr>
      <vt:lpstr>Kryptographie</vt:lpstr>
      <vt:lpstr>Ethernet-Netzwerktopologie</vt:lpstr>
      <vt:lpstr>Geheimschlüssel vs Public Key</vt:lpstr>
      <vt:lpstr>Verwaltung und Verteilung der öffentlichen Schlüssel</vt:lpstr>
      <vt:lpstr>PowerPoint-Präsentation</vt:lpstr>
      <vt:lpstr>PowerPoint-Präsentation</vt:lpstr>
      <vt:lpstr>PowerPoint-Präsentation</vt:lpstr>
      <vt:lpstr>PowerPoint-Präsentation</vt:lpstr>
      <vt:lpstr>Illustration von e=157 und d=17 im Zahlenring Z*2668</vt:lpstr>
      <vt:lpstr>Authentifizierungs-Protokolle</vt:lpstr>
      <vt:lpstr>PowerPoint-Präsentation</vt:lpstr>
      <vt:lpstr>Authentifizierung und Schlüsselaustausch:  privater Schüssel Dc; öffentlicher Ec</vt:lpstr>
      <vt:lpstr>MD5 mit RSA-Signatur</vt:lpstr>
      <vt:lpstr>Digitale Signaturen </vt:lpstr>
      <vt:lpstr>Ebenen des Datenschutzes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Alexander Maringer</dc:creator>
  <cp:lastModifiedBy>Alfons Kemper</cp:lastModifiedBy>
  <cp:revision>66</cp:revision>
  <cp:lastPrinted>2001-02-19T09:56:05Z</cp:lastPrinted>
  <dcterms:created xsi:type="dcterms:W3CDTF">2001-08-27T19:48:41Z</dcterms:created>
  <dcterms:modified xsi:type="dcterms:W3CDTF">2013-05-15T08:01:54Z</dcterms:modified>
</cp:coreProperties>
</file>