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305" r:id="rId2"/>
    <p:sldId id="300" r:id="rId3"/>
    <p:sldId id="319" r:id="rId4"/>
    <p:sldId id="256" r:id="rId5"/>
    <p:sldId id="322" r:id="rId6"/>
    <p:sldId id="323" r:id="rId7"/>
    <p:sldId id="324" r:id="rId8"/>
    <p:sldId id="325" r:id="rId9"/>
    <p:sldId id="326" r:id="rId10"/>
    <p:sldId id="266" r:id="rId11"/>
    <p:sldId id="291" r:id="rId12"/>
    <p:sldId id="257" r:id="rId13"/>
    <p:sldId id="304" r:id="rId14"/>
    <p:sldId id="258" r:id="rId15"/>
    <p:sldId id="259" r:id="rId16"/>
    <p:sldId id="260" r:id="rId17"/>
    <p:sldId id="261" r:id="rId18"/>
    <p:sldId id="262" r:id="rId19"/>
    <p:sldId id="292" r:id="rId20"/>
  </p:sldIdLst>
  <p:sldSz cx="9144000" cy="6858000" type="screen4x3"/>
  <p:notesSz cx="7086600" cy="102235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1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CCFF"/>
    <a:srgbClr val="99FF33"/>
    <a:srgbClr val="FF9999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 autoAdjust="0"/>
    <p:restoredTop sz="94660"/>
  </p:normalViewPr>
  <p:slideViewPr>
    <p:cSldViewPr>
      <p:cViewPr>
        <p:scale>
          <a:sx n="100" d="100"/>
          <a:sy n="100" d="100"/>
        </p:scale>
        <p:origin x="2360" y="2616"/>
      </p:cViewPr>
      <p:guideLst>
        <p:guide orient="horz" pos="1104"/>
        <p:guide pos="177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4" Type="http://schemas.openxmlformats.org/officeDocument/2006/relationships/slide" Target="slides/slide12.xml"/><Relationship Id="rId5" Type="http://schemas.openxmlformats.org/officeDocument/2006/relationships/slide" Target="slides/slide14.xml"/><Relationship Id="rId6" Type="http://schemas.openxmlformats.org/officeDocument/2006/relationships/slide" Target="slides/slide15.xml"/><Relationship Id="rId7" Type="http://schemas.openxmlformats.org/officeDocument/2006/relationships/slide" Target="slides/slide16.xml"/><Relationship Id="rId8" Type="http://schemas.openxmlformats.org/officeDocument/2006/relationships/slide" Target="slides/slide17.xml"/><Relationship Id="rId9" Type="http://schemas.openxmlformats.org/officeDocument/2006/relationships/slide" Target="slides/slide18.xml"/><Relationship Id="rId10" Type="http://schemas.openxmlformats.org/officeDocument/2006/relationships/slide" Target="slides/slide19.xml"/><Relationship Id="rId1" Type="http://schemas.openxmlformats.org/officeDocument/2006/relationships/slide" Target="slides/slide4.xml"/><Relationship Id="rId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23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7123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6" tIns="47528" rIns="95056" bIns="47528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Times New Roman" charset="0"/>
              </a:defRPr>
            </a:lvl1pPr>
          </a:lstStyle>
          <a:p>
            <a:fld id="{057B6BD5-2068-6E4A-B4C2-EBF2FBBE5A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7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78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l" defTabSz="91281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7107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charset="0"/>
              </a:defRPr>
            </a:lvl1pPr>
          </a:lstStyle>
          <a:p>
            <a:fld id="{4C38068F-599D-1247-B0C7-1CCC6DA3BE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625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8543D4-3EE4-3F4C-B22A-0B78B1F10BDA}" type="slidenum">
              <a:rPr lang="de-DE" sz="1200">
                <a:latin typeface="Times New Roman" charset="0"/>
              </a:rPr>
              <a:pPr/>
              <a:t>1</a:t>
            </a:fld>
            <a:endParaRPr lang="de-DE" sz="120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98A196-8E01-A945-B4D4-9D0A17B70783}" type="slidenum">
              <a:rPr lang="de-DE" sz="1200">
                <a:latin typeface="Times New Roman" charset="0"/>
              </a:rPr>
              <a:pPr/>
              <a:t>11</a:t>
            </a:fld>
            <a:endParaRPr lang="de-DE" sz="1200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821ACF-7E9E-274C-B1E1-53B87534A318}" type="slidenum">
              <a:rPr lang="de-DE" sz="1200">
                <a:latin typeface="Times New Roman" charset="0"/>
              </a:rPr>
              <a:pPr/>
              <a:t>12</a:t>
            </a:fld>
            <a:endParaRPr lang="de-DE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3947B5-DBC5-B54F-AA26-2978E016D400}" type="slidenum">
              <a:rPr lang="de-DE" sz="1200">
                <a:latin typeface="Times New Roman" charset="0"/>
              </a:rPr>
              <a:pPr/>
              <a:t>13</a:t>
            </a:fld>
            <a:endParaRPr lang="de-DE" sz="1200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6FE73E-D0B5-4E44-9AF0-1BF37CFFE992}" type="slidenum">
              <a:rPr lang="de-DE" sz="1200">
                <a:latin typeface="Times New Roman" charset="0"/>
              </a:rPr>
              <a:pPr/>
              <a:t>14</a:t>
            </a:fld>
            <a:endParaRPr lang="de-DE" sz="120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46A37A-B280-6049-9E61-1305F0F4272C}" type="slidenum">
              <a:rPr lang="de-DE" sz="1200">
                <a:latin typeface="Times New Roman" charset="0"/>
              </a:rPr>
              <a:pPr/>
              <a:t>15</a:t>
            </a:fld>
            <a:endParaRPr lang="de-DE" sz="120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8F1530-3FD1-834B-B978-7097792A8781}" type="slidenum">
              <a:rPr lang="de-DE" sz="1200">
                <a:latin typeface="Times New Roman" charset="0"/>
              </a:rPr>
              <a:pPr/>
              <a:t>16</a:t>
            </a:fld>
            <a:endParaRPr lang="de-DE" sz="120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FC22A7-AB87-8B4F-AF5F-0CEBE454D19B}" type="slidenum">
              <a:rPr lang="de-DE" sz="1200">
                <a:latin typeface="Times New Roman" charset="0"/>
              </a:rPr>
              <a:pPr/>
              <a:t>17</a:t>
            </a:fld>
            <a:endParaRPr lang="de-DE" sz="120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44C722-9C4C-204F-91BD-A968EE19A70B}" type="slidenum">
              <a:rPr lang="de-DE" sz="1200">
                <a:latin typeface="Times New Roman" charset="0"/>
              </a:rPr>
              <a:pPr/>
              <a:t>18</a:t>
            </a:fld>
            <a:endParaRPr lang="de-DE" sz="120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E4C88C-2729-834B-A818-8F68F24DF15C}" type="slidenum">
              <a:rPr lang="de-DE" sz="1200">
                <a:latin typeface="Times New Roman" charset="0"/>
              </a:rPr>
              <a:pPr/>
              <a:t>19</a:t>
            </a:fld>
            <a:endParaRPr lang="de-DE" sz="120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17130C-07C2-0043-9527-537856300619}" type="slidenum">
              <a:rPr lang="de-DE" sz="1200">
                <a:latin typeface="Times New Roman" charset="0"/>
              </a:rPr>
              <a:pPr/>
              <a:t>2</a:t>
            </a:fld>
            <a:endParaRPr lang="de-DE" sz="120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990760-56EE-9F48-99B5-46613722F3D7}" type="slidenum">
              <a:rPr lang="de-DE" sz="1200">
                <a:latin typeface="Times New Roman" charset="0"/>
              </a:rPr>
              <a:pPr/>
              <a:t>4</a:t>
            </a:fld>
            <a:endParaRPr lang="de-DE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2965D-F46A-1348-9352-8C90CD2EA8BF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28193-BF46-A940-81E6-29D7F181F9D5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9577" indent="-299837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935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909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883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857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831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805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779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45EB93-1909-534F-B50C-C54026CDCA8F}" type="slidenum">
              <a:rPr lang="de-DE" sz="1200">
                <a:latin typeface="Times New Roman" charset="0"/>
              </a:rPr>
              <a:pPr/>
              <a:t>7</a:t>
            </a:fld>
            <a:endParaRPr lang="de-DE" sz="1200">
              <a:latin typeface="Times New Roman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9577" indent="-299837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935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909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883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857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831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805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779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727EEE-1AB1-B248-8FB1-48E24FDB66C8}" type="slidenum">
              <a:rPr lang="de-DE" sz="1200">
                <a:latin typeface="Times New Roman" charset="0"/>
              </a:rPr>
              <a:pPr/>
              <a:t>8</a:t>
            </a:fld>
            <a:endParaRPr lang="de-DE" sz="1200">
              <a:latin typeface="Times New Roman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9577" indent="-299837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935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909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8830" indent="-239870" defTabSz="911173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857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831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9805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77790" indent="-239870" algn="ctr" defTabSz="91117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E9E5F1-8E80-9C4B-8D5C-282CA1D7D972}" type="slidenum">
              <a:rPr lang="de-DE" sz="1200">
                <a:latin typeface="Times New Roman" charset="0"/>
              </a:rPr>
              <a:pPr/>
              <a:t>9</a:t>
            </a:fld>
            <a:endParaRPr lang="de-DE" sz="120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F8DEF6-F683-F248-93F4-C92C655D756F}" type="slidenum">
              <a:rPr lang="de-DE" sz="1200">
                <a:latin typeface="Times New Roman" charset="0"/>
              </a:rPr>
              <a:pPr/>
              <a:t>10</a:t>
            </a:fld>
            <a:endParaRPr lang="de-DE" sz="120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E4A2051E-F05A-FC4F-8AAD-21BD5372B00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0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92B48-2888-9849-BA25-BEA57B03E9C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28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21196-B18C-C74C-ACD4-6387317869C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38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CCA45-8809-F348-A6CD-1DDA9268947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85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ne cov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721518" y="5976001"/>
            <a:ext cx="8035529" cy="224775"/>
          </a:xfrm>
        </p:spPr>
        <p:txBody>
          <a:bodyPr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>
          <a:xfrm>
            <a:off x="2842130" y="2169872"/>
            <a:ext cx="5913488" cy="3772547"/>
          </a:xfrm>
        </p:spPr>
        <p:txBody>
          <a:bodyPr r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25805" y="2169871"/>
            <a:ext cx="1836000" cy="3769764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January 23, 2015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Pitchbook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BE0E3-D37B-294E-B8A2-45DB4345AA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05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8B9A0-6BDB-D440-B40B-AE9AEA87E41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36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CB98D-9C95-FF4C-8B41-E76876428A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8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7C3C6-D206-CB43-9ED3-83C816F46D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69E89-6155-B742-975A-0621C0A7758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80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442F-B179-9A47-B7AE-8EE1EA4489D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2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E101-771E-2144-A9C3-B5705BBE04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141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B86E-4926-6B40-B13B-B94A703FD28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14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6157A-8BD0-2648-BED8-531919A9D47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32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fld id="{42645DAB-14FC-8D43-963E-53E4F4FC6800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charset="0"/>
        <a:buChar char="=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db.in.tum.de/teaching/ws1819/grundlag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db.in.tum.de/research/publications/books/DBMSeinf" TargetMode="External"/><Relationship Id="rId4" Type="http://schemas.openxmlformats.org/officeDocument/2006/relationships/hyperlink" Target="http://www-db.in.tum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hyperlink" Target="http://www.degruyter.com/books/978-3-11-044375-2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7AEE95-5B9B-4745-B3C3-2D01D206AD19}" type="slidenum">
              <a:rPr lang="en-US" sz="1400">
                <a:solidFill>
                  <a:srgbClr val="5E574E"/>
                </a:solidFill>
              </a:rPr>
              <a:pPr/>
              <a:t>1</a:t>
            </a:fld>
            <a:endParaRPr lang="en-US" sz="1400">
              <a:solidFill>
                <a:srgbClr val="5E574E"/>
              </a:solidFill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>
                <a:latin typeface="Arial Black" charset="0"/>
              </a:rPr>
              <a:t>Grundlagen Datenbanken (GDB)</a:t>
            </a:r>
            <a:br>
              <a:rPr lang="de-DE" sz="3200" dirty="0">
                <a:latin typeface="Arial Black" charset="0"/>
              </a:rPr>
            </a:br>
            <a:endParaRPr lang="de-DE" sz="3200" dirty="0">
              <a:latin typeface="Arial Black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13100"/>
            <a:ext cx="6400800" cy="2444750"/>
          </a:xfrm>
        </p:spPr>
        <p:txBody>
          <a:bodyPr/>
          <a:lstStyle/>
          <a:p>
            <a:pPr>
              <a:buFont typeface="Webdings" charset="0"/>
              <a:buNone/>
            </a:pPr>
            <a:r>
              <a:rPr lang="de-DE" dirty="0">
                <a:latin typeface="Arial Black" charset="0"/>
              </a:rPr>
              <a:t>Prof. Alfons Kemper, </a:t>
            </a:r>
            <a:r>
              <a:rPr lang="de-DE" dirty="0" err="1">
                <a:latin typeface="Arial Black" charset="0"/>
              </a:rPr>
              <a:t>Ph</a:t>
            </a:r>
            <a:r>
              <a:rPr lang="de-DE" dirty="0">
                <a:latin typeface="Arial Black" charset="0"/>
              </a:rPr>
              <a:t>. D.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Arial Black" charset="0"/>
              </a:rPr>
              <a:t>Lehrstuhl für Informatik III: Datenbanksysteme</a:t>
            </a:r>
          </a:p>
          <a:p>
            <a:pPr>
              <a:buFont typeface="Webdings" charset="0"/>
              <a:buNone/>
            </a:pPr>
            <a:r>
              <a:rPr lang="de-DE" dirty="0">
                <a:latin typeface="Arial Black" charset="0"/>
              </a:rPr>
              <a:t>TU München</a:t>
            </a:r>
          </a:p>
          <a:p>
            <a:pPr>
              <a:buFont typeface="Webdings" charset="0"/>
              <a:buNone/>
            </a:pPr>
            <a:endParaRPr lang="de-DE" dirty="0">
              <a:latin typeface="Arial Black" charset="0"/>
            </a:endParaRPr>
          </a:p>
          <a:p>
            <a:pPr>
              <a:buFont typeface="Webdings" charset="0"/>
              <a:buNone/>
            </a:pPr>
            <a:r>
              <a:rPr lang="de-DE" dirty="0" err="1">
                <a:latin typeface="Arial Black" charset="0"/>
              </a:rPr>
              <a:t>kemper@in.tum.de</a:t>
            </a:r>
            <a:endParaRPr lang="de-DE" dirty="0">
              <a:latin typeface="Arial Bl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D16903-9762-5946-82D1-61180884A4B1}" type="slidenum">
              <a:rPr lang="en-US" sz="1400">
                <a:solidFill>
                  <a:srgbClr val="CC66FF"/>
                </a:solidFill>
              </a:rPr>
              <a:pPr/>
              <a:t>10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D. Maier: The Theory of Relational Databases. Computer Science Press. 1983.</a:t>
            </a:r>
          </a:p>
          <a:p>
            <a:pPr>
              <a:lnSpc>
                <a:spcPct val="80000"/>
              </a:lnSpc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S. M. Lang, P.C. Lockemann: Datenbankeinsatz. Springer Verlage, 1995.</a:t>
            </a:r>
          </a:p>
          <a:p>
            <a:pPr>
              <a:lnSpc>
                <a:spcPct val="80000"/>
              </a:lnSpc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C. Batini, S. Ceri, S.B. Navathe: Conceptual Database Design, Benjamin Cummings, 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>
                <a:latin typeface="Tahoma" charset="0"/>
              </a:rPr>
              <a:t>	Redwood City, Ca, USA, 1992.</a:t>
            </a:r>
          </a:p>
          <a:p>
            <a:pPr>
              <a:lnSpc>
                <a:spcPct val="80000"/>
              </a:lnSpc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C. J. Date: An Introduction to Database Systems. McGraw-Hill, 8. Aufl., 2003.</a:t>
            </a:r>
          </a:p>
          <a:p>
            <a:pPr>
              <a:lnSpc>
                <a:spcPct val="80000"/>
              </a:lnSpc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J.D. Ullmann, J. Widom: A First Course in Database Systems, McGraw Hill, 2. Auflage, 2001.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00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00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0AF8BC-10FC-694D-A486-F8EA12139C05}" type="slidenum">
              <a:rPr lang="en-US" sz="1400">
                <a:solidFill>
                  <a:srgbClr val="CC66FF"/>
                </a:solidFill>
              </a:rPr>
              <a:pPr/>
              <a:t>11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888"/>
            <a:ext cx="9144000" cy="6742112"/>
          </a:xfrm>
        </p:spPr>
        <p:txBody>
          <a:bodyPr/>
          <a:lstStyle/>
          <a:p>
            <a:r>
              <a:rPr lang="de-DE">
                <a:latin typeface="Tahoma" charset="0"/>
              </a:rPr>
              <a:t>A. Kemper, G. Moerkotte: Object-Oriented Database Management: Applications in Engineering and Computer Science, Prentice Hall, 1994</a:t>
            </a:r>
          </a:p>
          <a:p>
            <a:endParaRPr lang="de-DE">
              <a:latin typeface="Tahoma" charset="0"/>
            </a:endParaRPr>
          </a:p>
          <a:p>
            <a:r>
              <a:rPr lang="de-DE">
                <a:latin typeface="Tahoma" charset="0"/>
              </a:rPr>
              <a:t>E. Rahm: Mehrrechner-Datenbanksyseme. Addison-Wesley, 1994.</a:t>
            </a:r>
          </a:p>
          <a:p>
            <a:pPr>
              <a:buFont typeface="Webdings" charset="0"/>
              <a:buNone/>
            </a:pPr>
            <a:endParaRPr lang="de-DE">
              <a:latin typeface="Tahoma" charset="0"/>
            </a:endParaRPr>
          </a:p>
          <a:p>
            <a:r>
              <a:rPr lang="de-DE">
                <a:latin typeface="Tahoma" charset="0"/>
              </a:rPr>
              <a:t>P. Dadam: Verteilte Datenbanken und Client/Server Systeme. Springer Verlag, 1996</a:t>
            </a:r>
          </a:p>
          <a:p>
            <a:endParaRPr lang="de-DE">
              <a:latin typeface="Tahoma" charset="0"/>
            </a:endParaRPr>
          </a:p>
          <a:p>
            <a:r>
              <a:rPr lang="de-DE">
                <a:latin typeface="Tahoma" charset="0"/>
              </a:rPr>
              <a:t>G. Weikum, G. Vossen: </a:t>
            </a:r>
            <a:r>
              <a:rPr lang="en-US">
                <a:latin typeface="Tahoma" charset="0"/>
              </a:rPr>
              <a:t>Transactional Information Systems: Theory, Algorithms, and the Practice of Concurrency Control. Morgan Kaufmann, 2001.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T. Härder, E. Rahm: Datenbanksysteme – Konzepte und Techniken der Implementierung, 2001.</a:t>
            </a:r>
            <a:endParaRPr lang="de-DE">
              <a:latin typeface="Tahoma" charset="0"/>
            </a:endParaRPr>
          </a:p>
          <a:p>
            <a:pPr>
              <a:buFont typeface="Webdings" charset="0"/>
              <a:buNone/>
            </a:pPr>
            <a:endParaRPr lang="en-GB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AF4E66-0982-B74A-A12D-B8CA46A50734}" type="slidenum">
              <a:rPr lang="en-US" sz="1400">
                <a:solidFill>
                  <a:srgbClr val="CC66FF"/>
                </a:solidFill>
              </a:rPr>
              <a:pPr/>
              <a:t>12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Motivation für den Einsatz eines Datenbank-Verwaltungssystems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  <a:buFont typeface="Webdings" charset="0"/>
              <a:buNone/>
            </a:pPr>
            <a:endParaRPr lang="de-DE" sz="1000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>
                <a:latin typeface="Tahoma" charset="0"/>
              </a:rPr>
              <a:t>Typische Probleme bei Informationsverarbeitung ohne DBMS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Redundanz und Inkonsistenz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Beschränkte Zugriffsmöglichkeiten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Probleme beim Mehrbenutzerbetrieb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Verlust von Daten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Integritätsverletzung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Sicherheitsprobleme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hohe Entwicklungskosten für Anwendungsprogramme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615F30-34F5-3D41-8721-00B6905F61A6}" type="slidenum">
              <a:rPr lang="en-US" sz="1400">
                <a:solidFill>
                  <a:srgbClr val="CC66FF"/>
                </a:solidFill>
              </a:rPr>
              <a:pPr/>
              <a:t>13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Arial Black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926E4B-9222-B749-9B0E-9E0CDCE70C17}" type="slidenum">
              <a:rPr lang="en-US" sz="1400">
                <a:solidFill>
                  <a:srgbClr val="CC66FF"/>
                </a:solidFill>
              </a:rPr>
              <a:pPr/>
              <a:t>14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Die Abstraktionsebenen eines Datenbanksystems</a:t>
            </a:r>
          </a:p>
        </p:txBody>
      </p:sp>
      <p:sp>
        <p:nvSpPr>
          <p:cNvPr id="32772" name="Text Box 25"/>
          <p:cNvSpPr txBox="1">
            <a:spLocks noChangeArrowheads="1"/>
          </p:cNvSpPr>
          <p:nvPr/>
        </p:nvSpPr>
        <p:spPr bwMode="auto">
          <a:xfrm>
            <a:off x="7086600" y="29718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GB" sz="2000">
              <a:latin typeface="Times New Roman" charset="0"/>
            </a:endParaRPr>
          </a:p>
        </p:txBody>
      </p:sp>
      <p:sp>
        <p:nvSpPr>
          <p:cNvPr id="32773" name="Text Box 31"/>
          <p:cNvSpPr txBox="1">
            <a:spLocks noChangeArrowheads="1"/>
          </p:cNvSpPr>
          <p:nvPr/>
        </p:nvSpPr>
        <p:spPr bwMode="auto">
          <a:xfrm>
            <a:off x="152400" y="4648200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b="1">
                <a:latin typeface="Tahoma" charset="0"/>
              </a:rPr>
              <a:t>Datenunabhängigkeit: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ahoma" charset="0"/>
              </a:rPr>
              <a:t> physische Unabhängigkeit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>
                <a:latin typeface="Tahoma" charset="0"/>
              </a:rPr>
              <a:t> logische Datenunabhängigkeit</a:t>
            </a:r>
          </a:p>
        </p:txBody>
      </p:sp>
      <p:sp>
        <p:nvSpPr>
          <p:cNvPr id="32774" name="Rectangle 32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endParaRPr kumimoji="1" lang="en-GB" sz="200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32775" name="Rectangle 33"/>
          <p:cNvSpPr>
            <a:spLocks noChangeArrowheads="1"/>
          </p:cNvSpPr>
          <p:nvPr/>
        </p:nvSpPr>
        <p:spPr bwMode="auto">
          <a:xfrm>
            <a:off x="0" y="995363"/>
            <a:ext cx="44958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ebdings" charset="0"/>
              <a:buNone/>
            </a:pPr>
            <a:endParaRPr kumimoji="1" lang="en-GB" sz="2000">
              <a:latin typeface="Tahoma" charset="0"/>
            </a:endParaRPr>
          </a:p>
        </p:txBody>
      </p:sp>
      <p:sp>
        <p:nvSpPr>
          <p:cNvPr id="32776" name="AutoShape 35"/>
          <p:cNvSpPr>
            <a:spLocks noChangeArrowheads="1"/>
          </p:cNvSpPr>
          <p:nvPr/>
        </p:nvSpPr>
        <p:spPr bwMode="auto">
          <a:xfrm>
            <a:off x="3962400" y="3886200"/>
            <a:ext cx="3635375" cy="1035050"/>
          </a:xfrm>
          <a:prstGeom prst="flowChartMagneticDisk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Physische Ebene</a:t>
            </a:r>
          </a:p>
        </p:txBody>
      </p:sp>
      <p:sp>
        <p:nvSpPr>
          <p:cNvPr id="32777" name="AutoShape 36"/>
          <p:cNvSpPr>
            <a:spLocks noChangeArrowheads="1"/>
          </p:cNvSpPr>
          <p:nvPr/>
        </p:nvSpPr>
        <p:spPr bwMode="auto">
          <a:xfrm>
            <a:off x="3937000" y="2513013"/>
            <a:ext cx="3562350" cy="711200"/>
          </a:xfrm>
          <a:prstGeom prst="flowChart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Logische Ebene</a:t>
            </a:r>
          </a:p>
        </p:txBody>
      </p:sp>
      <p:sp>
        <p:nvSpPr>
          <p:cNvPr id="32778" name="AutoShape 37"/>
          <p:cNvSpPr>
            <a:spLocks noChangeArrowheads="1"/>
          </p:cNvSpPr>
          <p:nvPr/>
        </p:nvSpPr>
        <p:spPr bwMode="auto">
          <a:xfrm>
            <a:off x="3429000" y="1219200"/>
            <a:ext cx="1381125" cy="646113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Sicht1</a:t>
            </a:r>
          </a:p>
        </p:txBody>
      </p:sp>
      <p:sp>
        <p:nvSpPr>
          <p:cNvPr id="32779" name="AutoShape 38"/>
          <p:cNvSpPr>
            <a:spLocks noChangeArrowheads="1"/>
          </p:cNvSpPr>
          <p:nvPr/>
        </p:nvSpPr>
        <p:spPr bwMode="auto">
          <a:xfrm>
            <a:off x="5100638" y="1219200"/>
            <a:ext cx="1381125" cy="646113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Sicht 2</a:t>
            </a:r>
          </a:p>
        </p:txBody>
      </p:sp>
      <p:sp>
        <p:nvSpPr>
          <p:cNvPr id="32780" name="AutoShape 39"/>
          <p:cNvSpPr>
            <a:spLocks noChangeArrowheads="1"/>
          </p:cNvSpPr>
          <p:nvPr/>
        </p:nvSpPr>
        <p:spPr bwMode="auto">
          <a:xfrm>
            <a:off x="7381875" y="1219200"/>
            <a:ext cx="1381125" cy="646113"/>
          </a:xfrm>
          <a:prstGeom prst="flowChartAlternateProcess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 sz="3200">
                <a:latin typeface="Times New Roman" charset="0"/>
              </a:rPr>
              <a:t>Sicht 3</a:t>
            </a:r>
          </a:p>
        </p:txBody>
      </p:sp>
      <p:cxnSp>
        <p:nvCxnSpPr>
          <p:cNvPr id="32781" name="AutoShape 40"/>
          <p:cNvCxnSpPr>
            <a:cxnSpLocks noChangeShapeType="1"/>
            <a:stCxn id="32776" idx="1"/>
            <a:endCxn id="32777" idx="2"/>
          </p:cNvCxnSpPr>
          <p:nvPr/>
        </p:nvCxnSpPr>
        <p:spPr bwMode="auto">
          <a:xfrm flipH="1" flipV="1">
            <a:off x="5718175" y="3224213"/>
            <a:ext cx="61913" cy="6619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2" name="AutoShape 41"/>
          <p:cNvCxnSpPr>
            <a:cxnSpLocks noChangeShapeType="1"/>
            <a:stCxn id="32777" idx="0"/>
            <a:endCxn id="32778" idx="2"/>
          </p:cNvCxnSpPr>
          <p:nvPr/>
        </p:nvCxnSpPr>
        <p:spPr bwMode="auto">
          <a:xfrm flipH="1" flipV="1">
            <a:off x="4119563" y="1865313"/>
            <a:ext cx="1598612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3" name="AutoShape 42"/>
          <p:cNvCxnSpPr>
            <a:cxnSpLocks noChangeShapeType="1"/>
            <a:stCxn id="32777" idx="0"/>
            <a:endCxn id="32779" idx="2"/>
          </p:cNvCxnSpPr>
          <p:nvPr/>
        </p:nvCxnSpPr>
        <p:spPr bwMode="auto">
          <a:xfrm flipV="1">
            <a:off x="5718175" y="1865313"/>
            <a:ext cx="73025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84" name="AutoShape 43"/>
          <p:cNvCxnSpPr>
            <a:cxnSpLocks noChangeShapeType="1"/>
            <a:stCxn id="32777" idx="0"/>
            <a:endCxn id="32780" idx="2"/>
          </p:cNvCxnSpPr>
          <p:nvPr/>
        </p:nvCxnSpPr>
        <p:spPr bwMode="auto">
          <a:xfrm flipV="1">
            <a:off x="5718175" y="1865313"/>
            <a:ext cx="2354263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85" name="Text Box 44"/>
          <p:cNvSpPr txBox="1">
            <a:spLocks noChangeArrowheads="1"/>
          </p:cNvSpPr>
          <p:nvPr/>
        </p:nvSpPr>
        <p:spPr bwMode="auto">
          <a:xfrm>
            <a:off x="6477000" y="1143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200">
                <a:latin typeface="Times New Roman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0C76E-5D05-0A4F-9514-62419C4BAA98}" type="slidenum">
              <a:rPr lang="en-US" sz="1400">
                <a:solidFill>
                  <a:srgbClr val="CC66FF"/>
                </a:solidFill>
              </a:rPr>
              <a:pPr/>
              <a:t>15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379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de-DE">
                <a:latin typeface="Arial Black" charset="0"/>
              </a:rPr>
              <a:t>Datenmodellierung</a:t>
            </a: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0" y="5516563"/>
            <a:ext cx="1905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Relationales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sp>
        <p:nvSpPr>
          <p:cNvPr id="33797" name="Rectangle 19"/>
          <p:cNvSpPr>
            <a:spLocks noChangeArrowheads="1"/>
          </p:cNvSpPr>
          <p:nvPr/>
        </p:nvSpPr>
        <p:spPr bwMode="auto">
          <a:xfrm>
            <a:off x="4716463" y="5516563"/>
            <a:ext cx="16764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Netzwerk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6732588" y="5516563"/>
            <a:ext cx="2286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Objektorientiertes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sp>
        <p:nvSpPr>
          <p:cNvPr id="33799" name="Rectangle 24"/>
          <p:cNvSpPr>
            <a:spLocks noChangeArrowheads="1"/>
          </p:cNvSpPr>
          <p:nvPr/>
        </p:nvSpPr>
        <p:spPr bwMode="auto">
          <a:xfrm>
            <a:off x="2895600" y="3429000"/>
            <a:ext cx="3048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Konzeptuelles Schema</a:t>
            </a:r>
          </a:p>
          <a:p>
            <a:r>
              <a:rPr lang="de-DE">
                <a:latin typeface="Times New Roman" charset="0"/>
              </a:rPr>
              <a:t>(ER-Schema)</a:t>
            </a:r>
          </a:p>
        </p:txBody>
      </p:sp>
      <p:sp>
        <p:nvSpPr>
          <p:cNvPr id="33800" name="Text Box 47"/>
          <p:cNvSpPr txBox="1">
            <a:spLocks noChangeArrowheads="1"/>
          </p:cNvSpPr>
          <p:nvPr/>
        </p:nvSpPr>
        <p:spPr bwMode="auto">
          <a:xfrm>
            <a:off x="5638800" y="25908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>
                <a:latin typeface="Times New Roman" charset="0"/>
              </a:rPr>
              <a:t>Manuelle/intellektuelle Modellierung</a:t>
            </a:r>
          </a:p>
        </p:txBody>
      </p:sp>
      <p:sp>
        <p:nvSpPr>
          <p:cNvPr id="33801" name="Text Box 48"/>
          <p:cNvSpPr txBox="1">
            <a:spLocks noChangeArrowheads="1"/>
          </p:cNvSpPr>
          <p:nvPr/>
        </p:nvSpPr>
        <p:spPr bwMode="auto">
          <a:xfrm>
            <a:off x="6019800" y="3810000"/>
            <a:ext cx="320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de-DE">
                <a:latin typeface="Times New Roman" charset="0"/>
              </a:rPr>
              <a:t>Halbautomatische</a:t>
            </a:r>
          </a:p>
          <a:p>
            <a:pPr algn="l"/>
            <a:r>
              <a:rPr lang="de-DE">
                <a:latin typeface="Times New Roman" charset="0"/>
              </a:rPr>
              <a:t>Transformation</a:t>
            </a:r>
          </a:p>
        </p:txBody>
      </p:sp>
      <p:cxnSp>
        <p:nvCxnSpPr>
          <p:cNvPr id="33802" name="AutoShape 49"/>
          <p:cNvCxnSpPr>
            <a:cxnSpLocks noChangeShapeType="1"/>
            <a:stCxn id="33799" idx="2"/>
            <a:endCxn id="33797" idx="0"/>
          </p:cNvCxnSpPr>
          <p:nvPr/>
        </p:nvCxnSpPr>
        <p:spPr bwMode="auto">
          <a:xfrm>
            <a:off x="4419600" y="4191000"/>
            <a:ext cx="1135063" cy="13255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3" name="AutoShape 51"/>
          <p:cNvCxnSpPr>
            <a:cxnSpLocks noChangeShapeType="1"/>
            <a:stCxn id="33799" idx="2"/>
            <a:endCxn id="33798" idx="0"/>
          </p:cNvCxnSpPr>
          <p:nvPr/>
        </p:nvCxnSpPr>
        <p:spPr bwMode="auto">
          <a:xfrm>
            <a:off x="4419600" y="4191000"/>
            <a:ext cx="3455988" cy="13255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04" name="AutoShape 52"/>
          <p:cNvSpPr>
            <a:spLocks noChangeArrowheads="1"/>
          </p:cNvSpPr>
          <p:nvPr/>
        </p:nvSpPr>
        <p:spPr bwMode="auto">
          <a:xfrm>
            <a:off x="1752600" y="838200"/>
            <a:ext cx="5257800" cy="1981200"/>
          </a:xfrm>
          <a:prstGeom prst="cloudCallout">
            <a:avLst>
              <a:gd name="adj1" fmla="val 1236"/>
              <a:gd name="adj2" fmla="val 78204"/>
            </a:avLst>
          </a:prstGeom>
          <a:solidFill>
            <a:srgbClr val="99CCFF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de-DE" sz="2800">
                <a:latin typeface="Times New Roman" charset="0"/>
              </a:rPr>
              <a:t>Ausschnitt der </a:t>
            </a:r>
          </a:p>
          <a:p>
            <a:r>
              <a:rPr lang="de-DE" sz="2800">
                <a:latin typeface="Times New Roman" charset="0"/>
              </a:rPr>
              <a:t>Realen Miniwelt</a:t>
            </a:r>
          </a:p>
        </p:txBody>
      </p:sp>
      <p:sp>
        <p:nvSpPr>
          <p:cNvPr id="33805" name="Rectangle 53"/>
          <p:cNvSpPr>
            <a:spLocks noChangeArrowheads="1"/>
          </p:cNvSpPr>
          <p:nvPr/>
        </p:nvSpPr>
        <p:spPr bwMode="auto">
          <a:xfrm>
            <a:off x="2339975" y="5516563"/>
            <a:ext cx="1905000" cy="76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XML</a:t>
            </a:r>
          </a:p>
          <a:p>
            <a:r>
              <a:rPr lang="de-DE">
                <a:latin typeface="Times New Roman" charset="0"/>
              </a:rPr>
              <a:t>Schema</a:t>
            </a:r>
          </a:p>
        </p:txBody>
      </p:sp>
      <p:cxnSp>
        <p:nvCxnSpPr>
          <p:cNvPr id="33806" name="AutoShape 54"/>
          <p:cNvCxnSpPr>
            <a:cxnSpLocks noChangeShapeType="1"/>
            <a:stCxn id="33799" idx="2"/>
            <a:endCxn id="33805" idx="0"/>
          </p:cNvCxnSpPr>
          <p:nvPr/>
        </p:nvCxnSpPr>
        <p:spPr bwMode="auto">
          <a:xfrm flipH="1">
            <a:off x="3292475" y="4191000"/>
            <a:ext cx="1127125" cy="1325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807" name="AutoShape 57"/>
          <p:cNvCxnSpPr>
            <a:cxnSpLocks noChangeShapeType="1"/>
            <a:stCxn id="33799" idx="2"/>
            <a:endCxn id="33796" idx="0"/>
          </p:cNvCxnSpPr>
          <p:nvPr/>
        </p:nvCxnSpPr>
        <p:spPr bwMode="auto">
          <a:xfrm flipH="1">
            <a:off x="952500" y="4191000"/>
            <a:ext cx="3467100" cy="132556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2F3726-F741-7242-86FF-C3287AB88B63}" type="slidenum">
              <a:rPr lang="en-US" sz="1400">
                <a:solidFill>
                  <a:srgbClr val="CC66FF"/>
                </a:solidFill>
              </a:rPr>
              <a:pPr/>
              <a:t>16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48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>
                <a:latin typeface="Arial Black" charset="0"/>
              </a:rPr>
              <a:t>Modellierung einer kleinen Beispielanwendung</a:t>
            </a:r>
          </a:p>
        </p:txBody>
      </p:sp>
      <p:sp>
        <p:nvSpPr>
          <p:cNvPr id="34820" name="Freeform 15"/>
          <p:cNvSpPr>
            <a:spLocks/>
          </p:cNvSpPr>
          <p:nvPr/>
        </p:nvSpPr>
        <p:spPr bwMode="auto">
          <a:xfrm>
            <a:off x="304800" y="1054100"/>
            <a:ext cx="5664200" cy="2374900"/>
          </a:xfrm>
          <a:custGeom>
            <a:avLst/>
            <a:gdLst>
              <a:gd name="T0" fmla="*/ 441366 w 2464"/>
              <a:gd name="T1" fmla="*/ 252084 h 1432"/>
              <a:gd name="T2" fmla="*/ 2868881 w 2464"/>
              <a:gd name="T3" fmla="*/ 92873 h 1432"/>
              <a:gd name="T4" fmla="*/ 4634345 w 2464"/>
              <a:gd name="T5" fmla="*/ 252084 h 1432"/>
              <a:gd name="T6" fmla="*/ 5517078 w 2464"/>
              <a:gd name="T7" fmla="*/ 1605379 h 1432"/>
              <a:gd name="T8" fmla="*/ 3751613 w 2464"/>
              <a:gd name="T9" fmla="*/ 2321830 h 1432"/>
              <a:gd name="T10" fmla="*/ 1324099 w 2464"/>
              <a:gd name="T11" fmla="*/ 1923802 h 1432"/>
              <a:gd name="T12" fmla="*/ 220683 w 2464"/>
              <a:gd name="T13" fmla="*/ 1048140 h 1432"/>
              <a:gd name="T14" fmla="*/ 441366 w 2464"/>
              <a:gd name="T15" fmla="*/ 252084 h 14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64"/>
              <a:gd name="T25" fmla="*/ 0 h 1432"/>
              <a:gd name="T26" fmla="*/ 2464 w 2464"/>
              <a:gd name="T27" fmla="*/ 1432 h 14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64" h="1432">
                <a:moveTo>
                  <a:pt x="192" y="152"/>
                </a:moveTo>
                <a:cubicBezTo>
                  <a:pt x="384" y="56"/>
                  <a:pt x="944" y="56"/>
                  <a:pt x="1248" y="56"/>
                </a:cubicBezTo>
                <a:cubicBezTo>
                  <a:pt x="1552" y="56"/>
                  <a:pt x="1824" y="0"/>
                  <a:pt x="2016" y="152"/>
                </a:cubicBezTo>
                <a:cubicBezTo>
                  <a:pt x="2208" y="304"/>
                  <a:pt x="2464" y="760"/>
                  <a:pt x="2400" y="968"/>
                </a:cubicBezTo>
                <a:cubicBezTo>
                  <a:pt x="2336" y="1176"/>
                  <a:pt x="1936" y="1368"/>
                  <a:pt x="1632" y="1400"/>
                </a:cubicBezTo>
                <a:cubicBezTo>
                  <a:pt x="1328" y="1432"/>
                  <a:pt x="832" y="1288"/>
                  <a:pt x="576" y="1160"/>
                </a:cubicBezTo>
                <a:cubicBezTo>
                  <a:pt x="320" y="1032"/>
                  <a:pt x="160" y="800"/>
                  <a:pt x="96" y="632"/>
                </a:cubicBezTo>
                <a:cubicBezTo>
                  <a:pt x="32" y="464"/>
                  <a:pt x="0" y="248"/>
                  <a:pt x="192" y="152"/>
                </a:cubicBezTo>
                <a:close/>
              </a:path>
            </a:pathLst>
          </a:custGeom>
          <a:solidFill>
            <a:srgbClr val="99CCFF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1123950" y="1295400"/>
            <a:ext cx="1789113" cy="409575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Studenten</a:t>
            </a:r>
          </a:p>
        </p:txBody>
      </p:sp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1346200" y="1868488"/>
            <a:ext cx="1789113" cy="411162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Vorlesungen</a:t>
            </a:r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3359150" y="1541463"/>
            <a:ext cx="1789113" cy="409575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Professoren</a:t>
            </a: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2111375" y="2386013"/>
            <a:ext cx="305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>
                <a:latin typeface="Times New Roman" charset="0"/>
              </a:rPr>
              <a:t>Reale Welt: Universität</a:t>
            </a:r>
          </a:p>
        </p:txBody>
      </p:sp>
      <p:sp>
        <p:nvSpPr>
          <p:cNvPr id="34825" name="Oval 16"/>
          <p:cNvSpPr>
            <a:spLocks noChangeArrowheads="1"/>
          </p:cNvSpPr>
          <p:nvPr/>
        </p:nvSpPr>
        <p:spPr bwMode="auto">
          <a:xfrm>
            <a:off x="6937375" y="4164013"/>
            <a:ext cx="1454150" cy="409575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PersNr</a:t>
            </a:r>
          </a:p>
        </p:txBody>
      </p:sp>
      <p:sp>
        <p:nvSpPr>
          <p:cNvPr id="34826" name="Oval 17"/>
          <p:cNvSpPr>
            <a:spLocks noChangeArrowheads="1"/>
          </p:cNvSpPr>
          <p:nvPr/>
        </p:nvSpPr>
        <p:spPr bwMode="auto">
          <a:xfrm>
            <a:off x="228600" y="4164013"/>
            <a:ext cx="1454150" cy="409575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MatrNr</a:t>
            </a:r>
          </a:p>
        </p:txBody>
      </p:sp>
      <p:sp>
        <p:nvSpPr>
          <p:cNvPr id="34827" name="Oval 18"/>
          <p:cNvSpPr>
            <a:spLocks noChangeArrowheads="1"/>
          </p:cNvSpPr>
          <p:nvPr/>
        </p:nvSpPr>
        <p:spPr bwMode="auto">
          <a:xfrm>
            <a:off x="7385050" y="4902200"/>
            <a:ext cx="1454150" cy="409575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Name</a:t>
            </a:r>
          </a:p>
        </p:txBody>
      </p:sp>
      <p:sp>
        <p:nvSpPr>
          <p:cNvPr id="34828" name="Oval 20"/>
          <p:cNvSpPr>
            <a:spLocks noChangeArrowheads="1"/>
          </p:cNvSpPr>
          <p:nvPr/>
        </p:nvSpPr>
        <p:spPr bwMode="auto">
          <a:xfrm>
            <a:off x="228600" y="4738688"/>
            <a:ext cx="1454150" cy="409575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Name</a:t>
            </a:r>
          </a:p>
        </p:txBody>
      </p:sp>
      <p:sp>
        <p:nvSpPr>
          <p:cNvPr id="34829" name="Rectangle 23"/>
          <p:cNvSpPr>
            <a:spLocks noChangeArrowheads="1"/>
          </p:cNvSpPr>
          <p:nvPr/>
        </p:nvSpPr>
        <p:spPr bwMode="auto">
          <a:xfrm>
            <a:off x="2017713" y="4410075"/>
            <a:ext cx="1901825" cy="40957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Studenten</a:t>
            </a:r>
          </a:p>
        </p:txBody>
      </p:sp>
      <p:sp>
        <p:nvSpPr>
          <p:cNvPr id="34830" name="Rectangle 26"/>
          <p:cNvSpPr>
            <a:spLocks noChangeArrowheads="1"/>
          </p:cNvSpPr>
          <p:nvPr/>
        </p:nvSpPr>
        <p:spPr bwMode="auto">
          <a:xfrm>
            <a:off x="4702175" y="4410075"/>
            <a:ext cx="1900238" cy="40957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Professoren</a:t>
            </a:r>
          </a:p>
        </p:txBody>
      </p:sp>
      <p:sp>
        <p:nvSpPr>
          <p:cNvPr id="34831" name="Line 30"/>
          <p:cNvSpPr>
            <a:spLocks noChangeShapeType="1"/>
          </p:cNvSpPr>
          <p:nvPr/>
        </p:nvSpPr>
        <p:spPr bwMode="auto">
          <a:xfrm>
            <a:off x="1570038" y="4492625"/>
            <a:ext cx="447675" cy="809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2" name="Line 36"/>
          <p:cNvSpPr>
            <a:spLocks noChangeShapeType="1"/>
          </p:cNvSpPr>
          <p:nvPr/>
        </p:nvSpPr>
        <p:spPr bwMode="auto">
          <a:xfrm flipV="1">
            <a:off x="1570038" y="4656138"/>
            <a:ext cx="447675" cy="1635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3" name="AutoShape 45"/>
          <p:cNvSpPr>
            <a:spLocks noChangeArrowheads="1"/>
          </p:cNvSpPr>
          <p:nvPr/>
        </p:nvSpPr>
        <p:spPr bwMode="auto">
          <a:xfrm>
            <a:off x="2465388" y="4984750"/>
            <a:ext cx="1341437" cy="490538"/>
          </a:xfrm>
          <a:prstGeom prst="diamond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hören</a:t>
            </a:r>
          </a:p>
        </p:txBody>
      </p:sp>
      <p:sp>
        <p:nvSpPr>
          <p:cNvPr id="34834" name="AutoShape 46"/>
          <p:cNvSpPr>
            <a:spLocks noChangeArrowheads="1"/>
          </p:cNvSpPr>
          <p:nvPr/>
        </p:nvSpPr>
        <p:spPr bwMode="auto">
          <a:xfrm>
            <a:off x="4926013" y="5148263"/>
            <a:ext cx="1341437" cy="492125"/>
          </a:xfrm>
          <a:prstGeom prst="diamond">
            <a:avLst/>
          </a:prstGeom>
          <a:solidFill>
            <a:srgbClr val="99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lesen</a:t>
            </a:r>
          </a:p>
        </p:txBody>
      </p:sp>
      <p:sp>
        <p:nvSpPr>
          <p:cNvPr id="34835" name="Rectangle 47"/>
          <p:cNvSpPr>
            <a:spLocks noChangeArrowheads="1"/>
          </p:cNvSpPr>
          <p:nvPr/>
        </p:nvSpPr>
        <p:spPr bwMode="auto">
          <a:xfrm>
            <a:off x="3248025" y="6132513"/>
            <a:ext cx="2236788" cy="49053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Vorlesungen</a:t>
            </a:r>
          </a:p>
        </p:txBody>
      </p:sp>
      <p:sp>
        <p:nvSpPr>
          <p:cNvPr id="34836" name="Oval 49"/>
          <p:cNvSpPr>
            <a:spLocks noChangeArrowheads="1"/>
          </p:cNvSpPr>
          <p:nvPr/>
        </p:nvSpPr>
        <p:spPr bwMode="auto">
          <a:xfrm>
            <a:off x="5932488" y="6296025"/>
            <a:ext cx="1452562" cy="409575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Titel</a:t>
            </a:r>
          </a:p>
        </p:txBody>
      </p:sp>
      <p:sp>
        <p:nvSpPr>
          <p:cNvPr id="34837" name="Oval 50"/>
          <p:cNvSpPr>
            <a:spLocks noChangeArrowheads="1"/>
          </p:cNvSpPr>
          <p:nvPr/>
        </p:nvSpPr>
        <p:spPr bwMode="auto">
          <a:xfrm>
            <a:off x="5932488" y="5803900"/>
            <a:ext cx="1452562" cy="409575"/>
          </a:xfrm>
          <a:prstGeom prst="ellipse">
            <a:avLst/>
          </a:prstGeom>
          <a:solidFill>
            <a:srgbClr val="FFFF99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VorlNr</a:t>
            </a:r>
          </a:p>
        </p:txBody>
      </p:sp>
      <p:sp>
        <p:nvSpPr>
          <p:cNvPr id="34838" name="Line 51"/>
          <p:cNvSpPr>
            <a:spLocks noChangeShapeType="1"/>
          </p:cNvSpPr>
          <p:nvPr/>
        </p:nvSpPr>
        <p:spPr bwMode="auto">
          <a:xfrm>
            <a:off x="2689225" y="4819650"/>
            <a:ext cx="223838" cy="2460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39" name="Line 53"/>
          <p:cNvSpPr>
            <a:spLocks noChangeShapeType="1"/>
          </p:cNvSpPr>
          <p:nvPr/>
        </p:nvSpPr>
        <p:spPr bwMode="auto">
          <a:xfrm>
            <a:off x="3135313" y="5475288"/>
            <a:ext cx="784225" cy="6572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0" name="Line 55"/>
          <p:cNvSpPr>
            <a:spLocks noChangeShapeType="1"/>
          </p:cNvSpPr>
          <p:nvPr/>
        </p:nvSpPr>
        <p:spPr bwMode="auto">
          <a:xfrm flipV="1">
            <a:off x="5484813" y="6132513"/>
            <a:ext cx="558800" cy="809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1" name="Line 59"/>
          <p:cNvSpPr>
            <a:spLocks noChangeShapeType="1"/>
          </p:cNvSpPr>
          <p:nvPr/>
        </p:nvSpPr>
        <p:spPr bwMode="auto">
          <a:xfrm>
            <a:off x="5484813" y="6542088"/>
            <a:ext cx="4476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2" name="Line 60"/>
          <p:cNvSpPr>
            <a:spLocks noChangeShapeType="1"/>
          </p:cNvSpPr>
          <p:nvPr/>
        </p:nvSpPr>
        <p:spPr bwMode="auto">
          <a:xfrm>
            <a:off x="3695700" y="3427413"/>
            <a:ext cx="0" cy="819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43" name="Text Box 61"/>
          <p:cNvSpPr txBox="1">
            <a:spLocks noChangeArrowheads="1"/>
          </p:cNvSpPr>
          <p:nvPr/>
        </p:nvSpPr>
        <p:spPr bwMode="auto">
          <a:xfrm>
            <a:off x="3919538" y="359092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>
                <a:latin typeface="Times New Roman" charset="0"/>
              </a:rPr>
              <a:t>Konzeptuelle Modellierung</a:t>
            </a:r>
          </a:p>
        </p:txBody>
      </p:sp>
      <p:cxnSp>
        <p:nvCxnSpPr>
          <p:cNvPr id="34844" name="AutoShape 62"/>
          <p:cNvCxnSpPr>
            <a:cxnSpLocks noChangeShapeType="1"/>
            <a:stCxn id="34830" idx="3"/>
            <a:endCxn id="34825" idx="2"/>
          </p:cNvCxnSpPr>
          <p:nvPr/>
        </p:nvCxnSpPr>
        <p:spPr bwMode="auto">
          <a:xfrm flipV="1">
            <a:off x="6602413" y="4368800"/>
            <a:ext cx="334962" cy="24606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45" name="AutoShape 63"/>
          <p:cNvCxnSpPr>
            <a:cxnSpLocks noChangeShapeType="1"/>
            <a:stCxn id="34830" idx="3"/>
            <a:endCxn id="34827" idx="2"/>
          </p:cNvCxnSpPr>
          <p:nvPr/>
        </p:nvCxnSpPr>
        <p:spPr bwMode="auto">
          <a:xfrm>
            <a:off x="6602413" y="4614863"/>
            <a:ext cx="782637" cy="4921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46" name="AutoShape 66"/>
          <p:cNvCxnSpPr>
            <a:cxnSpLocks noChangeShapeType="1"/>
            <a:stCxn id="34830" idx="2"/>
            <a:endCxn id="34834" idx="0"/>
          </p:cNvCxnSpPr>
          <p:nvPr/>
        </p:nvCxnSpPr>
        <p:spPr bwMode="auto">
          <a:xfrm flipH="1">
            <a:off x="5595938" y="4819650"/>
            <a:ext cx="55562" cy="3286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847" name="AutoShape 67"/>
          <p:cNvCxnSpPr>
            <a:cxnSpLocks noChangeShapeType="1"/>
            <a:stCxn id="34834" idx="2"/>
            <a:endCxn id="34835" idx="0"/>
          </p:cNvCxnSpPr>
          <p:nvPr/>
        </p:nvCxnSpPr>
        <p:spPr bwMode="auto">
          <a:xfrm flipH="1">
            <a:off x="4365625" y="5640388"/>
            <a:ext cx="1230313" cy="4921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DC6658-6AB2-954B-808B-7826D7E221E0}" type="slidenum">
              <a:rPr lang="en-US" sz="1400">
                <a:solidFill>
                  <a:srgbClr val="CC66FF"/>
                </a:solidFill>
              </a:rPr>
              <a:pPr/>
              <a:t>17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Logische Datenmodelle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68438"/>
            <a:ext cx="9144000" cy="5389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800">
                <a:latin typeface="Tahoma" charset="0"/>
              </a:rPr>
              <a:t>Netzwerkmodell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8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800">
                <a:latin typeface="Tahoma" charset="0"/>
              </a:rPr>
              <a:t>Hierarchisches Datenmodell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8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rgbClr val="D60093"/>
                </a:solidFill>
                <a:latin typeface="Tahoma" charset="0"/>
              </a:rPr>
              <a:t>Relationales Datenmodell</a:t>
            </a:r>
          </a:p>
          <a:p>
            <a:pPr>
              <a:lnSpc>
                <a:spcPct val="80000"/>
              </a:lnSpc>
            </a:pPr>
            <a:endParaRPr lang="de-DE" sz="2800">
              <a:solidFill>
                <a:srgbClr val="D60093"/>
              </a:solidFill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800">
                <a:solidFill>
                  <a:srgbClr val="D60093"/>
                </a:solidFill>
                <a:latin typeface="Tahoma" charset="0"/>
              </a:rPr>
              <a:t>XML Schema 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800">
              <a:solidFill>
                <a:srgbClr val="D60093"/>
              </a:solidFill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800">
                <a:latin typeface="Tahoma" charset="0"/>
              </a:rPr>
              <a:t>Objektorientiertes Datenmodell</a:t>
            </a:r>
          </a:p>
          <a:p>
            <a:pPr lvl="2">
              <a:lnSpc>
                <a:spcPct val="80000"/>
              </a:lnSpc>
            </a:pPr>
            <a:r>
              <a:rPr lang="de-DE" sz="2400">
                <a:latin typeface="Tahoma" charset="0"/>
              </a:rPr>
              <a:t>Objektrelationales Schema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 sz="28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sz="2800">
                <a:latin typeface="Tahoma" charset="0"/>
              </a:rPr>
              <a:t>Deduktives Datenmodell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E885D-0E27-914F-91EF-5241CC9C0286}" type="slidenum">
              <a:rPr lang="en-US" sz="1400">
                <a:solidFill>
                  <a:srgbClr val="CC66FF"/>
                </a:solidFill>
              </a:rPr>
              <a:pPr/>
              <a:t>18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de-DE">
                <a:latin typeface="Arial Black" charset="0"/>
              </a:rPr>
              <a:t>Das relationale Datenmodell</a:t>
            </a:r>
          </a:p>
        </p:txBody>
      </p:sp>
      <p:graphicFrame>
        <p:nvGraphicFramePr>
          <p:cNvPr id="16512" name="Group 128"/>
          <p:cNvGraphicFramePr>
            <a:graphicFrameLocks noGrp="1"/>
          </p:cNvGraphicFramePr>
          <p:nvPr>
            <p:ph type="body" idx="1"/>
          </p:nvPr>
        </p:nvGraphicFramePr>
        <p:xfrm>
          <a:off x="0" y="990600"/>
          <a:ext cx="2209800" cy="2093087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</a:tblGrid>
              <a:tr h="41458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45064" marB="450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4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45064" marB="450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45064" marB="450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77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45064" marB="450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45064" marB="450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04" name="Group 120"/>
          <p:cNvGraphicFramePr>
            <a:graphicFrameLocks noGrp="1"/>
          </p:cNvGraphicFramePr>
          <p:nvPr>
            <p:ph type="tbl" idx="1"/>
          </p:nvPr>
        </p:nvGraphicFramePr>
        <p:xfrm>
          <a:off x="2667000" y="990600"/>
          <a:ext cx="2209800" cy="2097023"/>
        </p:xfrm>
        <a:graphic>
          <a:graphicData uri="http://schemas.openxmlformats.org/drawingml/2006/table">
            <a:tbl>
              <a:tblPr/>
              <a:tblGrid>
                <a:gridCol w="1036638"/>
                <a:gridCol w="1173162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hören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25403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26120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11" name="Group 127"/>
          <p:cNvGraphicFramePr>
            <a:graphicFrameLocks noGrp="1"/>
          </p:cNvGraphicFramePr>
          <p:nvPr/>
        </p:nvGraphicFramePr>
        <p:xfrm>
          <a:off x="5410200" y="990600"/>
          <a:ext cx="3733800" cy="2097023"/>
        </p:xfrm>
        <a:graphic>
          <a:graphicData uri="http://schemas.openxmlformats.org/drawingml/2006/table">
            <a:tbl>
              <a:tblPr/>
              <a:tblGrid>
                <a:gridCol w="974725"/>
                <a:gridCol w="2759075"/>
              </a:tblGrid>
              <a:tr h="31273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Vorlesungen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Grundzüge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Glaube und Wissen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charset="0"/>
                        <a:buNone/>
                        <a:tabLst/>
                      </a:pPr>
                      <a:r>
                        <a:rPr kumimoji="1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02" name="Text Box 118"/>
          <p:cNvSpPr txBox="1">
            <a:spLocks noChangeArrowheads="1"/>
          </p:cNvSpPr>
          <p:nvPr/>
        </p:nvSpPr>
        <p:spPr bwMode="auto">
          <a:xfrm>
            <a:off x="762000" y="3429000"/>
            <a:ext cx="7239000" cy="1917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ct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ahoma" charset="0"/>
              </a:rPr>
              <a:t>Select </a:t>
            </a:r>
            <a:r>
              <a:rPr lang="de-DE">
                <a:latin typeface="Tahoma" charset="0"/>
              </a:rPr>
              <a:t>Name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ahoma" charset="0"/>
              </a:rPr>
              <a:t>From</a:t>
            </a:r>
            <a:r>
              <a:rPr lang="de-DE">
                <a:latin typeface="Tahoma" charset="0"/>
              </a:rPr>
              <a:t> Studenten, hören, Vorlesungen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ahoma" charset="0"/>
              </a:rPr>
              <a:t>Where</a:t>
            </a:r>
            <a:r>
              <a:rPr lang="de-DE">
                <a:latin typeface="Tahoma" charset="0"/>
              </a:rPr>
              <a:t> Studenten.MatrNr = hören.MatrNr  </a:t>
            </a:r>
            <a:r>
              <a:rPr lang="de-DE" b="1">
                <a:latin typeface="Tahoma" charset="0"/>
              </a:rPr>
              <a:t>and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 b="1">
                <a:latin typeface="Tahoma" charset="0"/>
              </a:rPr>
              <a:t>		</a:t>
            </a:r>
            <a:r>
              <a:rPr lang="de-DE">
                <a:latin typeface="Tahoma" charset="0"/>
              </a:rPr>
              <a:t>hören.VorlNr = Vorlesungen.VorlNr  </a:t>
            </a:r>
            <a:r>
              <a:rPr lang="de-DE" b="1">
                <a:latin typeface="Tahoma" charset="0"/>
              </a:rPr>
              <a:t>and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de-DE">
                <a:latin typeface="Tahoma" charset="0"/>
              </a:rPr>
              <a:t>		Vorlesungen.Titel = `Grundzüge</a:t>
            </a:r>
            <a:r>
              <a:rPr lang="de-DE" b="1">
                <a:latin typeface="Tahoma" charset="0"/>
              </a:rPr>
              <a:t>´;</a:t>
            </a:r>
            <a:endParaRPr lang="de-DE">
              <a:latin typeface="Tahoma" charset="0"/>
            </a:endParaRPr>
          </a:p>
        </p:txBody>
      </p: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755576" y="5589240"/>
            <a:ext cx="6690320" cy="104644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b="1" dirty="0">
                <a:latin typeface="Tahoma" charset="0"/>
              </a:rPr>
              <a:t>update	</a:t>
            </a:r>
            <a:r>
              <a:rPr lang="de-DE" dirty="0">
                <a:latin typeface="Tahoma" charset="0"/>
              </a:rPr>
              <a:t>Vorlesungen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latin typeface="Tahoma" charset="0"/>
              </a:rPr>
              <a:t>	</a:t>
            </a:r>
            <a:r>
              <a:rPr lang="de-DE" b="1" dirty="0" err="1">
                <a:latin typeface="Tahoma" charset="0"/>
              </a:rPr>
              <a:t>set</a:t>
            </a:r>
            <a:r>
              <a:rPr lang="de-DE" dirty="0">
                <a:latin typeface="Tahoma" charset="0"/>
              </a:rPr>
              <a:t>	Titel = `Grundzüge der Logik´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latin typeface="Tahoma" charset="0"/>
              </a:rPr>
              <a:t>   </a:t>
            </a:r>
            <a:r>
              <a:rPr lang="de-DE" b="1" dirty="0" err="1">
                <a:latin typeface="Tahoma" charset="0"/>
              </a:rPr>
              <a:t>where</a:t>
            </a:r>
            <a:r>
              <a:rPr lang="de-DE" b="1" dirty="0">
                <a:latin typeface="Tahoma" charset="0"/>
              </a:rPr>
              <a:t>	</a:t>
            </a:r>
            <a:r>
              <a:rPr lang="de-DE" dirty="0" err="1">
                <a:latin typeface="Tahoma" charset="0"/>
              </a:rPr>
              <a:t>VorlNr</a:t>
            </a:r>
            <a:r>
              <a:rPr lang="de-DE" dirty="0">
                <a:latin typeface="Tahoma" charset="0"/>
              </a:rPr>
              <a:t> = 5001;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2" grpId="0" animBg="1" autoUpdateAnimBg="0"/>
      <p:bldP spid="1650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52B44D-A3DB-4B45-95F2-93F3AC33A8C6}" type="slidenum">
              <a:rPr lang="en-US" sz="1400">
                <a:solidFill>
                  <a:srgbClr val="CC66FF"/>
                </a:solidFill>
              </a:rPr>
              <a:pPr/>
              <a:t>19</a:t>
            </a:fld>
            <a:endParaRPr lang="en-US" sz="1400">
              <a:solidFill>
                <a:srgbClr val="CC66FF"/>
              </a:solidFill>
            </a:endParaRPr>
          </a:p>
        </p:txBody>
      </p:sp>
      <p:grpSp>
        <p:nvGrpSpPr>
          <p:cNvPr id="37891" name="Group 1072"/>
          <p:cNvGrpSpPr>
            <a:grpSpLocks/>
          </p:cNvGrpSpPr>
          <p:nvPr/>
        </p:nvGrpSpPr>
        <p:grpSpPr bwMode="auto">
          <a:xfrm>
            <a:off x="0" y="457200"/>
            <a:ext cx="9144000" cy="6096000"/>
            <a:chOff x="0" y="96"/>
            <a:chExt cx="5760" cy="3840"/>
          </a:xfrm>
        </p:grpSpPr>
        <p:sp>
          <p:nvSpPr>
            <p:cNvPr id="37894" name="AutoShape 1027"/>
            <p:cNvSpPr>
              <a:spLocks noChangeArrowheads="1"/>
            </p:cNvSpPr>
            <p:nvPr/>
          </p:nvSpPr>
          <p:spPr bwMode="auto">
            <a:xfrm>
              <a:off x="336" y="3289"/>
              <a:ext cx="5200" cy="647"/>
            </a:xfrm>
            <a:prstGeom prst="flowChartMagneticDisk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 sz="2000">
                <a:latin typeface="Times New Roman" charset="0"/>
              </a:endParaRPr>
            </a:p>
          </p:txBody>
        </p:sp>
        <p:sp>
          <p:nvSpPr>
            <p:cNvPr id="37895" name="Rectangle 1028"/>
            <p:cNvSpPr>
              <a:spLocks noChangeArrowheads="1"/>
            </p:cNvSpPr>
            <p:nvPr/>
          </p:nvSpPr>
          <p:spPr bwMode="auto">
            <a:xfrm>
              <a:off x="783" y="3566"/>
              <a:ext cx="951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Logdateien</a:t>
              </a:r>
            </a:p>
          </p:txBody>
        </p:sp>
        <p:sp>
          <p:nvSpPr>
            <p:cNvPr id="37896" name="Rectangle 1029"/>
            <p:cNvSpPr>
              <a:spLocks noChangeArrowheads="1"/>
            </p:cNvSpPr>
            <p:nvPr/>
          </p:nvSpPr>
          <p:spPr bwMode="auto">
            <a:xfrm>
              <a:off x="1901" y="3566"/>
              <a:ext cx="783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Indexe</a:t>
              </a:r>
            </a:p>
          </p:txBody>
        </p:sp>
        <p:sp>
          <p:nvSpPr>
            <p:cNvPr id="37897" name="Rectangle 1030"/>
            <p:cNvSpPr>
              <a:spLocks noChangeArrowheads="1"/>
            </p:cNvSpPr>
            <p:nvPr/>
          </p:nvSpPr>
          <p:spPr bwMode="auto">
            <a:xfrm>
              <a:off x="2852" y="3566"/>
              <a:ext cx="951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Datenbasis</a:t>
              </a:r>
            </a:p>
          </p:txBody>
        </p:sp>
        <p:sp>
          <p:nvSpPr>
            <p:cNvPr id="37898" name="Rectangle 1031"/>
            <p:cNvSpPr>
              <a:spLocks noChangeArrowheads="1"/>
            </p:cNvSpPr>
            <p:nvPr/>
          </p:nvSpPr>
          <p:spPr bwMode="auto">
            <a:xfrm>
              <a:off x="3970" y="3566"/>
              <a:ext cx="1175" cy="27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Datenwörterbuch</a:t>
              </a:r>
            </a:p>
          </p:txBody>
        </p:sp>
        <p:sp>
          <p:nvSpPr>
            <p:cNvPr id="37899" name="Rectangle 1032"/>
            <p:cNvSpPr>
              <a:spLocks noChangeArrowheads="1"/>
            </p:cNvSpPr>
            <p:nvPr/>
          </p:nvSpPr>
          <p:spPr bwMode="auto">
            <a:xfrm>
              <a:off x="951" y="2964"/>
              <a:ext cx="3802" cy="2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Dateiverwaltung</a:t>
              </a:r>
            </a:p>
          </p:txBody>
        </p:sp>
        <p:sp>
          <p:nvSpPr>
            <p:cNvPr id="37900" name="Line 1033"/>
            <p:cNvSpPr>
              <a:spLocks noChangeShapeType="1"/>
            </p:cNvSpPr>
            <p:nvPr/>
          </p:nvSpPr>
          <p:spPr bwMode="auto">
            <a:xfrm flipV="1">
              <a:off x="1230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1" name="Line 1034"/>
            <p:cNvSpPr>
              <a:spLocks noChangeShapeType="1"/>
            </p:cNvSpPr>
            <p:nvPr/>
          </p:nvSpPr>
          <p:spPr bwMode="auto">
            <a:xfrm flipV="1">
              <a:off x="2293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2" name="Line 1035"/>
            <p:cNvSpPr>
              <a:spLocks noChangeShapeType="1"/>
            </p:cNvSpPr>
            <p:nvPr/>
          </p:nvSpPr>
          <p:spPr bwMode="auto">
            <a:xfrm flipV="1">
              <a:off x="3355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3" name="Line 1036"/>
            <p:cNvSpPr>
              <a:spLocks noChangeShapeType="1"/>
            </p:cNvSpPr>
            <p:nvPr/>
          </p:nvSpPr>
          <p:spPr bwMode="auto">
            <a:xfrm flipV="1">
              <a:off x="4474" y="3197"/>
              <a:ext cx="0" cy="3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4" name="Line 1037"/>
            <p:cNvSpPr>
              <a:spLocks noChangeShapeType="1"/>
            </p:cNvSpPr>
            <p:nvPr/>
          </p:nvSpPr>
          <p:spPr bwMode="auto">
            <a:xfrm flipV="1">
              <a:off x="0" y="282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5" name="Rectangle 1038"/>
            <p:cNvSpPr>
              <a:spLocks noChangeArrowheads="1"/>
            </p:cNvSpPr>
            <p:nvPr/>
          </p:nvSpPr>
          <p:spPr bwMode="auto">
            <a:xfrm>
              <a:off x="56" y="2410"/>
              <a:ext cx="1432" cy="32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Mehrbenutzersynchr.</a:t>
              </a:r>
            </a:p>
            <a:p>
              <a:r>
                <a:rPr lang="de-DE" sz="2000">
                  <a:latin typeface="Times New Roman" charset="0"/>
                </a:rPr>
                <a:t>Fehlerbehandlung</a:t>
              </a:r>
            </a:p>
          </p:txBody>
        </p:sp>
        <p:sp>
          <p:nvSpPr>
            <p:cNvPr id="37906" name="Line 1039"/>
            <p:cNvSpPr>
              <a:spLocks noChangeShapeType="1"/>
            </p:cNvSpPr>
            <p:nvPr/>
          </p:nvSpPr>
          <p:spPr bwMode="auto">
            <a:xfrm>
              <a:off x="1398" y="2595"/>
              <a:ext cx="4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07" name="Rectangle 1040"/>
            <p:cNvSpPr>
              <a:spLocks noChangeArrowheads="1"/>
            </p:cNvSpPr>
            <p:nvPr/>
          </p:nvSpPr>
          <p:spPr bwMode="auto">
            <a:xfrm>
              <a:off x="1566" y="2225"/>
              <a:ext cx="1286" cy="2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Datenbankmanager</a:t>
              </a:r>
            </a:p>
          </p:txBody>
        </p:sp>
        <p:sp>
          <p:nvSpPr>
            <p:cNvPr id="37908" name="Rectangle 1041"/>
            <p:cNvSpPr>
              <a:spLocks noChangeArrowheads="1"/>
            </p:cNvSpPr>
            <p:nvPr/>
          </p:nvSpPr>
          <p:spPr bwMode="auto">
            <a:xfrm>
              <a:off x="3257" y="2225"/>
              <a:ext cx="1287" cy="2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Schemaverwaltung</a:t>
              </a:r>
            </a:p>
          </p:txBody>
        </p:sp>
        <p:sp>
          <p:nvSpPr>
            <p:cNvPr id="37909" name="Rectangle 1042"/>
            <p:cNvSpPr>
              <a:spLocks noChangeArrowheads="1"/>
            </p:cNvSpPr>
            <p:nvPr/>
          </p:nvSpPr>
          <p:spPr bwMode="auto">
            <a:xfrm>
              <a:off x="1569" y="1895"/>
              <a:ext cx="1397" cy="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 dirty="0">
                  <a:latin typeface="Times New Roman" charset="0"/>
                </a:rPr>
                <a:t>Anfragebearbeitung</a:t>
              </a:r>
            </a:p>
          </p:txBody>
        </p:sp>
        <p:sp>
          <p:nvSpPr>
            <p:cNvPr id="37910" name="Text Box 1043"/>
            <p:cNvSpPr txBox="1">
              <a:spLocks noChangeArrowheads="1"/>
            </p:cNvSpPr>
            <p:nvPr/>
          </p:nvSpPr>
          <p:spPr bwMode="auto">
            <a:xfrm>
              <a:off x="3432" y="1895"/>
              <a:ext cx="6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2000" b="1">
                  <a:latin typeface="Times New Roman" charset="0"/>
                </a:rPr>
                <a:t>DBMS</a:t>
              </a:r>
            </a:p>
          </p:txBody>
        </p:sp>
        <p:sp>
          <p:nvSpPr>
            <p:cNvPr id="37911" name="Rectangle 1044"/>
            <p:cNvSpPr>
              <a:spLocks noChangeArrowheads="1"/>
            </p:cNvSpPr>
            <p:nvPr/>
          </p:nvSpPr>
          <p:spPr bwMode="auto">
            <a:xfrm>
              <a:off x="522" y="1453"/>
              <a:ext cx="2852" cy="2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DML-Compiler</a:t>
              </a:r>
            </a:p>
          </p:txBody>
        </p:sp>
        <p:sp>
          <p:nvSpPr>
            <p:cNvPr id="37912" name="Rectangle 1045"/>
            <p:cNvSpPr>
              <a:spLocks noChangeArrowheads="1"/>
            </p:cNvSpPr>
            <p:nvPr/>
          </p:nvSpPr>
          <p:spPr bwMode="auto">
            <a:xfrm>
              <a:off x="3607" y="1453"/>
              <a:ext cx="1047" cy="27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de-DE" sz="2000">
                  <a:latin typeface="Times New Roman" charset="0"/>
                </a:rPr>
                <a:t>DDL-Compiler</a:t>
              </a:r>
            </a:p>
          </p:txBody>
        </p:sp>
        <p:sp>
          <p:nvSpPr>
            <p:cNvPr id="37913" name="Line 1046"/>
            <p:cNvSpPr>
              <a:spLocks noChangeShapeType="1"/>
            </p:cNvSpPr>
            <p:nvPr/>
          </p:nvSpPr>
          <p:spPr bwMode="auto">
            <a:xfrm>
              <a:off x="56" y="1288"/>
              <a:ext cx="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7914" name="Group 1047"/>
            <p:cNvGrpSpPr>
              <a:grpSpLocks/>
            </p:cNvGrpSpPr>
            <p:nvPr/>
          </p:nvGrpSpPr>
          <p:grpSpPr bwMode="auto">
            <a:xfrm>
              <a:off x="231" y="681"/>
              <a:ext cx="5179" cy="442"/>
              <a:chOff x="720" y="1200"/>
              <a:chExt cx="4272" cy="384"/>
            </a:xfrm>
          </p:grpSpPr>
          <p:sp>
            <p:nvSpPr>
              <p:cNvPr id="37934" name="Rectangle 1048"/>
              <p:cNvSpPr>
                <a:spLocks noChangeArrowheads="1"/>
              </p:cNvSpPr>
              <p:nvPr/>
            </p:nvSpPr>
            <p:spPr bwMode="auto">
              <a:xfrm>
                <a:off x="720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2000">
                    <a:latin typeface="Times New Roman" charset="0"/>
                  </a:rPr>
                  <a:t>Anwendung</a:t>
                </a:r>
              </a:p>
            </p:txBody>
          </p:sp>
          <p:sp>
            <p:nvSpPr>
              <p:cNvPr id="37935" name="Rectangle 1049"/>
              <p:cNvSpPr>
                <a:spLocks noChangeArrowheads="1"/>
              </p:cNvSpPr>
              <p:nvPr/>
            </p:nvSpPr>
            <p:spPr bwMode="auto">
              <a:xfrm>
                <a:off x="1824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2000">
                    <a:latin typeface="Times New Roman" charset="0"/>
                  </a:rPr>
                  <a:t>Interaktive</a:t>
                </a:r>
              </a:p>
              <a:p>
                <a:r>
                  <a:rPr lang="de-DE" sz="2000">
                    <a:latin typeface="Times New Roman" charset="0"/>
                  </a:rPr>
                  <a:t>Anfrage</a:t>
                </a:r>
              </a:p>
            </p:txBody>
          </p:sp>
          <p:sp>
            <p:nvSpPr>
              <p:cNvPr id="37936" name="Rectangle 1050"/>
              <p:cNvSpPr>
                <a:spLocks noChangeArrowheads="1"/>
              </p:cNvSpPr>
              <p:nvPr/>
            </p:nvSpPr>
            <p:spPr bwMode="auto">
              <a:xfrm>
                <a:off x="4032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2000">
                    <a:latin typeface="Times New Roman" charset="0"/>
                  </a:rPr>
                  <a:t>Verwaltungs-</a:t>
                </a:r>
              </a:p>
              <a:p>
                <a:r>
                  <a:rPr lang="de-DE" sz="2000">
                    <a:latin typeface="Times New Roman" charset="0"/>
                  </a:rPr>
                  <a:t>werkzeug</a:t>
                </a:r>
              </a:p>
            </p:txBody>
          </p:sp>
          <p:sp>
            <p:nvSpPr>
              <p:cNvPr id="37937" name="Rectangle 1051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960" cy="38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de-DE" sz="2000">
                    <a:latin typeface="Times New Roman" charset="0"/>
                  </a:rPr>
                  <a:t>Präcompiler</a:t>
                </a:r>
              </a:p>
            </p:txBody>
          </p:sp>
        </p:grpSp>
        <p:sp>
          <p:nvSpPr>
            <p:cNvPr id="37915" name="Text Box 1052"/>
            <p:cNvSpPr txBox="1">
              <a:spLocks noChangeArrowheads="1"/>
            </p:cNvSpPr>
            <p:nvPr/>
          </p:nvSpPr>
          <p:spPr bwMode="auto">
            <a:xfrm>
              <a:off x="409" y="96"/>
              <a:ext cx="6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000">
                  <a:latin typeface="Times New Roman" charset="0"/>
                </a:rPr>
                <a:t>„Naive</a:t>
              </a:r>
              <a:r>
                <a:rPr lang="ja-JP" altLang="de-DE" sz="2000">
                  <a:latin typeface="Times New Roman" charset="0"/>
                </a:rPr>
                <a:t>“</a:t>
              </a:r>
              <a:endParaRPr lang="de-DE" sz="2000">
                <a:latin typeface="Times New Roman" charset="0"/>
              </a:endParaRPr>
            </a:p>
            <a:p>
              <a:r>
                <a:rPr lang="de-DE" sz="2000">
                  <a:latin typeface="Times New Roman" charset="0"/>
                </a:rPr>
                <a:t>Benutzer</a:t>
              </a:r>
            </a:p>
          </p:txBody>
        </p:sp>
        <p:sp>
          <p:nvSpPr>
            <p:cNvPr id="37916" name="Text Box 1053"/>
            <p:cNvSpPr txBox="1">
              <a:spLocks noChangeArrowheads="1"/>
            </p:cNvSpPr>
            <p:nvPr/>
          </p:nvSpPr>
          <p:spPr bwMode="auto">
            <a:xfrm>
              <a:off x="1576" y="96"/>
              <a:ext cx="115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000">
                  <a:latin typeface="Times New Roman" charset="0"/>
                </a:rPr>
                <a:t>Fortgeschrittene</a:t>
              </a:r>
            </a:p>
            <a:p>
              <a:r>
                <a:rPr lang="de-DE" sz="2000">
                  <a:latin typeface="Times New Roman" charset="0"/>
                </a:rPr>
                <a:t>Benutzer</a:t>
              </a:r>
            </a:p>
          </p:txBody>
        </p:sp>
        <p:sp>
          <p:nvSpPr>
            <p:cNvPr id="37917" name="Text Box 1054"/>
            <p:cNvSpPr txBox="1">
              <a:spLocks noChangeArrowheads="1"/>
            </p:cNvSpPr>
            <p:nvPr/>
          </p:nvSpPr>
          <p:spPr bwMode="auto">
            <a:xfrm>
              <a:off x="2908" y="96"/>
              <a:ext cx="108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000">
                  <a:latin typeface="Times New Roman" charset="0"/>
                </a:rPr>
                <a:t>Anwendungs-</a:t>
              </a:r>
            </a:p>
            <a:p>
              <a:r>
                <a:rPr lang="de-DE" sz="2000">
                  <a:latin typeface="Times New Roman" charset="0"/>
                </a:rPr>
                <a:t>Programmierer</a:t>
              </a:r>
            </a:p>
          </p:txBody>
        </p:sp>
        <p:sp>
          <p:nvSpPr>
            <p:cNvPr id="37918" name="Text Box 1055"/>
            <p:cNvSpPr txBox="1">
              <a:spLocks noChangeArrowheads="1"/>
            </p:cNvSpPr>
            <p:nvPr/>
          </p:nvSpPr>
          <p:spPr bwMode="auto">
            <a:xfrm>
              <a:off x="4275" y="96"/>
              <a:ext cx="11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2000">
                  <a:latin typeface="Times New Roman" charset="0"/>
                </a:rPr>
                <a:t>Datenbank-</a:t>
              </a:r>
            </a:p>
            <a:p>
              <a:r>
                <a:rPr lang="de-DE" sz="2000">
                  <a:latin typeface="Times New Roman" charset="0"/>
                </a:rPr>
                <a:t>administratoren</a:t>
              </a:r>
            </a:p>
          </p:txBody>
        </p:sp>
        <p:sp>
          <p:nvSpPr>
            <p:cNvPr id="37919" name="Line 1056"/>
            <p:cNvSpPr>
              <a:spLocks noChangeShapeType="1"/>
            </p:cNvSpPr>
            <p:nvPr/>
          </p:nvSpPr>
          <p:spPr bwMode="auto">
            <a:xfrm>
              <a:off x="755" y="571"/>
              <a:ext cx="0" cy="1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0" name="Line 1057"/>
            <p:cNvSpPr>
              <a:spLocks noChangeShapeType="1"/>
            </p:cNvSpPr>
            <p:nvPr/>
          </p:nvSpPr>
          <p:spPr bwMode="auto">
            <a:xfrm>
              <a:off x="755" y="516"/>
              <a:ext cx="0" cy="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1" name="Line 1058"/>
            <p:cNvSpPr>
              <a:spLocks noChangeShapeType="1"/>
            </p:cNvSpPr>
            <p:nvPr/>
          </p:nvSpPr>
          <p:spPr bwMode="auto">
            <a:xfrm>
              <a:off x="2152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2" name="Line 1059"/>
            <p:cNvSpPr>
              <a:spLocks noChangeShapeType="1"/>
            </p:cNvSpPr>
            <p:nvPr/>
          </p:nvSpPr>
          <p:spPr bwMode="auto">
            <a:xfrm>
              <a:off x="3432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3" name="Line 1060"/>
            <p:cNvSpPr>
              <a:spLocks noChangeShapeType="1"/>
            </p:cNvSpPr>
            <p:nvPr/>
          </p:nvSpPr>
          <p:spPr bwMode="auto">
            <a:xfrm>
              <a:off x="4829" y="516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4" name="Line 1061"/>
            <p:cNvSpPr>
              <a:spLocks noChangeShapeType="1"/>
            </p:cNvSpPr>
            <p:nvPr/>
          </p:nvSpPr>
          <p:spPr bwMode="auto">
            <a:xfrm>
              <a:off x="755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5" name="Line 1062"/>
            <p:cNvSpPr>
              <a:spLocks noChangeShapeType="1"/>
            </p:cNvSpPr>
            <p:nvPr/>
          </p:nvSpPr>
          <p:spPr bwMode="auto">
            <a:xfrm>
              <a:off x="2152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6" name="Line 1063"/>
            <p:cNvSpPr>
              <a:spLocks noChangeShapeType="1"/>
            </p:cNvSpPr>
            <p:nvPr/>
          </p:nvSpPr>
          <p:spPr bwMode="auto">
            <a:xfrm>
              <a:off x="2152" y="1730"/>
              <a:ext cx="0" cy="1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7" name="Line 1064"/>
            <p:cNvSpPr>
              <a:spLocks noChangeShapeType="1"/>
            </p:cNvSpPr>
            <p:nvPr/>
          </p:nvSpPr>
          <p:spPr bwMode="auto">
            <a:xfrm>
              <a:off x="2152" y="2115"/>
              <a:ext cx="0" cy="1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8" name="Line 1065"/>
            <p:cNvSpPr>
              <a:spLocks noChangeShapeType="1"/>
            </p:cNvSpPr>
            <p:nvPr/>
          </p:nvSpPr>
          <p:spPr bwMode="auto">
            <a:xfrm>
              <a:off x="2152" y="2447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29" name="Line 1066"/>
            <p:cNvSpPr>
              <a:spLocks noChangeShapeType="1"/>
            </p:cNvSpPr>
            <p:nvPr/>
          </p:nvSpPr>
          <p:spPr bwMode="auto">
            <a:xfrm>
              <a:off x="3316" y="1730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0" name="Line 1067"/>
            <p:cNvSpPr>
              <a:spLocks noChangeShapeType="1"/>
            </p:cNvSpPr>
            <p:nvPr/>
          </p:nvSpPr>
          <p:spPr bwMode="auto">
            <a:xfrm>
              <a:off x="4247" y="1730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1" name="Line 1068"/>
            <p:cNvSpPr>
              <a:spLocks noChangeShapeType="1"/>
            </p:cNvSpPr>
            <p:nvPr/>
          </p:nvSpPr>
          <p:spPr bwMode="auto">
            <a:xfrm flipH="1">
              <a:off x="4247" y="1123"/>
              <a:ext cx="582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2" name="Line 1069"/>
            <p:cNvSpPr>
              <a:spLocks noChangeShapeType="1"/>
            </p:cNvSpPr>
            <p:nvPr/>
          </p:nvSpPr>
          <p:spPr bwMode="auto">
            <a:xfrm>
              <a:off x="3199" y="1123"/>
              <a:ext cx="0" cy="33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33" name="Line 1070"/>
            <p:cNvSpPr>
              <a:spLocks noChangeShapeType="1"/>
            </p:cNvSpPr>
            <p:nvPr/>
          </p:nvSpPr>
          <p:spPr bwMode="auto">
            <a:xfrm>
              <a:off x="3897" y="2447"/>
              <a:ext cx="0" cy="49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2" name="Text Box 1071"/>
          <p:cNvSpPr txBox="1">
            <a:spLocks noChangeArrowheads="1"/>
          </p:cNvSpPr>
          <p:nvPr/>
        </p:nvSpPr>
        <p:spPr bwMode="auto">
          <a:xfrm>
            <a:off x="2971800" y="6461125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>
                <a:latin typeface="Times New Roman" charset="0"/>
              </a:rPr>
              <a:t>Hintergrundspeicher</a:t>
            </a:r>
          </a:p>
        </p:txBody>
      </p:sp>
      <p:sp>
        <p:nvSpPr>
          <p:cNvPr id="37893" name="Rectangle 1073"/>
          <p:cNvSpPr>
            <a:spLocks noChangeArrowheads="1"/>
          </p:cNvSpPr>
          <p:nvPr/>
        </p:nvSpPr>
        <p:spPr bwMode="auto">
          <a:xfrm>
            <a:off x="0" y="-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charset="0"/>
              </a:rPr>
              <a:t>Architekturübersicht eines DBMS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E936CC-0827-C74C-A5FC-8FEDB8FCEC20}" type="slidenum">
              <a:rPr lang="en-US" sz="1400">
                <a:solidFill>
                  <a:srgbClr val="CC66FF"/>
                </a:solidFill>
              </a:rPr>
              <a:pPr/>
              <a:t>2</a:t>
            </a:fld>
            <a:endParaRPr lang="en-US" sz="1400">
              <a:solidFill>
                <a:srgbClr val="CC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der </a:t>
            </a:r>
            <a:r>
              <a:rPr lang="en-US" dirty="0" err="1" smtClean="0"/>
              <a:t>Vorlesung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r-IN" dirty="0" smtClean="0"/>
              <a:t>…</a:t>
            </a:r>
            <a:r>
              <a:rPr lang="de-DE" dirty="0" smtClean="0"/>
              <a:t>. </a:t>
            </a:r>
            <a:r>
              <a:rPr lang="en-US" dirty="0" err="1" smtClean="0"/>
              <a:t>im</a:t>
            </a:r>
            <a:r>
              <a:rPr lang="en-US" dirty="0" smtClean="0"/>
              <a:t> WS 18/19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www-db.in.tum.de/teaching/ws1819/grundlagen/</a:t>
            </a:r>
            <a:endParaRPr lang="pl-PL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4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D9282A-4E0E-1845-8AE2-52D493E79510}" type="slidenum">
              <a:rPr lang="en-US" sz="1400">
                <a:solidFill>
                  <a:srgbClr val="CC66FF"/>
                </a:solidFill>
              </a:rPr>
              <a:pPr/>
              <a:t>4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2531" name="Rectangle 732"/>
          <p:cNvSpPr>
            <a:spLocks noGrp="1" noChangeArrowheads="1"/>
          </p:cNvSpPr>
          <p:nvPr>
            <p:ph type="title"/>
          </p:nvPr>
        </p:nvSpPr>
        <p:spPr>
          <a:xfrm>
            <a:off x="-533400" y="1143000"/>
            <a:ext cx="10287000" cy="1143000"/>
          </a:xfrm>
        </p:spPr>
        <p:txBody>
          <a:bodyPr/>
          <a:lstStyle/>
          <a:p>
            <a:pPr algn="ctr"/>
            <a:r>
              <a:rPr lang="de-DE" sz="2400">
                <a:latin typeface="Arial Black" charset="0"/>
              </a:rPr>
              <a:t/>
            </a:r>
            <a:br>
              <a:rPr lang="de-DE" sz="2400">
                <a:latin typeface="Arial Black" charset="0"/>
              </a:rPr>
            </a:br>
            <a:r>
              <a:rPr lang="de-DE">
                <a:latin typeface="Arial Black" charset="0"/>
              </a:rPr>
              <a:t>Datenbanksysteme 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>Eine Einführung</a:t>
            </a:r>
            <a:br>
              <a:rPr lang="de-DE">
                <a:latin typeface="Arial Black" charset="0"/>
              </a:rPr>
            </a:br>
            <a:r>
              <a:rPr lang="de-DE">
                <a:latin typeface="Arial Black" charset="0"/>
              </a:rPr>
              <a:t/>
            </a:r>
            <a:br>
              <a:rPr lang="de-DE">
                <a:latin typeface="Arial Black" charset="0"/>
              </a:rPr>
            </a:br>
            <a:endParaRPr lang="de-DE">
              <a:latin typeface="Arial Black" charset="0"/>
            </a:endParaRPr>
          </a:p>
        </p:txBody>
      </p:sp>
      <p:sp>
        <p:nvSpPr>
          <p:cNvPr id="22532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Alfons Kemper und Andre </a:t>
            </a:r>
            <a:r>
              <a:rPr lang="de-DE" dirty="0" err="1">
                <a:latin typeface="Tahoma" charset="0"/>
              </a:rPr>
              <a:t>Eickler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Datenbanksysteme – Eine Einführung</a:t>
            </a:r>
          </a:p>
          <a:p>
            <a:pPr algn="ctr">
              <a:buFont typeface="Webdings" charset="0"/>
              <a:buNone/>
            </a:pPr>
            <a:r>
              <a:rPr lang="de-DE" sz="2800" b="1" dirty="0" smtClean="0">
                <a:solidFill>
                  <a:srgbClr val="FF0000"/>
                </a:solidFill>
                <a:latin typeface="Tahoma" charset="0"/>
              </a:rPr>
              <a:t>10. Auflage, 2015</a:t>
            </a:r>
            <a:endParaRPr lang="de-DE" sz="2800" b="1" dirty="0">
              <a:solidFill>
                <a:srgbClr val="FF0000"/>
              </a:solidFill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 err="1">
                <a:latin typeface="Tahoma" charset="0"/>
              </a:rPr>
              <a:t>Oldenbourg</a:t>
            </a:r>
            <a:r>
              <a:rPr lang="de-DE" dirty="0">
                <a:latin typeface="Tahoma" charset="0"/>
              </a:rPr>
              <a:t> Verlag, München</a:t>
            </a: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</a:rPr>
              <a:t>(</a:t>
            </a:r>
            <a:r>
              <a:rPr lang="de-DE" dirty="0" err="1">
                <a:latin typeface="Tahoma" charset="0"/>
              </a:rPr>
              <a:t>ca</a:t>
            </a:r>
            <a:r>
              <a:rPr lang="de-DE" dirty="0">
                <a:latin typeface="Tahoma" charset="0"/>
              </a:rPr>
              <a:t> </a:t>
            </a:r>
            <a:r>
              <a:rPr lang="de-DE" dirty="0" smtClean="0">
                <a:latin typeface="Tahoma" charset="0"/>
              </a:rPr>
              <a:t>50 </a:t>
            </a:r>
            <a:r>
              <a:rPr lang="de-DE" dirty="0">
                <a:latin typeface="Tahoma" charset="0"/>
              </a:rPr>
              <a:t>Euro)</a:t>
            </a: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  <a:hlinkClick r:id="rId3"/>
              </a:rPr>
              <a:t>http://www-db.in.tum.de/research/publications/books/DBMSeinf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r>
              <a:rPr lang="de-DE" dirty="0">
                <a:latin typeface="Tahoma" charset="0"/>
                <a:hlinkClick r:id="rId4"/>
              </a:rPr>
              <a:t>http://www-db.in.tum.de</a:t>
            </a: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  <a:p>
            <a:pPr algn="ctr">
              <a:buFont typeface="Webdings" charset="0"/>
              <a:buNone/>
            </a:pPr>
            <a:endParaRPr lang="de-DE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eling\Desktop\documents\presentations\1030270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638" y="736600"/>
            <a:ext cx="3632200" cy="55562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Foliennummernplatzhalter 3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366E0D9C-8E4B-9346-916C-3F99590556BA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" name="Stern mit 16 Zacken 2"/>
          <p:cNvSpPr/>
          <p:nvPr/>
        </p:nvSpPr>
        <p:spPr>
          <a:xfrm>
            <a:off x="827088" y="5013325"/>
            <a:ext cx="3168650" cy="1938338"/>
          </a:xfrm>
          <a:prstGeom prst="star16">
            <a:avLst/>
          </a:prstGeom>
          <a:solidFill>
            <a:srgbClr val="FFFF00">
              <a:alpha val="76863"/>
            </a:srgbClr>
          </a:solidFill>
          <a:ln>
            <a:solidFill>
              <a:srgbClr val="FFFF00">
                <a:alpha val="1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erschienen</a:t>
            </a:r>
            <a:r>
              <a:rPr lang="en-US" dirty="0">
                <a:solidFill>
                  <a:schemeClr val="tx1"/>
                </a:solidFill>
              </a:rPr>
              <a:t> September 2015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Inhaltsplatzhalter 22"/>
          <p:cNvSpPr>
            <a:spLocks noGrp="1"/>
          </p:cNvSpPr>
          <p:nvPr>
            <p:ph sz="quarter" idx="18"/>
          </p:nvPr>
        </p:nvSpPr>
        <p:spPr>
          <a:xfrm>
            <a:off x="3756025" y="600075"/>
            <a:ext cx="5387975" cy="5568950"/>
          </a:xfrm>
        </p:spPr>
        <p:txBody>
          <a:bodyPr>
            <a:noAutofit/>
          </a:bodyPr>
          <a:lstStyle/>
          <a:p>
            <a:pPr marL="0" indent="0">
              <a:buFont typeface="Webdings" charset="0"/>
              <a:buNone/>
              <a:defRPr/>
            </a:pPr>
            <a:r>
              <a:rPr lang="en-US" sz="2500" dirty="0" smtClean="0"/>
              <a:t>Aus </a:t>
            </a:r>
            <a:r>
              <a:rPr lang="en-US" sz="2500" dirty="0" err="1" smtClean="0"/>
              <a:t>dem</a:t>
            </a:r>
            <a:r>
              <a:rPr lang="en-US" sz="2500" dirty="0" smtClean="0"/>
              <a:t> </a:t>
            </a:r>
            <a:r>
              <a:rPr lang="en-US" sz="2500" dirty="0" err="1" smtClean="0"/>
              <a:t>Inhalt</a:t>
            </a:r>
            <a:r>
              <a:rPr lang="en-US" sz="2500" dirty="0" smtClean="0"/>
              <a:t>:</a:t>
            </a:r>
          </a:p>
          <a:p>
            <a:pPr lvl="2">
              <a:defRPr/>
            </a:pPr>
            <a:r>
              <a:rPr lang="de-DE" dirty="0" smtClean="0"/>
              <a:t>Systematische und ausführliche Einführung in moderne Datenbanksysteme</a:t>
            </a:r>
          </a:p>
          <a:p>
            <a:pPr lvl="2">
              <a:defRPr/>
            </a:pPr>
            <a:r>
              <a:rPr lang="de-DE" dirty="0" smtClean="0"/>
              <a:t>Fokus auf moderne Datenbanktechnologie</a:t>
            </a:r>
          </a:p>
          <a:p>
            <a:pPr lvl="2">
              <a:defRPr/>
            </a:pPr>
            <a:r>
              <a:rPr lang="de-DE" dirty="0" smtClean="0"/>
              <a:t>Veranschaulichung durch Beispielanwendungen</a:t>
            </a:r>
          </a:p>
          <a:p>
            <a:pPr lvl="2">
              <a:defRPr/>
            </a:pPr>
            <a:r>
              <a:rPr lang="de-DE" dirty="0" smtClean="0"/>
              <a:t>Aktualisierung neuer Entwicklungen: Hauptspeicher-Datenbanksysteme und </a:t>
            </a:r>
            <a:r>
              <a:rPr lang="de-DE" dirty="0" err="1" smtClean="0"/>
              <a:t>BigData</a:t>
            </a:r>
            <a:r>
              <a:rPr lang="de-DE" dirty="0" smtClean="0"/>
              <a:t>-Anwendungen</a:t>
            </a:r>
          </a:p>
          <a:p>
            <a:pPr>
              <a:buFont typeface="Webdings" charset="0"/>
              <a:buNone/>
              <a:defRPr/>
            </a:pPr>
            <a:endParaRPr lang="en-US" sz="2000" dirty="0" smtClean="0"/>
          </a:p>
          <a:p>
            <a:pPr marL="0" indent="0">
              <a:buFont typeface="Webdings" charset="0"/>
              <a:buNone/>
              <a:defRPr/>
            </a:pPr>
            <a:r>
              <a:rPr lang="en-US" sz="2500" dirty="0" err="1" smtClean="0"/>
              <a:t>Ladenpreis</a:t>
            </a:r>
            <a:r>
              <a:rPr lang="en-US" sz="2500" dirty="0" smtClean="0"/>
              <a:t>: € 49.95 / US$ 70.00</a:t>
            </a:r>
          </a:p>
          <a:p>
            <a:pPr marL="0" indent="0">
              <a:buFont typeface="Webdings" charset="0"/>
              <a:buNone/>
              <a:defRPr/>
            </a:pPr>
            <a:r>
              <a:rPr lang="en-US" sz="2500" dirty="0" smtClean="0"/>
              <a:t>Ca. 880 </a:t>
            </a:r>
            <a:r>
              <a:rPr lang="en-US" sz="2500" dirty="0" err="1" smtClean="0"/>
              <a:t>Seiten</a:t>
            </a:r>
            <a:endParaRPr lang="en-US" sz="2500" dirty="0" smtClean="0"/>
          </a:p>
          <a:p>
            <a:pPr marL="0" indent="0">
              <a:buFont typeface="Webdings" charset="0"/>
              <a:buNone/>
              <a:defRPr/>
            </a:pP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err="1" smtClean="0"/>
              <a:t>Broschur</a:t>
            </a:r>
            <a:r>
              <a:rPr lang="en-US" sz="2500" dirty="0" smtClean="0"/>
              <a:t>	</a:t>
            </a:r>
            <a:r>
              <a:rPr lang="en-US" sz="2500" dirty="0" err="1" smtClean="0"/>
              <a:t>isbn</a:t>
            </a:r>
            <a:r>
              <a:rPr lang="en-US" sz="2500" dirty="0" smtClean="0"/>
              <a:t> </a:t>
            </a:r>
            <a:r>
              <a:rPr lang="de-DE" sz="2500" dirty="0" smtClean="0"/>
              <a:t>978-3-11-044375-2</a:t>
            </a:r>
            <a:endParaRPr lang="en-US" sz="2500" dirty="0" smtClean="0"/>
          </a:p>
          <a:p>
            <a:pPr marL="0" indent="0">
              <a:buFont typeface="Webdings" charset="0"/>
              <a:buNone/>
              <a:defRPr/>
            </a:pPr>
            <a:endParaRPr lang="en-US" sz="2500" b="1" dirty="0" smtClean="0"/>
          </a:p>
        </p:txBody>
      </p:sp>
      <p:sp>
        <p:nvSpPr>
          <p:cNvPr id="68613" name="Textplatzhalter 21"/>
          <p:cNvSpPr>
            <a:spLocks noGrp="1"/>
          </p:cNvSpPr>
          <p:nvPr>
            <p:ph type="body" idx="13"/>
          </p:nvPr>
        </p:nvSpPr>
        <p:spPr>
          <a:xfrm>
            <a:off x="628650" y="5975350"/>
            <a:ext cx="8035925" cy="225425"/>
          </a:xfrm>
        </p:spPr>
        <p:txBody>
          <a:bodyPr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u="sng">
                <a:latin typeface="Times New Roman" charset="0"/>
                <a:cs typeface="Times New Roman" charset="0"/>
                <a:hlinkClick r:id="rId4"/>
              </a:rPr>
              <a:t>www.degruyter.com/books/</a:t>
            </a:r>
            <a:r>
              <a:rPr lang="de-DE">
                <a:latin typeface="Times New Roman" charset="0"/>
                <a:cs typeface="Times New Roman" charset="0"/>
                <a:hlinkClick r:id="rId4"/>
              </a:rPr>
              <a:t>978-3-11-044375-2</a:t>
            </a: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u="sng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de-DE">
              <a:latin typeface="Times New Roman" charset="0"/>
              <a:cs typeface="Times New Roman" charset="0"/>
            </a:endParaRPr>
          </a:p>
        </p:txBody>
      </p:sp>
      <p:pic>
        <p:nvPicPr>
          <p:cNvPr id="68614" name="Picture 4" descr="http://api.qrserver.com/v1/create-qr-code/?color=000000&amp;bgcolor=FFFFFF&amp;data=http://www.degruyter.com/view/product/428935?format=B&amp;qzone=0&amp;margin=0&amp;size=1000x1000&amp;ecc=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1557338"/>
            <a:ext cx="93662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82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640763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How Knowledge (or Exam-Material) expands ...</a:t>
            </a:r>
            <a:endParaRPr lang="de-DE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-3175" y="1052513"/>
          <a:ext cx="9147176" cy="2168525"/>
        </p:xfrm>
        <a:graphic>
          <a:graphicData uri="http://schemas.openxmlformats.org/drawingml/2006/table">
            <a:tbl>
              <a:tblPr/>
              <a:tblGrid>
                <a:gridCol w="919379"/>
                <a:gridCol w="918403"/>
                <a:gridCol w="920355"/>
                <a:gridCol w="918403"/>
                <a:gridCol w="883492"/>
                <a:gridCol w="941512"/>
                <a:gridCol w="941512"/>
                <a:gridCol w="946952"/>
                <a:gridCol w="878584"/>
                <a:gridCol w="878584"/>
              </a:tblGrid>
              <a:tr h="784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-st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-nd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-rd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-th 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  <a:tr h="57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89996" marR="89996" marT="46821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marL="89996" marR="89996" marT="46821" marB="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  <a:tr h="808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448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504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504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608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640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 672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718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792 </a:t>
                      </a: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848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charset="0"/>
                        </a:rPr>
                        <a:t>pages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Arial" charset="0"/>
                      </a:endParaRPr>
                    </a:p>
                  </a:txBody>
                  <a:tcPr marL="91436" marR="91436"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FFBB"/>
                    </a:solidFill>
                  </a:tcPr>
                </a:tc>
              </a:tr>
            </a:tbl>
          </a:graphicData>
        </a:graphic>
      </p:graphicFrame>
      <p:sp>
        <p:nvSpPr>
          <p:cNvPr id="69665" name="WordArt 121"/>
          <p:cNvSpPr>
            <a:spLocks noChangeArrowheads="1" noChangeShapeType="1" noTextEdit="1"/>
          </p:cNvSpPr>
          <p:nvPr/>
        </p:nvSpPr>
        <p:spPr bwMode="auto">
          <a:xfrm>
            <a:off x="107950" y="3213100"/>
            <a:ext cx="8567738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Study fast --- the next (thicker) Edition is coming</a:t>
            </a:r>
            <a:endParaRPr lang="de-DE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69666" name="Text Box 122"/>
          <p:cNvSpPr txBox="1">
            <a:spLocks noChangeArrowheads="1"/>
          </p:cNvSpPr>
          <p:nvPr/>
        </p:nvSpPr>
        <p:spPr bwMode="auto">
          <a:xfrm>
            <a:off x="8604250" y="3141663"/>
            <a:ext cx="39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4000">
                <a:sym typeface="Wingdings" charset="0"/>
              </a:rPr>
              <a:t></a:t>
            </a:r>
            <a:endParaRPr lang="de-DE" sz="4000"/>
          </a:p>
        </p:txBody>
      </p:sp>
      <p:pic>
        <p:nvPicPr>
          <p:cNvPr id="69667" name="Bild 3" descr="P10101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2593" r="4778" b="25926"/>
          <a:stretch>
            <a:fillRect/>
          </a:stretch>
        </p:blipFill>
        <p:spPr bwMode="auto">
          <a:xfrm>
            <a:off x="6350" y="3978275"/>
            <a:ext cx="8382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Bild 1" descr="Bild10Aufl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60813"/>
            <a:ext cx="20510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53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Arial Black" charset="0"/>
              </a:rPr>
              <a:t>Komplementäres Übungsbuch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8172450" y="-242888"/>
            <a:ext cx="1223963" cy="10795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4579" name="Bild 1" descr="Deckblatt_Übungsbuch_Datenbaksyst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-3082" r="-5022" b="23315"/>
          <a:stretch>
            <a:fillRect/>
          </a:stretch>
        </p:blipFill>
        <p:spPr bwMode="auto">
          <a:xfrm rot="-5400000">
            <a:off x="3892551" y="2308225"/>
            <a:ext cx="5516562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Bild 5" descr="Bild10Aufl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7084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FF1C7E-A6E0-A347-9A76-FE9037BA3BA7}" type="slidenum">
              <a:rPr lang="en-US" sz="1400">
                <a:solidFill>
                  <a:srgbClr val="CC66FF"/>
                </a:solidFill>
              </a:rPr>
              <a:pPr/>
              <a:t>8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Übungsbuch dazu …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sz="2000">
                <a:latin typeface="Tahoma" charset="0"/>
              </a:rPr>
              <a:t>Lösungsvorschläge zu den Übungsaufgaben des Buchs</a:t>
            </a:r>
          </a:p>
          <a:p>
            <a:r>
              <a:rPr lang="de-DE" sz="2000">
                <a:latin typeface="Tahoma" charset="0"/>
              </a:rPr>
              <a:t>Video-Aufzeichnungen von Vorlesungen</a:t>
            </a:r>
          </a:p>
          <a:p>
            <a:pPr lvl="1"/>
            <a:r>
              <a:rPr lang="de-DE" sz="2000">
                <a:latin typeface="Tahoma" charset="0"/>
              </a:rPr>
              <a:t>Decken (fast) den gesamten Inhalt des Buchs ab</a:t>
            </a:r>
          </a:p>
          <a:p>
            <a:r>
              <a:rPr lang="de-DE" sz="2000">
                <a:latin typeface="Tahoma" charset="0"/>
              </a:rPr>
              <a:t>Folien </a:t>
            </a:r>
          </a:p>
          <a:p>
            <a:pPr lvl="1"/>
            <a:r>
              <a:rPr lang="de-DE" sz="2000">
                <a:latin typeface="Tahoma" charset="0"/>
              </a:rPr>
              <a:t>Ppt-Format</a:t>
            </a:r>
          </a:p>
          <a:p>
            <a:pPr lvl="1"/>
            <a:r>
              <a:rPr lang="de-DE" sz="2000">
                <a:latin typeface="Tahoma" charset="0"/>
              </a:rPr>
              <a:t>Pdf-Format</a:t>
            </a:r>
          </a:p>
          <a:p>
            <a:r>
              <a:rPr lang="de-DE" sz="2000">
                <a:latin typeface="Tahoma" charset="0"/>
              </a:rPr>
              <a:t>Programm(fragmente) für Implementierungsaufgaben</a:t>
            </a:r>
          </a:p>
          <a:p>
            <a:pPr lvl="1"/>
            <a:r>
              <a:rPr lang="de-DE" sz="2000">
                <a:latin typeface="Tahoma" charset="0"/>
              </a:rPr>
              <a:t>IBM DB2</a:t>
            </a:r>
          </a:p>
          <a:p>
            <a:pPr lvl="1"/>
            <a:r>
              <a:rPr lang="de-DE" sz="2000">
                <a:latin typeface="Tahoma" charset="0"/>
              </a:rPr>
              <a:t>Oracle</a:t>
            </a:r>
          </a:p>
          <a:p>
            <a:pPr lvl="1"/>
            <a:r>
              <a:rPr lang="de-DE" sz="2000">
                <a:latin typeface="Tahoma" charset="0"/>
              </a:rPr>
              <a:t>MS SQL Server</a:t>
            </a:r>
          </a:p>
          <a:p>
            <a:r>
              <a:rPr lang="de-DE" sz="2000">
                <a:latin typeface="Tahoma" charset="0"/>
              </a:rPr>
              <a:t>Skripte für den Aufbau der Beispiel-Datenbank(en)</a:t>
            </a:r>
          </a:p>
        </p:txBody>
      </p:sp>
      <p:sp>
        <p:nvSpPr>
          <p:cNvPr id="26628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>
              <a:latin typeface="Tahoma" charset="0"/>
            </a:endParaRPr>
          </a:p>
        </p:txBody>
      </p:sp>
      <p:pic>
        <p:nvPicPr>
          <p:cNvPr id="26629" name="Bild 6" descr="Deckblatt_Übungsbuch_Datenbaksyste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-3082" r="-5022" b="23315"/>
          <a:stretch>
            <a:fillRect/>
          </a:stretch>
        </p:blipFill>
        <p:spPr bwMode="auto">
          <a:xfrm rot="-5400000">
            <a:off x="3771107" y="1735931"/>
            <a:ext cx="62103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7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0C306D-B200-724D-92FA-EC5BBE3A4786}" type="slidenum">
              <a:rPr lang="en-US" sz="1400">
                <a:solidFill>
                  <a:srgbClr val="CC66FF"/>
                </a:solidFill>
              </a:rPr>
              <a:pPr/>
              <a:t>9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de-DE" sz="3200">
                <a:latin typeface="Arial Black" charset="0"/>
              </a:rPr>
              <a:t>Literatur: Alternativ und weiterführend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de-DE" b="1">
                <a:latin typeface="Tahoma" charset="0"/>
              </a:rPr>
              <a:t>A. Kemper , A. Eickler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>
                <a:latin typeface="Tahoma" charset="0"/>
              </a:rPr>
              <a:t>	Datenbanksysteme – Eine Einführung.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>
                <a:latin typeface="Tahoma" charset="0"/>
              </a:rPr>
              <a:t>	Oldenbourg Verlag, 2015. 10. Auflage.</a:t>
            </a:r>
          </a:p>
          <a:p>
            <a:pPr>
              <a:lnSpc>
                <a:spcPct val="80000"/>
              </a:lnSpc>
            </a:pPr>
            <a:r>
              <a:rPr lang="de-DE" b="1">
                <a:latin typeface="Tahoma" charset="0"/>
              </a:rPr>
              <a:t>A. Kemper, M. Wimmer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>
                <a:latin typeface="Tahoma" charset="0"/>
              </a:rPr>
              <a:t>    Übungsbuch Datenbanksysteme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 b="1">
                <a:latin typeface="Tahoma" charset="0"/>
              </a:rPr>
              <a:t>    Oldenbourg Verlag, 3. Auflage, 2012.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A. Silberschatz, H. F. Korth und S. Sudarshan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r>
              <a:rPr lang="de-DE">
                <a:latin typeface="Tahoma" charset="0"/>
              </a:rPr>
              <a:t>	Database System Concepts, 5. Auflage, McGraw-Hill Book Co., 2005.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R. Elmasri, S.B. Navathe: Fundamentals of Database Systems, Benjamin Cummings, 	Redwood City, Ca, USA, 5. Auflage, 2006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R. Ramakrishnan, J. Gehrke: Database Management Systems, 3. Auflage, 2009.</a:t>
            </a:r>
          </a:p>
          <a:p>
            <a:pPr>
              <a:lnSpc>
                <a:spcPct val="80000"/>
              </a:lnSpc>
            </a:pPr>
            <a:r>
              <a:rPr lang="de-DE">
                <a:latin typeface="Tahoma" charset="0"/>
              </a:rPr>
              <a:t>G. Vossen : Datenmodelle, Datenbanksprachen und Datenbank-Management-Systeme. 	5. Auflage, Oldenbourg, 2008.</a:t>
            </a:r>
          </a:p>
          <a:p>
            <a:pPr>
              <a:lnSpc>
                <a:spcPct val="80000"/>
              </a:lnSpc>
              <a:buFont typeface="Webdings" charset="0"/>
              <a:buNone/>
            </a:pPr>
            <a:endParaRPr lang="de-DE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4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602</Words>
  <Application>Microsoft Macintosh PowerPoint</Application>
  <PresentationFormat>Bildschirmpräsentation (4:3)</PresentationFormat>
  <Paragraphs>290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ＭＳ Ｐゴシック</vt:lpstr>
      <vt:lpstr>Tahoma</vt:lpstr>
      <vt:lpstr>Times New Roman</vt:lpstr>
      <vt:lpstr>Webdings</vt:lpstr>
      <vt:lpstr>Wingdings</vt:lpstr>
      <vt:lpstr>1_ErwHashing</vt:lpstr>
      <vt:lpstr>Grundlagen Datenbanken (GDB) </vt:lpstr>
      <vt:lpstr>PowerPoint-Präsentation</vt:lpstr>
      <vt:lpstr>Homepage der Vorlesung … …. im WS 18/19</vt:lpstr>
      <vt:lpstr> Datenbanksysteme  Eine Einführung  </vt:lpstr>
      <vt:lpstr>PowerPoint-Präsentation</vt:lpstr>
      <vt:lpstr>PowerPoint-Präsentation</vt:lpstr>
      <vt:lpstr>Komplementäres Übungsbuch</vt:lpstr>
      <vt:lpstr>Übungsbuch dazu …</vt:lpstr>
      <vt:lpstr>Literatur: Alternativ und weiterführend</vt:lpstr>
      <vt:lpstr>PowerPoint-Präsentation</vt:lpstr>
      <vt:lpstr>PowerPoint-Präsentation</vt:lpstr>
      <vt:lpstr>Motivation für den Einsatz eines Datenbank-Verwaltungssystems</vt:lpstr>
      <vt:lpstr>PowerPoint-Präsentation</vt:lpstr>
      <vt:lpstr>Die Abstraktionsebenen eines Datenbanksystems</vt:lpstr>
      <vt:lpstr>Datenmodellierung</vt:lpstr>
      <vt:lpstr>Modellierung einer kleinen Beispielanwendung</vt:lpstr>
      <vt:lpstr>Logische Datenmodelle</vt:lpstr>
      <vt:lpstr>Das relationale Datenmodell</vt:lpstr>
      <vt:lpstr>PowerPoint-Präsentation</vt:lpstr>
    </vt:vector>
  </TitlesOfParts>
  <Company>Universität Passau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120</cp:revision>
  <cp:lastPrinted>2013-10-09T13:40:44Z</cp:lastPrinted>
  <dcterms:created xsi:type="dcterms:W3CDTF">2001-02-01T15:15:28Z</dcterms:created>
  <dcterms:modified xsi:type="dcterms:W3CDTF">2018-10-15T08:36:28Z</dcterms:modified>
</cp:coreProperties>
</file>