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</p:sldMasterIdLst>
  <p:notesMasterIdLst>
    <p:notesMasterId r:id="rId97"/>
  </p:notesMasterIdLst>
  <p:handoutMasterIdLst>
    <p:handoutMasterId r:id="rId98"/>
  </p:handoutMasterIdLst>
  <p:sldIdLst>
    <p:sldId id="818" r:id="rId7"/>
    <p:sldId id="819" r:id="rId8"/>
    <p:sldId id="820" r:id="rId9"/>
    <p:sldId id="821" r:id="rId10"/>
    <p:sldId id="822" r:id="rId11"/>
    <p:sldId id="823" r:id="rId12"/>
    <p:sldId id="824" r:id="rId13"/>
    <p:sldId id="825" r:id="rId14"/>
    <p:sldId id="826" r:id="rId15"/>
    <p:sldId id="827" r:id="rId16"/>
    <p:sldId id="828" r:id="rId17"/>
    <p:sldId id="829" r:id="rId18"/>
    <p:sldId id="830" r:id="rId19"/>
    <p:sldId id="831" r:id="rId20"/>
    <p:sldId id="832" r:id="rId21"/>
    <p:sldId id="833" r:id="rId22"/>
    <p:sldId id="834" r:id="rId23"/>
    <p:sldId id="835" r:id="rId24"/>
    <p:sldId id="836" r:id="rId25"/>
    <p:sldId id="837" r:id="rId26"/>
    <p:sldId id="838" r:id="rId27"/>
    <p:sldId id="839" r:id="rId28"/>
    <p:sldId id="840" r:id="rId29"/>
    <p:sldId id="841" r:id="rId30"/>
    <p:sldId id="842" r:id="rId31"/>
    <p:sldId id="843" r:id="rId32"/>
    <p:sldId id="844" r:id="rId33"/>
    <p:sldId id="845" r:id="rId34"/>
    <p:sldId id="846" r:id="rId35"/>
    <p:sldId id="847" r:id="rId36"/>
    <p:sldId id="848" r:id="rId37"/>
    <p:sldId id="849" r:id="rId38"/>
    <p:sldId id="850" r:id="rId39"/>
    <p:sldId id="851" r:id="rId40"/>
    <p:sldId id="852" r:id="rId41"/>
    <p:sldId id="853" r:id="rId42"/>
    <p:sldId id="854" r:id="rId43"/>
    <p:sldId id="855" r:id="rId44"/>
    <p:sldId id="856" r:id="rId45"/>
    <p:sldId id="857" r:id="rId46"/>
    <p:sldId id="858" r:id="rId47"/>
    <p:sldId id="859" r:id="rId48"/>
    <p:sldId id="860" r:id="rId49"/>
    <p:sldId id="861" r:id="rId50"/>
    <p:sldId id="862" r:id="rId51"/>
    <p:sldId id="863" r:id="rId52"/>
    <p:sldId id="864" r:id="rId53"/>
    <p:sldId id="865" r:id="rId54"/>
    <p:sldId id="866" r:id="rId55"/>
    <p:sldId id="867" r:id="rId56"/>
    <p:sldId id="868" r:id="rId57"/>
    <p:sldId id="869" r:id="rId58"/>
    <p:sldId id="870" r:id="rId59"/>
    <p:sldId id="871" r:id="rId60"/>
    <p:sldId id="872" r:id="rId61"/>
    <p:sldId id="873" r:id="rId62"/>
    <p:sldId id="874" r:id="rId63"/>
    <p:sldId id="875" r:id="rId64"/>
    <p:sldId id="876" r:id="rId65"/>
    <p:sldId id="877" r:id="rId66"/>
    <p:sldId id="878" r:id="rId67"/>
    <p:sldId id="879" r:id="rId68"/>
    <p:sldId id="880" r:id="rId69"/>
    <p:sldId id="881" r:id="rId70"/>
    <p:sldId id="882" r:id="rId71"/>
    <p:sldId id="883" r:id="rId72"/>
    <p:sldId id="884" r:id="rId73"/>
    <p:sldId id="885" r:id="rId74"/>
    <p:sldId id="886" r:id="rId75"/>
    <p:sldId id="887" r:id="rId76"/>
    <p:sldId id="888" r:id="rId77"/>
    <p:sldId id="889" r:id="rId78"/>
    <p:sldId id="890" r:id="rId79"/>
    <p:sldId id="891" r:id="rId80"/>
    <p:sldId id="892" r:id="rId81"/>
    <p:sldId id="893" r:id="rId82"/>
    <p:sldId id="894" r:id="rId83"/>
    <p:sldId id="895" r:id="rId84"/>
    <p:sldId id="896" r:id="rId85"/>
    <p:sldId id="897" r:id="rId86"/>
    <p:sldId id="898" r:id="rId87"/>
    <p:sldId id="899" r:id="rId88"/>
    <p:sldId id="900" r:id="rId89"/>
    <p:sldId id="901" r:id="rId90"/>
    <p:sldId id="902" r:id="rId91"/>
    <p:sldId id="903" r:id="rId92"/>
    <p:sldId id="904" r:id="rId93"/>
    <p:sldId id="905" r:id="rId94"/>
    <p:sldId id="906" r:id="rId95"/>
    <p:sldId id="907" r:id="rId96"/>
  </p:sldIdLst>
  <p:sldSz cx="9144000" cy="5143500" type="screen16x9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8C6EA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85" autoAdjust="0"/>
    <p:restoredTop sz="88272" autoAdjust="0"/>
  </p:normalViewPr>
  <p:slideViewPr>
    <p:cSldViewPr snapToGrid="0">
      <p:cViewPr>
        <p:scale>
          <a:sx n="216" d="100"/>
          <a:sy n="216" d="100"/>
        </p:scale>
        <p:origin x="496" y="125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-810" y="-96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esProps" Target="pres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00" Type="http://schemas.openxmlformats.org/officeDocument/2006/relationships/viewProps" Target="viewProps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02/03/2020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02/03/2020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89F49-68F5-4C0B-A675-208BEB42D2AE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79409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747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045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129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7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1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3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57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419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675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81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878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087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983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5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26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681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837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445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90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421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23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348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250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511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07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464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058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9491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33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82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040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11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35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1335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2082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9559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036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679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396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973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805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6508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6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256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4678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771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380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282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8865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6230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5706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1904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581B1F-5343-4DFA-91D0-E0E6B367D0A6}" type="slidenum">
              <a:rPr lang="de-DE">
                <a:latin typeface="Arial" pitchFamily="34" charset="0"/>
              </a:rPr>
              <a:pPr/>
              <a:t>71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75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1914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D3AE5B-6BE4-46C9-9086-CFC146B07695}" type="slidenum">
              <a:rPr lang="de-DE">
                <a:latin typeface="Arial" pitchFamily="34" charset="0"/>
              </a:rPr>
              <a:pPr/>
              <a:t>72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550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192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45D648-C354-4E81-A9DD-731516E58BD9}" type="slidenum">
              <a:rPr lang="de-DE">
                <a:latin typeface="Arial" pitchFamily="34" charset="0"/>
              </a:rPr>
              <a:pPr/>
              <a:t>73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98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979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193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25445-6FC9-48EF-9490-DA2E0609DB14}" type="slidenum">
              <a:rPr lang="de-DE">
                <a:latin typeface="Arial" pitchFamily="34" charset="0"/>
              </a:rPr>
              <a:pPr/>
              <a:t>74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324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1945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6C016-B649-42CD-880D-7FEA64082251}" type="slidenum">
              <a:rPr lang="de-DE">
                <a:latin typeface="Arial" pitchFamily="34" charset="0"/>
              </a:rPr>
              <a:pPr/>
              <a:t>75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88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195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CCE248-0617-4113-9FC3-58117F1758C1}" type="slidenum">
              <a:rPr lang="de-DE">
                <a:latin typeface="Arial" pitchFamily="34" charset="0"/>
              </a:rPr>
              <a:pPr/>
              <a:t>76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243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E81E9-F799-4DD6-8914-6048A40F86F0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8090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E81E9-F799-4DD6-8914-6048A40F86F0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4080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E81E9-F799-4DD6-8914-6048A40F86F0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3123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E81E9-F799-4DD6-8914-6048A40F86F0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5979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322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5994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08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3558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030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9111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8082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593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2113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463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96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81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800600"/>
            <a:ext cx="29718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5EC0B-2767-478F-8038-52D33C6752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99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371600"/>
            <a:ext cx="82296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4350"/>
            <a:ext cx="7721600" cy="85725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Hier klicken, um Master-Titelformat zu bearbeiten.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2914650"/>
            <a:ext cx="6400800" cy="1328738"/>
          </a:xfrm>
          <a:prstGeom prst="rect">
            <a:avLst/>
          </a:prstGeom>
        </p:spPr>
        <p:txBody>
          <a:bodyPr/>
          <a:lstStyle>
            <a:lvl1pPr marL="0" indent="0">
              <a:buFont typeface="Webdings" pitchFamily="18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Hier klicken, um Master-Untertitelformat zu bearbeiten.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04000" y="4672012"/>
            <a:ext cx="1828800" cy="385763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251D4A8B-201E-4F38-8B91-AFA4A723800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201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Relationship Id="rId3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theme" Target="../theme/theme4.xml"/><Relationship Id="rId10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5.xml"/><Relationship Id="rId3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6.xml"/><Relationship Id="rId3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7829538" cy="28851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Bild 8" descr="20150416 tum logo blau png final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61787" y="74618"/>
            <a:ext cx="604774" cy="318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13" r:id="rId2"/>
    <p:sldLayoutId id="2147483715" r:id="rId3"/>
  </p:sldLayoutIdLst>
  <p:hf hdr="0" ft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4922462"/>
            <a:ext cx="1115376" cy="210507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‹Nr.›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 l="398" t="14167" b="108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Lehrstuhl für Mustertechnik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Fakultät für Musterverfahren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8007" y="225281"/>
            <a:ext cx="6172200" cy="857250"/>
          </a:xfrm>
        </p:spPr>
        <p:txBody>
          <a:bodyPr/>
          <a:lstStyle/>
          <a:p>
            <a:r>
              <a:rPr lang="de-DE" sz="2700" dirty="0">
                <a:solidFill>
                  <a:srgbClr val="FF0000"/>
                </a:solidFill>
              </a:rPr>
              <a:t>Big Data</a:t>
            </a:r>
            <a:r>
              <a:rPr lang="de-DE" sz="2700" dirty="0"/>
              <a:t>: Neue Entwicklungen im Datenbankbereich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95736" y="1657350"/>
            <a:ext cx="5805264" cy="3200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Semantic</a:t>
            </a:r>
            <a:r>
              <a:rPr lang="de-DE" dirty="0" smtClean="0"/>
              <a:t> Web: RDF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Datenströme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Information </a:t>
            </a:r>
            <a:r>
              <a:rPr lang="de-DE" dirty="0" err="1" smtClean="0"/>
              <a:t>Retrieval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Graph Exploration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: Massiv parallele </a:t>
            </a:r>
            <a:r>
              <a:rPr lang="de-DE" dirty="0" smtClean="0"/>
              <a:t>Verarbeitung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Peer </a:t>
            </a:r>
            <a:r>
              <a:rPr lang="de-DE" dirty="0" err="1" smtClean="0"/>
              <a:t>to</a:t>
            </a:r>
            <a:r>
              <a:rPr lang="de-DE" dirty="0" smtClean="0"/>
              <a:t> Peer Informationssysteme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Key Value Stores / </a:t>
            </a:r>
            <a:r>
              <a:rPr lang="de-DE" dirty="0" err="1" smtClean="0"/>
              <a:t>NoSQL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Multi-</a:t>
            </a:r>
            <a:r>
              <a:rPr lang="de-DE" dirty="0" err="1" smtClean="0"/>
              <a:t>Tenancy</a:t>
            </a:r>
            <a:r>
              <a:rPr lang="de-DE" dirty="0" smtClean="0"/>
              <a:t>/</a:t>
            </a:r>
            <a:r>
              <a:rPr lang="de-DE" dirty="0" err="1" smtClean="0"/>
              <a:t>Cloud</a:t>
            </a:r>
            <a:r>
              <a:rPr lang="de-DE" dirty="0" smtClean="0"/>
              <a:t>-Datenbanken</a:t>
            </a:r>
          </a:p>
          <a:p>
            <a:endParaRPr lang="de-DE" sz="1500" dirty="0"/>
          </a:p>
          <a:p>
            <a:pPr>
              <a:buFont typeface="Webdings" pitchFamily="18" charset="2"/>
              <a:buChar char="="/>
            </a:pPr>
            <a:endParaRPr lang="de-DE" sz="1500" dirty="0"/>
          </a:p>
          <a:p>
            <a:pPr>
              <a:buFont typeface="Webdings" pitchFamily="18" charset="2"/>
              <a:buChar char="="/>
            </a:pPr>
            <a:endParaRPr lang="de-DE" sz="13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1D4A8B-201E-4F38-8B91-AFA4A723800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SPARQL: Die RDF Anfragesprache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PREFIX ex: &lt;http://www.example.org&gt;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?</a:t>
            </a:r>
            <a:r>
              <a:rPr lang="de-DE" dirty="0" err="1" smtClean="0"/>
              <a:t>KempersBuecherTitel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ex:Autor</a:t>
            </a:r>
            <a:r>
              <a:rPr lang="de-DE" dirty="0" smtClean="0"/>
              <a:t> ?k.</a:t>
            </a:r>
          </a:p>
          <a:p>
            <a:pPr>
              <a:buNone/>
            </a:pPr>
            <a:r>
              <a:rPr lang="de-DE" dirty="0" smtClean="0"/>
              <a:t>    ?k </a:t>
            </a:r>
            <a:r>
              <a:rPr lang="de-DE" dirty="0" err="1" smtClean="0"/>
              <a:t>ex:NachName</a:t>
            </a:r>
            <a:r>
              <a:rPr lang="de-DE" dirty="0" smtClean="0"/>
              <a:t> "Kemper".</a:t>
            </a:r>
          </a:p>
          <a:p>
            <a:pPr>
              <a:buNone/>
            </a:pPr>
            <a:r>
              <a:rPr lang="de-DE" dirty="0" smtClean="0"/>
              <a:t>  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ex:Titel</a:t>
            </a:r>
            <a:r>
              <a:rPr lang="de-DE" dirty="0" smtClean="0"/>
              <a:t> ?</a:t>
            </a:r>
            <a:r>
              <a:rPr lang="de-DE" dirty="0" err="1" smtClean="0"/>
              <a:t>KempersBuecherTitel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}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23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SPARQL: Die RDF Anfragesprache</a:t>
            </a:r>
            <a:br>
              <a:rPr lang="de-DE" dirty="0" smtClean="0"/>
            </a:br>
            <a:r>
              <a:rPr lang="de-DE" dirty="0" smtClean="0"/>
              <a:t>Union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PREFIX ex: &lt;http://www.example.org&gt;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?</a:t>
            </a:r>
            <a:r>
              <a:rPr lang="de-DE" dirty="0" err="1" smtClean="0"/>
              <a:t>KempersOderEicklersBuecherTitel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{ 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ex:Autor</a:t>
            </a:r>
            <a:r>
              <a:rPr lang="de-DE" dirty="0" smtClean="0"/>
              <a:t> ?k.</a:t>
            </a:r>
          </a:p>
          <a:p>
            <a:pPr>
              <a:buNone/>
            </a:pPr>
            <a:r>
              <a:rPr lang="de-DE" dirty="0" smtClean="0"/>
              <a:t>      ?k </a:t>
            </a:r>
            <a:r>
              <a:rPr lang="de-DE" dirty="0" err="1" smtClean="0"/>
              <a:t>ex:NachName</a:t>
            </a:r>
            <a:r>
              <a:rPr lang="de-DE" dirty="0" smtClean="0"/>
              <a:t> "Kemper".</a:t>
            </a:r>
          </a:p>
          <a:p>
            <a:pPr>
              <a:buNone/>
            </a:pPr>
            <a:r>
              <a:rPr lang="de-DE" dirty="0" smtClean="0"/>
              <a:t>    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ex:Titel</a:t>
            </a:r>
            <a:r>
              <a:rPr lang="de-DE" dirty="0" smtClean="0"/>
              <a:t> ?</a:t>
            </a:r>
            <a:r>
              <a:rPr lang="de-DE" dirty="0" err="1" smtClean="0"/>
              <a:t>KempersOderEicklersBuecherTitel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  } UNION</a:t>
            </a:r>
          </a:p>
          <a:p>
            <a:pPr>
              <a:buNone/>
            </a:pPr>
            <a:r>
              <a:rPr lang="de-DE" dirty="0" smtClean="0"/>
              <a:t>  {   ?</a:t>
            </a:r>
            <a:r>
              <a:rPr lang="de-DE" dirty="0" err="1" smtClean="0"/>
              <a:t>EicklersBuecher</a:t>
            </a:r>
            <a:r>
              <a:rPr lang="de-DE" dirty="0" smtClean="0"/>
              <a:t> </a:t>
            </a:r>
            <a:r>
              <a:rPr lang="de-DE" dirty="0" err="1" smtClean="0"/>
              <a:t>ex:Autor</a:t>
            </a:r>
            <a:r>
              <a:rPr lang="de-DE" dirty="0" smtClean="0"/>
              <a:t> ?k.</a:t>
            </a:r>
          </a:p>
          <a:p>
            <a:pPr>
              <a:buNone/>
            </a:pPr>
            <a:r>
              <a:rPr lang="de-DE" dirty="0" smtClean="0"/>
              <a:t>      ?k </a:t>
            </a:r>
            <a:r>
              <a:rPr lang="de-DE" dirty="0" err="1" smtClean="0"/>
              <a:t>ex:NachName</a:t>
            </a:r>
            <a:r>
              <a:rPr lang="de-DE" dirty="0" smtClean="0"/>
              <a:t> "</a:t>
            </a:r>
            <a:r>
              <a:rPr lang="de-DE" dirty="0" err="1" smtClean="0"/>
              <a:t>Eickler</a:t>
            </a:r>
            <a:r>
              <a:rPr lang="de-DE" dirty="0" smtClean="0"/>
              <a:t>".</a:t>
            </a:r>
          </a:p>
          <a:p>
            <a:pPr>
              <a:buNone/>
            </a:pPr>
            <a:r>
              <a:rPr lang="de-DE" dirty="0" smtClean="0"/>
              <a:t>      ?</a:t>
            </a:r>
            <a:r>
              <a:rPr lang="de-DE" dirty="0" err="1" smtClean="0"/>
              <a:t>EicklersBuecher</a:t>
            </a:r>
            <a:r>
              <a:rPr lang="de-DE" dirty="0" smtClean="0"/>
              <a:t> </a:t>
            </a:r>
            <a:r>
              <a:rPr lang="de-DE" dirty="0" err="1" smtClean="0"/>
              <a:t>ex:Titel</a:t>
            </a:r>
            <a:r>
              <a:rPr lang="de-DE" dirty="0" smtClean="0"/>
              <a:t> ?</a:t>
            </a:r>
            <a:r>
              <a:rPr lang="de-DE" dirty="0" err="1" smtClean="0"/>
              <a:t>KempersOderEicklersBuecherTitel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} }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2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SPARQL: Die RDF Anfragesprache</a:t>
            </a:r>
            <a:br>
              <a:rPr lang="de-DE" dirty="0" smtClean="0"/>
            </a:br>
            <a:r>
              <a:rPr lang="de-DE" dirty="0" smtClean="0"/>
              <a:t>optional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PREFIX ex: &lt;http://www.example.org&gt;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?</a:t>
            </a:r>
            <a:r>
              <a:rPr lang="de-DE" dirty="0" err="1" smtClean="0"/>
              <a:t>KempersBuecherTitel</a:t>
            </a:r>
            <a:r>
              <a:rPr lang="de-DE" dirty="0" smtClean="0"/>
              <a:t> ?</a:t>
            </a:r>
            <a:r>
              <a:rPr lang="de-DE" dirty="0" err="1" smtClean="0"/>
              <a:t>KempersBuecherISBN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ex:Autor</a:t>
            </a:r>
            <a:r>
              <a:rPr lang="de-DE" dirty="0" smtClean="0"/>
              <a:t> ?k.</a:t>
            </a:r>
          </a:p>
          <a:p>
            <a:pPr>
              <a:buNone/>
            </a:pPr>
            <a:r>
              <a:rPr lang="de-DE" dirty="0" smtClean="0"/>
              <a:t>    ?k </a:t>
            </a:r>
            <a:r>
              <a:rPr lang="de-DE" dirty="0" err="1" smtClean="0"/>
              <a:t>ex:NachName</a:t>
            </a:r>
            <a:r>
              <a:rPr lang="de-DE" dirty="0" smtClean="0"/>
              <a:t> "Kemper".</a:t>
            </a:r>
          </a:p>
          <a:p>
            <a:pPr>
              <a:buNone/>
            </a:pPr>
            <a:r>
              <a:rPr lang="de-DE" dirty="0" smtClean="0"/>
              <a:t>  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ex:Titel</a:t>
            </a:r>
            <a:r>
              <a:rPr lang="de-DE" dirty="0" smtClean="0"/>
              <a:t> ?</a:t>
            </a:r>
            <a:r>
              <a:rPr lang="de-DE" dirty="0" err="1" smtClean="0"/>
              <a:t>KempersBuecherTitel</a:t>
            </a:r>
            <a:r>
              <a:rPr lang="de-DE" dirty="0" smtClean="0"/>
              <a:t>. </a:t>
            </a:r>
          </a:p>
          <a:p>
            <a:pPr>
              <a:buNone/>
            </a:pPr>
            <a:r>
              <a:rPr lang="de-DE" dirty="0" smtClean="0"/>
              <a:t>    OPTIONAL {  ?</a:t>
            </a:r>
            <a:r>
              <a:rPr lang="de-DE" dirty="0" err="1" smtClean="0"/>
              <a:t>KempersBuecher</a:t>
            </a:r>
            <a:r>
              <a:rPr lang="de-DE" dirty="0" smtClean="0"/>
              <a:t> </a:t>
            </a:r>
            <a:r>
              <a:rPr lang="de-DE" dirty="0" err="1" smtClean="0"/>
              <a:t>ex:hatISBN</a:t>
            </a:r>
            <a:r>
              <a:rPr lang="de-DE" dirty="0" smtClean="0"/>
              <a:t> ?</a:t>
            </a:r>
            <a:r>
              <a:rPr lang="de-DE" dirty="0" err="1" smtClean="0"/>
              <a:t>KempersBuecherISBN</a:t>
            </a:r>
            <a:r>
              <a:rPr lang="de-DE" dirty="0" smtClean="0"/>
              <a:t>  }</a:t>
            </a:r>
          </a:p>
          <a:p>
            <a:pPr>
              <a:buNone/>
            </a:pPr>
            <a:r>
              <a:rPr lang="de-DE" dirty="0" smtClean="0"/>
              <a:t>}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4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SPARQL: Die RDF Anfragesprache</a:t>
            </a:r>
            <a:br>
              <a:rPr lang="de-DE" dirty="0" smtClean="0"/>
            </a:br>
            <a:r>
              <a:rPr lang="de-DE" dirty="0" smtClean="0"/>
              <a:t>filter</a:t>
            </a:r>
            <a:endParaRPr lang="de-DE" dirty="0"/>
          </a:p>
        </p:txBody>
      </p:sp>
      <p:pic>
        <p:nvPicPr>
          <p:cNvPr id="3317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626" y="1383618"/>
            <a:ext cx="772285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46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SPARQL: Die RDF Anfragesprache</a:t>
            </a:r>
            <a:br>
              <a:rPr lang="de-DE" dirty="0" smtClean="0"/>
            </a:br>
            <a:r>
              <a:rPr lang="de-DE" dirty="0" err="1" smtClean="0"/>
              <a:t>count</a:t>
            </a:r>
            <a:r>
              <a:rPr lang="de-DE" dirty="0" smtClean="0"/>
              <a:t>-Aggregation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PREFIX ex: &lt;http://www.example.org&gt;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COUNT ?</a:t>
            </a:r>
            <a:r>
              <a:rPr lang="de-DE" dirty="0" err="1" smtClean="0"/>
              <a:t>verlag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  </a:t>
            </a:r>
          </a:p>
          <a:p>
            <a:pPr>
              <a:buNone/>
            </a:pPr>
            <a:r>
              <a:rPr lang="de-DE" dirty="0" smtClean="0"/>
              <a:t>     ?buch </a:t>
            </a:r>
            <a:r>
              <a:rPr lang="de-DE" dirty="0" err="1" smtClean="0"/>
              <a:t>ex:verlegtBei</a:t>
            </a:r>
            <a:r>
              <a:rPr lang="de-DE" dirty="0" smtClean="0"/>
              <a:t> ?</a:t>
            </a:r>
            <a:r>
              <a:rPr lang="de-DE" dirty="0" err="1" smtClean="0"/>
              <a:t>verlag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}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	Für SQL-affine Leser ist diese Anfrage etwas gewöhnungsbedürftig, da man ja in der Tat die Bücher zählen will. Die SPARQL-Formulierung zielt aber darauf ab, die Anzahl der Vorkommnisse des Musters </a:t>
            </a:r>
            <a:r>
              <a:rPr lang="de-DE" b="1" dirty="0" smtClean="0"/>
              <a:t>„?buch </a:t>
            </a:r>
            <a:r>
              <a:rPr lang="de-DE" b="1" dirty="0" err="1" smtClean="0"/>
              <a:t>ex:verlegtBei</a:t>
            </a:r>
            <a:r>
              <a:rPr lang="de-DE" b="1" dirty="0" smtClean="0"/>
              <a:t> ?</a:t>
            </a:r>
            <a:r>
              <a:rPr lang="de-DE" b="1" dirty="0" err="1" smtClean="0"/>
              <a:t>verlag</a:t>
            </a:r>
            <a:r>
              <a:rPr lang="de-DE" b="1" dirty="0" smtClean="0"/>
              <a:t>“ </a:t>
            </a:r>
            <a:r>
              <a:rPr lang="de-DE" dirty="0" smtClean="0"/>
              <a:t>für jeden </a:t>
            </a:r>
            <a:r>
              <a:rPr lang="de-DE" b="1" dirty="0" smtClean="0"/>
              <a:t>?</a:t>
            </a:r>
            <a:r>
              <a:rPr lang="de-DE" b="1" dirty="0" err="1" smtClean="0"/>
              <a:t>verlag</a:t>
            </a:r>
            <a:r>
              <a:rPr lang="de-DE" b="1" dirty="0" smtClean="0"/>
              <a:t> </a:t>
            </a:r>
            <a:r>
              <a:rPr lang="de-DE" dirty="0" smtClean="0"/>
              <a:t>zu zählen.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48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58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einer RDF-Datenbank: RDF-3X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 cstate="print"/>
          <a:srcRect l="25394" t="10470" r="24994" b="22751"/>
          <a:stretch>
            <a:fillRect/>
          </a:stretch>
        </p:blipFill>
        <p:spPr bwMode="auto">
          <a:xfrm>
            <a:off x="2303748" y="759477"/>
            <a:ext cx="5211198" cy="438402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33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B-Bäume … so viele wie möglich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405" y="521494"/>
            <a:ext cx="7085991" cy="462200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3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Kompressionstechnik: </a:t>
            </a:r>
            <a:r>
              <a:rPr lang="de-DE" dirty="0" err="1" smtClean="0"/>
              <a:t>Dictionary</a:t>
            </a:r>
            <a:r>
              <a:rPr lang="de-DE" dirty="0" smtClean="0"/>
              <a:t> und Präfix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3000" y="735546"/>
            <a:ext cx="6858000" cy="4407954"/>
          </a:xfrm>
        </p:spPr>
        <p:txBody>
          <a:bodyPr/>
          <a:lstStyle/>
          <a:p>
            <a:r>
              <a:rPr lang="de-DE" dirty="0" smtClean="0"/>
              <a:t>Jedes Tripel </a:t>
            </a:r>
            <a:r>
              <a:rPr lang="de-DE" dirty="0" smtClean="0"/>
              <a:t>(</a:t>
            </a:r>
            <a:r>
              <a:rPr lang="de-DE" dirty="0" err="1" smtClean="0"/>
              <a:t>s,p,o</a:t>
            </a:r>
            <a:r>
              <a:rPr lang="de-DE" dirty="0" smtClean="0"/>
              <a:t>) </a:t>
            </a:r>
            <a:r>
              <a:rPr lang="de-DE" dirty="0" smtClean="0"/>
              <a:t>wird also genau 6 mal repliziert abgelegt -- allerdings in permutierter Subjekt/Prädikat/Objekt-Reihenfolge, nämlich </a:t>
            </a:r>
          </a:p>
          <a:p>
            <a:pPr lvl="1"/>
            <a:r>
              <a:rPr lang="de-DE" dirty="0" smtClean="0"/>
              <a:t>(</a:t>
            </a:r>
            <a:r>
              <a:rPr lang="de-DE" dirty="0" err="1" smtClean="0"/>
              <a:t>p,s,o</a:t>
            </a:r>
            <a:r>
              <a:rPr lang="de-DE" dirty="0" smtClean="0"/>
              <a:t>), (</a:t>
            </a:r>
            <a:r>
              <a:rPr lang="de-DE" dirty="0" err="1" smtClean="0"/>
              <a:t>s,p,o</a:t>
            </a:r>
            <a:r>
              <a:rPr lang="de-DE" dirty="0" smtClean="0"/>
              <a:t>), (</a:t>
            </a:r>
            <a:r>
              <a:rPr lang="de-DE" dirty="0" err="1" smtClean="0"/>
              <a:t>p,o,s</a:t>
            </a:r>
            <a:r>
              <a:rPr lang="de-DE" dirty="0" smtClean="0"/>
              <a:t>), (</a:t>
            </a:r>
            <a:r>
              <a:rPr lang="de-DE" dirty="0" err="1" smtClean="0"/>
              <a:t>o,s,p</a:t>
            </a:r>
            <a:r>
              <a:rPr lang="de-DE" dirty="0" smtClean="0"/>
              <a:t>), (</a:t>
            </a:r>
            <a:r>
              <a:rPr lang="de-DE" dirty="0" err="1" smtClean="0"/>
              <a:t>s,o,p</a:t>
            </a:r>
            <a:r>
              <a:rPr lang="de-DE" dirty="0" smtClean="0"/>
              <a:t>) </a:t>
            </a:r>
            <a:r>
              <a:rPr lang="de-DE" dirty="0" smtClean="0"/>
              <a:t>und </a:t>
            </a:r>
            <a:r>
              <a:rPr lang="de-DE" dirty="0" smtClean="0"/>
              <a:t>(</a:t>
            </a:r>
            <a:r>
              <a:rPr lang="de-DE" dirty="0" err="1" smtClean="0"/>
              <a:t>o,p,s</a:t>
            </a:r>
            <a:r>
              <a:rPr lang="de-DE" dirty="0" smtClean="0"/>
              <a:t>).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Zusätzlich gibt es noch die sogenannten aggregierten Indexe, die die Anzahl der Vorkommen des jeweiligen Musters repräsentieren.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Zum </a:t>
            </a:r>
            <a:r>
              <a:rPr lang="de-DE" dirty="0" smtClean="0"/>
              <a:t>Beispiel bedeutet der Eintrag </a:t>
            </a:r>
            <a:r>
              <a:rPr lang="de-DE" dirty="0" smtClean="0"/>
              <a:t>(</a:t>
            </a:r>
            <a:r>
              <a:rPr lang="de-DE" dirty="0" smtClean="0"/>
              <a:t>s,o,7</a:t>
            </a:r>
            <a:r>
              <a:rPr lang="de-DE" dirty="0" smtClean="0"/>
              <a:t>), </a:t>
            </a:r>
            <a:r>
              <a:rPr lang="de-DE" dirty="0" smtClean="0"/>
              <a:t>dass das Subjekt s siebenmal mit dem Objekt o in einer Beziehung steht -- mit beliebigem Prädikat</a:t>
            </a:r>
            <a:r>
              <a:rPr lang="de-DE" dirty="0" smtClean="0"/>
              <a:t>.</a:t>
            </a:r>
          </a:p>
          <a:p>
            <a:r>
              <a:rPr lang="de-DE" dirty="0" smtClean="0"/>
              <a:t> </a:t>
            </a:r>
            <a:endParaRPr lang="de-DE" dirty="0" smtClean="0"/>
          </a:p>
          <a:p>
            <a:r>
              <a:rPr lang="de-DE" dirty="0" smtClean="0"/>
              <a:t>Das Speichervolumen wird dadurch (dramatisch) reduziert, dass man in den Blättern der Bäume eine Präfix-Komprimierung durchführt. Z.B. wird in dem zweiten Eintrag des SPO-Baums das Subjekt 0 weggelassen, da es identisch zum ersten Eintrag ist. In dem vierten Eintrag kann sogar die Subjekt- und die Prädikat-Kennung weggelassen werden, da beide identisch zum dritten Eintrag sind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Kompressionstechnik: </a:t>
            </a:r>
            <a:r>
              <a:rPr lang="de-DE" dirty="0" err="1" smtClean="0"/>
              <a:t>Dictionary</a:t>
            </a:r>
            <a:r>
              <a:rPr lang="de-DE" dirty="0" smtClean="0"/>
              <a:t> und Präfix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werden aber nicht nur gleiche Präfixe weggelassen; zusätzlich wird auch anstatt des jeweiligen Codes nur die Differenz zum Code des Vorgänger-Tripels gespeichert. Der letzte Eintrag im SPO-Baum würde demnach als (-,1,1) gespeichert, da er in der ersten Komponente identisch zum Vorgänger-Tripel ist, in der zweiten und dritten Komponente ist die Differenz zum Vorgänger-Tripel jeweils 1. 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Diese Kompression ist sehr effektiv, da die Tripel in den Blattknoten ja fortlaufend sortiert sind und sich deshalb immer nur geringfügig vom Vorgänger-Tripel unterscheiden. 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Als Anker für diese Differenz-Kompression wird auf jeder Blatt-Seite immer nur ein vollständiges Tripel, nämlich das Erste, gespeichert.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64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Bildschirmfoto 2016-07-07 um 09.58.2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59" r="-33059"/>
          <a:stretch>
            <a:fillRect/>
          </a:stretch>
        </p:blipFill>
        <p:spPr>
          <a:xfrm>
            <a:off x="89502" y="0"/>
            <a:ext cx="8198961" cy="5056026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00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Anfrageauswertung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3000" y="465516"/>
            <a:ext cx="6858000" cy="467798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PREFIX ex: &lt;http://www.example.org&gt;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REDUCED ?</a:t>
            </a:r>
            <a:r>
              <a:rPr lang="de-DE" dirty="0" err="1" smtClean="0"/>
              <a:t>AutorenDesOldenbourgVerlags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?buch </a:t>
            </a:r>
            <a:r>
              <a:rPr lang="de-DE" dirty="0" err="1" smtClean="0"/>
              <a:t>ex:Autor</a:t>
            </a:r>
            <a:r>
              <a:rPr lang="de-DE" dirty="0" smtClean="0"/>
              <a:t> ?a.</a:t>
            </a:r>
          </a:p>
          <a:p>
            <a:pPr>
              <a:buNone/>
            </a:pPr>
            <a:r>
              <a:rPr lang="de-DE" dirty="0" smtClean="0"/>
              <a:t>  ?a </a:t>
            </a:r>
            <a:r>
              <a:rPr lang="de-DE" dirty="0" err="1" smtClean="0"/>
              <a:t>ex:NachName</a:t>
            </a:r>
            <a:r>
              <a:rPr lang="de-DE" dirty="0" smtClean="0"/>
              <a:t> ?</a:t>
            </a:r>
            <a:r>
              <a:rPr lang="de-DE" dirty="0" err="1" smtClean="0"/>
              <a:t>AutorenDesOldenbourgVerlags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  ?buch </a:t>
            </a:r>
            <a:r>
              <a:rPr lang="de-DE" dirty="0" err="1" smtClean="0"/>
              <a:t>ex:verlegtBei</a:t>
            </a:r>
            <a:r>
              <a:rPr lang="de-DE" dirty="0" smtClean="0"/>
              <a:t> &lt;http://oldenbourg-verlag.de/wissenschaftsverlag&gt;.</a:t>
            </a:r>
          </a:p>
          <a:p>
            <a:pPr>
              <a:buNone/>
            </a:pPr>
            <a:r>
              <a:rPr lang="de-DE" dirty="0" smtClean="0"/>
              <a:t>}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REDUCED ?</a:t>
            </a:r>
            <a:r>
              <a:rPr lang="de-DE" dirty="0" err="1" smtClean="0"/>
              <a:t>AutorenDesOldenbourgVerlags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  ?buch 7 ?a.</a:t>
            </a:r>
          </a:p>
          <a:p>
            <a:pPr>
              <a:buNone/>
            </a:pPr>
            <a:r>
              <a:rPr lang="de-DE" dirty="0" smtClean="0"/>
              <a:t>    ?a 11 ?</a:t>
            </a:r>
            <a:r>
              <a:rPr lang="de-DE" dirty="0" err="1" smtClean="0"/>
              <a:t>AutorenDesOldenbourgVerlags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    ?buch 3 4.</a:t>
            </a:r>
          </a:p>
          <a:p>
            <a:pPr>
              <a:buNone/>
            </a:pPr>
            <a:r>
              <a:rPr lang="de-DE" dirty="0" smtClean="0"/>
              <a:t>}</a:t>
            </a:r>
            <a:endParaRPr lang="de-DE" dirty="0"/>
          </a:p>
        </p:txBody>
      </p:sp>
      <p:sp>
        <p:nvSpPr>
          <p:cNvPr id="4" name="Pfeil nach unten 3"/>
          <p:cNvSpPr/>
          <p:nvPr/>
        </p:nvSpPr>
        <p:spPr bwMode="auto">
          <a:xfrm>
            <a:off x="2628696" y="2005412"/>
            <a:ext cx="2376264" cy="702392"/>
          </a:xfrm>
          <a:prstGeom prst="downArrow">
            <a:avLst>
              <a:gd name="adj1" fmla="val 50000"/>
              <a:gd name="adj2" fmla="val 47925"/>
            </a:avLst>
          </a:prstGeom>
          <a:solidFill>
            <a:schemeClr val="accent2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 err="1"/>
              <a:t>Dict</a:t>
            </a:r>
            <a:r>
              <a:rPr lang="de-DE" dirty="0"/>
              <a:t>-Lookup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8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Merge-Joins</a:t>
            </a:r>
            <a:r>
              <a:rPr lang="de-DE" dirty="0" smtClean="0"/>
              <a:t> … so weit das Auge reicht …</a:t>
            </a:r>
            <a:endParaRPr lang="de-DE" dirty="0"/>
          </a:p>
        </p:txBody>
      </p:sp>
      <p:pic>
        <p:nvPicPr>
          <p:cNvPr id="277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258" t="20453" r="35634" b="12284"/>
          <a:stretch>
            <a:fillRect/>
          </a:stretch>
        </p:blipFill>
        <p:spPr bwMode="auto">
          <a:xfrm>
            <a:off x="2735796" y="383184"/>
            <a:ext cx="4428492" cy="476031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8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Datenströme</a:t>
            </a:r>
            <a:endParaRPr lang="de-DE" dirty="0"/>
          </a:p>
        </p:txBody>
      </p:sp>
      <p:pic>
        <p:nvPicPr>
          <p:cNvPr id="295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32" y="1168004"/>
            <a:ext cx="7226397" cy="361830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33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Datenbank versus Datenstrom</a:t>
            </a:r>
            <a:endParaRPr lang="de-DE" dirty="0"/>
          </a:p>
        </p:txBody>
      </p:sp>
      <p:pic>
        <p:nvPicPr>
          <p:cNvPr id="281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67594"/>
            <a:ext cx="6853894" cy="372494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19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Beispiel-Datenstrom</a:t>
            </a:r>
            <a:endParaRPr lang="de-DE" dirty="0"/>
          </a:p>
        </p:txBody>
      </p:sp>
      <p:pic>
        <p:nvPicPr>
          <p:cNvPr id="282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94" y="789552"/>
            <a:ext cx="5664025" cy="446431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8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Datenstrom-Definition und einfache Anfrage</a:t>
            </a:r>
            <a:endParaRPr lang="de-DE" dirty="0"/>
          </a:p>
        </p:txBody>
      </p:sp>
      <p:pic>
        <p:nvPicPr>
          <p:cNvPr id="296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51570"/>
            <a:ext cx="6858000" cy="139609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658" y="3381840"/>
            <a:ext cx="6329363" cy="100012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68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Subskriptions-Anfrage</a:t>
            </a:r>
            <a:endParaRPr lang="de-DE" dirty="0"/>
          </a:p>
        </p:txBody>
      </p:sp>
      <p:pic>
        <p:nvPicPr>
          <p:cNvPr id="297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21601"/>
            <a:ext cx="6858000" cy="88028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8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Prädikat-Index</a:t>
            </a:r>
            <a:endParaRPr lang="de-DE" dirty="0"/>
          </a:p>
        </p:txBody>
      </p:sp>
      <p:pic>
        <p:nvPicPr>
          <p:cNvPr id="285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842" y="2085696"/>
            <a:ext cx="6822951" cy="18902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26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Bereichsanfrage</a:t>
            </a:r>
            <a:endParaRPr lang="de-DE" dirty="0"/>
          </a:p>
        </p:txBody>
      </p:sp>
      <p:pic>
        <p:nvPicPr>
          <p:cNvPr id="299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588" y="2135981"/>
            <a:ext cx="6600825" cy="178593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10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R-Baum-Index</a:t>
            </a:r>
            <a:endParaRPr lang="de-DE" dirty="0"/>
          </a:p>
        </p:txBody>
      </p:sp>
      <p:pic>
        <p:nvPicPr>
          <p:cNvPr id="286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984" y="1977685"/>
            <a:ext cx="6793512" cy="216023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1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Semantic</a:t>
            </a:r>
            <a:r>
              <a:rPr lang="de-DE" dirty="0" smtClean="0"/>
              <a:t> Web: </a:t>
            </a:r>
            <a:r>
              <a:rPr lang="de-DE" dirty="0" err="1" smtClean="0"/>
              <a:t>Resource</a:t>
            </a:r>
            <a:r>
              <a:rPr lang="de-DE" dirty="0" smtClean="0"/>
              <a:t> Description Framework (RDF)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Triple-Datenmodell</a:t>
            </a:r>
          </a:p>
          <a:p>
            <a:endParaRPr lang="de-DE" dirty="0" smtClean="0"/>
          </a:p>
          <a:p>
            <a:pPr lvl="1"/>
            <a:r>
              <a:rPr lang="de-DE" dirty="0" smtClean="0"/>
              <a:t>(Subjekt, Prädikat, Objekt)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Meist graphische Visualisierung </a:t>
            </a:r>
          </a:p>
          <a:p>
            <a:pPr lvl="1"/>
            <a:r>
              <a:rPr lang="de-DE" dirty="0" smtClean="0"/>
              <a:t>Subjekte und Objekte sind Knoten</a:t>
            </a:r>
          </a:p>
          <a:p>
            <a:pPr lvl="1"/>
            <a:r>
              <a:rPr lang="de-DE" dirty="0" smtClean="0"/>
              <a:t>Prädikate sind gerichtete Kanten </a:t>
            </a:r>
          </a:p>
          <a:p>
            <a:pPr lvl="2"/>
            <a:r>
              <a:rPr lang="de-DE" dirty="0" smtClean="0"/>
              <a:t>Von Subjekt-Knoten nach Objekt Knoten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94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Fenster-Anfrage</a:t>
            </a:r>
            <a:endParaRPr lang="de-DE" dirty="0"/>
          </a:p>
        </p:txBody>
      </p:sp>
      <p:pic>
        <p:nvPicPr>
          <p:cNvPr id="300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634" y="1221600"/>
            <a:ext cx="6500813" cy="157162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35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Auswertung: Short </a:t>
            </a:r>
            <a:r>
              <a:rPr lang="de-DE" dirty="0" err="1" smtClean="0"/>
              <a:t>Auctions</a:t>
            </a:r>
            <a:endParaRPr lang="de-DE" dirty="0"/>
          </a:p>
        </p:txBody>
      </p:sp>
      <p:pic>
        <p:nvPicPr>
          <p:cNvPr id="283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77" y="1113588"/>
            <a:ext cx="5867982" cy="380779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Sliding</a:t>
            </a:r>
            <a:r>
              <a:rPr lang="de-DE" dirty="0" smtClean="0"/>
              <a:t> Windows</a:t>
            </a:r>
            <a:endParaRPr lang="de-DE" dirty="0"/>
          </a:p>
        </p:txBody>
      </p:sp>
      <p:pic>
        <p:nvPicPr>
          <p:cNvPr id="301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43558"/>
            <a:ext cx="6858000" cy="1209502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057804"/>
            <a:ext cx="7263426" cy="167163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6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Überlappende Fenster</a:t>
            </a:r>
            <a:endParaRPr lang="de-DE" dirty="0"/>
          </a:p>
        </p:txBody>
      </p:sp>
      <p:pic>
        <p:nvPicPr>
          <p:cNvPr id="287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84" y="1707654"/>
            <a:ext cx="6797541" cy="264629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80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Hot Items-Anfrage</a:t>
            </a:r>
            <a:endParaRPr lang="de-DE" dirty="0"/>
          </a:p>
        </p:txBody>
      </p:sp>
      <p:pic>
        <p:nvPicPr>
          <p:cNvPr id="302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86081"/>
            <a:ext cx="6858000" cy="208573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7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Auswertung: Hot Item</a:t>
            </a:r>
            <a:endParaRPr lang="de-DE" dirty="0"/>
          </a:p>
        </p:txBody>
      </p:sp>
      <p:pic>
        <p:nvPicPr>
          <p:cNvPr id="284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3779" y="789552"/>
            <a:ext cx="4247729" cy="422863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02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Information </a:t>
            </a:r>
            <a:r>
              <a:rPr lang="de-DE" dirty="0" err="1" smtClean="0"/>
              <a:t>Retrieval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Informationsexplosion im Internet</a:t>
            </a:r>
          </a:p>
          <a:p>
            <a:endParaRPr lang="de-DE" dirty="0" smtClean="0"/>
          </a:p>
          <a:p>
            <a:r>
              <a:rPr lang="de-DE" dirty="0" smtClean="0"/>
              <a:t>Ranking von Dokumenten um relevante Information zu finden</a:t>
            </a:r>
          </a:p>
          <a:p>
            <a:endParaRPr lang="de-DE" dirty="0" smtClean="0"/>
          </a:p>
          <a:p>
            <a:r>
              <a:rPr lang="de-DE" dirty="0" smtClean="0"/>
              <a:t>Ähnlichkeit von Dokumenten (Dissertationen) zu erkennen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5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TF-IDF: Term </a:t>
            </a:r>
            <a:r>
              <a:rPr lang="de-DE" dirty="0" err="1" smtClean="0"/>
              <a:t>Frequency</a:t>
            </a:r>
            <a:r>
              <a:rPr lang="de-DE" dirty="0" smtClean="0"/>
              <a:t> – Inverse </a:t>
            </a:r>
            <a:r>
              <a:rPr lang="de-DE" dirty="0" err="1" smtClean="0"/>
              <a:t>Document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endParaRPr lang="de-DE" dirty="0"/>
          </a:p>
        </p:txBody>
      </p:sp>
      <p:pic>
        <p:nvPicPr>
          <p:cNvPr id="303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766" y="1005576"/>
            <a:ext cx="3471863" cy="98583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0394" y="2228850"/>
            <a:ext cx="2843213" cy="6858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3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3778" y="3381840"/>
            <a:ext cx="4100513" cy="104298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7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Relevanz-Ranking am Beispiel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04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11510"/>
            <a:ext cx="6858000" cy="123548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4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1923678"/>
            <a:ext cx="7258409" cy="183075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4133" name="Picture 5"/>
          <p:cNvPicPr>
            <a:picLocks noChangeAspect="1" noChangeArrowheads="1"/>
          </p:cNvPicPr>
          <p:nvPr/>
        </p:nvPicPr>
        <p:blipFill>
          <a:blip r:embed="rId5" cstate="print"/>
          <a:srcRect l="13464" r="16768"/>
          <a:stretch>
            <a:fillRect/>
          </a:stretch>
        </p:blipFill>
        <p:spPr bwMode="auto">
          <a:xfrm>
            <a:off x="1143000" y="3700462"/>
            <a:ext cx="6858000" cy="144303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9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Relevanz-Ranking am Beispiel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04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1540"/>
            <a:ext cx="6858000" cy="123548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4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1923678"/>
            <a:ext cx="7258409" cy="183075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574" y="3651870"/>
            <a:ext cx="7884876" cy="164306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03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Beispiel-RDF-Graph</a:t>
            </a:r>
            <a:endParaRPr lang="de-DE" dirty="0"/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155" y="789552"/>
            <a:ext cx="6874845" cy="291632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61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Invertierte Indexierung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06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789552"/>
            <a:ext cx="7521046" cy="264629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0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Page Rank: Grundidee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288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77" y="1761660"/>
            <a:ext cx="5897534" cy="338184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652" y="465516"/>
            <a:ext cx="5886450" cy="124301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60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Page Rank: Grundidee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288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77" y="1761660"/>
            <a:ext cx="5897534" cy="338184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3778" y="303498"/>
            <a:ext cx="3800475" cy="154305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2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Mathematisches Modell des </a:t>
            </a:r>
            <a:r>
              <a:rPr lang="de-DE" dirty="0" err="1" smtClean="0"/>
              <a:t>PageRank</a:t>
            </a:r>
            <a:endParaRPr lang="de-DE" dirty="0"/>
          </a:p>
        </p:txBody>
      </p:sp>
      <p:pic>
        <p:nvPicPr>
          <p:cNvPr id="308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658" y="789552"/>
            <a:ext cx="5843588" cy="108585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706" y="1923678"/>
            <a:ext cx="4914900" cy="12573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82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598" y="3597864"/>
            <a:ext cx="7290810" cy="122872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17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Mathematisches Modell des </a:t>
            </a:r>
            <a:r>
              <a:rPr lang="de-DE" dirty="0" err="1" smtClean="0"/>
              <a:t>PageRank</a:t>
            </a:r>
            <a:r>
              <a:rPr lang="de-DE" dirty="0" smtClean="0"/>
              <a:t>: unser Beispiel</a:t>
            </a:r>
            <a:endParaRPr lang="de-DE" dirty="0"/>
          </a:p>
        </p:txBody>
      </p:sp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51570"/>
            <a:ext cx="4914900" cy="12573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598" y="2355726"/>
            <a:ext cx="7243763" cy="131445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92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9862" y="3489852"/>
            <a:ext cx="4972050" cy="117157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092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191930"/>
            <a:ext cx="3957638" cy="118586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03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Konvergenz und Dämpfung</a:t>
            </a:r>
            <a:endParaRPr lang="de-DE" dirty="0"/>
          </a:p>
        </p:txBody>
      </p:sp>
      <p:pic>
        <p:nvPicPr>
          <p:cNvPr id="310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838" y="843558"/>
            <a:ext cx="2814638" cy="81438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733768"/>
            <a:ext cx="5272088" cy="14859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59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PageRank</a:t>
            </a:r>
            <a:r>
              <a:rPr lang="de-DE" dirty="0" smtClean="0"/>
              <a:t> für größeren Graph [aus </a:t>
            </a:r>
            <a:r>
              <a:rPr lang="de-DE" dirty="0" err="1" smtClean="0"/>
              <a:t>Wikipedia</a:t>
            </a:r>
            <a:r>
              <a:rPr lang="de-DE" dirty="0" smtClean="0"/>
              <a:t>]</a:t>
            </a:r>
            <a:endParaRPr lang="de-DE" dirty="0"/>
          </a:p>
        </p:txBody>
      </p:sp>
      <p:pic>
        <p:nvPicPr>
          <p:cNvPr id="289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646" y="735546"/>
            <a:ext cx="6615354" cy="381406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HITS-Algorithmus: Hubs und Autoritäten</a:t>
            </a:r>
            <a:endParaRPr lang="de-DE" dirty="0"/>
          </a:p>
        </p:txBody>
      </p:sp>
      <p:pic>
        <p:nvPicPr>
          <p:cNvPr id="290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6684" y="1059583"/>
            <a:ext cx="6743393" cy="3888431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9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HITS-Algorithmus: Hubs und Autoritäten</a:t>
            </a:r>
            <a:endParaRPr lang="de-DE" dirty="0"/>
          </a:p>
        </p:txBody>
      </p:sp>
      <p:pic>
        <p:nvPicPr>
          <p:cNvPr id="311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51570"/>
            <a:ext cx="6858000" cy="123335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409732"/>
            <a:ext cx="6858000" cy="117157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3868" y="4100512"/>
            <a:ext cx="2686050" cy="104298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113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705876"/>
            <a:ext cx="5214938" cy="42862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9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Relationale HITS-Modellierung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12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11510"/>
            <a:ext cx="6858000" cy="261211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733769"/>
            <a:ext cx="6743393" cy="2409732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2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 cstate="print"/>
          <a:srcRect l="26575" t="14250" r="26569" b="34612"/>
          <a:stretch>
            <a:fillRect/>
          </a:stretch>
        </p:blipFill>
        <p:spPr bwMode="auto">
          <a:xfrm>
            <a:off x="585110" y="318565"/>
            <a:ext cx="7415890" cy="482493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26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Algorithmus</a:t>
            </a:r>
            <a:endParaRPr lang="de-DE" dirty="0"/>
          </a:p>
        </p:txBody>
      </p:sp>
      <p:pic>
        <p:nvPicPr>
          <p:cNvPr id="313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13589"/>
            <a:ext cx="6858000" cy="310232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3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Algorithmus … in SQL</a:t>
            </a:r>
            <a:endParaRPr lang="de-DE" dirty="0"/>
          </a:p>
        </p:txBody>
      </p:sp>
      <p:pic>
        <p:nvPicPr>
          <p:cNvPr id="314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005576"/>
            <a:ext cx="6858000" cy="186003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435846"/>
            <a:ext cx="7100888" cy="10287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4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Exploration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Analyse</a:t>
            </a:r>
            <a:r>
              <a:rPr lang="en-US" dirty="0" smtClean="0"/>
              <a:t> </a:t>
            </a:r>
            <a:r>
              <a:rPr lang="en-US" dirty="0" err="1" smtClean="0"/>
              <a:t>großer</a:t>
            </a:r>
            <a:r>
              <a:rPr lang="en-US" dirty="0" smtClean="0"/>
              <a:t> </a:t>
            </a:r>
            <a:r>
              <a:rPr lang="en-US" dirty="0" err="1" smtClean="0"/>
              <a:t>sozialer</a:t>
            </a:r>
            <a:r>
              <a:rPr lang="en-US" dirty="0" smtClean="0"/>
              <a:t> </a:t>
            </a:r>
            <a:r>
              <a:rPr lang="en-US" dirty="0" err="1" smtClean="0"/>
              <a:t>Netzwerke</a:t>
            </a:r>
            <a:r>
              <a:rPr lang="en-US" dirty="0" smtClean="0"/>
              <a:t> (Facebook, Twitter, Instagram,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Analyse</a:t>
            </a:r>
            <a:r>
              <a:rPr lang="en-US" dirty="0" smtClean="0"/>
              <a:t> von </a:t>
            </a:r>
            <a:r>
              <a:rPr lang="en-US" dirty="0" err="1" smtClean="0"/>
              <a:t>Kommunikationsnetzen</a:t>
            </a:r>
            <a:endParaRPr lang="en-US" dirty="0" smtClean="0"/>
          </a:p>
          <a:p>
            <a:endParaRPr lang="en-US" dirty="0" smtClean="0"/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4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Darstellung</a:t>
            </a:r>
            <a:r>
              <a:rPr lang="en-US" dirty="0" smtClean="0"/>
              <a:t> von </a:t>
            </a:r>
            <a:r>
              <a:rPr lang="en-US" dirty="0" err="1" smtClean="0"/>
              <a:t>Graphen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7902" b="-37902"/>
          <a:stretch>
            <a:fillRect/>
          </a:stretch>
        </p:blipFill>
        <p:spPr>
          <a:xfrm>
            <a:off x="1007604" y="-236562"/>
            <a:ext cx="6858000" cy="4229100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52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Adjazenzlisten-Darstellung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297" r="-24297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30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Adjazenzmatrix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591" b="-3591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1513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Verzeigerte</a:t>
            </a:r>
            <a:r>
              <a:rPr lang="en-US" dirty="0" smtClean="0"/>
              <a:t> </a:t>
            </a:r>
            <a:r>
              <a:rPr lang="en-US" dirty="0" err="1" smtClean="0"/>
              <a:t>Adjazenzlisten-Struktur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938" r="-25938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335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sparse rows (CSR)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7807" b="-182331"/>
          <a:stretch/>
        </p:blipFill>
        <p:spPr>
          <a:xfrm>
            <a:off x="1061610" y="952579"/>
            <a:ext cx="6858000" cy="2661917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6" y="1815666"/>
            <a:ext cx="6973819" cy="118813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81" y="2895786"/>
            <a:ext cx="6639291" cy="97210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28" y="4191930"/>
            <a:ext cx="6743999" cy="48605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392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Rekonstruktion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der CSR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7529" b="-27529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757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Zentralitätsmaße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aus</a:t>
            </a:r>
            <a:r>
              <a:rPr lang="en-US" dirty="0" smtClean="0"/>
              <a:t> den </a:t>
            </a:r>
            <a:r>
              <a:rPr lang="en-US" dirty="0" err="1" smtClean="0"/>
              <a:t>Sozialwissenschaften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charakterisiert</a:t>
            </a:r>
            <a:r>
              <a:rPr lang="en-US" dirty="0" smtClean="0"/>
              <a:t> </a:t>
            </a:r>
            <a:r>
              <a:rPr lang="en-US" dirty="0" err="1" smtClean="0"/>
              <a:t>ganze</a:t>
            </a:r>
            <a:r>
              <a:rPr lang="en-US" dirty="0" smtClean="0"/>
              <a:t> </a:t>
            </a:r>
            <a:r>
              <a:rPr lang="en-US" dirty="0" err="1" smtClean="0"/>
              <a:t>Graphen</a:t>
            </a:r>
            <a:r>
              <a:rPr lang="en-US" dirty="0" smtClean="0"/>
              <a:t> </a:t>
            </a:r>
            <a:r>
              <a:rPr lang="en-US" dirty="0" err="1" smtClean="0"/>
              <a:t>oder</a:t>
            </a:r>
            <a:r>
              <a:rPr lang="en-US" dirty="0" smtClean="0"/>
              <a:t> </a:t>
            </a:r>
            <a:r>
              <a:rPr lang="en-US" dirty="0" err="1" smtClean="0"/>
              <a:t>Teilstrukturen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Sinnhaftigkeit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manchmal</a:t>
            </a:r>
            <a:r>
              <a:rPr lang="en-US" dirty="0" smtClean="0"/>
              <a:t> </a:t>
            </a:r>
            <a:r>
              <a:rPr lang="en-US" dirty="0" err="1" smtClean="0"/>
              <a:t>zweifelhaft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624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Kurzform</a:t>
            </a:r>
            <a:endParaRPr lang="de-DE" dirty="0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 cstate="print"/>
          <a:srcRect l="26575" t="77195" r="26569" b="6371"/>
          <a:stretch>
            <a:fillRect/>
          </a:stretch>
        </p:blipFill>
        <p:spPr bwMode="auto">
          <a:xfrm>
            <a:off x="1143000" y="789552"/>
            <a:ext cx="6858000" cy="150330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71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27970" t="9669" r="19725" b="65288"/>
          <a:stretch/>
        </p:blipFill>
        <p:spPr bwMode="auto">
          <a:xfrm>
            <a:off x="1385646" y="2733769"/>
            <a:ext cx="6858000" cy="205222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6" name="Pfeil nach unten 5"/>
          <p:cNvSpPr/>
          <p:nvPr/>
        </p:nvSpPr>
        <p:spPr bwMode="auto">
          <a:xfrm>
            <a:off x="3653898" y="2193708"/>
            <a:ext cx="378042" cy="594066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/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331640" y="4245936"/>
            <a:ext cx="3780420" cy="540060"/>
          </a:xfrm>
          <a:prstGeom prst="round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48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Verbindungszentralität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(degree centrality)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54" b="17296"/>
          <a:stretch/>
        </p:blipFill>
        <p:spPr>
          <a:xfrm>
            <a:off x="1143000" y="897564"/>
            <a:ext cx="6858000" cy="952579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08" y="2371725"/>
            <a:ext cx="6583759" cy="152505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079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Normierung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Maximalwert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den </a:t>
            </a:r>
            <a:r>
              <a:rPr lang="en-US" dirty="0" err="1" smtClean="0"/>
              <a:t>sternförmigen</a:t>
            </a:r>
            <a:r>
              <a:rPr lang="en-US" dirty="0" smtClean="0"/>
              <a:t> </a:t>
            </a:r>
            <a:r>
              <a:rPr lang="en-US" dirty="0" err="1" smtClean="0"/>
              <a:t>Graphen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9518" b="-14675"/>
          <a:stretch/>
        </p:blipFill>
        <p:spPr>
          <a:xfrm>
            <a:off x="1061610" y="1054641"/>
            <a:ext cx="6858000" cy="1267270"/>
          </a:xfr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15" y="2895786"/>
            <a:ext cx="6839940" cy="94344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7391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Nähe-Zentralität</a:t>
            </a:r>
            <a:r>
              <a:rPr lang="en-US" dirty="0" smtClean="0"/>
              <a:t> (closeness centrality)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1032" b="-41032"/>
          <a:stretch>
            <a:fillRect/>
          </a:stretch>
        </p:blipFill>
        <p:spPr>
          <a:xfrm>
            <a:off x="1007604" y="-182556"/>
            <a:ext cx="6858000" cy="42291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70" y="2679762"/>
            <a:ext cx="5670630" cy="177983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718" y="4407954"/>
            <a:ext cx="3672408" cy="48266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14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Nähe-Zentralität</a:t>
            </a:r>
            <a:r>
              <a:rPr lang="en-US" dirty="0" smtClean="0"/>
              <a:t> (closeness centrality)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stärkere</a:t>
            </a:r>
            <a:r>
              <a:rPr lang="en-US" dirty="0" smtClean="0"/>
              <a:t> </a:t>
            </a:r>
            <a:r>
              <a:rPr lang="en-US" dirty="0" err="1" smtClean="0"/>
              <a:t>Gewichtung</a:t>
            </a:r>
            <a:r>
              <a:rPr lang="en-US" dirty="0" smtClean="0"/>
              <a:t> der </a:t>
            </a:r>
            <a:r>
              <a:rPr lang="en-US" dirty="0" err="1" smtClean="0"/>
              <a:t>Nähe</a:t>
            </a:r>
            <a:r>
              <a:rPr lang="en-US" dirty="0" smtClean="0"/>
              <a:t> </a:t>
            </a:r>
            <a:r>
              <a:rPr lang="en-US" dirty="0" err="1" smtClean="0"/>
              <a:t>zweier</a:t>
            </a:r>
            <a:r>
              <a:rPr lang="en-US" dirty="0" smtClean="0"/>
              <a:t> </a:t>
            </a:r>
            <a:r>
              <a:rPr lang="en-US" dirty="0" err="1" smtClean="0"/>
              <a:t>Knoten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06" y="1491630"/>
            <a:ext cx="4698522" cy="172905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Pfad-Zentralität</a:t>
            </a:r>
            <a:r>
              <a:rPr lang="en-US" dirty="0" smtClean="0"/>
              <a:t> (</a:t>
            </a:r>
            <a:r>
              <a:rPr lang="en-US" dirty="0" err="1" smtClean="0"/>
              <a:t>betweenness</a:t>
            </a:r>
            <a:r>
              <a:rPr lang="en-US" dirty="0" smtClean="0"/>
              <a:t> centrality)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8352" b="-48352"/>
          <a:stretch>
            <a:fillRect/>
          </a:stretch>
        </p:blipFill>
        <p:spPr>
          <a:xfrm>
            <a:off x="1143000" y="87474"/>
            <a:ext cx="6858000" cy="42291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435846"/>
            <a:ext cx="5589621" cy="124213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1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Pfad-Zentralität</a:t>
            </a:r>
            <a:r>
              <a:rPr lang="en-US" dirty="0" smtClean="0"/>
              <a:t> (</a:t>
            </a:r>
            <a:r>
              <a:rPr lang="en-US" dirty="0" err="1" smtClean="0"/>
              <a:t>betweenness</a:t>
            </a:r>
            <a:r>
              <a:rPr lang="en-US" dirty="0" smtClean="0"/>
              <a:t> centrality)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70" y="1491630"/>
            <a:ext cx="5589621" cy="1242138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Normierung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Wert </a:t>
            </a:r>
            <a:r>
              <a:rPr lang="en-US" dirty="0" err="1" smtClean="0"/>
              <a:t>für</a:t>
            </a:r>
            <a:r>
              <a:rPr lang="en-US" dirty="0" smtClean="0"/>
              <a:t> den </a:t>
            </a:r>
            <a:r>
              <a:rPr lang="en-US" dirty="0" err="1" smtClean="0"/>
              <a:t>zentralsten</a:t>
            </a:r>
            <a:r>
              <a:rPr lang="en-US" dirty="0" smtClean="0"/>
              <a:t> </a:t>
            </a:r>
            <a:r>
              <a:rPr lang="en-US" dirty="0" err="1" smtClean="0"/>
              <a:t>Knoten</a:t>
            </a:r>
            <a:r>
              <a:rPr lang="en-US" dirty="0" smtClean="0"/>
              <a:t> in </a:t>
            </a:r>
            <a:r>
              <a:rPr lang="en-US" dirty="0" err="1" smtClean="0"/>
              <a:t>einem</a:t>
            </a:r>
            <a:r>
              <a:rPr lang="en-US" dirty="0" smtClean="0"/>
              <a:t> </a:t>
            </a:r>
            <a:r>
              <a:rPr lang="en-US" dirty="0" err="1" smtClean="0"/>
              <a:t>sternförmigen</a:t>
            </a:r>
            <a:r>
              <a:rPr lang="en-US" dirty="0" smtClean="0"/>
              <a:t> </a:t>
            </a:r>
            <a:r>
              <a:rPr lang="en-US" dirty="0" err="1" smtClean="0"/>
              <a:t>Graphen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6" y="3111810"/>
            <a:ext cx="7398823" cy="91647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27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endParaRPr lang="de-DE" dirty="0"/>
          </a:p>
        </p:txBody>
      </p:sp>
      <p:pic>
        <p:nvPicPr>
          <p:cNvPr id="291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706" y="823408"/>
            <a:ext cx="5028158" cy="4320092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5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Join</a:t>
            </a:r>
            <a:r>
              <a:rPr lang="de-DE" dirty="0" smtClean="0"/>
              <a:t> mit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292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542" y="681540"/>
            <a:ext cx="6645818" cy="4581017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6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Verbesserung nach Ullman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293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140" y="1005576"/>
            <a:ext cx="6319190" cy="3818041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7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Skripsprache</a:t>
            </a:r>
            <a:r>
              <a:rPr lang="de-DE" dirty="0" smtClean="0"/>
              <a:t>: </a:t>
            </a:r>
            <a:r>
              <a:rPr lang="de-DE" dirty="0" err="1" smtClean="0"/>
              <a:t>PigLatin</a:t>
            </a:r>
            <a:endParaRPr lang="de-DE" dirty="0"/>
          </a:p>
        </p:txBody>
      </p:sp>
      <p:pic>
        <p:nvPicPr>
          <p:cNvPr id="315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29613"/>
            <a:ext cx="7279327" cy="321272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6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Namenlose Knoten</a:t>
            </a:r>
            <a:endParaRPr lang="de-DE" dirty="0"/>
          </a:p>
        </p:txBody>
      </p:sp>
      <p:pic>
        <p:nvPicPr>
          <p:cNvPr id="271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970" t="47234" r="42582" b="28327"/>
          <a:stretch>
            <a:fillRect/>
          </a:stretch>
        </p:blipFill>
        <p:spPr bwMode="auto">
          <a:xfrm>
            <a:off x="1143000" y="951570"/>
            <a:ext cx="6767917" cy="351039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20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 des HITS Algorithmus</a:t>
            </a:r>
            <a:endParaRPr lang="de-DE" dirty="0"/>
          </a:p>
        </p:txBody>
      </p:sp>
      <p:pic>
        <p:nvPicPr>
          <p:cNvPr id="294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913" y="1167594"/>
            <a:ext cx="6699087" cy="381316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6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Peer to Peer-Informationssysteme</a:t>
            </a:r>
          </a:p>
        </p:txBody>
      </p:sp>
      <p:sp>
        <p:nvSpPr>
          <p:cNvPr id="93187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Seti@Home</a:t>
            </a:r>
          </a:p>
          <a:p>
            <a:pPr lvl="1"/>
            <a:r>
              <a:rPr lang="de-DE" smtClean="0"/>
              <a:t>P2P number crunching</a:t>
            </a:r>
          </a:p>
          <a:p>
            <a:pPr lvl="1"/>
            <a:endParaRPr lang="de-DE" smtClean="0"/>
          </a:p>
          <a:p>
            <a:pPr lvl="1"/>
            <a:endParaRPr lang="de-DE" smtClean="0"/>
          </a:p>
          <a:p>
            <a:pPr lvl="1"/>
            <a:endParaRPr lang="de-DE" smtClean="0"/>
          </a:p>
          <a:p>
            <a:r>
              <a:rPr lang="de-DE" smtClean="0"/>
              <a:t>Napster</a:t>
            </a:r>
          </a:p>
          <a:p>
            <a:pPr lvl="1"/>
            <a:r>
              <a:rPr lang="de-DE" smtClean="0"/>
              <a:t>P2P file sharing / Informationsmanagement</a:t>
            </a:r>
          </a:p>
        </p:txBody>
      </p:sp>
      <p:sp>
        <p:nvSpPr>
          <p:cNvPr id="93188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4E2AE0-B22F-464F-9952-B117070CFD15}" type="slidenum">
              <a:rPr lang="en-US">
                <a:latin typeface="Arial" pitchFamily="34" charset="0"/>
              </a:rPr>
              <a:pPr/>
              <a:t>71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40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Napster-Architektur</a:t>
            </a:r>
          </a:p>
        </p:txBody>
      </p:sp>
      <p:sp>
        <p:nvSpPr>
          <p:cNvPr id="9421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B33BB7-8265-4AB3-92A1-78BE53D439AA}" type="slidenum">
              <a:rPr lang="en-US">
                <a:latin typeface="Arial" pitchFamily="34" charset="0"/>
              </a:rPr>
              <a:pPr/>
              <a:t>72</a:t>
            </a:fld>
            <a:endParaRPr lang="en-US">
              <a:latin typeface="Arial" pitchFamily="34" charset="0"/>
            </a:endParaRPr>
          </a:p>
        </p:txBody>
      </p:sp>
      <p:pic>
        <p:nvPicPr>
          <p:cNvPr id="942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30003" y="897731"/>
            <a:ext cx="5385197" cy="4182666"/>
          </a:xfrm>
          <a:noFill/>
        </p:spPr>
      </p:pic>
    </p:spTree>
    <p:extLst>
      <p:ext uri="{BB962C8B-B14F-4D97-AF65-F5344CB8AC3E}">
        <p14:creationId xmlns:p14="http://schemas.microsoft.com/office/powerpoint/2010/main" val="48123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11003" y="588169"/>
            <a:ext cx="4966097" cy="4480322"/>
          </a:xfrm>
          <a:noFill/>
        </p:spPr>
      </p:pic>
      <p:sp>
        <p:nvSpPr>
          <p:cNvPr id="9523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Gnutella-Architektur</a:t>
            </a:r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997DD3-84DF-4142-A0FB-CB7FC126D324}" type="slidenum">
              <a:rPr lang="en-US">
                <a:latin typeface="Arial" pitchFamily="34" charset="0"/>
              </a:rPr>
              <a:pPr/>
              <a:t>73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2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DHT: Distributed Hash Table</a:t>
            </a:r>
          </a:p>
        </p:txBody>
      </p:sp>
      <p:sp>
        <p:nvSpPr>
          <p:cNvPr id="962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Basieren auf „consistent hashing“</a:t>
            </a:r>
          </a:p>
          <a:p>
            <a:endParaRPr lang="de-DE" smtClean="0"/>
          </a:p>
          <a:p>
            <a:r>
              <a:rPr lang="de-DE" smtClean="0"/>
              <a:t>Vollständige Dezentralisierung der Kontrolle</a:t>
            </a:r>
          </a:p>
          <a:p>
            <a:endParaRPr lang="de-DE" smtClean="0"/>
          </a:p>
          <a:p>
            <a:r>
              <a:rPr lang="de-DE" smtClean="0"/>
              <a:t>Dennoch zielgerichtete Suche</a:t>
            </a: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8C59ED-9D7B-4192-9BB8-AA5C20611BEF}" type="slidenum">
              <a:rPr lang="en-US">
                <a:latin typeface="Arial" pitchFamily="34" charset="0"/>
              </a:rPr>
              <a:pPr/>
              <a:t>74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98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ym typeface="Wingdings" pitchFamily="2" charset="2"/>
              </a:rPr>
              <a:t>CHORD</a:t>
            </a:r>
            <a:endParaRPr lang="de-DE" smtClean="0"/>
          </a:p>
        </p:txBody>
      </p:sp>
      <p:sp>
        <p:nvSpPr>
          <p:cNvPr id="9728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1E6414-7CB7-4311-BABD-4BD301381C60}" type="slidenum">
              <a:rPr lang="en-US">
                <a:latin typeface="Arial" pitchFamily="34" charset="0"/>
              </a:rPr>
              <a:pPr/>
              <a:t>75</a:t>
            </a:fld>
            <a:endParaRPr lang="en-US">
              <a:latin typeface="Arial" pitchFamily="34" charset="0"/>
            </a:endParaRPr>
          </a:p>
        </p:txBody>
      </p:sp>
      <p:pic>
        <p:nvPicPr>
          <p:cNvPr id="972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86038" y="101203"/>
            <a:ext cx="4735116" cy="5042297"/>
          </a:xfrm>
          <a:noFill/>
        </p:spPr>
      </p:pic>
    </p:spTree>
    <p:extLst>
      <p:ext uri="{BB962C8B-B14F-4D97-AF65-F5344CB8AC3E}">
        <p14:creationId xmlns:p14="http://schemas.microsoft.com/office/powerpoint/2010/main" val="105402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CAN</a:t>
            </a:r>
          </a:p>
        </p:txBody>
      </p:sp>
      <p:sp>
        <p:nvSpPr>
          <p:cNvPr id="9830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42C79C-DA7D-435F-B1CB-D4F7FF00206B}" type="slidenum">
              <a:rPr lang="en-US">
                <a:latin typeface="Arial" pitchFamily="34" charset="0"/>
              </a:rPr>
              <a:pPr/>
              <a:t>76</a:t>
            </a:fld>
            <a:endParaRPr lang="en-US">
              <a:latin typeface="Arial" pitchFamily="34" charset="0"/>
            </a:endParaRPr>
          </a:p>
        </p:txBody>
      </p:sp>
      <p:pic>
        <p:nvPicPr>
          <p:cNvPr id="9830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07481" y="-36910"/>
            <a:ext cx="4677966" cy="5098257"/>
          </a:xfrm>
          <a:noFill/>
        </p:spPr>
      </p:pic>
    </p:spTree>
    <p:extLst>
      <p:ext uri="{BB962C8B-B14F-4D97-AF65-F5344CB8AC3E}">
        <p14:creationId xmlns:p14="http://schemas.microsoft.com/office/powerpoint/2010/main" val="1877871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No</a:t>
            </a:r>
            <a:r>
              <a:rPr lang="de-DE" dirty="0" smtClean="0"/>
              <a:t>-SQL Datenbanken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Internet-</a:t>
            </a:r>
            <a:r>
              <a:rPr lang="de-DE" dirty="0" err="1" smtClean="0"/>
              <a:t>scale</a:t>
            </a:r>
            <a:r>
              <a:rPr lang="de-DE" dirty="0" smtClean="0"/>
              <a:t> Skalierbarkeit</a:t>
            </a:r>
          </a:p>
          <a:p>
            <a:r>
              <a:rPr lang="de-DE" dirty="0" smtClean="0"/>
              <a:t>CAP-Theorem: nur 2 von 3 Wünschen erfüllbar</a:t>
            </a:r>
          </a:p>
          <a:p>
            <a:pPr lvl="1"/>
            <a:r>
              <a:rPr lang="de-DE" dirty="0" smtClean="0"/>
              <a:t>Konsistenz (</a:t>
            </a:r>
            <a:r>
              <a:rPr lang="de-DE" dirty="0" err="1" smtClean="0"/>
              <a:t>Consistency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Zuverläassigkeit</a:t>
            </a:r>
            <a:r>
              <a:rPr lang="de-DE" dirty="0" smtClean="0"/>
              <a:t>/Verfügbarkeit (</a:t>
            </a:r>
            <a:r>
              <a:rPr lang="de-DE" dirty="0" err="1" smtClean="0"/>
              <a:t>Availability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Partitionierungs-Toleranz</a:t>
            </a:r>
          </a:p>
          <a:p>
            <a:r>
              <a:rPr lang="de-DE" dirty="0" err="1" smtClean="0"/>
              <a:t>No</a:t>
            </a:r>
            <a:r>
              <a:rPr lang="de-DE" dirty="0" smtClean="0"/>
              <a:t>-SQL Datenbanksysteme verteilen die Last innerhalb eines Clusters/Netzwerks</a:t>
            </a:r>
          </a:p>
          <a:p>
            <a:pPr lvl="1"/>
            <a:r>
              <a:rPr lang="de-DE" dirty="0" smtClean="0"/>
              <a:t>Dabei kommen oft DHT-Techniken zum Einsatz</a:t>
            </a:r>
          </a:p>
          <a:p>
            <a:pPr lvl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0CC6-334E-4C04-9618-4D9F3CA5BEA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Schnittstelle der </a:t>
            </a:r>
            <a:r>
              <a:rPr lang="de-DE" dirty="0" err="1" smtClean="0"/>
              <a:t>No</a:t>
            </a:r>
            <a:r>
              <a:rPr lang="de-DE" dirty="0" smtClean="0"/>
              <a:t>-SQL Datenbanken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Insert(</a:t>
            </a:r>
            <a:r>
              <a:rPr lang="de-DE" dirty="0" err="1" smtClean="0"/>
              <a:t>k,v</a:t>
            </a:r>
            <a:r>
              <a:rPr lang="de-DE" dirty="0" smtClean="0"/>
              <a:t>)</a:t>
            </a:r>
          </a:p>
          <a:p>
            <a:r>
              <a:rPr lang="de-DE" dirty="0" smtClean="0"/>
              <a:t>Lookup(k)</a:t>
            </a:r>
          </a:p>
          <a:p>
            <a:r>
              <a:rPr lang="de-DE" dirty="0" smtClean="0"/>
              <a:t>Delete(k)</a:t>
            </a:r>
          </a:p>
          <a:p>
            <a:endParaRPr lang="de-DE" dirty="0" smtClean="0"/>
          </a:p>
          <a:p>
            <a:r>
              <a:rPr lang="de-DE" dirty="0" smtClean="0"/>
              <a:t>Extrem einfach </a:t>
            </a:r>
            <a:r>
              <a:rPr lang="de-DE" dirty="0" smtClean="0">
                <a:sym typeface="Wingdings" pitchFamily="2" charset="2"/>
              </a:rPr>
              <a:t> effizient</a:t>
            </a:r>
          </a:p>
          <a:p>
            <a:r>
              <a:rPr lang="de-DE" dirty="0" smtClean="0">
                <a:sym typeface="Wingdings" pitchFamily="2" charset="2"/>
              </a:rPr>
              <a:t>Aber: wer macht denn die </a:t>
            </a:r>
            <a:r>
              <a:rPr lang="de-DE" dirty="0" err="1" smtClean="0">
                <a:sym typeface="Wingdings" pitchFamily="2" charset="2"/>
              </a:rPr>
              <a:t>Joins</a:t>
            </a:r>
            <a:r>
              <a:rPr lang="de-DE" dirty="0" smtClean="0">
                <a:sym typeface="Wingdings" pitchFamily="2" charset="2"/>
              </a:rPr>
              <a:t>/Selektionen/…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 das Anwendungsprogramm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0CC6-334E-4C04-9618-4D9F3CA5BEA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1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Konsistenzmodell: </a:t>
            </a:r>
            <a:r>
              <a:rPr lang="de-DE" strike="sngStrike" dirty="0" smtClean="0">
                <a:solidFill>
                  <a:srgbClr val="FF0000"/>
                </a:solidFill>
              </a:rPr>
              <a:t>C</a:t>
            </a:r>
            <a:r>
              <a:rPr lang="de-DE" dirty="0" smtClean="0"/>
              <a:t>AP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Relaxiertes</a:t>
            </a:r>
            <a:r>
              <a:rPr lang="de-DE" dirty="0" smtClean="0"/>
              <a:t> Konsistenzmodell</a:t>
            </a:r>
          </a:p>
          <a:p>
            <a:pPr lvl="1"/>
            <a:r>
              <a:rPr lang="de-DE" dirty="0" smtClean="0"/>
              <a:t>Replizierte Daten haben nicht alle den neuesten Zustand</a:t>
            </a:r>
          </a:p>
          <a:p>
            <a:pPr lvl="2"/>
            <a:r>
              <a:rPr lang="de-DE" dirty="0" smtClean="0"/>
              <a:t>Vermeidung des (teuren) Zwei-Phasen-Commit-Protokolls</a:t>
            </a:r>
          </a:p>
          <a:p>
            <a:pPr lvl="1"/>
            <a:r>
              <a:rPr lang="de-DE" dirty="0" smtClean="0"/>
              <a:t>Transaktionen könnten veraltete Daten zu lesen bekommen</a:t>
            </a:r>
          </a:p>
          <a:p>
            <a:pPr lvl="1"/>
            <a:r>
              <a:rPr lang="de-DE" dirty="0" smtClean="0"/>
              <a:t>Eventual </a:t>
            </a:r>
            <a:r>
              <a:rPr lang="de-DE" dirty="0" err="1" smtClean="0"/>
              <a:t>Consistency</a:t>
            </a:r>
            <a:endParaRPr lang="de-DE" dirty="0" smtClean="0"/>
          </a:p>
          <a:p>
            <a:pPr lvl="2"/>
            <a:r>
              <a:rPr lang="de-DE" dirty="0" smtClean="0"/>
              <a:t>Würde man das System anhalten, würden alle Kopien irgendwann (also </a:t>
            </a:r>
            <a:r>
              <a:rPr lang="de-DE" dirty="0" err="1" smtClean="0"/>
              <a:t>eventually</a:t>
            </a:r>
            <a:r>
              <a:rPr lang="de-DE" dirty="0" smtClean="0"/>
              <a:t>) in denselben Zustand übergehen</a:t>
            </a:r>
          </a:p>
          <a:p>
            <a:pPr lvl="1"/>
            <a:r>
              <a:rPr lang="de-DE" dirty="0" smtClean="0"/>
              <a:t>Read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Writes</a:t>
            </a:r>
            <a:r>
              <a:rPr lang="de-DE" dirty="0" smtClean="0"/>
              <a:t>-Garantie</a:t>
            </a:r>
          </a:p>
          <a:p>
            <a:pPr lvl="2"/>
            <a:r>
              <a:rPr lang="de-DE" dirty="0" err="1" smtClean="0"/>
              <a:t>Tx</a:t>
            </a:r>
            <a:r>
              <a:rPr lang="de-DE" dirty="0" smtClean="0"/>
              <a:t> </a:t>
            </a:r>
            <a:r>
              <a:rPr lang="de-DE" dirty="0" err="1" smtClean="0"/>
              <a:t>leist</a:t>
            </a:r>
            <a:r>
              <a:rPr lang="de-DE" dirty="0" smtClean="0"/>
              <a:t> auf jeden Fall ihre eigenen Änderungen</a:t>
            </a:r>
          </a:p>
          <a:p>
            <a:pPr lvl="1"/>
            <a:r>
              <a:rPr lang="de-DE" dirty="0" smtClean="0"/>
              <a:t>Monotonic Read-Garantie</a:t>
            </a:r>
          </a:p>
          <a:p>
            <a:pPr lvl="2"/>
            <a:r>
              <a:rPr lang="de-DE" dirty="0" err="1" smtClean="0"/>
              <a:t>Tx</a:t>
            </a:r>
            <a:r>
              <a:rPr lang="de-DE" dirty="0" smtClean="0"/>
              <a:t> würde beim wiederholten Lesen keinen älteren Zustand als den vorher mal sichtbaren lesen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0CC6-334E-4C04-9618-4D9F3CA5BEA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11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Graph mit unbenannten Knoten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272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299" y="789552"/>
            <a:ext cx="7253390" cy="435394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69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MongoDB</a:t>
            </a:r>
            <a:endParaRPr lang="de-DE" dirty="0" smtClean="0"/>
          </a:p>
          <a:p>
            <a:r>
              <a:rPr lang="de-DE" dirty="0" smtClean="0"/>
              <a:t>Cassandra</a:t>
            </a:r>
          </a:p>
          <a:p>
            <a:r>
              <a:rPr lang="de-DE" dirty="0" smtClean="0"/>
              <a:t>Dynamo</a:t>
            </a:r>
          </a:p>
          <a:p>
            <a:r>
              <a:rPr lang="de-DE" dirty="0" err="1" smtClean="0"/>
              <a:t>BigTable</a:t>
            </a:r>
            <a:endParaRPr lang="de-DE" dirty="0" smtClean="0"/>
          </a:p>
          <a:p>
            <a:r>
              <a:rPr lang="de-DE" dirty="0" err="1" smtClean="0"/>
              <a:t>Hstore</a:t>
            </a:r>
            <a:endParaRPr lang="de-DE" dirty="0" smtClean="0"/>
          </a:p>
          <a:p>
            <a:r>
              <a:rPr lang="de-DE" dirty="0" err="1" smtClean="0"/>
              <a:t>SimpleDB</a:t>
            </a:r>
            <a:endParaRPr lang="de-DE" dirty="0" smtClean="0"/>
          </a:p>
          <a:p>
            <a:r>
              <a:rPr lang="de-DE" dirty="0" smtClean="0"/>
              <a:t>S3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0CC6-334E-4C04-9618-4D9F3CA5BEA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49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Multi-</a:t>
            </a:r>
            <a:r>
              <a:rPr lang="de-DE" dirty="0" err="1" smtClean="0"/>
              <a:t>Tenancy</a:t>
            </a:r>
            <a:r>
              <a:rPr lang="de-DE" dirty="0" smtClean="0"/>
              <a:t> / </a:t>
            </a:r>
            <a:r>
              <a:rPr lang="de-DE" dirty="0" err="1" smtClean="0"/>
              <a:t>Cloud</a:t>
            </a:r>
            <a:r>
              <a:rPr lang="de-DE" dirty="0" smtClean="0"/>
              <a:t>-Datenbanken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16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1170"/>
          <a:stretch>
            <a:fillRect/>
          </a:stretch>
        </p:blipFill>
        <p:spPr bwMode="auto">
          <a:xfrm>
            <a:off x="1143000" y="357504"/>
            <a:ext cx="6858000" cy="124213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16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193" y="1599642"/>
            <a:ext cx="6980807" cy="367240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22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Multi-</a:t>
            </a:r>
            <a:r>
              <a:rPr lang="de-DE" dirty="0" err="1" smtClean="0"/>
              <a:t>Tenancy</a:t>
            </a:r>
            <a:r>
              <a:rPr lang="de-DE" dirty="0" smtClean="0"/>
              <a:t> Datenbankarchitekturen</a:t>
            </a:r>
            <a:endParaRPr lang="de-DE" dirty="0"/>
          </a:p>
        </p:txBody>
      </p:sp>
      <p:pic>
        <p:nvPicPr>
          <p:cNvPr id="317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8665" y="914400"/>
            <a:ext cx="6846671" cy="42291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118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Shared</a:t>
            </a:r>
            <a:r>
              <a:rPr lang="de-DE" dirty="0" smtClean="0"/>
              <a:t> </a:t>
            </a:r>
            <a:r>
              <a:rPr lang="de-DE" dirty="0" err="1" smtClean="0"/>
              <a:t>Tables</a:t>
            </a:r>
            <a:endParaRPr lang="de-DE" dirty="0"/>
          </a:p>
        </p:txBody>
      </p:sp>
      <p:pic>
        <p:nvPicPr>
          <p:cNvPr id="318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507" y="1113589"/>
            <a:ext cx="7097494" cy="3705681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0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Private Relationen</a:t>
            </a:r>
            <a:endParaRPr lang="de-DE" dirty="0"/>
          </a:p>
        </p:txBody>
      </p:sp>
      <p:pic>
        <p:nvPicPr>
          <p:cNvPr id="319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63" y="1815666"/>
            <a:ext cx="7614846" cy="135516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317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Erweiterungs-Relationen</a:t>
            </a:r>
            <a:endParaRPr lang="de-DE" dirty="0"/>
          </a:p>
        </p:txBody>
      </p:sp>
      <p:pic>
        <p:nvPicPr>
          <p:cNvPr id="320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143" y="951570"/>
            <a:ext cx="7863542" cy="36837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5928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Universal Relation</a:t>
            </a:r>
            <a:endParaRPr lang="de-DE" dirty="0"/>
          </a:p>
        </p:txBody>
      </p:sp>
      <p:pic>
        <p:nvPicPr>
          <p:cNvPr id="321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038060"/>
            <a:ext cx="6858000" cy="198178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3620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Zerlegung: Pivot-Relationen</a:t>
            </a:r>
            <a:endParaRPr lang="de-DE" dirty="0"/>
          </a:p>
        </p:txBody>
      </p:sp>
      <p:pic>
        <p:nvPicPr>
          <p:cNvPr id="322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6065"/>
            <a:ext cx="6858000" cy="226577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9613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Ballung logisch verwandter Werte: </a:t>
            </a:r>
            <a:r>
              <a:rPr lang="de-DE" dirty="0" err="1" smtClean="0"/>
              <a:t>Chunk</a:t>
            </a:r>
            <a:r>
              <a:rPr lang="de-DE" dirty="0" smtClean="0"/>
              <a:t> </a:t>
            </a:r>
            <a:r>
              <a:rPr lang="de-DE" dirty="0" err="1" smtClean="0"/>
              <a:t>Tables</a:t>
            </a:r>
            <a:endParaRPr lang="de-DE" dirty="0"/>
          </a:p>
        </p:txBody>
      </p:sp>
      <p:pic>
        <p:nvPicPr>
          <p:cNvPr id="323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62044"/>
          <a:stretch>
            <a:fillRect/>
          </a:stretch>
        </p:blipFill>
        <p:spPr bwMode="auto">
          <a:xfrm>
            <a:off x="3761910" y="519522"/>
            <a:ext cx="3996444" cy="247833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10798" y="3057804"/>
            <a:ext cx="9772650" cy="230028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8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Key/Value-Store</a:t>
            </a:r>
            <a:endParaRPr lang="de-DE" dirty="0"/>
          </a:p>
        </p:txBody>
      </p:sp>
      <p:pic>
        <p:nvPicPr>
          <p:cNvPr id="324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98493"/>
            <a:ext cx="6858000" cy="306091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063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SPARQL: Die RDF Anfragesprache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SELECT ?Var1 ?Var2 … $</a:t>
            </a:r>
            <a:r>
              <a:rPr lang="de-DE" dirty="0" err="1" smtClean="0"/>
              <a:t>VarN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WHERE {Muster1. Muster2. … </a:t>
            </a:r>
            <a:r>
              <a:rPr lang="de-DE" dirty="0" err="1" smtClean="0"/>
              <a:t>MusterM</a:t>
            </a:r>
            <a:r>
              <a:rPr lang="de-DE" dirty="0" smtClean="0"/>
              <a:t>. }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PREFIX ex: &lt;http://www.example.org&gt;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SELECT ?</a:t>
            </a:r>
            <a:r>
              <a:rPr lang="de-DE" dirty="0" err="1" smtClean="0"/>
              <a:t>AutorenDesOldenbourgVerlags</a:t>
            </a:r>
            <a:r>
              <a:rPr lang="de-DE" dirty="0" smtClean="0"/>
              <a:t> WHERE</a:t>
            </a:r>
          </a:p>
          <a:p>
            <a:pPr>
              <a:buNone/>
            </a:pPr>
            <a:r>
              <a:rPr lang="de-DE" dirty="0" smtClean="0"/>
              <a:t>{  ?buch </a:t>
            </a:r>
            <a:r>
              <a:rPr lang="de-DE" dirty="0" err="1" smtClean="0"/>
              <a:t>ex:Autor</a:t>
            </a:r>
            <a:r>
              <a:rPr lang="de-DE" dirty="0" smtClean="0"/>
              <a:t> ?a.</a:t>
            </a:r>
          </a:p>
          <a:p>
            <a:pPr>
              <a:buNone/>
            </a:pPr>
            <a:r>
              <a:rPr lang="de-DE" dirty="0" smtClean="0"/>
              <a:t>   ?a </a:t>
            </a:r>
            <a:r>
              <a:rPr lang="de-DE" dirty="0" err="1" smtClean="0"/>
              <a:t>ex:NachName</a:t>
            </a:r>
            <a:r>
              <a:rPr lang="de-DE" dirty="0" smtClean="0"/>
              <a:t> ?</a:t>
            </a:r>
            <a:r>
              <a:rPr lang="de-DE" dirty="0" err="1" smtClean="0"/>
              <a:t>AutorenDesOldenbourgVerlags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   ?buch </a:t>
            </a:r>
            <a:r>
              <a:rPr lang="de-DE" dirty="0" err="1" smtClean="0"/>
              <a:t>ex:verlegtBei</a:t>
            </a:r>
            <a:r>
              <a:rPr lang="de-DE" dirty="0" smtClean="0"/>
              <a:t> &lt;http://oldenbourg-verlag.de/wissenschaftsverlag&gt;.</a:t>
            </a:r>
          </a:p>
          <a:p>
            <a:pPr>
              <a:buNone/>
            </a:pPr>
            <a:r>
              <a:rPr lang="de-DE" dirty="0" smtClean="0"/>
              <a:t>}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XML-basiertes Schema</a:t>
            </a:r>
            <a:endParaRPr lang="de-DE" dirty="0"/>
          </a:p>
        </p:txBody>
      </p:sp>
      <p:pic>
        <p:nvPicPr>
          <p:cNvPr id="325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1530" y="914400"/>
            <a:ext cx="6680940" cy="42291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3815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el 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F39E7027-915F-7341-A9EA-C8CBFD2E8FA2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BD7862EB-E8D6-994B-BBF4-6CC3FFF92DD2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16AD8073-F55B-9144-802C-46456E9E217B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741D405E-8307-9B40-9F97-3F5DAC837EF3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4BFAB656-7532-6C41-9541-858AFF7D6765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A724F04A-1212-AA4C-B6F1-157BE88DDFD7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TUM_Praesentation_p_v1_16-9</Template>
  <TotalTime>0</TotalTime>
  <Words>1272</Words>
  <Application>Microsoft Macintosh PowerPoint</Application>
  <PresentationFormat>Bildschirmpräsentation (16:9)</PresentationFormat>
  <Paragraphs>411</Paragraphs>
  <Slides>90</Slides>
  <Notes>76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90</vt:i4>
      </vt:variant>
    </vt:vector>
  </HeadingPairs>
  <TitlesOfParts>
    <vt:vector size="103" baseType="lpstr">
      <vt:lpstr>Arial Black</vt:lpstr>
      <vt:lpstr>Calibri</vt:lpstr>
      <vt:lpstr>Courier New</vt:lpstr>
      <vt:lpstr>Symbol</vt:lpstr>
      <vt:lpstr>Webdings</vt:lpstr>
      <vt:lpstr>Wingdings</vt:lpstr>
      <vt:lpstr>Arial</vt:lpstr>
      <vt:lpstr>Titel 1</vt:lpstr>
      <vt:lpstr>Titel 2</vt:lpstr>
      <vt:lpstr>Titel 3</vt:lpstr>
      <vt:lpstr>Inhalt</vt:lpstr>
      <vt:lpstr>Kapiteltrenner blau</vt:lpstr>
      <vt:lpstr>Kapiteltrenner schwarz</vt:lpstr>
      <vt:lpstr>Big Data: Neue Entwicklungen im Datenbankbereich</vt:lpstr>
      <vt:lpstr>PowerPoint-Präsentation</vt:lpstr>
      <vt:lpstr>Semantic Web: Resource Description Framework (RDF)</vt:lpstr>
      <vt:lpstr>Beispiel-RDF-Graph</vt:lpstr>
      <vt:lpstr>PowerPoint-Präsentation</vt:lpstr>
      <vt:lpstr>Kurzform</vt:lpstr>
      <vt:lpstr>Namenlose Knoten</vt:lpstr>
      <vt:lpstr>Graph mit unbenannten Knoten </vt:lpstr>
      <vt:lpstr>SPARQL: Die RDF Anfragesprache</vt:lpstr>
      <vt:lpstr>SPARQL: Die RDF Anfragesprache</vt:lpstr>
      <vt:lpstr>SPARQL: Die RDF Anfragesprache Union</vt:lpstr>
      <vt:lpstr>SPARQL: Die RDF Anfragesprache optional</vt:lpstr>
      <vt:lpstr>SPARQL: Die RDF Anfragesprache filter</vt:lpstr>
      <vt:lpstr>SPARQL: Die RDF Anfragesprache count-Aggregation</vt:lpstr>
      <vt:lpstr>PowerPoint-Präsentation</vt:lpstr>
      <vt:lpstr>Implementierung einer RDF-Datenbank: RDF-3X</vt:lpstr>
      <vt:lpstr>B-Bäume … so viele wie möglich </vt:lpstr>
      <vt:lpstr>Kompressionstechnik: Dictionary und Präfix</vt:lpstr>
      <vt:lpstr>Kompressionstechnik: Dictionary und Präfix</vt:lpstr>
      <vt:lpstr>Anfrageauswertung </vt:lpstr>
      <vt:lpstr>Merge-Joins … so weit das Auge reicht …</vt:lpstr>
      <vt:lpstr>Datenströme</vt:lpstr>
      <vt:lpstr>Datenbank versus Datenstrom</vt:lpstr>
      <vt:lpstr>Beispiel-Datenstrom</vt:lpstr>
      <vt:lpstr>Datenstrom-Definition und einfache Anfrage</vt:lpstr>
      <vt:lpstr>Subskriptions-Anfrage</vt:lpstr>
      <vt:lpstr>Prädikat-Index</vt:lpstr>
      <vt:lpstr>Bereichsanfrage</vt:lpstr>
      <vt:lpstr>R-Baum-Index</vt:lpstr>
      <vt:lpstr>Fenster-Anfrage</vt:lpstr>
      <vt:lpstr>Auswertung: Short Auctions</vt:lpstr>
      <vt:lpstr>Sliding Windows</vt:lpstr>
      <vt:lpstr>Überlappende Fenster</vt:lpstr>
      <vt:lpstr>Hot Items-Anfrage</vt:lpstr>
      <vt:lpstr>Auswertung: Hot Item</vt:lpstr>
      <vt:lpstr>Information Retrieval</vt:lpstr>
      <vt:lpstr>TF-IDF: Term Frequency – Inverse Document Frequency</vt:lpstr>
      <vt:lpstr>Relevanz-Ranking am Beispiel </vt:lpstr>
      <vt:lpstr>Relevanz-Ranking am Beispiel </vt:lpstr>
      <vt:lpstr>Invertierte Indexierung </vt:lpstr>
      <vt:lpstr>Page Rank: Grundidee </vt:lpstr>
      <vt:lpstr>Page Rank: Grundidee </vt:lpstr>
      <vt:lpstr>Mathematisches Modell des PageRank</vt:lpstr>
      <vt:lpstr>Mathematisches Modell des PageRank: unser Beispiel</vt:lpstr>
      <vt:lpstr>Konvergenz und Dämpfung</vt:lpstr>
      <vt:lpstr>PageRank für größeren Graph [aus Wikipedia]</vt:lpstr>
      <vt:lpstr>HITS-Algorithmus: Hubs und Autoritäten</vt:lpstr>
      <vt:lpstr>HITS-Algorithmus: Hubs und Autoritäten</vt:lpstr>
      <vt:lpstr>Relationale HITS-Modellierung </vt:lpstr>
      <vt:lpstr>Algorithmus</vt:lpstr>
      <vt:lpstr>Algorithmus … in SQL</vt:lpstr>
      <vt:lpstr>Graph Exploration</vt:lpstr>
      <vt:lpstr>Darstellung von Graphen</vt:lpstr>
      <vt:lpstr>Adjazenzlisten-Darstellung</vt:lpstr>
      <vt:lpstr>Adjazenzmatrix</vt:lpstr>
      <vt:lpstr>Verzeigerte Adjazenzlisten-Struktur</vt:lpstr>
      <vt:lpstr>Compressed sparse rows (CSR)</vt:lpstr>
      <vt:lpstr>Rekonstruktion aus der CSR</vt:lpstr>
      <vt:lpstr>Zentralitätsmaße</vt:lpstr>
      <vt:lpstr>Verbindungszentralität (degree centrality)</vt:lpstr>
      <vt:lpstr>Normierung mit dem Maximalwert für den sternförmigen Graphen</vt:lpstr>
      <vt:lpstr>Nähe-Zentralität (closeness centrality)</vt:lpstr>
      <vt:lpstr>Nähe-Zentralität (closeness centrality)</vt:lpstr>
      <vt:lpstr>Pfad-Zentralität (betweenness centrality)</vt:lpstr>
      <vt:lpstr>Pfad-Zentralität (betweenness centrality)</vt:lpstr>
      <vt:lpstr>Map Reduce</vt:lpstr>
      <vt:lpstr>Join mit Map Reduce </vt:lpstr>
      <vt:lpstr>Verbesserung nach Ullman </vt:lpstr>
      <vt:lpstr>Map Reduce Skripsprache: PigLatin</vt:lpstr>
      <vt:lpstr>Auswertung des HITS Algorithmus</vt:lpstr>
      <vt:lpstr>Peer to Peer-Informationssysteme</vt:lpstr>
      <vt:lpstr>Napster-Architektur</vt:lpstr>
      <vt:lpstr>Gnutella-Architektur</vt:lpstr>
      <vt:lpstr>DHT: Distributed Hash Table</vt:lpstr>
      <vt:lpstr>CHORD</vt:lpstr>
      <vt:lpstr>CAN</vt:lpstr>
      <vt:lpstr>No-SQL Datenbanken</vt:lpstr>
      <vt:lpstr>Schnittstelle der No-SQL Datenbanken</vt:lpstr>
      <vt:lpstr>Konsistenzmodell: CAP</vt:lpstr>
      <vt:lpstr>Systeme</vt:lpstr>
      <vt:lpstr>Multi-Tenancy / Cloud-Datenbanken </vt:lpstr>
      <vt:lpstr>Multi-Tenancy Datenbankarchitekturen</vt:lpstr>
      <vt:lpstr> Shared Tables</vt:lpstr>
      <vt:lpstr>Private Relationen</vt:lpstr>
      <vt:lpstr>Erweiterungs-Relationen</vt:lpstr>
      <vt:lpstr>Universal Relation</vt:lpstr>
      <vt:lpstr>Zerlegung: Pivot-Relationen</vt:lpstr>
      <vt:lpstr>Ballung logisch verwandter Werte: Chunk Tables</vt:lpstr>
      <vt:lpstr>Key/Value-Store</vt:lpstr>
      <vt:lpstr>XML-basiertes Schema</vt:lpstr>
    </vt:vector>
  </TitlesOfParts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Mehrbenutzersynchronisation </dc:title>
  <dc:creator>Alfons Kemper</dc:creator>
  <cp:lastModifiedBy>Alfons Kemper</cp:lastModifiedBy>
  <cp:revision>28</cp:revision>
  <cp:lastPrinted>2015-07-30T14:04:45Z</cp:lastPrinted>
  <dcterms:created xsi:type="dcterms:W3CDTF">2020-02-03T13:45:03Z</dcterms:created>
  <dcterms:modified xsi:type="dcterms:W3CDTF">2020-03-10T10:22:41Z</dcterms:modified>
</cp:coreProperties>
</file>